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3" r:id="rId3"/>
    <p:sldId id="324" r:id="rId4"/>
    <p:sldId id="325" r:id="rId5"/>
    <p:sldId id="326" r:id="rId6"/>
    <p:sldId id="257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59" r:id="rId15"/>
    <p:sldId id="271" r:id="rId16"/>
    <p:sldId id="272" r:id="rId17"/>
    <p:sldId id="260" r:id="rId18"/>
    <p:sldId id="273" r:id="rId19"/>
    <p:sldId id="261" r:id="rId20"/>
    <p:sldId id="280" r:id="rId21"/>
    <p:sldId id="281" r:id="rId22"/>
    <p:sldId id="262" r:id="rId23"/>
    <p:sldId id="274" r:id="rId24"/>
    <p:sldId id="263" r:id="rId25"/>
    <p:sldId id="264" r:id="rId26"/>
    <p:sldId id="275" r:id="rId27"/>
    <p:sldId id="276" r:id="rId28"/>
    <p:sldId id="282" r:id="rId29"/>
    <p:sldId id="277" r:id="rId30"/>
    <p:sldId id="278" r:id="rId31"/>
    <p:sldId id="319" r:id="rId32"/>
    <p:sldId id="279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0" r:id="rId70"/>
    <p:sldId id="321" r:id="rId71"/>
    <p:sldId id="322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Радионуклидная</a:t>
            </a:r>
            <a:r>
              <a:rPr lang="ru-RU" dirty="0" smtClean="0"/>
              <a:t> 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9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439912" cy="1984248"/>
          </a:xfrm>
        </p:spPr>
        <p:txBody>
          <a:bodyPr/>
          <a:lstStyle/>
          <a:p>
            <a:r>
              <a:rPr lang="ru-RU" dirty="0"/>
              <a:t>Радиоактивные нуклиды и радиофармпрепараты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34983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8856984" cy="4724400"/>
          </a:xfrm>
        </p:spPr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Оптимальным нуклидом для </a:t>
            </a:r>
            <a:r>
              <a:rPr lang="ru-RU" sz="2800" dirty="0" err="1"/>
              <a:t>радиофармпрепарата</a:t>
            </a:r>
            <a:r>
              <a:rPr lang="ru-RU" sz="2800" dirty="0"/>
              <a:t> является тот, который позволяет получить максимум диагностической информации при минимальной лучевой нагрузке на больного. Желательно выбирать такой РФП, который быстро поступает в исследуемый орган и быстро выводится из организма, тем самым снижая лучевую нагрузку.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По физическим характеристикам он должен обладать коротким периодом полураспада. Быстрый распад нуклида также обеспечивает безопасность исследования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Критерии выбора радионуклида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7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Пригодность </a:t>
            </a:r>
            <a:r>
              <a:rPr lang="ru-RU" sz="2400" dirty="0"/>
              <a:t>РФП обуславливается еще и биологической характеристикой отражения функций организма или отдельного органа (например, избирательное поглощение </a:t>
            </a:r>
            <a:r>
              <a:rPr lang="ru-RU" sz="2400" baseline="30000" dirty="0"/>
              <a:t>131</a:t>
            </a:r>
            <a:r>
              <a:rPr lang="ru-RU" sz="2400" dirty="0"/>
              <a:t>I щитовидной железой). Однако этот критерий не является первостепенным, т. к. в настоящее время стало возможным включать радионуклиды в состав различных химических соединений, биологические свойства которых резко отличаются от используемого нуклида (например, распределение в организме </a:t>
            </a:r>
            <a:r>
              <a:rPr lang="ru-RU" sz="2400" baseline="30000" dirty="0"/>
              <a:t>99</a:t>
            </a:r>
            <a:r>
              <a:rPr lang="ru-RU" sz="2400" dirty="0"/>
              <a:t>Тс в соединении с </a:t>
            </a:r>
            <a:r>
              <a:rPr lang="ru-RU" sz="2400" dirty="0" err="1"/>
              <a:t>технефитом</a:t>
            </a:r>
            <a:r>
              <a:rPr lang="ru-RU" sz="2400" dirty="0"/>
              <a:t>, </a:t>
            </a:r>
            <a:r>
              <a:rPr lang="ru-RU" sz="2400" dirty="0" err="1"/>
              <a:t>пентатехом</a:t>
            </a:r>
            <a:r>
              <a:rPr lang="ru-RU" sz="2400" dirty="0"/>
              <a:t>, </a:t>
            </a:r>
            <a:r>
              <a:rPr lang="ru-RU" sz="2400" dirty="0" err="1"/>
              <a:t>броммезидой</a:t>
            </a:r>
            <a:r>
              <a:rPr lang="ru-RU" sz="2400" dirty="0"/>
              <a:t> и др. совершенно иное, чем собственно </a:t>
            </a:r>
            <a:r>
              <a:rPr lang="ru-RU" sz="2400" baseline="30000" dirty="0"/>
              <a:t>99</a:t>
            </a:r>
            <a:r>
              <a:rPr lang="ru-RU" sz="2400" dirty="0"/>
              <a:t>Тс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Критерии выбора радионуклида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9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РФП, вводимые внутрь организма, не должны содержать токсических примесей или радиоактивных веществ, которые в процессе распада образуют долгоживущие дочерние нуклиды.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200" dirty="0"/>
              <a:t>К числу основных требований следует отнести наличие у нуклида g-излучения; удобного для наружной регистрации.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Критерии выбора радионуклида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2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Золото (</a:t>
            </a:r>
            <a:r>
              <a:rPr lang="ru-RU" b="1" baseline="30000" dirty="0"/>
              <a:t>198</a:t>
            </a:r>
            <a:r>
              <a:rPr lang="ru-RU" b="1" dirty="0"/>
              <a:t>Аu)</a:t>
            </a:r>
            <a:r>
              <a:rPr lang="ru-RU" dirty="0"/>
              <a:t>: Т = 2,7 </a:t>
            </a:r>
            <a:r>
              <a:rPr lang="ru-RU" dirty="0" err="1"/>
              <a:t>дн</a:t>
            </a:r>
            <a:r>
              <a:rPr lang="ru-RU" dirty="0"/>
              <a:t>. - источник b- - и g-излучений. Препарат коллоидного золота быстро поглощается из кровяного русла печенью, селезенкой и красным костным мозгом. Выведения </a:t>
            </a:r>
            <a:r>
              <a:rPr lang="ru-RU" baseline="30000" dirty="0"/>
              <a:t>198</a:t>
            </a:r>
            <a:r>
              <a:rPr lang="ru-RU" dirty="0"/>
              <a:t>Аu не происходит, он остается в клетках до полного распада (12-15 дней). Учитывая относительно высокую степень лучевой нагрузки на больного, вместо </a:t>
            </a:r>
            <a:r>
              <a:rPr lang="ru-RU" baseline="30000" dirty="0"/>
              <a:t>198</a:t>
            </a:r>
            <a:r>
              <a:rPr lang="ru-RU" dirty="0"/>
              <a:t>Аu чаще используют </a:t>
            </a:r>
            <a:r>
              <a:rPr lang="ru-RU" baseline="30000" dirty="0"/>
              <a:t>99м</a:t>
            </a:r>
            <a:r>
              <a:rPr lang="ru-RU" dirty="0"/>
              <a:t>Тс. Применяется для сканирования печени, селезенки, лимфоузлов (в случае их опухолевого поражения); определения кровотока в печени.</a:t>
            </a:r>
          </a:p>
          <a:p>
            <a:r>
              <a:rPr lang="ru-RU" b="1" dirty="0"/>
              <a:t>Индий (</a:t>
            </a:r>
            <a:r>
              <a:rPr lang="ru-RU" b="1" baseline="30000" dirty="0"/>
              <a:t>133м</a:t>
            </a:r>
            <a:r>
              <a:rPr lang="ru-RU" b="1" dirty="0"/>
              <a:t>In)</a:t>
            </a:r>
            <a:r>
              <a:rPr lang="ru-RU" dirty="0"/>
              <a:t>: Т=99,3 мин – за счет изомерного перехода (гамма-излучение с энергией 329 кэВ, рентгеновское излучение 24-28 кэВ, электроны конверсии 365-392 кэВ) переходит в </a:t>
            </a:r>
            <a:r>
              <a:rPr lang="ru-RU" baseline="30000" dirty="0"/>
              <a:t>113</a:t>
            </a:r>
            <a:r>
              <a:rPr lang="ru-RU" dirty="0"/>
              <a:t>In. </a:t>
            </a:r>
            <a:r>
              <a:rPr lang="ru-RU" baseline="30000" dirty="0"/>
              <a:t>113м</a:t>
            </a:r>
            <a:r>
              <a:rPr lang="ru-RU" dirty="0"/>
              <a:t>In генерируется распадом его материнского изотопа </a:t>
            </a:r>
            <a:r>
              <a:rPr lang="ru-RU" baseline="30000" dirty="0"/>
              <a:t>113</a:t>
            </a:r>
            <a:r>
              <a:rPr lang="ru-RU" dirty="0"/>
              <a:t>Sn (Т=115 </a:t>
            </a:r>
            <a:r>
              <a:rPr lang="ru-RU" dirty="0" err="1"/>
              <a:t>сут</a:t>
            </a:r>
            <a:r>
              <a:rPr lang="ru-RU" dirty="0"/>
              <a:t>). При внутривенном введении прочно связывается с g-глобулинами крови и циркулирует в организме. Поскольку в таком виде </a:t>
            </a:r>
            <a:r>
              <a:rPr lang="ru-RU" baseline="30000" dirty="0"/>
              <a:t>113м</a:t>
            </a:r>
            <a:r>
              <a:rPr lang="ru-RU" dirty="0"/>
              <a:t>In является токсичным продуктом, то в клинической практике его используют в виде солей металлов. Генератор индия может быть использован в течении 6 месяцев. Редко используется в чистом виде, обычно входит в состав специальных меченых химических соединений – </a:t>
            </a:r>
            <a:r>
              <a:rPr lang="ru-RU" dirty="0" err="1"/>
              <a:t>радиофармпрепаратов</a:t>
            </a:r>
            <a:r>
              <a:rPr lang="ru-RU" dirty="0"/>
              <a:t>, получаемых на изотопных генераторах на территории госпиталя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1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Йод (</a:t>
            </a:r>
            <a:r>
              <a:rPr lang="ru-RU" b="1" baseline="30000" dirty="0"/>
              <a:t>125</a:t>
            </a:r>
            <a:r>
              <a:rPr lang="ru-RU" b="1" dirty="0"/>
              <a:t>I)</a:t>
            </a:r>
            <a:r>
              <a:rPr lang="ru-RU" dirty="0"/>
              <a:t>, Т = 60 </a:t>
            </a:r>
            <a:r>
              <a:rPr lang="ru-RU" dirty="0" err="1"/>
              <a:t>дн</a:t>
            </a:r>
            <a:r>
              <a:rPr lang="ru-RU" dirty="0"/>
              <a:t>. Является источником чистого g-излучения. Из-за большого периода полураспада применяется для метки гормонов, определяемых в сыворотке крови больного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</a:t>
            </a:r>
          </a:p>
          <a:p>
            <a:r>
              <a:rPr lang="ru-RU" b="1" dirty="0"/>
              <a:t>Йод (</a:t>
            </a:r>
            <a:r>
              <a:rPr lang="ru-RU" b="1" baseline="30000" dirty="0"/>
              <a:t>131</a:t>
            </a:r>
            <a:r>
              <a:rPr lang="ru-RU" b="1" dirty="0"/>
              <a:t>I)</a:t>
            </a:r>
            <a:r>
              <a:rPr lang="ru-RU" dirty="0"/>
              <a:t>, Т = 8,1 дня, источник b-частиц и g-квантов с различным уровнем энергий. Участвует в обменных процессах в организме, в частности.. Критическим органом является щитовидная железа (здесь и далее: критический орган - это орган, ткань, часть тела, облучение которых причиняет наибольший ущерб здоровью данного лица или его потомству). Применяется в более чем в 90% всех терапевтических и диагностических процедур ядерной медицины, в частности, для определения функционального состояния и морфологических особенностей щитовидной железы.</a:t>
            </a:r>
          </a:p>
          <a:p>
            <a:r>
              <a:rPr lang="ru-RU" b="1" dirty="0"/>
              <a:t>Бенгальская роза - </a:t>
            </a:r>
            <a:r>
              <a:rPr lang="ru-RU" b="1" baseline="30000" dirty="0"/>
              <a:t>131</a:t>
            </a:r>
            <a:r>
              <a:rPr lang="ru-RU" b="1" dirty="0"/>
              <a:t>I.</a:t>
            </a:r>
            <a:r>
              <a:rPr lang="ru-RU" dirty="0"/>
              <a:t> После введения препарат поглощается из крови клетками печени и вместе с желчью выводится в кишечник. Критические органы - печень и желчный пузырь. Применяется для изучения функционального состояния печени при гепатитах, циррозах, </a:t>
            </a:r>
            <a:r>
              <a:rPr lang="ru-RU" dirty="0" err="1"/>
              <a:t>желтухах</a:t>
            </a:r>
            <a:r>
              <a:rPr lang="ru-RU" dirty="0"/>
              <a:t> и опухолях.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03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134312"/>
          </a:xfrm>
        </p:spPr>
        <p:txBody>
          <a:bodyPr>
            <a:normAutofit fontScale="92500" lnSpcReduction="10000"/>
          </a:bodyPr>
          <a:lstStyle/>
          <a:p>
            <a:r>
              <a:rPr lang="ru-RU" b="1" baseline="30000" dirty="0"/>
              <a:t>131</a:t>
            </a:r>
            <a:r>
              <a:rPr lang="ru-RU" b="1" dirty="0"/>
              <a:t>I-BSCN</a:t>
            </a:r>
            <a:r>
              <a:rPr lang="ru-RU" dirty="0"/>
              <a:t> используется в качестве меченого препарата для определения содержания бора в опухоли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vivo</a:t>
            </a:r>
            <a:r>
              <a:rPr lang="ru-RU" dirty="0"/>
              <a:t> и для диагностики опухолей.</a:t>
            </a:r>
          </a:p>
          <a:p>
            <a:r>
              <a:rPr lang="ru-RU" b="1" dirty="0"/>
              <a:t>Альбумин человеческой сыворотки, меченный изотопом </a:t>
            </a:r>
            <a:r>
              <a:rPr lang="ru-RU" b="1" baseline="30000" dirty="0"/>
              <a:t>131</a:t>
            </a:r>
            <a:r>
              <a:rPr lang="ru-RU" b="1" dirty="0"/>
              <a:t>I или </a:t>
            </a:r>
            <a:r>
              <a:rPr lang="ru-RU" b="1" baseline="30000" dirty="0"/>
              <a:t>99м</a:t>
            </a:r>
            <a:r>
              <a:rPr lang="ru-RU" b="1" dirty="0"/>
              <a:t>Тс.</a:t>
            </a:r>
            <a:r>
              <a:rPr lang="ru-RU" dirty="0"/>
              <a:t> Выпускается в виде микро и макроагрегатов с величиной частиц 20-80 мкм, которые задерживаются в капиллярах легких. Через 3-4 часа микроагрегаты под действием ферментов крови разрушаются и выводятся из организма. Применяется для определения показателей центральной и мозговой гемодинамики: минутного и ударного объемов сердца, скорости кровотока в большом и малом круге кровообращения, объема крови в легких, периферического кровотока, кровотока в головном мозге, скорости </a:t>
            </a:r>
            <a:r>
              <a:rPr lang="ru-RU" dirty="0" err="1"/>
              <a:t>лимфотока</a:t>
            </a:r>
            <a:r>
              <a:rPr lang="ru-RU" dirty="0"/>
              <a:t>.</a:t>
            </a:r>
          </a:p>
          <a:p>
            <a:r>
              <a:rPr lang="ru-RU" b="1" dirty="0" err="1"/>
              <a:t>Гиппуран</a:t>
            </a:r>
            <a:r>
              <a:rPr lang="ru-RU" b="1" dirty="0"/>
              <a:t> - </a:t>
            </a:r>
            <a:r>
              <a:rPr lang="ru-RU" b="1" baseline="30000" dirty="0"/>
              <a:t>131</a:t>
            </a:r>
            <a:r>
              <a:rPr lang="ru-RU" b="1" dirty="0"/>
              <a:t>I</a:t>
            </a:r>
            <a:r>
              <a:rPr lang="ru-RU" dirty="0"/>
              <a:t> после внутривенного введения быстро и избирательно выводится почками. Критические органы: почки и мочевой пузырь. Применение: оценка секреторно-выделительной функции почек, проходимости мочевыводящих путей, выявление количества остаточной мочи.</a:t>
            </a:r>
          </a:p>
          <a:p>
            <a:r>
              <a:rPr lang="ru-RU" b="1" dirty="0"/>
              <a:t>Йод (</a:t>
            </a:r>
            <a:r>
              <a:rPr lang="ru-RU" b="1" baseline="30000" dirty="0"/>
              <a:t>132</a:t>
            </a:r>
            <a:r>
              <a:rPr lang="ru-RU" b="1" dirty="0"/>
              <a:t>I)</a:t>
            </a:r>
            <a:r>
              <a:rPr lang="ru-RU" dirty="0"/>
              <a:t> является генераторным препаратом с Т = 2,3 часа, излучает только g-кванты с энергией 0,31 МэВ. Короткий период полураспада и отсутствие b-излучения уменьшает лучевую нагрузку на щитовидную железу почти в 200 раз по сравнению с </a:t>
            </a:r>
            <a:r>
              <a:rPr lang="ru-RU" baseline="30000" dirty="0"/>
              <a:t>131</a:t>
            </a:r>
            <a:r>
              <a:rPr lang="ru-RU" dirty="0"/>
              <a:t>I, что позволяет применять его у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73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52063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Ксенон (</a:t>
            </a:r>
            <a:r>
              <a:rPr lang="ru-RU" b="1" baseline="30000" dirty="0"/>
              <a:t>133</a:t>
            </a:r>
            <a:r>
              <a:rPr lang="ru-RU" b="1" dirty="0"/>
              <a:t>Хе)</a:t>
            </a:r>
            <a:r>
              <a:rPr lang="ru-RU" dirty="0"/>
              <a:t>, Т = 5,3 дня, является источником g-квантов. Воздушно-</a:t>
            </a:r>
            <a:r>
              <a:rPr lang="ru-RU" dirty="0" err="1"/>
              <a:t>ксенововая</a:t>
            </a:r>
            <a:r>
              <a:rPr lang="ru-RU" dirty="0"/>
              <a:t> смесь применяется для определения нарушений проходимости спинного мозга при опухоли, менингите, сколиозе, объема остаточного воздуха в легких; регионарной вентиляции легких.</a:t>
            </a:r>
          </a:p>
          <a:p>
            <a:r>
              <a:rPr lang="ru-RU" b="1" dirty="0"/>
              <a:t>Самарий-153</a:t>
            </a:r>
            <a:r>
              <a:rPr lang="ru-RU" dirty="0"/>
              <a:t> (Т = 47,1 час) - b-излучатель</a:t>
            </a:r>
          </a:p>
          <a:p>
            <a:r>
              <a:rPr lang="ru-RU" b="1" dirty="0"/>
              <a:t>Самарий-153-оксабифор</a:t>
            </a:r>
            <a:r>
              <a:rPr lang="ru-RU" dirty="0"/>
              <a:t> – </a:t>
            </a:r>
            <a:r>
              <a:rPr lang="ru-RU" dirty="0" err="1"/>
              <a:t>фармпрепарат</a:t>
            </a:r>
            <a:r>
              <a:rPr lang="ru-RU" dirty="0"/>
              <a:t> для лучевой терапии метастатических поражений скелета.</a:t>
            </a:r>
          </a:p>
          <a:p>
            <a:r>
              <a:rPr lang="ru-RU" dirty="0"/>
              <a:t>Стронций-89 (Т= 50,5 </a:t>
            </a:r>
            <a:r>
              <a:rPr lang="ru-RU" dirty="0" err="1"/>
              <a:t>дн</a:t>
            </a:r>
            <a:r>
              <a:rPr lang="ru-RU" dirty="0"/>
              <a:t>) источник b-частиц с максимальной энергией МэВ. Препарат «хлорид стронция-89», «МЕТАСТРОН» - паллиативное средство при костных метастазах. </a:t>
            </a:r>
            <a:r>
              <a:rPr lang="ru-RU" baseline="30000" dirty="0"/>
              <a:t>89</a:t>
            </a:r>
            <a:r>
              <a:rPr lang="ru-RU" dirty="0"/>
              <a:t>Sr является одним из наиболее современных и эффективных терапевтических радиоизотопов, который используется в онкологии для обезболивания, позволяя отказаться от наркотических веществ.</a:t>
            </a:r>
          </a:p>
          <a:p>
            <a:r>
              <a:rPr lang="ru-RU" b="1" dirty="0"/>
              <a:t>Таллий (</a:t>
            </a:r>
            <a:r>
              <a:rPr lang="ru-RU" b="1" baseline="30000" dirty="0"/>
              <a:t>199</a:t>
            </a:r>
            <a:r>
              <a:rPr lang="ru-RU" b="1" dirty="0"/>
              <a:t>Tl)</a:t>
            </a:r>
            <a:r>
              <a:rPr lang="ru-RU" dirty="0"/>
              <a:t>, Т = 7,43 час, срок годности 14 час, производится на циклотроне, предназначен для </a:t>
            </a:r>
            <a:r>
              <a:rPr lang="ru-RU" dirty="0" err="1"/>
              <a:t>сцинтиграфии</a:t>
            </a:r>
            <a:r>
              <a:rPr lang="ru-RU" dirty="0"/>
              <a:t> с целью диагностики инфаркта миокарда (Т1-199-хлорид) и исследования кровоснабжения головного мозга (</a:t>
            </a:r>
            <a:r>
              <a:rPr lang="ru-RU" dirty="0" err="1"/>
              <a:t>диэтилдитиокабамат</a:t>
            </a:r>
            <a:r>
              <a:rPr lang="ru-RU" dirty="0"/>
              <a:t>, ДДК-Т1-199) в кардиологии. </a:t>
            </a:r>
            <a:r>
              <a:rPr lang="ru-RU" dirty="0" err="1"/>
              <a:t>Радиофармпрепарат</a:t>
            </a:r>
            <a:r>
              <a:rPr lang="ru-RU" dirty="0"/>
              <a:t> </a:t>
            </a:r>
            <a:r>
              <a:rPr lang="ru-RU" baseline="30000" dirty="0"/>
              <a:t>199</a:t>
            </a:r>
            <a:r>
              <a:rPr lang="ru-RU" dirty="0"/>
              <a:t>Tl-диэтилдитиокарбамат, способен стойко фиксироваться в структурах центральной нервной системы пропорционально кровотоку; используется для проведения </a:t>
            </a:r>
            <a:r>
              <a:rPr lang="ru-RU" dirty="0" err="1"/>
              <a:t>томосцинтиграфии</a:t>
            </a:r>
            <a:r>
              <a:rPr lang="ru-RU" dirty="0"/>
              <a:t> головного мозга с целью диагностики цереброваскулярной недостаточности. Этот индикатор дает возможность значительного снижения лучевой нагрузки на </a:t>
            </a:r>
            <a:r>
              <a:rPr lang="ru-RU" dirty="0" smtClean="0"/>
              <a:t>пациента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52063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Технеций (</a:t>
            </a:r>
            <a:r>
              <a:rPr lang="ru-RU" b="1" baseline="30000" dirty="0"/>
              <a:t>99м</a:t>
            </a:r>
            <a:r>
              <a:rPr lang="ru-RU" b="1" dirty="0"/>
              <a:t>Тс)</a:t>
            </a:r>
            <a:r>
              <a:rPr lang="ru-RU" dirty="0"/>
              <a:t>, T= 6 часов - дочерний нуклид 99Мо, который получается при b-распаде последнего в специальном генератор, является источником только g-квантов с энергией 140 </a:t>
            </a:r>
            <a:r>
              <a:rPr lang="ru-RU" dirty="0" err="1"/>
              <a:t>КэB</a:t>
            </a:r>
            <a:r>
              <a:rPr lang="ru-RU" dirty="0"/>
              <a:t>. Генератор представляет собой колонку, заполненную сорбентом с прочно фиксированным на нем материнским нуклидом </a:t>
            </a:r>
            <a:r>
              <a:rPr lang="ru-RU" baseline="30000" dirty="0"/>
              <a:t>99</a:t>
            </a:r>
            <a:r>
              <a:rPr lang="ru-RU" dirty="0"/>
              <a:t>Мо. Вымывание </a:t>
            </a:r>
            <a:r>
              <a:rPr lang="ru-RU" baseline="30000" dirty="0"/>
              <a:t>99</a:t>
            </a:r>
            <a:r>
              <a:rPr lang="ru-RU" dirty="0"/>
              <a:t>Тс в раствор составляют не менее 80%. Срок эксплуатации генератора 14 дней.</a:t>
            </a:r>
          </a:p>
          <a:p>
            <a:r>
              <a:rPr lang="ru-RU" b="1" dirty="0"/>
              <a:t>Технеций (</a:t>
            </a:r>
            <a:r>
              <a:rPr lang="ru-RU" b="1" baseline="30000" dirty="0"/>
              <a:t>99м</a:t>
            </a:r>
            <a:r>
              <a:rPr lang="ru-RU" b="1" dirty="0"/>
              <a:t>Тс) </a:t>
            </a:r>
            <a:r>
              <a:rPr lang="ru-RU" b="1" dirty="0" err="1"/>
              <a:t>пертехнетат</a:t>
            </a:r>
            <a:r>
              <a:rPr lang="ru-RU" dirty="0"/>
              <a:t>, </a:t>
            </a:r>
            <a:r>
              <a:rPr lang="ru-RU" baseline="30000" dirty="0"/>
              <a:t>99м</a:t>
            </a:r>
            <a:r>
              <a:rPr lang="ru-RU" dirty="0"/>
              <a:t>Тс - </a:t>
            </a:r>
            <a:r>
              <a:rPr lang="ru-RU" dirty="0" err="1"/>
              <a:t>пертехнетат</a:t>
            </a:r>
            <a:r>
              <a:rPr lang="ru-RU" dirty="0"/>
              <a:t> проявляет себя в организме подобно йоду. Отличие заключается в том, что </a:t>
            </a:r>
            <a:r>
              <a:rPr lang="ru-RU" baseline="30000" dirty="0"/>
              <a:t>99м</a:t>
            </a:r>
            <a:r>
              <a:rPr lang="ru-RU" dirty="0"/>
              <a:t>Тс - </a:t>
            </a:r>
            <a:r>
              <a:rPr lang="ru-RU" dirty="0" err="1"/>
              <a:t>пертехнетат</a:t>
            </a:r>
            <a:r>
              <a:rPr lang="ru-RU" dirty="0"/>
              <a:t> не включается в синтез гормонов, поэтому его можно использовать для определения функции щитовидной железы на фоне применения с лечебной целью препаратов, блокирующих синтез гормонов. В последние годы в </a:t>
            </a:r>
            <a:r>
              <a:rPr lang="ru-RU" dirty="0" err="1"/>
              <a:t>радионуклидной</a:t>
            </a:r>
            <a:r>
              <a:rPr lang="ru-RU" dirty="0"/>
              <a:t> диагностике широко используются стандартные наборы реагентов, связывающиеся с </a:t>
            </a:r>
            <a:r>
              <a:rPr lang="ru-RU" baseline="30000" dirty="0"/>
              <a:t>99м</a:t>
            </a:r>
            <a:r>
              <a:rPr lang="ru-RU" dirty="0"/>
              <a:t>Тс и поставляющие его после внутривенного введения в определенный орган. Примером является генератор </a:t>
            </a:r>
            <a:r>
              <a:rPr lang="ru-RU" baseline="30000" dirty="0"/>
              <a:t>99м</a:t>
            </a:r>
            <a:r>
              <a:rPr lang="ru-RU" dirty="0"/>
              <a:t>Tc на основе альбумина крови человека.</a:t>
            </a:r>
          </a:p>
          <a:p>
            <a:r>
              <a:rPr lang="ru-RU" b="1" baseline="30000" dirty="0"/>
              <a:t>99м</a:t>
            </a:r>
            <a:r>
              <a:rPr lang="ru-RU" b="1" dirty="0"/>
              <a:t>Тс - ХИДА (ТСК-15)</a:t>
            </a:r>
            <a:r>
              <a:rPr lang="ru-RU" dirty="0"/>
              <a:t> отличается быстрым проходом и высокой концентрацией в желчевыводящих протоках и желчном пузыре, что обусловливает их хорошую визуализацию при минимальной лучевой нагрузке. Критические органы: печень, желчный пузырь и кишечник. Применяется для динамической </a:t>
            </a:r>
            <a:r>
              <a:rPr lang="ru-RU" dirty="0" err="1"/>
              <a:t>гепатосцинтиграфии</a:t>
            </a:r>
            <a:r>
              <a:rPr lang="ru-RU" dirty="0"/>
              <a:t> в диагностике желчнокаменной болезни, холецистита, холангита, желчевыводящих путей. </a:t>
            </a:r>
          </a:p>
          <a:p>
            <a:r>
              <a:rPr lang="ru-RU" b="1" baseline="30000" dirty="0"/>
              <a:t>99м</a:t>
            </a:r>
            <a:r>
              <a:rPr lang="ru-RU" b="1" dirty="0"/>
              <a:t>Тс - </a:t>
            </a:r>
            <a:r>
              <a:rPr lang="ru-RU" b="1" dirty="0" err="1"/>
              <a:t>фитон</a:t>
            </a:r>
            <a:r>
              <a:rPr lang="ru-RU" dirty="0"/>
              <a:t> избирательно накапливается в клетках печени и селезенки. При введении быстро элиминируется из крови с достижением максимального накопления в печени к 10</a:t>
            </a:r>
            <a:r>
              <a:rPr lang="ru-RU" baseline="30000" dirty="0"/>
              <a:t>-15</a:t>
            </a:r>
            <a:r>
              <a:rPr lang="ru-RU" dirty="0"/>
              <a:t>-й мин. Критические органы: печень, селезенка и красный костный мозг. Применяется в диагностике очаговых поражений и цирроза печени.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4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baseline="30000" dirty="0"/>
              <a:t>99м</a:t>
            </a:r>
            <a:r>
              <a:rPr lang="ru-RU" b="1" dirty="0"/>
              <a:t>Тс - ДТПА (ТСК)</a:t>
            </a:r>
            <a:r>
              <a:rPr lang="ru-RU" dirty="0"/>
              <a:t> - </a:t>
            </a:r>
            <a:r>
              <a:rPr lang="ru-RU" dirty="0" err="1"/>
              <a:t>нефротропный</a:t>
            </a:r>
            <a:r>
              <a:rPr lang="ru-RU" dirty="0"/>
              <a:t> препарат. При внутри венном введении быстро фильтруется клубочками почек и полностью выводится из организма за 24 часа. Максимальная концентрация препарата в почках достигается через 5-6 минут. Критические органы: почки и мочевой пузырь. Применяется для динамической </a:t>
            </a:r>
            <a:r>
              <a:rPr lang="ru-RU" dirty="0" err="1"/>
              <a:t>сцинтиграфии</a:t>
            </a:r>
            <a:r>
              <a:rPr lang="ru-RU" dirty="0"/>
              <a:t> почек в изучении клубочковой фильтрации и морфологии почек, мочекаменной болезни, туберкулезе почек, пиелонефрите, сахарном диабете.</a:t>
            </a:r>
          </a:p>
          <a:p>
            <a:r>
              <a:rPr lang="ru-RU" b="1" baseline="30000" dirty="0"/>
              <a:t>99м</a:t>
            </a:r>
            <a:r>
              <a:rPr lang="ru-RU" b="1" dirty="0"/>
              <a:t>Тс - </a:t>
            </a:r>
            <a:r>
              <a:rPr lang="ru-RU" b="1" dirty="0" err="1"/>
              <a:t>цитон</a:t>
            </a:r>
            <a:r>
              <a:rPr lang="ru-RU" dirty="0"/>
              <a:t> - </a:t>
            </a:r>
            <a:r>
              <a:rPr lang="ru-RU" dirty="0" err="1"/>
              <a:t>нефротропный</a:t>
            </a:r>
            <a:r>
              <a:rPr lang="ru-RU" dirty="0"/>
              <a:t> препарат, фиксирующийся в проксимальных и дистальных отделах канальцев почек. Максимальная концентрация препарата в почках наступает через 3 часа. Критические органы - почки и мочевой пузырь. Применяется для статической диагностики опухолей и пороков развития почек.</a:t>
            </a:r>
          </a:p>
          <a:p>
            <a:r>
              <a:rPr lang="ru-RU" b="1" baseline="30000" dirty="0"/>
              <a:t>99м</a:t>
            </a:r>
            <a:r>
              <a:rPr lang="ru-RU" b="1" dirty="0"/>
              <a:t>Тс - </a:t>
            </a:r>
            <a:r>
              <a:rPr lang="ru-RU" b="1" dirty="0" err="1"/>
              <a:t>пирофосфат</a:t>
            </a:r>
            <a:r>
              <a:rPr lang="ru-RU" b="1" dirty="0"/>
              <a:t> (ТСК-8)</a:t>
            </a:r>
            <a:r>
              <a:rPr lang="ru-RU" dirty="0"/>
              <a:t> накапливается в костях, некротических тканях. Максимальная концентрация в костях достигается через 4 часа. Выводится почками. Критические органы: скелет и почки. Применяется в диагностике метастазов в кости, инфаркте миокарда.</a:t>
            </a:r>
          </a:p>
          <a:p>
            <a:r>
              <a:rPr lang="ru-RU" b="1" baseline="30000" dirty="0"/>
              <a:t>99м</a:t>
            </a:r>
            <a:r>
              <a:rPr lang="ru-RU" b="1" dirty="0"/>
              <a:t>Тс-МАА</a:t>
            </a:r>
            <a:r>
              <a:rPr lang="ru-RU" dirty="0"/>
              <a:t> (макроагрегаты альбумина сыворотки человеческой крови) после внутри венного введения задерживаются в капиллярах легких, вызывая их временную эмболию. При внутриартериальном введении МАА фиксируются в капиллярах того органа, который снабжается кровью из данной артерии. Критическим органом являются легкие или исследуемый орган. Применяется для выявления нарушений микроциркуляции артерии, закрытой травме груди.</a:t>
            </a:r>
          </a:p>
          <a:p>
            <a:r>
              <a:rPr lang="ru-RU" dirty="0"/>
              <a:t>Фосфор (</a:t>
            </a:r>
            <a:r>
              <a:rPr lang="ru-RU" baseline="30000" dirty="0"/>
              <a:t>32</a:t>
            </a:r>
            <a:r>
              <a:rPr lang="ru-RU" dirty="0"/>
              <a:t>Р): Т = 14,2 </a:t>
            </a:r>
            <a:r>
              <a:rPr lang="ru-RU" dirty="0" err="1"/>
              <a:t>дн</a:t>
            </a:r>
            <a:r>
              <a:rPr lang="ru-RU" dirty="0"/>
              <a:t>. - источник b-частиц с максимальной энергией 1,7 МэВ и наибольшей длиной пробега в тканях 8 мм. Используется для диагностики злокачественных новообразований глаз, кожи слизистых оболочек, молочной железы, головного мозга (во время операции).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Изотопы и </a:t>
            </a:r>
            <a:r>
              <a:rPr lang="ru-RU" b="1" dirty="0" err="1"/>
              <a:t>радиофармпрепараты</a:t>
            </a:r>
            <a:r>
              <a:rPr lang="ru-RU" b="1" dirty="0"/>
              <a:t> для </a:t>
            </a:r>
            <a:r>
              <a:rPr lang="ru-RU" b="1" dirty="0" err="1"/>
              <a:t>радионуклидной</a:t>
            </a:r>
            <a:r>
              <a:rPr lang="ru-RU" b="1" dirty="0"/>
              <a:t> 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6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6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964488" cy="52565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err="1"/>
              <a:t>Энтеральный</a:t>
            </a:r>
            <a:r>
              <a:rPr lang="ru-RU" sz="2400" b="1" dirty="0"/>
              <a:t> (</a:t>
            </a:r>
            <a:r>
              <a:rPr lang="ru-RU" sz="2400" b="1" dirty="0" err="1"/>
              <a:t>per</a:t>
            </a:r>
            <a:r>
              <a:rPr lang="ru-RU" sz="2400" b="1" dirty="0"/>
              <a:t> </a:t>
            </a:r>
            <a:r>
              <a:rPr lang="ru-RU" sz="2400" b="1" dirty="0" err="1"/>
              <a:t>os</a:t>
            </a:r>
            <a:r>
              <a:rPr lang="ru-RU" sz="2400" b="1" dirty="0"/>
              <a:t>)</a:t>
            </a:r>
            <a:r>
              <a:rPr lang="ru-RU" sz="2400" dirty="0"/>
              <a:t>. При таком пути введения РФП всасывается в кровь из желудочно-кишечного тракта и накапливается в исследуемом органе. (Всасывание радиоактивного йода при исследовании неорганического этапа обмена йода в организме).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Внутривенное </a:t>
            </a:r>
            <a:r>
              <a:rPr lang="ru-RU" sz="2400" b="1" dirty="0"/>
              <a:t>введение РФП</a:t>
            </a:r>
            <a:r>
              <a:rPr lang="ru-RU" sz="2400" dirty="0"/>
              <a:t> (используется для исследования функции и топографии печени, почек, сердечно-сосудистой системы, головного мозга и других органов).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Внутриартериальный</a:t>
            </a:r>
            <a:r>
              <a:rPr lang="ru-RU" sz="2400" b="1" dirty="0"/>
              <a:t>.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Подкожный</a:t>
            </a:r>
            <a:r>
              <a:rPr lang="ru-RU" sz="2400" dirty="0" smtClean="0"/>
              <a:t> </a:t>
            </a:r>
            <a:r>
              <a:rPr lang="ru-RU" sz="2400" dirty="0"/>
              <a:t>(для проведения непрямой </a:t>
            </a:r>
            <a:r>
              <a:rPr lang="ru-RU" sz="2400" dirty="0" err="1"/>
              <a:t>лимфографии</a:t>
            </a:r>
            <a:r>
              <a:rPr lang="ru-RU" sz="2400" dirty="0"/>
              <a:t> с целью оценки состояния лимфатических узлов при диагностике регионарных метастазов).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Пути введения в организм РФП.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6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63040"/>
            <a:ext cx="8856984" cy="513431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 </a:t>
            </a:r>
            <a:r>
              <a:rPr lang="ru-RU" sz="2800" b="1" dirty="0"/>
              <a:t>Внутрикожный</a:t>
            </a:r>
            <a:r>
              <a:rPr lang="ru-RU" sz="2800" dirty="0"/>
              <a:t> (для оценки тканевой резорбции при заболеваниях сосудов).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Ингаляционный</a:t>
            </a:r>
            <a:r>
              <a:rPr lang="ru-RU" sz="2800" dirty="0" smtClean="0"/>
              <a:t> </a:t>
            </a:r>
            <a:r>
              <a:rPr lang="ru-RU" sz="2800" dirty="0"/>
              <a:t>(для оценки вентиляционной способности легких и мозгового кровообращения).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В </a:t>
            </a:r>
            <a:r>
              <a:rPr lang="ru-RU" sz="2800" b="1" dirty="0"/>
              <a:t>лимфатические сосуды</a:t>
            </a:r>
            <a:r>
              <a:rPr lang="ru-RU" sz="2800" dirty="0"/>
              <a:t> (для проведения прямой </a:t>
            </a:r>
            <a:r>
              <a:rPr lang="ru-RU" sz="2800" dirty="0" err="1"/>
              <a:t>лимфографии</a:t>
            </a:r>
            <a:r>
              <a:rPr lang="ru-RU" sz="28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Непосредственно </a:t>
            </a:r>
            <a:r>
              <a:rPr lang="ru-RU" sz="2800" b="1" dirty="0"/>
              <a:t>в ткани</a:t>
            </a:r>
            <a:r>
              <a:rPr lang="ru-RU" sz="2800" dirty="0"/>
              <a:t> (для оценки мышечного кровообращения).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В </a:t>
            </a:r>
            <a:r>
              <a:rPr lang="ru-RU" sz="2800" b="1" dirty="0" err="1"/>
              <a:t>спино</a:t>
            </a:r>
            <a:r>
              <a:rPr lang="ru-RU" sz="2800" b="1" dirty="0"/>
              <a:t>-мозговой канал </a:t>
            </a:r>
            <a:r>
              <a:rPr lang="ru-RU" sz="2800" dirty="0"/>
              <a:t>(для определения его проходимости).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Пути введения в организм РФП.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Производство радиоизотопов.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24030" cy="5062304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/>
              <a:t>Короткоживущие радионуклиды эффективно используются в препаратах с высокой удельной активностью, оказывающих малую дозовую нагрузку на органы пациента. Их производят либо на специальных генераторах, представляющих собой долгоживущий радионуклид, из которого образуется короткоживущий радионуклид – действующее начало </a:t>
            </a:r>
            <a:r>
              <a:rPr lang="ru-RU" sz="3600" dirty="0" err="1"/>
              <a:t>фармпрепарата</a:t>
            </a:r>
            <a:r>
              <a:rPr lang="ru-RU" sz="3600" dirty="0"/>
              <a:t>, либо на ускорителях ионов, например, циклотронах.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55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принципиальная схема генераторной установки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463040"/>
            <a:ext cx="3744416" cy="5206320"/>
          </a:xfrm>
        </p:spPr>
        <p:txBody>
          <a:bodyPr>
            <a:noAutofit/>
          </a:bodyPr>
          <a:lstStyle/>
          <a:p>
            <a:r>
              <a:rPr lang="ru-RU" sz="2000" dirty="0"/>
              <a:t>Общий вид генератора индия-113m: 1. Колонка; 2. Радиационная защита; 3. Корпус генератора; 4. Линия элюента; 5. Линия </a:t>
            </a:r>
            <a:r>
              <a:rPr lang="ru-RU" sz="2000" dirty="0" err="1"/>
              <a:t>элюата</a:t>
            </a:r>
            <a:r>
              <a:rPr lang="ru-RU" sz="2000" dirty="0"/>
              <a:t>; 6. Пробка защитная; 7. Фильтр; 8. Фланец генератора; 9. Транспортная ручка; 10. Крышка; 11. Вкладыш предохранительный; 12. Флакон с бензиновым спиртом</a:t>
            </a:r>
          </a:p>
        </p:txBody>
      </p:sp>
      <p:pic>
        <p:nvPicPr>
          <p:cNvPr id="7" name="Объект 6" descr="http://profbeckman.narod.ru/MED3.files/MED3001.gif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642" y="1469558"/>
            <a:ext cx="5158965" cy="505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59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rofbeckman.narod.ru/MED3.files/MED3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1654"/>
            <a:ext cx="8807427" cy="61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7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ядерной медицине наиболее распространённым методом клинической диагностики является статическая изотопная визуализация в плоскости, называемая </a:t>
            </a:r>
            <a:r>
              <a:rPr lang="ru-RU" sz="3600" b="1" dirty="0"/>
              <a:t>планарной </a:t>
            </a:r>
            <a:r>
              <a:rPr lang="ru-RU" sz="3600" b="1" dirty="0" err="1"/>
              <a:t>сцинтиграфией</a:t>
            </a:r>
            <a:r>
              <a:rPr lang="ru-RU" sz="3600" dirty="0"/>
              <a:t>. Планарные </a:t>
            </a:r>
            <a:r>
              <a:rPr lang="ru-RU" sz="3600" dirty="0" err="1"/>
              <a:t>сцинтиграммы</a:t>
            </a:r>
            <a:r>
              <a:rPr lang="ru-RU" sz="3600" dirty="0"/>
              <a:t> представляют собой двумерные распределения, а именно проекции трёхмерного распределения активности изотопов, находящихся в поле зрения детектора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361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отличие от рентгенографии, в которой точно известно начальное и конечное положения каждого рентгеновского луча, при визуализации радиоизотопного источника можно определить положение лишь регистрируемого g -излучения. Следовательно, для получения изотопного изображения необходимо применять систему коллимации, которая способна выделять направление прихода g -квантов. Способ </a:t>
            </a:r>
            <a:r>
              <a:rPr lang="ru-RU" sz="3200" dirty="0" err="1"/>
              <a:t>коллимирования</a:t>
            </a:r>
            <a:r>
              <a:rPr lang="ru-RU" sz="3200" dirty="0"/>
              <a:t> излучения может быть механическим (например, с использованием свинцовых экранов) или электронным.</a:t>
            </a:r>
          </a:p>
        </p:txBody>
      </p:sp>
    </p:spTree>
    <p:extLst>
      <p:ext uri="{BB962C8B-B14F-4D97-AF65-F5344CB8AC3E}">
        <p14:creationId xmlns:p14="http://schemas.microsoft.com/office/powerpoint/2010/main" val="207521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Временные изменения пространственного распределения </a:t>
            </a:r>
            <a:r>
              <a:rPr lang="ru-RU" sz="3600" dirty="0" err="1"/>
              <a:t>радиофармпрепарата</a:t>
            </a:r>
            <a:r>
              <a:rPr lang="ru-RU" sz="3600" dirty="0"/>
              <a:t> можно регистрировать, регистрируя многократные изображения за промежутки времени от нескольких миллисекунд до сотен секунд. Этот способ визуализации с помощью радиоизотопов, называемый динамической </a:t>
            </a:r>
            <a:r>
              <a:rPr lang="ru-RU" sz="3600" dirty="0" err="1"/>
              <a:t>сцинтиграфией</a:t>
            </a:r>
            <a:r>
              <a:rPr lang="ru-RU" sz="3600" dirty="0"/>
              <a:t>, является основным при базовых функциональных исследованиях внутренних органов и систем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421573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00385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Исследование проводится с помощью гамма-камеры. Основным ее компонентом является дисковидный сцинтилляционный кристалл йодида натрия большого диаметра (около 60 см). Этот кристалл является детектором, улавливающим гамма-излучение, испускаемое РФП. Перед кристаллом со стороны пациента располагается специальное свинцовое защитное устройство - коллиматор, определяющий проекцию излучения на кристалл. Параллельно расположенные отверстия на коллиматоре способствуют проецированию на поверхность кристалла двухмерного отображения распределения РФП в масштабе 1:1</a:t>
            </a:r>
          </a:p>
        </p:txBody>
      </p:sp>
    </p:spTree>
    <p:extLst>
      <p:ext uri="{BB962C8B-B14F-4D97-AF65-F5344CB8AC3E}">
        <p14:creationId xmlns:p14="http://schemas.microsoft.com/office/powerpoint/2010/main" val="310843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Томография одиночных фотонов, эмиссионная одиночных фотонов, эмиссионная компьютерная (SPECT)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340768"/>
            <a:ext cx="8540054" cy="5328592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рентгенологическое </a:t>
            </a:r>
            <a:r>
              <a:rPr lang="ru-RU" sz="2200" dirty="0"/>
              <a:t>исследование, позволяющее на ранней стадии выявить имеющееся у человека поражение головного мозга. Поврежденные в результате нарушения кровоснабжения вследствие травмы или инсульта клетки головного мозга выделяют </a:t>
            </a:r>
            <a:r>
              <a:rPr lang="ru-RU" sz="2200" dirty="0" err="1"/>
              <a:t>глютамат</a:t>
            </a:r>
            <a:r>
              <a:rPr lang="ru-RU" sz="2200" dirty="0"/>
              <a:t>, который стимулирует ряд биохимических реакций; эти реакции могут вызвать необратимое повреждение мозга. В методе эмиссионной компьютерной томографии одиночных фотонов больному вводится химический индикатор, который соединяется с </a:t>
            </a:r>
            <a:r>
              <a:rPr lang="ru-RU" sz="2200" dirty="0" err="1"/>
              <a:t>глютаматом</a:t>
            </a:r>
            <a:r>
              <a:rPr lang="ru-RU" sz="2200" dirty="0"/>
              <a:t> и может быть просканирован с помощью специального оборудования, предназначенного для проведения компьютерной томографии. Это позволяет определить место начального повреждения мозга и количество освободившегося </a:t>
            </a:r>
            <a:r>
              <a:rPr lang="ru-RU" sz="2200" dirty="0" err="1"/>
              <a:t>глютамата</a:t>
            </a:r>
            <a:r>
              <a:rPr lang="ru-RU" sz="2200" dirty="0"/>
              <a:t>. После этого </a:t>
            </a:r>
            <a:r>
              <a:rPr lang="ru-RU" sz="2200" dirty="0" err="1"/>
              <a:t>глютамат</a:t>
            </a:r>
            <a:r>
              <a:rPr lang="ru-RU" sz="2200" dirty="0"/>
              <a:t> может быть нейтрализован путем введения в организм больного соответствующих лекарственных веществ до того, как он причинит непоправимый вред мозговым клеткам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4836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r>
              <a:rPr lang="ru-RU" sz="3000" dirty="0"/>
              <a:t>Первое применение радиоактивных индикаторов относят к 1911 году и связывают с именем </a:t>
            </a:r>
            <a:r>
              <a:rPr lang="ru-RU" sz="3000" dirty="0" err="1"/>
              <a:t>Дьердя</a:t>
            </a:r>
            <a:r>
              <a:rPr lang="ru-RU" sz="3000" dirty="0"/>
              <a:t> де </a:t>
            </a:r>
            <a:r>
              <a:rPr lang="ru-RU" sz="3000" dirty="0" err="1"/>
              <a:t>Хевеши</a:t>
            </a:r>
            <a:r>
              <a:rPr lang="ru-RU" sz="3000" dirty="0"/>
              <a:t>. Молодой ученый, живший в дешевом пансионе, начал подозревать, что остатки пищи, которые он не доел, подавали ему вновь на следующий день. Он добавил радиоизотопный индикатор к несъеденной порции и с помощью детектора излучения доказал своей хозяйке, что дело обстояло именно так. Хозяйка выгнала молодого ученого из пансиона. Он же продолжал начатую работу, результатом которой стала Нобелевская премия за использование радионуклидов в качестве индикаторов в биологии.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796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Томография позитронная эмиссионная</a:t>
            </a:r>
            <a:r>
              <a:rPr lang="ru-RU" dirty="0"/>
              <a:t> (PET)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5589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метод </a:t>
            </a:r>
            <a:r>
              <a:rPr lang="ru-RU" sz="2000" dirty="0"/>
              <a:t>исследования, применяющийся для оценки активности тканей головного мозга. В основе данного метода лежит определение степени эмиссии радиоактивных частиц из молекул радиоактивной 2-дсоксиглюкозы. Это вещество попадает в головной мозг так же, как и глюкоза, однако процесс его метаболизма функционирующими нейронами протекает значительно медленнее. В поврежденных тканях мозга метаболическая активность этого вещества снижается, причем эмиссия радиоактивного вещества из них полностью отсутствует или значительно уменьшается, если с помощью сканирования на </a:t>
            </a:r>
            <a:r>
              <a:rPr lang="ru-RU" sz="2000" dirty="0" err="1"/>
              <a:t>томографическом</a:t>
            </a:r>
            <a:r>
              <a:rPr lang="ru-RU" sz="2000" dirty="0"/>
              <a:t> оборудовании существует возможность определить выходящее излучение. Обследуемому пациенту вводится 2-деоксиглюкоза, которая обычно маркируется с помощью радиоактивного кислорода. Позитронная эмиссионная томография применяется для диагностики и лечения больных церебральным параличом, а также некоторыми сходными заболеваниями, связанными с поражением головного мозга. Для изучения различных аспектов метаболизма веществ в головном мозге могут применяться другие соединения или другие лекарственные препараты.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0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rofbeckman.narod.ru/MED5.files/MED5im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763314"/>
            <a:ext cx="4977162" cy="40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ofbeckman.narod.ru/MED5.files/MED5im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69"/>
            <a:ext cx="4333390" cy="564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664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39912" cy="1984248"/>
          </a:xfrm>
        </p:spPr>
        <p:txBody>
          <a:bodyPr/>
          <a:lstStyle/>
          <a:p>
            <a:r>
              <a:rPr lang="ru-RU" dirty="0"/>
              <a:t>ЯДЕРНАЯ ДИАГНОСТИКА В КЛИНИКЕ</a:t>
            </a:r>
          </a:p>
        </p:txBody>
      </p:sp>
    </p:spTree>
    <p:extLst>
      <p:ext uri="{BB962C8B-B14F-4D97-AF65-F5344CB8AC3E}">
        <p14:creationId xmlns:p14="http://schemas.microsoft.com/office/powerpoint/2010/main" val="297614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dirty="0"/>
              <a:t>Отделение </a:t>
            </a:r>
            <a:r>
              <a:rPr lang="ru-RU" sz="4000" dirty="0" err="1"/>
              <a:t>радионуклидной</a:t>
            </a:r>
            <a:r>
              <a:rPr lang="ru-RU" sz="4000" dirty="0"/>
              <a:t> диагностики - функциональное подразделение лечебно-диагностического учреждения, в котором используют радионуклиды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72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Помещения отделения включают: хранилище РФП, фасовочную; комнату для получения из генератора короткоживущих радионуклидов, генераторную; моечную для инструментов, посуды, контейнеров, процедурную, кабинеты для радиометрии, радиографии, g-камеры, сканера и для определения активности биологических сред (исследований </a:t>
            </a:r>
            <a:r>
              <a:rPr lang="ru-RU" sz="3200" dirty="0" err="1"/>
              <a:t>in</a:t>
            </a:r>
            <a:r>
              <a:rPr lang="ru-RU" sz="3200" dirty="0"/>
              <a:t> </a:t>
            </a:r>
            <a:r>
              <a:rPr lang="ru-RU" sz="3200" dirty="0" err="1"/>
              <a:t>vitro</a:t>
            </a:r>
            <a:r>
              <a:rPr lang="ru-RU" sz="3200" dirty="0"/>
              <a:t>), санпропускник для персонала, оборудованный душевой установкой и сигнализаторами радиоактивной загрязненности поверхности кожи, одежды, обуви.</a:t>
            </a:r>
          </a:p>
        </p:txBody>
      </p:sp>
    </p:spTree>
    <p:extLst>
      <p:ext uri="{BB962C8B-B14F-4D97-AF65-F5344CB8AC3E}">
        <p14:creationId xmlns:p14="http://schemas.microsoft.com/office/powerpoint/2010/main" val="1333642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Контроль за радиационной обстановкой в отделении и дозиметрический контроль за уровнями облучения медицинского персонала осуществляется ежедневно (допустимые дозы: 0,017 </a:t>
            </a:r>
            <a:r>
              <a:rPr lang="ru-RU" sz="4400" dirty="0" err="1"/>
              <a:t>мкэв</a:t>
            </a:r>
            <a:r>
              <a:rPr lang="ru-RU" sz="4400" dirty="0"/>
              <a:t>/день; 0,1 </a:t>
            </a:r>
            <a:r>
              <a:rPr lang="ru-RU" sz="4400" dirty="0" err="1"/>
              <a:t>мкэв</a:t>
            </a:r>
            <a:r>
              <a:rPr lang="ru-RU" sz="4400" dirty="0"/>
              <a:t>/неделю; 5 </a:t>
            </a:r>
            <a:r>
              <a:rPr lang="ru-RU" sz="4400" dirty="0" err="1"/>
              <a:t>мкэв</a:t>
            </a:r>
            <a:r>
              <a:rPr lang="ru-RU" sz="4400" dirty="0"/>
              <a:t>/год)</a:t>
            </a:r>
          </a:p>
        </p:txBody>
      </p:sp>
    </p:spTree>
    <p:extLst>
      <p:ext uri="{BB962C8B-B14F-4D97-AF65-F5344CB8AC3E}">
        <p14:creationId xmlns:p14="http://schemas.microsoft.com/office/powerpoint/2010/main" val="4115683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Средства защиты персонала делят 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856984" cy="5760640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стационарные защитные устройства - это неподвижные сооружения: утолщенные стены, экранированные свинцом двери, металлические фасовочные камеры, хранилища с оборудованными сейфами из свинца для хранения контейнеров, которые обеспечивают защиту от излучения всех лиц, находящихся в данном и смежных помещениях; </a:t>
            </a:r>
          </a:p>
          <a:p>
            <a:pPr lvl="0"/>
            <a:r>
              <a:rPr lang="ru-RU" sz="2800" dirty="0"/>
              <a:t>передвижные защитные устройства: контейнеры из свинца, в которых хранят РФП, переносные защитные экраны, дистанционный инструментарий; </a:t>
            </a:r>
          </a:p>
          <a:p>
            <a:r>
              <a:rPr lang="ru-RU" sz="2800" dirty="0"/>
              <a:t>индивидуальные средства защиты: респираторы, резиновые перчатки, фартуки, нарукавники, очки.</a:t>
            </a:r>
          </a:p>
        </p:txBody>
      </p:sp>
    </p:spTree>
    <p:extLst>
      <p:ext uri="{BB962C8B-B14F-4D97-AF65-F5344CB8AC3E}">
        <p14:creationId xmlns:p14="http://schemas.microsoft.com/office/powerpoint/2010/main" val="214170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>
            <a:noAutofit/>
          </a:bodyPr>
          <a:lstStyle/>
          <a:p>
            <a:r>
              <a:rPr lang="ru-RU" sz="2800" b="1" dirty="0"/>
              <a:t>к 1 категории (АД)</a:t>
            </a:r>
            <a:r>
              <a:rPr lang="ru-RU" sz="2800" dirty="0"/>
              <a:t> относят пациентов, которым </a:t>
            </a:r>
            <a:r>
              <a:rPr lang="ru-RU" sz="2800" dirty="0" err="1"/>
              <a:t>радионуклидное</a:t>
            </a:r>
            <a:r>
              <a:rPr lang="ru-RU" sz="2800" dirty="0"/>
              <a:t> исследование назначено по жизненным показаниям (для выяснения локализации и характера опухоли, в том числе у детей);</a:t>
            </a:r>
            <a:br>
              <a:rPr lang="ru-RU" sz="2800" dirty="0"/>
            </a:br>
            <a:r>
              <a:rPr lang="ru-RU" sz="2800" b="1" dirty="0"/>
              <a:t>ко 2 категории (БД)</a:t>
            </a:r>
            <a:r>
              <a:rPr lang="ru-RU" sz="2800" dirty="0"/>
              <a:t> принадлежат неонкологические больные, которым необходимо уточнить диагноз заболевания или выбрать оптимальный способ лечения;</a:t>
            </a:r>
            <a:br>
              <a:rPr lang="ru-RU" sz="2800" dirty="0"/>
            </a:br>
            <a:r>
              <a:rPr lang="ru-RU" sz="2800" b="1" dirty="0"/>
              <a:t>к 3 категории (ВД)</a:t>
            </a:r>
            <a:r>
              <a:rPr lang="ru-RU" sz="2800" dirty="0"/>
              <a:t> причисляют людей, которым </a:t>
            </a:r>
            <a:r>
              <a:rPr lang="ru-RU" sz="2800" dirty="0" err="1"/>
              <a:t>радионуклидные</a:t>
            </a:r>
            <a:r>
              <a:rPr lang="ru-RU" sz="2800" dirty="0"/>
              <a:t> исследования назначается в порядке проверочного обследования.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Всех обследуемых пациентов делят на 3 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292201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439912" cy="1984248"/>
          </a:xfrm>
        </p:spPr>
        <p:txBody>
          <a:bodyPr/>
          <a:lstStyle/>
          <a:p>
            <a:r>
              <a:rPr lang="ru-RU" dirty="0"/>
              <a:t>Радионуклидная диагностика некоторых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3263797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Подтвержденный ультразвуковым исследованием узловой зоб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Дифференциальная диагностика загрудинного зоба и другой эктопической локализации щитовидной железы.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Определение дополнительной доли перед оперативным лечением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Контроль качества лечения, выявление рецидивов узлового зоба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Выявление локализации аденомы паращитовидных желез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Выявление патологии надпочечников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Радионуклидная</a:t>
            </a:r>
            <a:r>
              <a:rPr lang="ru-RU" dirty="0"/>
              <a:t> диагностика заболеваний щитовидной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170728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8634124"/>
              </p:ext>
            </p:extLst>
          </p:nvPr>
        </p:nvGraphicFramePr>
        <p:xfrm>
          <a:off x="-3" y="0"/>
          <a:ext cx="9144002" cy="6858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18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1896 г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А. Беккерель открыл естественную радиоактивность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8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1903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Вручение Нобелевской премии по физике А. Беккерелю, П. Кюри, М.</a:t>
                      </a:r>
                      <a:r>
                        <a:rPr lang="ru-RU" sz="2800" baseline="0" dirty="0" smtClean="0"/>
                        <a:t> Склодовской-Кюри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345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1931 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Изобретение</a:t>
                      </a:r>
                      <a:r>
                        <a:rPr lang="ru-RU" sz="2800" kern="1200" baseline="0" dirty="0" smtClean="0">
                          <a:effectLst/>
                        </a:rPr>
                        <a:t> </a:t>
                      </a:r>
                      <a:r>
                        <a:rPr lang="ru-RU" sz="2800" kern="1200" dirty="0" smtClean="0">
                          <a:effectLst/>
                        </a:rPr>
                        <a:t>Лоуренсом циклотрона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8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1934 г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Ирен</a:t>
                      </a:r>
                      <a:r>
                        <a:rPr lang="ru-RU" sz="2800" dirty="0" smtClean="0"/>
                        <a:t> и Фредерик </a:t>
                      </a:r>
                      <a:r>
                        <a:rPr lang="ru-RU" sz="2800" dirty="0" err="1" smtClean="0"/>
                        <a:t>Жолио-Кюри</a:t>
                      </a:r>
                      <a:r>
                        <a:rPr lang="ru-RU" sz="2800" dirty="0" smtClean="0"/>
                        <a:t> описали явление искусственной радиоактивности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828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1938 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Впервые на циклотроне в Беркли был синтезирован радионуклид 99Тсm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345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1942 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Пуск первого ядерного реактора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52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smu.ru/uploads/pics/ris_8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56" y="1268760"/>
            <a:ext cx="87956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630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Острое </a:t>
            </a:r>
            <a:r>
              <a:rPr lang="ru-RU" sz="2800" dirty="0"/>
              <a:t>нарушение мозгового кровообращения </a:t>
            </a:r>
          </a:p>
          <a:p>
            <a:r>
              <a:rPr lang="ru-RU" sz="2800" dirty="0"/>
              <a:t>Опухоли головного мозга </a:t>
            </a:r>
          </a:p>
          <a:p>
            <a:r>
              <a:rPr lang="ru-RU" sz="2800" dirty="0"/>
              <a:t>Нервно-психические расстройства </a:t>
            </a:r>
          </a:p>
          <a:p>
            <a:r>
              <a:rPr lang="ru-RU" sz="2800" dirty="0"/>
              <a:t>Диагностика стенозов сонных и </a:t>
            </a:r>
            <a:r>
              <a:rPr lang="ru-RU" sz="2800" dirty="0" err="1"/>
              <a:t>брахиоцефальных</a:t>
            </a:r>
            <a:r>
              <a:rPr lang="ru-RU" sz="2800" dirty="0"/>
              <a:t> артерий </a:t>
            </a:r>
          </a:p>
          <a:p>
            <a:r>
              <a:rPr lang="ru-RU" sz="2800" dirty="0"/>
              <a:t>Дифференциальная диагностика транзиторных ишемических атак (исследование проводится в сочетании с нагрузочным фармакологическим тестом)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Радионуклидные</a:t>
            </a:r>
            <a:r>
              <a:rPr lang="ru-RU" b="1" dirty="0"/>
              <a:t> методы исследования в </a:t>
            </a:r>
            <a:r>
              <a:rPr lang="ru-RU" b="1" dirty="0" smtClean="0"/>
              <a:t>неврологии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14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smu.ru/uploads/pics/ris_9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8" y="548680"/>
            <a:ext cx="907088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322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Патология </a:t>
            </a:r>
            <a:r>
              <a:rPr lang="ru-RU" sz="2800" dirty="0"/>
              <a:t>развития почек</a:t>
            </a:r>
          </a:p>
          <a:p>
            <a:pPr lvl="0"/>
            <a:r>
              <a:rPr lang="ru-RU" sz="2800" dirty="0"/>
              <a:t>Изменения локализации почек</a:t>
            </a:r>
          </a:p>
          <a:p>
            <a:pPr lvl="0"/>
            <a:r>
              <a:rPr lang="ru-RU" sz="2800" dirty="0"/>
              <a:t>Очаговые поражения</a:t>
            </a:r>
          </a:p>
          <a:p>
            <a:pPr lvl="0"/>
            <a:r>
              <a:rPr lang="ru-RU" sz="2800" dirty="0"/>
              <a:t>Необходимость оценки ренальной функции</a:t>
            </a:r>
          </a:p>
          <a:p>
            <a:pPr lvl="0"/>
            <a:r>
              <a:rPr lang="ru-RU" sz="2800" dirty="0"/>
              <a:t>Выявление нарушения </a:t>
            </a:r>
            <a:r>
              <a:rPr lang="ru-RU" sz="2800" dirty="0" err="1"/>
              <a:t>уродинамики</a:t>
            </a:r>
            <a:endParaRPr lang="ru-RU" sz="2800" dirty="0"/>
          </a:p>
          <a:p>
            <a:pPr lvl="0"/>
            <a:r>
              <a:rPr lang="ru-RU" sz="2800" dirty="0"/>
              <a:t>Дифференциальная диагностика вазоренальной гипертензии</a:t>
            </a:r>
          </a:p>
          <a:p>
            <a:pPr lvl="0"/>
            <a:r>
              <a:rPr lang="ru-RU" sz="2800" dirty="0"/>
              <a:t>Выявление пузырно-мочеточникового рефлюкса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Радионуклидные</a:t>
            </a:r>
            <a:r>
              <a:rPr lang="ru-RU" b="1" dirty="0"/>
              <a:t> методы исследования в </a:t>
            </a:r>
            <a:r>
              <a:rPr lang="ru-RU" b="1" dirty="0" smtClean="0"/>
              <a:t>нефрологии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5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smu.ru/uploads/pics/ris_7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3" y="188640"/>
            <a:ext cx="9063011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721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Дифференциальная </a:t>
            </a:r>
            <a:r>
              <a:rPr lang="ru-RU" sz="3600" dirty="0"/>
              <a:t>диагностика: </a:t>
            </a:r>
          </a:p>
          <a:p>
            <a:pPr lvl="0"/>
            <a:r>
              <a:rPr lang="ru-RU" sz="3600" dirty="0"/>
              <a:t>Тромбоэмболии ветвей легочной артерии</a:t>
            </a:r>
          </a:p>
          <a:p>
            <a:pPr lvl="0"/>
            <a:r>
              <a:rPr lang="ru-RU" sz="3600" dirty="0"/>
              <a:t>Онкологических заболеваний легких (наиболее эффективно при эндогенном росте </a:t>
            </a:r>
            <a:r>
              <a:rPr lang="ru-RU" sz="3600" dirty="0" err="1"/>
              <a:t>бронхогенном</a:t>
            </a:r>
            <a:r>
              <a:rPr lang="ru-RU" sz="3600" dirty="0"/>
              <a:t> рака легкого)</a:t>
            </a:r>
          </a:p>
          <a:p>
            <a:r>
              <a:rPr lang="ru-RU" sz="3600" dirty="0"/>
              <a:t>Воспалительных заболевания легких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Радионуклидные</a:t>
            </a:r>
            <a:r>
              <a:rPr lang="ru-RU" b="1" dirty="0"/>
              <a:t> методы исследования в </a:t>
            </a:r>
            <a:r>
              <a:rPr lang="ru-RU" b="1" dirty="0" smtClean="0"/>
              <a:t>пульмонологии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80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rsmu.ru/uploads/pics/ris_6_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8" y="1218656"/>
            <a:ext cx="9156138" cy="52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394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836712"/>
            <a:ext cx="8612062" cy="6021288"/>
          </a:xfrm>
        </p:spPr>
        <p:txBody>
          <a:bodyPr>
            <a:noAutofit/>
          </a:bodyPr>
          <a:lstStyle/>
          <a:p>
            <a:r>
              <a:rPr lang="ru-RU" dirty="0" smtClean="0"/>
              <a:t>Дифференциальная </a:t>
            </a:r>
            <a:r>
              <a:rPr lang="ru-RU" dirty="0"/>
              <a:t>диагностика хронических гепатитов, </a:t>
            </a:r>
            <a:r>
              <a:rPr lang="ru-RU" dirty="0" err="1"/>
              <a:t>гепатозов</a:t>
            </a:r>
            <a:r>
              <a:rPr lang="ru-RU" dirty="0"/>
              <a:t> и цирроза печени</a:t>
            </a:r>
          </a:p>
          <a:p>
            <a:pPr lvl="0"/>
            <a:r>
              <a:rPr lang="ru-RU" dirty="0"/>
              <a:t>Очаговые поражение печени</a:t>
            </a:r>
          </a:p>
          <a:p>
            <a:pPr lvl="0"/>
            <a:r>
              <a:rPr lang="ru-RU" dirty="0"/>
              <a:t>Острые отравления, заболевания крови</a:t>
            </a:r>
          </a:p>
          <a:p>
            <a:pPr lvl="0"/>
            <a:r>
              <a:rPr lang="ru-RU" dirty="0"/>
              <a:t>Контроль качества лечения</a:t>
            </a:r>
          </a:p>
          <a:p>
            <a:pPr lvl="0"/>
            <a:r>
              <a:rPr lang="ru-RU" dirty="0"/>
              <a:t>Выявление </a:t>
            </a:r>
            <a:r>
              <a:rPr lang="ru-RU" dirty="0" err="1"/>
              <a:t>дискинезий</a:t>
            </a:r>
            <a:r>
              <a:rPr lang="ru-RU" dirty="0"/>
              <a:t> желчного пузыря</a:t>
            </a:r>
          </a:p>
          <a:p>
            <a:pPr lvl="0"/>
            <a:r>
              <a:rPr lang="ru-RU" dirty="0"/>
              <a:t>Дифференциальная диагностика механической и паренхиматозной желтухи (определение проходимости и аномалий желчных протоков)</a:t>
            </a:r>
          </a:p>
          <a:p>
            <a:pPr lvl="0"/>
            <a:r>
              <a:rPr lang="ru-RU" dirty="0"/>
              <a:t>Диагностика наличия рефлюксов </a:t>
            </a:r>
          </a:p>
          <a:p>
            <a:pPr lvl="0"/>
            <a:r>
              <a:rPr lang="ru-RU" dirty="0" err="1"/>
              <a:t>Ахалазия</a:t>
            </a:r>
            <a:r>
              <a:rPr lang="ru-RU" dirty="0"/>
              <a:t>, склеродермия, </a:t>
            </a:r>
            <a:r>
              <a:rPr lang="ru-RU" dirty="0" err="1"/>
              <a:t>эзофагоспазм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Диагностика послеоперационные осложнения</a:t>
            </a:r>
          </a:p>
          <a:p>
            <a:pPr lvl="0"/>
            <a:r>
              <a:rPr lang="ru-RU" dirty="0"/>
              <a:t>Аномалии развития, заболевания и травмы селезенки</a:t>
            </a:r>
          </a:p>
          <a:p>
            <a:pPr lvl="0"/>
            <a:r>
              <a:rPr lang="ru-RU" dirty="0"/>
              <a:t>Заболевания слюнных желез</a:t>
            </a:r>
          </a:p>
          <a:p>
            <a:pPr lvl="0"/>
            <a:r>
              <a:rPr lang="ru-RU" dirty="0"/>
              <a:t>Заболевания крови</a:t>
            </a:r>
          </a:p>
          <a:p>
            <a:pPr lvl="0"/>
            <a:r>
              <a:rPr lang="ru-RU" dirty="0"/>
              <a:t>Онкологические заболевания ЖКТ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80960" cy="10668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Радионуклидные</a:t>
            </a:r>
            <a:r>
              <a:rPr lang="ru-RU" sz="2800" b="1" dirty="0"/>
              <a:t> методы исследования в гастроэнтерологии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7936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rsmu.ru/uploads/pics/ris_5_0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4" y="0"/>
            <a:ext cx="9080980" cy="68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400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278328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Дифференциальная </a:t>
            </a:r>
            <a:r>
              <a:rPr lang="ru-RU" sz="2000" dirty="0"/>
              <a:t>диагностика острого инфаркта миокарда и нестабильной стенокардии</a:t>
            </a:r>
          </a:p>
          <a:p>
            <a:pPr lvl="0"/>
            <a:r>
              <a:rPr lang="ru-RU" sz="2000" dirty="0"/>
              <a:t>Оценка прогноза коронарной патологии</a:t>
            </a:r>
          </a:p>
          <a:p>
            <a:pPr lvl="0"/>
            <a:r>
              <a:rPr lang="ru-RU" sz="2000" dirty="0"/>
              <a:t>Диагностика ишемической болезни сердца при сомнительной ЭКГ-нагрузочной пробы </a:t>
            </a:r>
          </a:p>
          <a:p>
            <a:pPr lvl="0"/>
            <a:r>
              <a:rPr lang="ru-RU" sz="2000" dirty="0"/>
              <a:t>Дифференциальная диагностика загрудинных болей</a:t>
            </a:r>
          </a:p>
          <a:p>
            <a:pPr lvl="0"/>
            <a:r>
              <a:rPr lang="ru-RU" sz="2000" dirty="0"/>
              <a:t>Оценка тяжести ИБС</a:t>
            </a:r>
          </a:p>
          <a:p>
            <a:pPr lvl="0"/>
            <a:r>
              <a:rPr lang="ru-RU" sz="2000" dirty="0"/>
              <a:t>Оценка функционального состояния коллатералей</a:t>
            </a:r>
          </a:p>
          <a:p>
            <a:pPr lvl="0"/>
            <a:r>
              <a:rPr lang="ru-RU" sz="2000" dirty="0"/>
              <a:t>Определение стратегии лечения</a:t>
            </a:r>
          </a:p>
          <a:p>
            <a:pPr lvl="0"/>
            <a:r>
              <a:rPr lang="ru-RU" sz="2000" dirty="0"/>
              <a:t>Оценка результатов лечения </a:t>
            </a:r>
          </a:p>
          <a:p>
            <a:pPr lvl="0"/>
            <a:r>
              <a:rPr lang="ru-RU" sz="2000" dirty="0"/>
              <a:t>Нарушения сердечной гемодинамики</a:t>
            </a:r>
          </a:p>
          <a:p>
            <a:pPr lvl="0"/>
            <a:r>
              <a:rPr lang="ru-RU" sz="2000" dirty="0"/>
              <a:t>Пороки сердца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Радиоизотопные исследования в кардиологии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35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0" y="0"/>
          <a:ext cx="9144002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28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1948 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err="1" smtClean="0">
                          <a:effectLst/>
                        </a:rPr>
                        <a:t>Энселл</a:t>
                      </a:r>
                      <a:r>
                        <a:rPr lang="ru-RU" sz="2800" kern="1200" dirty="0" smtClean="0">
                          <a:effectLst/>
                        </a:rPr>
                        <a:t> и </a:t>
                      </a:r>
                      <a:r>
                        <a:rPr lang="ru-RU" sz="2800" kern="1200" dirty="0" err="1" smtClean="0">
                          <a:effectLst/>
                        </a:rPr>
                        <a:t>Ротблат</a:t>
                      </a:r>
                      <a:r>
                        <a:rPr lang="ru-RU" sz="2800" kern="1200" dirty="0" smtClean="0">
                          <a:effectLst/>
                        </a:rPr>
                        <a:t> осуществили поточечную регистрацию изображения щитовидной железы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8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1950-1951 </a:t>
                      </a:r>
                      <a:r>
                        <a:rPr lang="ru-RU" sz="2800" kern="1200" dirty="0" err="1" smtClean="0">
                          <a:effectLst/>
                        </a:rPr>
                        <a:t>г.г</a:t>
                      </a:r>
                      <a:r>
                        <a:rPr lang="ru-RU" sz="2800" kern="1200" dirty="0" smtClean="0">
                          <a:effectLst/>
                        </a:rPr>
                        <a:t>.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Разработка методов сканирования </a:t>
                      </a:r>
                      <a:r>
                        <a:rPr lang="ru-RU" sz="2800" kern="1200" dirty="0" err="1" smtClean="0">
                          <a:effectLst/>
                        </a:rPr>
                        <a:t>Кассеном</a:t>
                      </a:r>
                      <a:r>
                        <a:rPr lang="ru-RU" sz="2800" kern="1200" dirty="0" smtClean="0">
                          <a:effectLst/>
                        </a:rPr>
                        <a:t> и </a:t>
                      </a:r>
                      <a:r>
                        <a:rPr lang="ru-RU" sz="2800" kern="1200" dirty="0" err="1" smtClean="0">
                          <a:effectLst/>
                        </a:rPr>
                        <a:t>Мейниордом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28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1949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Идея гамма-камеры </a:t>
                      </a:r>
                      <a:r>
                        <a:rPr lang="ru-RU" sz="2800" kern="1200" dirty="0" smtClean="0">
                          <a:effectLst/>
                        </a:rPr>
                        <a:t>принадлежит </a:t>
                      </a:r>
                      <a:r>
                        <a:rPr lang="ru-RU" sz="2800" kern="1200" dirty="0" err="1" smtClean="0">
                          <a:effectLst/>
                        </a:rPr>
                        <a:t>Коупленду</a:t>
                      </a:r>
                      <a:r>
                        <a:rPr lang="ru-RU" sz="2800" kern="1200" dirty="0" smtClean="0">
                          <a:effectLst/>
                        </a:rPr>
                        <a:t> и </a:t>
                      </a:r>
                      <a:r>
                        <a:rPr lang="ru-RU" sz="2800" kern="1200" dirty="0" err="1" smtClean="0">
                          <a:effectLst/>
                        </a:rPr>
                        <a:t>Бенжамину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313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effectLst/>
                        </a:rPr>
                        <a:t>1952 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err="1" smtClean="0">
                          <a:effectLst/>
                        </a:rPr>
                        <a:t>Энгер</a:t>
                      </a:r>
                      <a:r>
                        <a:rPr lang="ru-RU" sz="2800" kern="1200" dirty="0" smtClean="0">
                          <a:effectLst/>
                        </a:rPr>
                        <a:t> и </a:t>
                      </a:r>
                      <a:r>
                        <a:rPr lang="ru-RU" sz="2800" kern="1200" dirty="0" err="1" smtClean="0">
                          <a:effectLst/>
                        </a:rPr>
                        <a:t>Мэллард</a:t>
                      </a:r>
                      <a:r>
                        <a:rPr lang="ru-RU" sz="2800" kern="1200" dirty="0" smtClean="0">
                          <a:effectLst/>
                        </a:rPr>
                        <a:t> развитие этого метода гамма-камеры и создание принципиально новых приборов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1963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Дж. </a:t>
                      </a:r>
                      <a:r>
                        <a:rPr lang="ru-RU" sz="2800" dirty="0" err="1" smtClean="0"/>
                        <a:t>Ангер</a:t>
                      </a:r>
                      <a:r>
                        <a:rPr lang="ru-RU" sz="2800" dirty="0" smtClean="0"/>
                        <a:t>  разработал сцинтилляционную камеру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z="2800" dirty="0" smtClean="0"/>
              <a:t>Аневризмы </a:t>
            </a:r>
            <a:r>
              <a:rPr lang="ru-RU" sz="2800" dirty="0"/>
              <a:t>аорты</a:t>
            </a:r>
          </a:p>
          <a:p>
            <a:pPr lvl="0"/>
            <a:r>
              <a:rPr lang="ru-RU" sz="2800" dirty="0" err="1"/>
              <a:t>Оклюзионное</a:t>
            </a:r>
            <a:r>
              <a:rPr lang="ru-RU" sz="2800" dirty="0"/>
              <a:t> поражение аорты и магистральных сосудов (облитерирующий эндартериит и др.)</a:t>
            </a:r>
          </a:p>
          <a:p>
            <a:pPr lvl="0"/>
            <a:r>
              <a:rPr lang="ru-RU" sz="2800" dirty="0"/>
              <a:t>Заболевания вен</a:t>
            </a:r>
          </a:p>
          <a:p>
            <a:pPr lvl="0"/>
            <a:r>
              <a:rPr lang="ru-RU" sz="2800" dirty="0"/>
              <a:t>Заболевания </a:t>
            </a:r>
            <a:r>
              <a:rPr lang="ru-RU" sz="2800" dirty="0" err="1"/>
              <a:t>лимфотической</a:t>
            </a:r>
            <a:r>
              <a:rPr lang="ru-RU" sz="2800" dirty="0"/>
              <a:t> системы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Радиоизотопные исследования в ангиологии: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368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rsmu.ru/uploads/pics/ris_4_0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11" y="-5529"/>
            <a:ext cx="9157911" cy="68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416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1e2415dd416b482bee26ff36ad5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8476"/>
            <a:ext cx="9108572" cy="62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886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0e55b5e684a523976036817acd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111196"/>
            <a:ext cx="4829290" cy="67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452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364553da2c4b74ffe25d31bc0bb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1505" cy="68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352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a6e45cffb4f04187e3fcc437c46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7" y="620688"/>
            <a:ext cx="919165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3486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1e82df8a3e49a719224a29f1f0c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2" y="1268760"/>
            <a:ext cx="907139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478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8e58314ee52af63ccbc9b3201c6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5" y="1196752"/>
            <a:ext cx="906259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211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20117ac43f692235cefa1cc40ed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92" y="92311"/>
            <a:ext cx="7154399" cy="67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3861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8.blog.ru/lr/0a2292be1404433f5bfe4aefb6a3e5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37"/>
            <a:ext cx="9144000" cy="657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27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260648"/>
            <a:ext cx="8396038" cy="6192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Ядерная медицина входит в состав медицинской радиологии и использует радионуклиды и ионизирующие излучения для исследования функционального и морфологического состояния организма, а также для лечения заболеваний человека.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71896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smu.ru/uploads/pics/ris_10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5" y="0"/>
            <a:ext cx="4488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705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smu.ru/uploads/pics/ris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45" y="0"/>
            <a:ext cx="9274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6494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439912" cy="1984248"/>
          </a:xfrm>
        </p:spPr>
        <p:txBody>
          <a:bodyPr/>
          <a:lstStyle/>
          <a:p>
            <a:r>
              <a:rPr lang="ru-RU" dirty="0"/>
              <a:t>ПОЗИТРОННАЯ ЭМИССИОННАЯ ТОМОГРАФИЯ </a:t>
            </a:r>
          </a:p>
        </p:txBody>
      </p:sp>
    </p:spTree>
    <p:extLst>
      <p:ext uri="{BB962C8B-B14F-4D97-AF65-F5344CB8AC3E}">
        <p14:creationId xmlns:p14="http://schemas.microsoft.com/office/powerpoint/2010/main" val="17187770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profbeckman.narod.ru/MED5.files/MED5i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6"/>
            <a:ext cx="9156964" cy="68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183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0"/>
            <a:ext cx="8856984" cy="1628800"/>
          </a:xfrm>
        </p:spPr>
        <p:txBody>
          <a:bodyPr>
            <a:normAutofit/>
          </a:bodyPr>
          <a:lstStyle/>
          <a:p>
            <a:r>
              <a:rPr lang="ru-RU" sz="1800" dirty="0"/>
              <a:t>Позитронная эмиссионная томография злокачественной </a:t>
            </a:r>
            <a:r>
              <a:rPr lang="ru-RU" sz="1800" dirty="0" err="1"/>
              <a:t>шванномы</a:t>
            </a:r>
            <a:r>
              <a:rPr lang="ru-RU" sz="1800" dirty="0"/>
              <a:t> мозжечка. Позитронная эмиссионная томография применяется для диагностики рака поджелудочной железы.</a:t>
            </a:r>
          </a:p>
        </p:txBody>
      </p:sp>
      <p:pic>
        <p:nvPicPr>
          <p:cNvPr id="7" name="Объект 6" descr="http://profbeckman.narod.ru/MED6.files/image012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5" y="1484784"/>
            <a:ext cx="8727535" cy="5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9772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1196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демонстрирует множественные очаги </a:t>
            </a:r>
            <a:r>
              <a:rPr lang="ru-RU" dirty="0" err="1"/>
              <a:t>гиперфиксации</a:t>
            </a:r>
            <a:r>
              <a:rPr lang="ru-RU" dirty="0"/>
              <a:t> 18F-ФДГ у пациента с </a:t>
            </a:r>
            <a:r>
              <a:rPr lang="ru-RU" dirty="0" err="1"/>
              <a:t>аденокарциномой</a:t>
            </a:r>
            <a:r>
              <a:rPr lang="ru-RU" dirty="0"/>
              <a:t> головки поджелудочной железы и метастазами опухоли (фронтальные срезы). Слева. Срез на уровне головки поджелудочной железы. Стрелками отмечены опухоль головки (нижний очаг) и два метастаза в печени. Справа. Срез на уровне почки. Стрелками отмечены три метастаза в печени и метастаз в надключичный лимфатический узел.</a:t>
            </a:r>
          </a:p>
          <a:p>
            <a:endParaRPr lang="ru-RU" dirty="0"/>
          </a:p>
        </p:txBody>
      </p:sp>
      <p:pic>
        <p:nvPicPr>
          <p:cNvPr id="5" name="Объект 4" descr="http://profbeckman.narod.ru/MED6.files/MED601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19790"/>
            <a:ext cx="7560840" cy="55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9272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/>
              <a:t>Метастазы в кости, выявляемые раньше на </a:t>
            </a:r>
            <a:r>
              <a:rPr lang="ru-RU" sz="1800" i="1" dirty="0" err="1"/>
              <a:t>сцинтиграммах</a:t>
            </a:r>
            <a:r>
              <a:rPr lang="ru-RU" sz="1800" i="1" dirty="0"/>
              <a:t>. (Слева) Повышенное накопление препарата в верхнюю треть правой и среднюю треть левой бедренной кости. (Справа) Рентгенограмма тех же отделов скелета без признаков поражения.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rofbeckman.narod.ru/MED6.files/MED601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81" y="1484784"/>
            <a:ext cx="48348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profbeckman.narod.ru/MED6.files/MED6011b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4948"/>
            <a:ext cx="4282221" cy="506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591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err="1"/>
              <a:t>Сцинтиграфия</a:t>
            </a:r>
            <a:r>
              <a:rPr lang="ru-RU" sz="2800" dirty="0"/>
              <a:t> опухолей забрюшинного пространства. Определяется смещение правой почки книзу опухолью надпочечника.</a:t>
            </a:r>
          </a:p>
          <a:p>
            <a:endParaRPr lang="ru-RU" dirty="0"/>
          </a:p>
        </p:txBody>
      </p:sp>
      <p:pic>
        <p:nvPicPr>
          <p:cNvPr id="5" name="Объект 4" descr="http://profbeckman.narod.ru/MED6.files/MED601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231" y="912156"/>
            <a:ext cx="5294265" cy="51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226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Сцинтиграфия</a:t>
            </a:r>
            <a:r>
              <a:rPr lang="ru-RU" sz="2400" dirty="0"/>
              <a:t> печени с коллоидом технеция-99м в трех проекциях. Дефект накопления не виден в передней проекции и хорошо определяется в правой боковой и задней проекции.</a:t>
            </a:r>
          </a:p>
        </p:txBody>
      </p:sp>
      <p:pic>
        <p:nvPicPr>
          <p:cNvPr id="5" name="Объект 4" descr="http://profbeckman.narod.ru/MED6.files/MED6009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3583"/>
            <a:ext cx="5217129" cy="52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789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80960" cy="110676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Динамика изменения распределения активности </a:t>
            </a:r>
            <a:r>
              <a:rPr lang="ru-RU" baseline="30000" dirty="0"/>
              <a:t>13</a:t>
            </a:r>
            <a:r>
              <a:rPr lang="ru-RU" i="1" dirty="0"/>
              <a:t>N- аммиака в сердце и легких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profbeckman.narod.ru/MED6.files/MED600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3" y="2492896"/>
            <a:ext cx="904796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01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476672"/>
            <a:ext cx="8396038" cy="6048672"/>
          </a:xfrm>
        </p:spPr>
        <p:txBody>
          <a:bodyPr>
            <a:noAutofit/>
          </a:bodyPr>
          <a:lstStyle/>
          <a:p>
            <a:pPr lvl="0"/>
            <a:r>
              <a:rPr lang="ru-RU" sz="4400" dirty="0" err="1"/>
              <a:t>Радионуклидные</a:t>
            </a:r>
            <a:r>
              <a:rPr lang="ru-RU" sz="4400" dirty="0"/>
              <a:t> методы диагностики, основанные на регистрации и измерении излучения от </a:t>
            </a:r>
            <a:r>
              <a:rPr lang="ru-RU" sz="4400" dirty="0" err="1"/>
              <a:t>радиофармпрепаратов</a:t>
            </a:r>
            <a:r>
              <a:rPr lang="ru-RU" sz="4400" dirty="0"/>
              <a:t> (РФП), введенных в организм пациента и анализа характера или динамики их </a:t>
            </a:r>
            <a:r>
              <a:rPr lang="ru-RU" sz="4400" dirty="0" smtClean="0"/>
              <a:t>распределения.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74967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Динамика изменения пространственной концентрации меченного аммиака в собаке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profbeckman.narod.ru/MED6.files/MED6004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8" y="1314880"/>
            <a:ext cx="9081782" cy="559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047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134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0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88640"/>
            <a:ext cx="8396038" cy="6264696"/>
          </a:xfrm>
        </p:spPr>
        <p:txBody>
          <a:bodyPr>
            <a:noAutofit/>
          </a:bodyPr>
          <a:lstStyle/>
          <a:p>
            <a:r>
              <a:rPr lang="ru-RU" sz="3600" dirty="0" err="1"/>
              <a:t>Радионуклидная</a:t>
            </a:r>
            <a:r>
              <a:rPr lang="ru-RU" sz="3600" dirty="0"/>
              <a:t> диагностика заключается в анализе информации, полученной после введения в организм пациента определенного химического или биохимического соединения, меченного g-излучающим радионуклидом, с последующей регистрацией пространственно-временного распределения этого соединения в организме с помощью позиционно-чувствительного детектора гамма-излучения.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69104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332656"/>
            <a:ext cx="8180014" cy="5854784"/>
          </a:xfrm>
        </p:spPr>
        <p:txBody>
          <a:bodyPr>
            <a:noAutofit/>
          </a:bodyPr>
          <a:lstStyle/>
          <a:p>
            <a:r>
              <a:rPr lang="ru-RU" sz="4000" dirty="0"/>
              <a:t>Распределение </a:t>
            </a:r>
            <a:r>
              <a:rPr lang="ru-RU" sz="4000" dirty="0" err="1"/>
              <a:t>радиофармпрепаратов</a:t>
            </a:r>
            <a:r>
              <a:rPr lang="ru-RU" sz="4000" dirty="0"/>
              <a:t> зависит от кровотока и метаболической активности, поэтому методы ядерной медицины в большей степени направлены на функциональное исследование органов и систем, и в меньшей - на анализ их анатомо-морфологических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663814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185</TotalTime>
  <Words>3236</Words>
  <Application>Microsoft Office PowerPoint</Application>
  <PresentationFormat>Экран (4:3)</PresentationFormat>
  <Paragraphs>166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6" baseType="lpstr">
      <vt:lpstr>Arial</vt:lpstr>
      <vt:lpstr>Corbel</vt:lpstr>
      <vt:lpstr>Tahoma</vt:lpstr>
      <vt:lpstr>Tunga</vt:lpstr>
      <vt:lpstr>Mylar</vt:lpstr>
      <vt:lpstr>Радионуклидная диагностика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Радиоактивные нуклиды и радиофармпрепараты</vt:lpstr>
      <vt:lpstr>Критерии выбора радионуклида</vt:lpstr>
      <vt:lpstr>Критерии выбора радионуклида</vt:lpstr>
      <vt:lpstr>Критерии выбора радионуклида</vt:lpstr>
      <vt:lpstr>Изотопы и радиофармпрепараты для радионуклидной диагностики</vt:lpstr>
      <vt:lpstr>Изотопы и радиофармпрепараты для радионуклидной диагностики</vt:lpstr>
      <vt:lpstr>Изотопы и радиофармпрепараты для радионуклидной диагностики</vt:lpstr>
      <vt:lpstr>Изотопы и радиофармпрепараты для радионуклидной диагностики</vt:lpstr>
      <vt:lpstr>Изотопы и радиофармпрепараты для радионуклидной диагностики</vt:lpstr>
      <vt:lpstr>Изотопы и радиофармпрепараты для радионуклидной диагностики</vt:lpstr>
      <vt:lpstr>Пути введения в организм РФП.</vt:lpstr>
      <vt:lpstr>Пути введения в организм РФП.</vt:lpstr>
      <vt:lpstr>Производство радиоизотопов.</vt:lpstr>
      <vt:lpstr>принципиальная схема генераторной установки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Томография одиночных фотонов, эмиссионная одиночных фотонов, эмиссионная компьютерная (SPECT)</vt:lpstr>
      <vt:lpstr>Томография позитронная эмиссионная (PET)</vt:lpstr>
      <vt:lpstr>Презентация PowerPoint</vt:lpstr>
      <vt:lpstr>ЯДЕРНАЯ ДИАГНОСТИКА В КЛИНИКЕ</vt:lpstr>
      <vt:lpstr>Презентация PowerPoint</vt:lpstr>
      <vt:lpstr>Презентация PowerPoint</vt:lpstr>
      <vt:lpstr>Презентация PowerPoint</vt:lpstr>
      <vt:lpstr>Средства защиты персонала делят на</vt:lpstr>
      <vt:lpstr>Всех обследуемых пациентов делят на 3 категории:</vt:lpstr>
      <vt:lpstr>Радионуклидная диагностика некоторых заболеваний</vt:lpstr>
      <vt:lpstr>Радионуклидная диагностика заболеваний щитовидной железы</vt:lpstr>
      <vt:lpstr>Презентация PowerPoint</vt:lpstr>
      <vt:lpstr>Радионуклидные методы исследования в неврологии</vt:lpstr>
      <vt:lpstr>Презентация PowerPoint</vt:lpstr>
      <vt:lpstr>Радионуклидные методы исследования в нефрологии</vt:lpstr>
      <vt:lpstr>Презентация PowerPoint</vt:lpstr>
      <vt:lpstr>Радионуклидные методы исследования в пульмонологии</vt:lpstr>
      <vt:lpstr>Презентация PowerPoint</vt:lpstr>
      <vt:lpstr>Радионуклидные методы исследования в гастроэнтерологии </vt:lpstr>
      <vt:lpstr>Презентация PowerPoint</vt:lpstr>
      <vt:lpstr>Радиоизотопные исследования в кардиологии </vt:lpstr>
      <vt:lpstr>Радиоизотопные исследования в ангиологии: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ПОЗИТРОННАЯ ЭМИССИОННАЯ ТОМОГРАФИЯ </vt:lpstr>
      <vt:lpstr>Презентация PowerPoint</vt:lpstr>
      <vt:lpstr>Презентация PowerPoint</vt:lpstr>
      <vt:lpstr>Презентация PowerPoint</vt:lpstr>
      <vt:lpstr>Метастазы в кости, выявляемые раньше на сцинтиграммах. (Слева) Повышенное накопление препарата в верхнюю треть правой и среднюю треть левой бедренной кости. (Справа) Рентгенограмма тех же отделов скелета без признаков поражения.</vt:lpstr>
      <vt:lpstr>Презентация PowerPoint</vt:lpstr>
      <vt:lpstr>Презентация PowerPoint</vt:lpstr>
      <vt:lpstr>Динамика изменения распределения активности 13N- аммиака в сердце и легких</vt:lpstr>
      <vt:lpstr>Динамика изменения пространственной концентрации меченного аммиака в собаке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DNS</cp:lastModifiedBy>
  <cp:revision>17</cp:revision>
  <dcterms:created xsi:type="dcterms:W3CDTF">2011-03-18T15:53:23Z</dcterms:created>
  <dcterms:modified xsi:type="dcterms:W3CDTF">2020-11-01T19:12:58Z</dcterms:modified>
</cp:coreProperties>
</file>