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4" r:id="rId16"/>
    <p:sldId id="315" r:id="rId17"/>
    <p:sldId id="317" r:id="rId18"/>
    <p:sldId id="316" r:id="rId19"/>
    <p:sldId id="319" r:id="rId20"/>
    <p:sldId id="321" r:id="rId21"/>
    <p:sldId id="320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78777"/>
    <a:srgbClr val="E4C7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5AB7C-C867-4EC7-8806-FEBF75AD4FF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48308-17E4-4D73-B59E-0DD1538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revinf.ru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cp.org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6;&#1074;&#1079;.&#1088;&#1092;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udentlibrary.ru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://www.rosmedlib.ru/" TargetMode="Externa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bibl.volgmed.ru/MegaPro/Web" TargetMode="Externa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s://e.lanbook.com/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udentlibrary.ru/book/ISBN9785850063429.html" TargetMode="External"/><Relationship Id="rId13" Type="http://schemas.openxmlformats.org/officeDocument/2006/relationships/hyperlink" Target="https://www.studentlibrary.ru/book/ISBN9785449915269.html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studentlibrary.ru/book/ISBN9785950067457.html" TargetMode="External"/><Relationship Id="rId12" Type="http://schemas.openxmlformats.org/officeDocument/2006/relationships/hyperlink" Target="https://www.studentlibrary.ru/ru/doc/ISBN9785449915269-SCN0008.html?SSr=07E7041A31FC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udentlibrary.ru/book/RZNGMU_036.html" TargetMode="External"/><Relationship Id="rId11" Type="http://schemas.openxmlformats.org/officeDocument/2006/relationships/hyperlink" Target="https://www.studentlibrary.ru/book/ISBN9785432304278.html" TargetMode="External"/><Relationship Id="rId5" Type="http://schemas.openxmlformats.org/officeDocument/2006/relationships/hyperlink" Target="https://www.studentlibrary.ru/book/ISBN9785919301875.html" TargetMode="External"/><Relationship Id="rId10" Type="http://schemas.openxmlformats.org/officeDocument/2006/relationships/hyperlink" Target="https://www.studentlibrary.ru/book/ISBN9785970465349.html" TargetMode="External"/><Relationship Id="rId4" Type="http://schemas.openxmlformats.org/officeDocument/2006/relationships/hyperlink" Target="http://doi.org/10.31862/2218-8711-2022-2-34-46" TargetMode="External"/><Relationship Id="rId9" Type="http://schemas.openxmlformats.org/officeDocument/2006/relationships/hyperlink" Target="https://www.studentlibrary.ru/book/ISBN9785970471470.html" TargetMode="External"/><Relationship Id="rId14" Type="http://schemas.openxmlformats.org/officeDocument/2006/relationships/hyperlink" Target="https://www.studentlibrary.ru/book/ISBN978500172181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.lanbook.com/book/189653" TargetMode="External"/><Relationship Id="rId13" Type="http://schemas.openxmlformats.org/officeDocument/2006/relationships/hyperlink" Target="https://e.lanbook.com/book/179900" TargetMode="External"/><Relationship Id="rId18" Type="http://schemas.openxmlformats.org/officeDocument/2006/relationships/hyperlink" Target="https://e.lanbook.com/book/300083" TargetMode="External"/><Relationship Id="rId3" Type="http://schemas.openxmlformats.org/officeDocument/2006/relationships/hyperlink" Target="https://e.lanbook.com/book/177119" TargetMode="External"/><Relationship Id="rId21" Type="http://schemas.openxmlformats.org/officeDocument/2006/relationships/hyperlink" Target="https://e.lanbook.com/book/228638" TargetMode="External"/><Relationship Id="rId7" Type="http://schemas.openxmlformats.org/officeDocument/2006/relationships/hyperlink" Target="https://e.lanbook.com/book/282737" TargetMode="External"/><Relationship Id="rId12" Type="http://schemas.openxmlformats.org/officeDocument/2006/relationships/hyperlink" Target="https://e.lanbook.com/book/277118" TargetMode="External"/><Relationship Id="rId17" Type="http://schemas.openxmlformats.org/officeDocument/2006/relationships/hyperlink" Target="https://e.lanbook.com/book/306029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e.lanbook.com/book/179883" TargetMode="External"/><Relationship Id="rId20" Type="http://schemas.openxmlformats.org/officeDocument/2006/relationships/hyperlink" Target="https://e.lanbook.com/book/3177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.lanbook.com/book/179559" TargetMode="External"/><Relationship Id="rId11" Type="http://schemas.openxmlformats.org/officeDocument/2006/relationships/hyperlink" Target="https://e.lanbook.com/book/265934" TargetMode="External"/><Relationship Id="rId24" Type="http://schemas.openxmlformats.org/officeDocument/2006/relationships/image" Target="../media/image5.png"/><Relationship Id="rId5" Type="http://schemas.openxmlformats.org/officeDocument/2006/relationships/hyperlink" Target="https://e.lanbook.com/book/298496" TargetMode="External"/><Relationship Id="rId15" Type="http://schemas.openxmlformats.org/officeDocument/2006/relationships/hyperlink" Target="https://e.lanbook.com/book/271445" TargetMode="External"/><Relationship Id="rId23" Type="http://schemas.openxmlformats.org/officeDocument/2006/relationships/hyperlink" Target="https://e.lanbook.com/book/317498" TargetMode="External"/><Relationship Id="rId10" Type="http://schemas.openxmlformats.org/officeDocument/2006/relationships/hyperlink" Target="https://e.lanbook.com/book/253367" TargetMode="External"/><Relationship Id="rId19" Type="http://schemas.openxmlformats.org/officeDocument/2006/relationships/hyperlink" Target="https://e.lanbook.com/book/291815" TargetMode="External"/><Relationship Id="rId4" Type="http://schemas.openxmlformats.org/officeDocument/2006/relationships/hyperlink" Target="https://e.lanbook.com/book/224594" TargetMode="External"/><Relationship Id="rId9" Type="http://schemas.openxmlformats.org/officeDocument/2006/relationships/hyperlink" Target="https://e.lanbook.com/book/271745" TargetMode="External"/><Relationship Id="rId14" Type="http://schemas.openxmlformats.org/officeDocument/2006/relationships/hyperlink" Target="https://e.lanbook.com/book/265898" TargetMode="External"/><Relationship Id="rId22" Type="http://schemas.openxmlformats.org/officeDocument/2006/relationships/hyperlink" Target="https://e.lanbook.com/book/29181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.lanbook.com/book/228641" TargetMode="External"/><Relationship Id="rId13" Type="http://schemas.openxmlformats.org/officeDocument/2006/relationships/hyperlink" Target="https://e.lanbook.com/book/253448" TargetMode="External"/><Relationship Id="rId18" Type="http://schemas.openxmlformats.org/officeDocument/2006/relationships/hyperlink" Target="https://e.lanbook.com/book/292127" TargetMode="External"/><Relationship Id="rId3" Type="http://schemas.openxmlformats.org/officeDocument/2006/relationships/hyperlink" Target="https://e.lanbook.com/book/306269" TargetMode="External"/><Relationship Id="rId7" Type="http://schemas.openxmlformats.org/officeDocument/2006/relationships/hyperlink" Target="https://e.lanbook.com/book/266411" TargetMode="External"/><Relationship Id="rId12" Type="http://schemas.openxmlformats.org/officeDocument/2006/relationships/hyperlink" Target="https://e.lanbook.com/book/216755" TargetMode="External"/><Relationship Id="rId17" Type="http://schemas.openxmlformats.org/officeDocument/2006/relationships/hyperlink" Target="https://e.lanbook.com/book/288275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e.lanbook.com/book/306032" TargetMode="Externa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.lanbook.com/book/284303" TargetMode="External"/><Relationship Id="rId11" Type="http://schemas.openxmlformats.org/officeDocument/2006/relationships/hyperlink" Target="https://e.lanbook.com/book/249797" TargetMode="External"/><Relationship Id="rId5" Type="http://schemas.openxmlformats.org/officeDocument/2006/relationships/hyperlink" Target="https://e.lanbook.com/book/181854" TargetMode="External"/><Relationship Id="rId15" Type="http://schemas.openxmlformats.org/officeDocument/2006/relationships/hyperlink" Target="https://e.lanbook.com/book/324029" TargetMode="External"/><Relationship Id="rId10" Type="http://schemas.openxmlformats.org/officeDocument/2006/relationships/hyperlink" Target="https://e.lanbook.com/book/296249" TargetMode="External"/><Relationship Id="rId19" Type="http://schemas.openxmlformats.org/officeDocument/2006/relationships/image" Target="../media/image6.jpeg"/><Relationship Id="rId4" Type="http://schemas.openxmlformats.org/officeDocument/2006/relationships/hyperlink" Target="https://e.lanbook.com/book/309947" TargetMode="External"/><Relationship Id="rId9" Type="http://schemas.openxmlformats.org/officeDocument/2006/relationships/hyperlink" Target="https://e.lanbook.com/book/266948" TargetMode="External"/><Relationship Id="rId14" Type="http://schemas.openxmlformats.org/officeDocument/2006/relationships/hyperlink" Target="https://e.lanbook.com/book/27398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clusive-edu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erspektiva-inva.ru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naem-mozhem.ru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clusion24.ru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clusive-education.ru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бложка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4056" y="18668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60242" y="5382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361665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E5C78C"/>
                </a:solidFill>
                <a:latin typeface="Arial Narrow" pitchFamily="34" charset="0"/>
                <a:cs typeface="Times New Roman" pitchFamily="18" charset="0"/>
              </a:rPr>
              <a:t>Библиотека ВолгГМУ</a:t>
            </a:r>
          </a:p>
          <a:p>
            <a:pPr algn="ctr"/>
            <a:r>
              <a:rPr lang="ru-RU" sz="3400" b="1" dirty="0" smtClean="0">
                <a:solidFill>
                  <a:srgbClr val="E5C78C"/>
                </a:solidFill>
                <a:latin typeface="Arial Narrow" pitchFamily="34" charset="0"/>
                <a:cs typeface="Times New Roman" pitchFamily="18" charset="0"/>
              </a:rPr>
              <a:t> представляет</a:t>
            </a:r>
            <a:endParaRPr lang="ru-RU" sz="3400" b="1" dirty="0">
              <a:solidFill>
                <a:srgbClr val="E5C7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10" y="6581025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volgmed.ru</a:t>
            </a:r>
            <a:endParaRPr lang="ru-RU" sz="1200" dirty="0">
              <a:solidFill>
                <a:srgbClr val="E5C7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20515" y="6581025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2" y="594928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Галер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7992887" cy="369332"/>
            <a:chOff x="323529" y="404664"/>
            <a:chExt cx="813643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716252" y="404664"/>
              <a:ext cx="6743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 . ПОРТАЛЫ И САЙТЫ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Издательств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870337"/>
            <a:ext cx="5472608" cy="255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9552" y="3501008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hlinkClick r:id="rId6"/>
              </a:rPr>
              <a:t>https://terevinf.ru/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Calibri" pitchFamily="34" charset="0"/>
              </a:rPr>
              <a:t> - Каталог издательства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Calibri" pitchFamily="34" charset="0"/>
              </a:rPr>
              <a:t>"Теревинф"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Calibri" pitchFamily="34" charset="0"/>
              </a:rPr>
              <a:t>(литература по лечебной педагогике – книги для родителей и специалистов). </a:t>
            </a:r>
          </a:p>
          <a:p>
            <a:r>
              <a:rPr lang="ru-RU" dirty="0" smtClean="0">
                <a:solidFill>
                  <a:srgbClr val="078777"/>
                </a:solidFill>
              </a:rPr>
              <a:t>Фонд создан в 2000 году по инициативе Центра лечебной педагогики, одной из первых в России организаций, которая уже более 30 лет оказывает разностороннюю помощь людям с нарушениями развития.</a:t>
            </a:r>
          </a:p>
          <a:p>
            <a:r>
              <a:rPr lang="ru-RU" dirty="0" smtClean="0">
                <a:solidFill>
                  <a:srgbClr val="078777"/>
                </a:solidFill>
              </a:rPr>
              <a:t>В настоящее время фонд Теревинф — одно из ведущих российских издательств, специализирующихся на теме особого детства. Постоянное сотрудничество с экспертами ЦЛП и другими ведущими отечественными специалистами является залогом высокого качества изданий фонда. Теревинфом издано более 100 книг, большинство из них регулярно переиздаются.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78777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7992887" cy="369332"/>
            <a:chOff x="323529" y="404664"/>
            <a:chExt cx="813643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716252" y="404664"/>
              <a:ext cx="6743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 . ПОРТАЛЫ И САЙТЫ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Рисунок 2" descr="C:\Users\user\Desktop\Учет\Отчет 2023\Рисунки 2023\Особое1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060848"/>
            <a:ext cx="5616624" cy="1800200"/>
          </a:xfrm>
          <a:prstGeom prst="rect">
            <a:avLst/>
          </a:prstGeom>
          <a:noFill/>
        </p:spPr>
      </p:pic>
      <p:pic>
        <p:nvPicPr>
          <p:cNvPr id="37890" name="Рисунок 4" descr="C:\Users\user\Desktop\Учет\Отчет 2023\Рисунки 2023\Особое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736"/>
            <a:ext cx="601216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3528" y="3861048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Calibri" pitchFamily="34" charset="0"/>
                <a:hlinkClick r:id="rId7"/>
              </a:rPr>
              <a:t>https://ccp.org.ru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Calibri" pitchFamily="34" charset="0"/>
              </a:rPr>
              <a:t> – Учебный портал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Calibri" pitchFamily="34" charset="0"/>
              </a:rPr>
              <a:t> Центра учебной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Calibri" pitchFamily="34" charset="0"/>
              </a:rPr>
              <a:t>педагогики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Calibri" pitchFamily="34" charset="0"/>
              </a:rPr>
              <a:t>«Особое детство».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dirty="0" smtClean="0">
              <a:ln>
                <a:noFill/>
              </a:ln>
              <a:solidFill>
                <a:srgbClr val="078777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Calibri" pitchFamily="34" charset="0"/>
              </a:rPr>
              <a:t>Деятельность Центра лечебной педагогики (создан в 1989 году) направлена на то, чтобы помочь каждому особому ребенку найти свою дорогу в жизни: от диагностики и ранней помощи до получения профессии и интеграции в жизнь общества.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78777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7992887" cy="369332"/>
            <a:chOff x="323529" y="404664"/>
            <a:chExt cx="813643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716252" y="404664"/>
              <a:ext cx="6743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 . ПОРТАЛЫ И САЙТЫ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ОВЗ 2"/>
          <p:cNvPicPr>
            <a:picLocks noChangeAspect="1" noChangeArrowheads="1"/>
          </p:cNvPicPr>
          <p:nvPr/>
        </p:nvPicPr>
        <p:blipFill>
          <a:blip r:embed="rId5" cstate="print">
            <a:lum bright="9000"/>
          </a:blip>
          <a:srcRect/>
          <a:stretch>
            <a:fillRect/>
          </a:stretch>
        </p:blipFill>
        <p:spPr bwMode="auto">
          <a:xfrm>
            <a:off x="4243943" y="1412776"/>
            <a:ext cx="490005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39552" y="4005064"/>
            <a:ext cx="82444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https://овз.рф/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</a:rPr>
              <a:t>Общедоступный портал полезной информации ОВЗ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</a:rPr>
              <a:t>Проект посвящён просветительской деятельности в области воспитания, обучения и психолого-педагогического сопровождения лиц с особыми образовательными потребностями - обучающихся с ОВЗ (ограниченными возможностями здоровья) и инвалидов (детей-инвалидов).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78777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</a:rPr>
              <a:t>На информационном портале можно найти ответы на часто задаваемые вопросы и актуальные нормативные документы по ОВЗ, новости профессионального сообщества, а также задать любой интересующий Вас вопрос!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78777"/>
              </a:solidFill>
              <a:effectLst/>
              <a:cs typeface="Arial" pitchFamily="34" charset="0"/>
            </a:endParaRPr>
          </a:p>
        </p:txBody>
      </p:sp>
      <p:pic>
        <p:nvPicPr>
          <p:cNvPr id="38914" name="Picture 2" descr="ОВ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980728"/>
            <a:ext cx="415742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7992887" cy="369332"/>
            <a:chOff x="323529" y="404664"/>
            <a:chExt cx="813643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716252" y="404664"/>
              <a:ext cx="6743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 . САЙТ БИБЛИОТЕКИ ВОЛГГМУ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ВолгГМ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24744"/>
            <a:ext cx="802439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8640959" cy="369332"/>
            <a:chOff x="323529" y="404664"/>
            <a:chExt cx="9335225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63335" y="404664"/>
              <a:ext cx="8895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ОБРАЗОВАНИЕ. ПРОФЕССИОНАЛЬНЫЕ БД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проф б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96752"/>
            <a:ext cx="873854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8712967" cy="369332"/>
            <a:chOff x="323529" y="404664"/>
            <a:chExt cx="8416265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63335" y="404664"/>
              <a:ext cx="7976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ОБРАЗОВАНИЕ.  ПРОФЕССИОНАЛЬНЫЕ БД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" name="Рисунок 3" descr="https://lib.volgmed.ru/news-images/banners/%D1%8D%D0%B1%D1%81%20%D0%BA%D0%BE%D0%BD%D1%81%D1%83%D0%BB%D1%8C%D1%82%D0%B0%D0%BD%D1%82%20%D1%81%D1%82%D1%83%D0%B4%D0%B5%D0%BD%D1%82%D0%B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274001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347864" y="1916832"/>
            <a:ext cx="5688632" cy="210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6"/>
              </a:rPr>
              <a:t>http://www.studentlibrary.ru/</a:t>
            </a:r>
            <a:r>
              <a:rPr lang="ru-RU" b="1" dirty="0" smtClean="0"/>
              <a:t> - </a:t>
            </a:r>
            <a:r>
              <a:rPr lang="ru-RU" b="1" dirty="0" smtClean="0">
                <a:solidFill>
                  <a:srgbClr val="078777"/>
                </a:solidFill>
              </a:rPr>
              <a:t>ЭБС «Электронная библиотека технического вуза. ЭБС</a:t>
            </a:r>
            <a:r>
              <a:rPr lang="ru-RU" dirty="0" smtClean="0">
                <a:solidFill>
                  <a:srgbClr val="078777"/>
                </a:solidFill>
              </a:rPr>
              <a:t> "</a:t>
            </a:r>
            <a:r>
              <a:rPr lang="ru-RU" b="1" dirty="0" smtClean="0">
                <a:solidFill>
                  <a:srgbClr val="078777"/>
                </a:solidFill>
              </a:rPr>
              <a:t>Консультант студента</a:t>
            </a:r>
            <a:r>
              <a:rPr lang="ru-RU" dirty="0" smtClean="0">
                <a:solidFill>
                  <a:srgbClr val="078777"/>
                </a:solidFill>
              </a:rPr>
              <a:t> —  многопрофильный образовательный ресурс, предоставляющей доступ через сеть Интернет </a:t>
            </a:r>
            <a:r>
              <a:rPr lang="ru-RU" i="1" dirty="0" smtClean="0">
                <a:solidFill>
                  <a:srgbClr val="078777"/>
                </a:solidFill>
              </a:rPr>
              <a:t>к учебной литературе и дополнительным материалам</a:t>
            </a:r>
            <a:r>
              <a:rPr lang="ru-RU" dirty="0" smtClean="0">
                <a:solidFill>
                  <a:srgbClr val="078777"/>
                </a:solidFill>
              </a:rPr>
              <a:t>, приобретенным на основании прямых договоров с правообладателями.</a:t>
            </a:r>
            <a:r>
              <a:rPr lang="ru-RU" b="1" dirty="0" smtClean="0">
                <a:solidFill>
                  <a:srgbClr val="078777"/>
                </a:solidFill>
              </a:rPr>
              <a:t> </a:t>
            </a:r>
            <a:endParaRPr lang="en-US" b="1" dirty="0">
              <a:solidFill>
                <a:srgbClr val="078777"/>
              </a:solidFill>
            </a:endParaRPr>
          </a:p>
        </p:txBody>
      </p:sp>
      <p:pic>
        <p:nvPicPr>
          <p:cNvPr id="25" name="Рисунок 5" descr="https://lib.volgmed.ru/news-images/kart/%D0%B8%D0%BD%D0%BA%D0%BB%D1%8E%D0%B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05064"/>
            <a:ext cx="834008" cy="83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1403648" y="3933056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78777"/>
                </a:solidFill>
              </a:rPr>
              <a:t>Предусмотрены специальные возможности для инклюзивного образования: </a:t>
            </a:r>
            <a:r>
              <a:rPr lang="ru-RU" dirty="0" err="1" smtClean="0">
                <a:solidFill>
                  <a:srgbClr val="078777"/>
                </a:solidFill>
              </a:rPr>
              <a:t>озвучка</a:t>
            </a:r>
            <a:r>
              <a:rPr lang="ru-RU" dirty="0" smtClean="0">
                <a:solidFill>
                  <a:srgbClr val="078777"/>
                </a:solidFill>
              </a:rPr>
              <a:t> книг и увеличение шрифта. Доступна версия сайта для людей с нарушением зрения.</a:t>
            </a:r>
            <a:br>
              <a:rPr lang="ru-RU" dirty="0" smtClean="0">
                <a:solidFill>
                  <a:srgbClr val="078777"/>
                </a:solidFill>
              </a:rPr>
            </a:br>
            <a:r>
              <a:rPr lang="ru-RU" dirty="0" smtClean="0">
                <a:solidFill>
                  <a:srgbClr val="078777"/>
                </a:solidFill>
              </a:rPr>
              <a:t>Для </a:t>
            </a:r>
            <a:r>
              <a:rPr lang="ru-RU" dirty="0" err="1" smtClean="0">
                <a:solidFill>
                  <a:srgbClr val="078777"/>
                </a:solidFill>
              </a:rPr>
              <a:t>озвучки</a:t>
            </a:r>
            <a:r>
              <a:rPr lang="ru-RU" dirty="0" smtClean="0">
                <a:solidFill>
                  <a:srgbClr val="078777"/>
                </a:solidFill>
              </a:rPr>
              <a:t> книги необходимо выбрать «режим постраничного просмотра», далее нажать на значок «озвучить текст». Громкость воспроизведения регулируется, можно перемотать </a:t>
            </a:r>
            <a:r>
              <a:rPr lang="ru-RU" dirty="0" err="1" smtClean="0">
                <a:solidFill>
                  <a:srgbClr val="078777"/>
                </a:solidFill>
              </a:rPr>
              <a:t>озвучку</a:t>
            </a:r>
            <a:r>
              <a:rPr lang="ru-RU" dirty="0" smtClean="0">
                <a:solidFill>
                  <a:srgbClr val="078777"/>
                </a:solidFill>
              </a:rPr>
              <a:t> к интересующему моменту.</a:t>
            </a:r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528" y="98072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78777"/>
                </a:solidFill>
              </a:rPr>
              <a:t>Полные тексты учебников, учебных и учебно-методических пособий, руководств, статей из журналов</a:t>
            </a:r>
            <a:r>
              <a:rPr lang="ru-RU" dirty="0" smtClean="0">
                <a:solidFill>
                  <a:srgbClr val="078777"/>
                </a:solidFill>
              </a:rPr>
              <a:t> в электронно-библиотечных системах снабжены сервисами для инклюзивного образования.</a:t>
            </a:r>
            <a:endParaRPr lang="ru-RU" dirty="0">
              <a:solidFill>
                <a:srgbClr val="07877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8820471" cy="369332"/>
            <a:chOff x="323529" y="404664"/>
            <a:chExt cx="8520108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63335" y="404664"/>
              <a:ext cx="8080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ОБРАЗОВАНИЕ.  ПРОФЕССИОНАЛЬНЫЕ БД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98072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78777"/>
                </a:solidFill>
              </a:rPr>
              <a:t>Полные тексты учебников, учебных и учебно-методических пособий, руководств, статей из журналов</a:t>
            </a:r>
            <a:r>
              <a:rPr lang="ru-RU" dirty="0" smtClean="0">
                <a:solidFill>
                  <a:srgbClr val="078777"/>
                </a:solidFill>
              </a:rPr>
              <a:t> в электронно-библиотечных системах снабжены сервисами для инклюзивного образования.</a:t>
            </a:r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1916832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5"/>
              </a:rPr>
              <a:t>http://www.rosmedlib.ru/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78777"/>
                </a:solidFill>
              </a:rPr>
              <a:t>- ЭБС База данных «Консультант врача.  Электронная медицинская библиотека»</a:t>
            </a:r>
            <a:r>
              <a:rPr lang="ru-RU" dirty="0" smtClean="0">
                <a:solidFill>
                  <a:srgbClr val="078777"/>
                </a:solidFill>
              </a:rPr>
              <a:t> предоставляет достоверную профессиональную информацию для послевузовского образования по широкому спектру врачебных специальностей в виде периодических изданий, книг, новостной информации и электронных обучающих модулей для непрерывного медицинского образования.</a:t>
            </a:r>
            <a:endParaRPr lang="en-US" b="1" dirty="0">
              <a:solidFill>
                <a:srgbClr val="078777"/>
              </a:solidFill>
            </a:endParaRPr>
          </a:p>
        </p:txBody>
      </p:sp>
      <p:pic>
        <p:nvPicPr>
          <p:cNvPr id="25" name="Рисунок 7" descr="https://lib.volgmed.ru/news-images/banners/%D0%9A%D0%BE%D0%BD%D1%81%D1%83%D0%BB%D1%8C%D1%82%D0%B0%D0%BD%D1%82%20%D0%B2%D1%80%D0%B0%D1%87%D0%B0%20%D0%B1%D0%B0%D0%BD%D0%BD%D0%B5%D1%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1" y="2060848"/>
            <a:ext cx="2666963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83568" y="4653136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78777"/>
                </a:solidFill>
              </a:rPr>
              <a:t>«Консультант врача» включает руководства, рекомендации, монографии, основные учебники, атласы, фармакологические справочники.</a:t>
            </a:r>
          </a:p>
          <a:p>
            <a:r>
              <a:rPr lang="ru-RU" dirty="0" smtClean="0">
                <a:solidFill>
                  <a:srgbClr val="078777"/>
                </a:solidFill>
              </a:rPr>
              <a:t>Для организации удаленного доступа необходима регистрация в локальной сети вуза.</a:t>
            </a:r>
          </a:p>
          <a:p>
            <a:r>
              <a:rPr lang="ru-RU" dirty="0" smtClean="0">
                <a:solidFill>
                  <a:srgbClr val="078777"/>
                </a:solidFill>
              </a:rPr>
              <a:t>Доступна версия сайта для людей с нарушением зрения.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8640959" cy="369332"/>
            <a:chOff x="323529" y="404664"/>
            <a:chExt cx="952916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63335" y="404664"/>
              <a:ext cx="9089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ОБРАЗОВАНИЕ. ПРОФЕССИОНАЛЬНЫЕ БД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98072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78777"/>
                </a:solidFill>
              </a:rPr>
              <a:t>Полные тексты учебников, учебных и учебно-методических пособий, руководств, статей из журналов</a:t>
            </a:r>
            <a:r>
              <a:rPr lang="ru-RU" dirty="0" smtClean="0">
                <a:solidFill>
                  <a:srgbClr val="078777"/>
                </a:solidFill>
              </a:rPr>
              <a:t> в электронно-библиотечных системах снабжены сервисами для инклюзивного образования.</a:t>
            </a:r>
            <a:endParaRPr lang="ru-RU" dirty="0">
              <a:solidFill>
                <a:srgbClr val="07877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347487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5"/>
              </a:rPr>
              <a:t>http://bibl.volgmed.ru/MegaPro/Web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78777"/>
                </a:solidFill>
              </a:rPr>
              <a:t>- </a:t>
            </a:r>
            <a:r>
              <a:rPr lang="ru-RU" dirty="0" smtClean="0">
                <a:solidFill>
                  <a:srgbClr val="078777"/>
                </a:solidFill>
              </a:rPr>
              <a:t>ЭБС ВолгГМУ  содержит: библиографические записи и полные тесты документов (или ссылки на открытые ресурсы) – учебники, учебно-методические пособия, диссертации, авторефераты диссертаций, периодические издания, рабочие программы и выпускные квалификационные работы. </a:t>
            </a:r>
          </a:p>
          <a:p>
            <a:endParaRPr lang="en-US" b="1" dirty="0">
              <a:solidFill>
                <a:srgbClr val="07877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538599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78777"/>
                </a:solidFill>
              </a:rPr>
              <a:t>Доступна версия сайта для людей с нарушением зрения.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Рисунок 1" descr="https://lib.volgmed.ru/news-images/banners/%D1%8D%D0%B1%D1%81%20%D0%B2%D0%BE%D0%BB%D0%B3%D0%B3%D0%BC%D1%8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988840"/>
            <a:ext cx="3180687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0528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9073007" cy="369332"/>
            <a:chOff x="323529" y="404664"/>
            <a:chExt cx="952916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63335" y="404664"/>
              <a:ext cx="9089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ОБРАЗОВАНИЕ. ПРОФЕССИОНАЛЬНЫЕ БД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388424" y="5353050"/>
            <a:ext cx="122413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15816" y="1268760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5"/>
              </a:rPr>
              <a:t>https://e.lanbook.com/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78777"/>
                </a:solidFill>
              </a:rPr>
              <a:t>- </a:t>
            </a:r>
            <a:r>
              <a:rPr lang="ru-RU" dirty="0" smtClean="0">
                <a:solidFill>
                  <a:srgbClr val="078777"/>
                </a:solidFill>
              </a:rPr>
              <a:t>На платформе ЭБС «Лань» организован доступ к </a:t>
            </a:r>
            <a:r>
              <a:rPr lang="ru-RU" b="1" dirty="0" smtClean="0">
                <a:solidFill>
                  <a:srgbClr val="078777"/>
                </a:solidFill>
              </a:rPr>
              <a:t>консорциуму сетевых электронных библиотек</a:t>
            </a:r>
            <a:r>
              <a:rPr lang="ru-RU" dirty="0" smtClean="0">
                <a:solidFill>
                  <a:srgbClr val="078777"/>
                </a:solidFill>
              </a:rPr>
              <a:t>.</a:t>
            </a:r>
          </a:p>
          <a:p>
            <a:r>
              <a:rPr lang="ru-RU" dirty="0" smtClean="0">
                <a:solidFill>
                  <a:srgbClr val="078777"/>
                </a:solidFill>
              </a:rPr>
              <a:t>«</a:t>
            </a:r>
            <a:r>
              <a:rPr lang="ru-RU" b="1" dirty="0" smtClean="0">
                <a:solidFill>
                  <a:srgbClr val="078777"/>
                </a:solidFill>
              </a:rPr>
              <a:t>Сетевая электронная библиотека</a:t>
            </a:r>
            <a:r>
              <a:rPr lang="ru-RU" dirty="0" smtClean="0">
                <a:solidFill>
                  <a:srgbClr val="078777"/>
                </a:solidFill>
              </a:rPr>
              <a:t>» — масштабный проект, объединяющий более 200 учебных заведений, в рамках которого вузы-участники размещают научный и учебный </a:t>
            </a:r>
            <a:r>
              <a:rPr lang="ru-RU" dirty="0" err="1" smtClean="0">
                <a:solidFill>
                  <a:srgbClr val="078777"/>
                </a:solidFill>
              </a:rPr>
              <a:t>контент</a:t>
            </a:r>
            <a:r>
              <a:rPr lang="ru-RU" dirty="0" smtClean="0">
                <a:solidFill>
                  <a:srgbClr val="078777"/>
                </a:solidFill>
              </a:rPr>
              <a:t>, изданный внутри университета, для взаимного бесплатного использования. </a:t>
            </a:r>
            <a:r>
              <a:rPr lang="ru-RU" b="1" dirty="0" smtClean="0">
                <a:solidFill>
                  <a:srgbClr val="078777"/>
                </a:solidFill>
              </a:rPr>
              <a:t>ВолгГМУ — участник этого проекта</a:t>
            </a:r>
            <a:r>
              <a:rPr lang="ru-RU" dirty="0" smtClean="0">
                <a:solidFill>
                  <a:srgbClr val="078777"/>
                </a:solidFill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Рисунок 11" descr="https://lib.volgmed.ru/news-images/el_res/%D0%BA%D1%81%D1%8D%D0%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268760"/>
            <a:ext cx="230425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5" descr="https://lib.volgmed.ru/news-images/kart/%D0%B8%D0%BD%D0%BA%D0%BB%D1%8E%D0%B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834008" cy="83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331640" y="3933056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78777"/>
                </a:solidFill>
              </a:rPr>
              <a:t>Для слабовидящих и незрячих студентов существует сервис невизуального чтения, встроенный в </a:t>
            </a:r>
            <a:r>
              <a:rPr lang="ru-RU" i="1" dirty="0" smtClean="0">
                <a:solidFill>
                  <a:srgbClr val="078777"/>
                </a:solidFill>
              </a:rPr>
              <a:t>мобильное приложение ЭБС</a:t>
            </a:r>
            <a:r>
              <a:rPr lang="ru-RU" dirty="0" smtClean="0">
                <a:solidFill>
                  <a:srgbClr val="078777"/>
                </a:solidFill>
              </a:rPr>
              <a:t> - бесплатное дополнение к подписке ЭБС «Лань». Используя этот сервис, пользователь сможет:</a:t>
            </a:r>
          </a:p>
          <a:p>
            <a:r>
              <a:rPr lang="ru-RU" dirty="0" smtClean="0">
                <a:solidFill>
                  <a:srgbClr val="078777"/>
                </a:solidFill>
              </a:rPr>
              <a:t>- осуществить навигацию как по каталогу, так и в тексте книги;</a:t>
            </a:r>
            <a:br>
              <a:rPr lang="ru-RU" dirty="0" smtClean="0">
                <a:solidFill>
                  <a:srgbClr val="078777"/>
                </a:solidFill>
              </a:rPr>
            </a:br>
            <a:r>
              <a:rPr lang="ru-RU" dirty="0" smtClean="0">
                <a:solidFill>
                  <a:srgbClr val="078777"/>
                </a:solidFill>
              </a:rPr>
              <a:t>- слушать озвученные книги на мобильном устройстве;</a:t>
            </a:r>
            <a:br>
              <a:rPr lang="ru-RU" dirty="0" smtClean="0">
                <a:solidFill>
                  <a:srgbClr val="078777"/>
                </a:solidFill>
              </a:rPr>
            </a:br>
            <a:r>
              <a:rPr lang="ru-RU" dirty="0" smtClean="0">
                <a:solidFill>
                  <a:srgbClr val="078777"/>
                </a:solidFill>
              </a:rPr>
              <a:t>- регулировать скорость воспроизведения речи;</a:t>
            </a:r>
            <a:br>
              <a:rPr lang="ru-RU" dirty="0" smtClean="0">
                <a:solidFill>
                  <a:srgbClr val="078777"/>
                </a:solidFill>
              </a:rPr>
            </a:br>
            <a:r>
              <a:rPr lang="ru-RU" dirty="0" smtClean="0">
                <a:solidFill>
                  <a:srgbClr val="078777"/>
                </a:solidFill>
              </a:rPr>
              <a:t>- осуществлять переход по предложениям, абзацам или главам книги.</a:t>
            </a:r>
            <a:endParaRPr lang="ru-RU" dirty="0">
              <a:solidFill>
                <a:srgbClr val="07877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235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2" y="594928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Галер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728017" y="6608385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323529" y="404664"/>
            <a:ext cx="6008519" cy="369332"/>
            <a:chOff x="323529" y="404664"/>
            <a:chExt cx="6008519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3964092" y="404664"/>
              <a:ext cx="2367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СПИСОК ЛИТЕРАТУРЫ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4" name="Рисунок 13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grpSp>
        <p:nvGrpSpPr>
          <p:cNvPr id="3" name="Группа 15"/>
          <p:cNvGrpSpPr/>
          <p:nvPr/>
        </p:nvGrpSpPr>
        <p:grpSpPr>
          <a:xfrm>
            <a:off x="8059514" y="5353050"/>
            <a:ext cx="1193006" cy="1504950"/>
            <a:chOff x="8093902" y="5353050"/>
            <a:chExt cx="1193006" cy="1504950"/>
          </a:xfrm>
        </p:grpSpPr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ru-RU" sz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008" y="764704"/>
            <a:ext cx="9036496" cy="601703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ru-RU" sz="900" b="1" dirty="0" smtClean="0"/>
              <a:t>Инклюзивное образование в высшей школе</a:t>
            </a:r>
            <a:endParaRPr lang="ru-RU" sz="900" dirty="0" smtClean="0"/>
          </a:p>
          <a:p>
            <a:pPr algn="ctr"/>
            <a:r>
              <a:rPr lang="ru-RU" sz="900" b="1" dirty="0" smtClean="0"/>
              <a:t>Список литературы за 2021-2022 гг.</a:t>
            </a:r>
            <a:endParaRPr lang="ru-RU" sz="900" dirty="0" smtClean="0"/>
          </a:p>
          <a:p>
            <a:pPr algn="ctr"/>
            <a:endParaRPr lang="ru-RU" sz="700" b="1" dirty="0" smtClean="0"/>
          </a:p>
          <a:p>
            <a:pPr algn="ctr"/>
            <a:r>
              <a:rPr lang="ru-RU" sz="700" b="1" dirty="0" smtClean="0"/>
              <a:t>НЭБ </a:t>
            </a:r>
            <a:r>
              <a:rPr lang="en-US" sz="700" b="1" dirty="0" err="1" smtClean="0"/>
              <a:t>Elibrary</a:t>
            </a:r>
            <a:endParaRPr lang="ru-RU" sz="700" dirty="0" smtClean="0"/>
          </a:p>
          <a:p>
            <a:pPr lvl="0"/>
            <a:r>
              <a:rPr lang="ru-RU" sz="700" b="1" dirty="0" smtClean="0"/>
              <a:t>Артюхина, А. И</a:t>
            </a:r>
            <a:r>
              <a:rPr lang="ru-RU" sz="700" dirty="0" smtClean="0"/>
              <a:t>. Организация инклюзивного образования в медицинском вузе / А. И. Артюхина, В. И. Чумаков. – Волгоград : Волгоградский государственный медицинский университет, 2022. – 152 с. – ISBN 978-5-9652-0725-1.</a:t>
            </a:r>
          </a:p>
          <a:p>
            <a:pPr lvl="0"/>
            <a:r>
              <a:rPr lang="ru-RU" sz="700" b="1" dirty="0" smtClean="0"/>
              <a:t>Журавлева, Ю. И.</a:t>
            </a:r>
            <a:r>
              <a:rPr lang="ru-RU" sz="700" dirty="0" smtClean="0"/>
              <a:t> Адаптивная физическая культура студентов : нозологические группы инвалидов: нарушения </a:t>
            </a:r>
            <a:r>
              <a:rPr lang="ru-RU" sz="700" dirty="0" err="1" smtClean="0"/>
              <a:t>аутистического</a:t>
            </a:r>
            <a:r>
              <a:rPr lang="ru-RU" sz="700" dirty="0" smtClean="0"/>
              <a:t> спектра, опорно-двигательного аппарата / Ю. И. Журавлева, М. В. </a:t>
            </a:r>
            <a:r>
              <a:rPr lang="ru-RU" sz="700" dirty="0" err="1" smtClean="0"/>
              <a:t>Катренко</a:t>
            </a:r>
            <a:r>
              <a:rPr lang="ru-RU" sz="700" dirty="0" smtClean="0"/>
              <a:t>, Е. В. Ярошенко. – Ставрополь : Издательство Ставролит, 2022. – 84 с. – ISBN 978-5-907161-54-2.</a:t>
            </a:r>
          </a:p>
          <a:p>
            <a:pPr lvl="0"/>
            <a:r>
              <a:rPr lang="ru-RU" sz="700" b="1" dirty="0" smtClean="0"/>
              <a:t>Козырева О. А.</a:t>
            </a:r>
            <a:r>
              <a:rPr lang="ru-RU" sz="700" dirty="0" smtClean="0"/>
              <a:t> </a:t>
            </a:r>
            <a:r>
              <a:rPr lang="ru-RU" sz="700" dirty="0" err="1" smtClean="0"/>
              <a:t>Ассистивные</a:t>
            </a:r>
            <a:r>
              <a:rPr lang="ru-RU" sz="700" dirty="0" smtClean="0"/>
              <a:t> технологии в инклюзивном образовании : учебное пособие для вузов. – 2-е изд. – Москва : </a:t>
            </a:r>
            <a:r>
              <a:rPr lang="ru-RU" sz="700" dirty="0" err="1" smtClean="0"/>
              <a:t>Юрайт</a:t>
            </a:r>
            <a:r>
              <a:rPr lang="ru-RU" sz="700" dirty="0" smtClean="0"/>
              <a:t>, 2022. – 118 с. – (Высшее образование). – Рек. учебно-методическим отделом высшего образования в качестве учебного пособия для студентов высших учебных заведений, обучающихся по гуманитарным направлениям. – ISBN 978-5-534-14959-3. </a:t>
            </a:r>
          </a:p>
          <a:p>
            <a:pPr lvl="0"/>
            <a:r>
              <a:rPr lang="ru-RU" sz="700" b="1" dirty="0" smtClean="0"/>
              <a:t>Тенденции развития образования. Глобальные вызовы и неравные возможности</a:t>
            </a:r>
            <a:r>
              <a:rPr lang="ru-RU" sz="700" dirty="0" smtClean="0"/>
              <a:t> : материалы XVIII ежегодной Международной научно-практической конференции (Москва, 18-20 февраля 2021 г. ) / Под </a:t>
            </a:r>
            <a:r>
              <a:rPr lang="ru-RU" sz="700" dirty="0" err="1" smtClean="0"/>
              <a:t>науч</a:t>
            </a:r>
            <a:r>
              <a:rPr lang="ru-RU" sz="700" dirty="0" smtClean="0"/>
              <a:t>. ред. М. Г. Пугачевой. - Москва : Дело, 2021. - 292 с. - ISBN 978-5-85006-363-4. - Текст : электронный // ЭБС "Консультант студента" : [сайт]. - URL : https://www.studentlibrary.ru/book/ISBN9785850063634.html (дата обращения: 26.04.2023). - Режим доступа : по подписке.</a:t>
            </a:r>
          </a:p>
          <a:p>
            <a:pPr algn="ctr"/>
            <a:r>
              <a:rPr lang="ru-RU" sz="700" b="1" dirty="0" smtClean="0"/>
              <a:t>Статьи из периодических изданий</a:t>
            </a:r>
            <a:endParaRPr lang="ru-RU" sz="700" dirty="0" smtClean="0"/>
          </a:p>
          <a:p>
            <a:pPr lvl="0"/>
            <a:r>
              <a:rPr lang="ru-RU" sz="700" b="1" dirty="0" smtClean="0"/>
              <a:t>Болховской, А. Л.</a:t>
            </a:r>
            <a:r>
              <a:rPr lang="ru-RU" sz="700" dirty="0" smtClean="0"/>
              <a:t> Инклюзия - индикатор </a:t>
            </a:r>
            <a:r>
              <a:rPr lang="ru-RU" sz="700" dirty="0" err="1" smtClean="0"/>
              <a:t>гуманизации</a:t>
            </a:r>
            <a:r>
              <a:rPr lang="ru-RU" sz="700" dirty="0" smtClean="0"/>
              <a:t> общества / А. Л. Болховской, Н. Н. </a:t>
            </a:r>
            <a:r>
              <a:rPr lang="ru-RU" sz="700" dirty="0" err="1" smtClean="0"/>
              <a:t>Шиховцова</a:t>
            </a:r>
            <a:r>
              <a:rPr lang="ru-RU" sz="700" dirty="0" smtClean="0"/>
              <a:t> // Педагогика. – 2021. – Т. 85, № 2. – С. 35-41. – EDN GNKSCY.(</a:t>
            </a:r>
            <a:r>
              <a:rPr lang="ru-RU" sz="700" dirty="0" err="1" smtClean="0"/>
              <a:t>пятигорск</a:t>
            </a:r>
            <a:r>
              <a:rPr lang="ru-RU" sz="700" dirty="0" smtClean="0"/>
              <a:t>)</a:t>
            </a:r>
          </a:p>
          <a:p>
            <a:pPr lvl="0"/>
            <a:r>
              <a:rPr lang="ru-RU" sz="700" b="1" dirty="0" err="1" smtClean="0"/>
              <a:t>Бурдин</a:t>
            </a:r>
            <a:r>
              <a:rPr lang="ru-RU" sz="700" b="1" dirty="0" smtClean="0"/>
              <a:t>, А. Д.</a:t>
            </a:r>
            <a:r>
              <a:rPr lang="ru-RU" sz="700" dirty="0" smtClean="0"/>
              <a:t> Программа психологического сопровождения подростков с ограниченными возможностями здоровья / А. Д. </a:t>
            </a:r>
            <a:r>
              <a:rPr lang="ru-RU" sz="700" dirty="0" err="1" smtClean="0"/>
              <a:t>Бурдин</a:t>
            </a:r>
            <a:r>
              <a:rPr lang="ru-RU" sz="700" dirty="0" smtClean="0"/>
              <a:t>, Н. А. Черезова, О. В. Голубь // Форум. – 2021. – № 1(24). – С. 142-145. – EDN IJMEEZ.</a:t>
            </a:r>
          </a:p>
          <a:p>
            <a:pPr lvl="0"/>
            <a:r>
              <a:rPr lang="ru-RU" sz="700" b="1" dirty="0" err="1" smtClean="0"/>
              <a:t>Гидрокинезотерапия</a:t>
            </a:r>
            <a:r>
              <a:rPr lang="ru-RU" sz="700" b="1" dirty="0" smtClean="0"/>
              <a:t> как средство инклюзивного образования студентов в области физической культуры</a:t>
            </a:r>
            <a:r>
              <a:rPr lang="ru-RU" sz="700" dirty="0" smtClean="0"/>
              <a:t> / Л. А. </a:t>
            </a:r>
            <a:r>
              <a:rPr lang="ru-RU" sz="700" dirty="0" err="1" smtClean="0"/>
              <a:t>Небытова</a:t>
            </a:r>
            <a:r>
              <a:rPr lang="ru-RU" sz="700" dirty="0" smtClean="0"/>
              <a:t>, М. В. </a:t>
            </a:r>
            <a:r>
              <a:rPr lang="ru-RU" sz="700" dirty="0" err="1" smtClean="0"/>
              <a:t>Катренко</a:t>
            </a:r>
            <a:r>
              <a:rPr lang="ru-RU" sz="700" dirty="0" smtClean="0"/>
              <a:t>, Ю. И. Журавлева, А. А. </a:t>
            </a:r>
            <a:r>
              <a:rPr lang="ru-RU" sz="700" dirty="0" err="1" smtClean="0"/>
              <a:t>Сасин</a:t>
            </a:r>
            <a:r>
              <a:rPr lang="ru-RU" sz="700" dirty="0" smtClean="0"/>
              <a:t> // Педагогика и просвещение. – 2021. – № 2. – С. 92-102. – DOI 10.7256/2454-0676.2021.2.33630. – EDN RFPVSD.(Пятигорск)</a:t>
            </a:r>
          </a:p>
          <a:p>
            <a:pPr lvl="0"/>
            <a:r>
              <a:rPr lang="ru-RU" sz="700" b="1" dirty="0" smtClean="0"/>
              <a:t>Долгова, В. А.</a:t>
            </a:r>
            <a:r>
              <a:rPr lang="ru-RU" sz="700" dirty="0" smtClean="0"/>
              <a:t> Состояние здоровья, отношение к здоровому образу жизни и спорту студентов медицинского вуза / В. А. Долгова // Гигиенические и медико-социальные риски здоровью населения: анализ и стратегии профилактики : Сборник материалов конференции, посвященной 100-летию санитарно-эпидемиологической службы Российской Федерации, Волгоград, 15 ноября 2022 года / Под редакцией Л.П. Сливиной. – Волгоград: Волгоградский государственный медицинский университет, 2022. – С. 125-129.</a:t>
            </a:r>
          </a:p>
          <a:p>
            <a:pPr lvl="0"/>
            <a:r>
              <a:rPr lang="ru-RU" sz="700" b="1" dirty="0" smtClean="0"/>
              <a:t>Замятина, Н. В.</a:t>
            </a:r>
            <a:r>
              <a:rPr lang="ru-RU" sz="700" dirty="0" smtClean="0"/>
              <a:t> Технология построения </a:t>
            </a:r>
            <a:r>
              <a:rPr lang="ru-RU" sz="700" dirty="0" err="1" smtClean="0"/>
              <a:t>здоровьесберегающего</a:t>
            </a:r>
            <a:r>
              <a:rPr lang="ru-RU" sz="700" dirty="0" smtClean="0"/>
              <a:t> пространства в медицинском вузе / Н. В. Замятина, И. А. Ушакова, В. Б. Мандриков // Физическое воспитание и спортивная тренировка. – 2021. – № 2(36). – С. 189-197. – EDN RUHHLV.</a:t>
            </a:r>
          </a:p>
          <a:p>
            <a:pPr lvl="0"/>
            <a:r>
              <a:rPr lang="ru-RU" sz="700" b="1" dirty="0" smtClean="0"/>
              <a:t>Использование оздоровительных технологий в процессе адаптации студентов-первокурсников к обучению в вузе</a:t>
            </a:r>
            <a:r>
              <a:rPr lang="ru-RU" sz="700" dirty="0" smtClean="0"/>
              <a:t> / В. Б. Мандриков, И. А. Ушакова, С. А. </a:t>
            </a:r>
            <a:r>
              <a:rPr lang="ru-RU" sz="700" dirty="0" err="1" smtClean="0"/>
              <a:t>Голубин</a:t>
            </a:r>
            <a:r>
              <a:rPr lang="ru-RU" sz="700" dirty="0" smtClean="0"/>
              <a:t>, В. В. Горбачева // Физическое воспитание и спортивная тренировка. – 2021. – № 1(35). – С. 166-176. – EDN KPFGKI.</a:t>
            </a:r>
          </a:p>
          <a:p>
            <a:pPr lvl="0"/>
            <a:r>
              <a:rPr lang="ru-RU" sz="700" b="1" dirty="0" smtClean="0"/>
              <a:t>Оценка вестибулярной функции равновесия у детей с синдромом Дауна в рамках спортивно-оздоровительного этапа адаптивного спорта</a:t>
            </a:r>
            <a:r>
              <a:rPr lang="ru-RU" sz="700" dirty="0" smtClean="0"/>
              <a:t> / И. В. Федотова, В. В. Горбачева, Е. Г. Борисенко, Е. И. </a:t>
            </a:r>
            <a:r>
              <a:rPr lang="ru-RU" sz="700" dirty="0" err="1" smtClean="0"/>
              <a:t>Калинченко</a:t>
            </a:r>
            <a:r>
              <a:rPr lang="ru-RU" sz="700" dirty="0" smtClean="0"/>
              <a:t> // Физическое воспитание и спортивная тренировка. – 2022. – № 2(40). – С. 112-117. </a:t>
            </a:r>
          </a:p>
          <a:p>
            <a:pPr lvl="0"/>
            <a:r>
              <a:rPr lang="ru-RU" sz="700" b="1" dirty="0" smtClean="0"/>
              <a:t>Павловская, И. Г.</a:t>
            </a:r>
            <a:r>
              <a:rPr lang="ru-RU" sz="700" dirty="0" smtClean="0"/>
              <a:t> Выбор способов и систем дистанционного обучения русскому языку в иноязычной аудитории при наличии студентов с особыми возможностями здоровья / И. Г. Павловская, В. В. Неумоин, И. А. </a:t>
            </a:r>
            <a:r>
              <a:rPr lang="ru-RU" sz="700" dirty="0" err="1" smtClean="0"/>
              <a:t>Макевнина</a:t>
            </a:r>
            <a:r>
              <a:rPr lang="ru-RU" sz="700" dirty="0" smtClean="0"/>
              <a:t> // Дистанционные формы обучения иностранных студентов в медицинских вузах: практический аспект : Материалы VI Всероссийской научно-практической конференции с международным участием, Волгоград, 27 января 2021 года / Под общей редакцией В.В. Шкарина. – Волгоград: Волгоградский государственный медицинский университет, 2021. – С. 309-312. – EDN KQBSRW.</a:t>
            </a:r>
          </a:p>
          <a:p>
            <a:pPr lvl="0"/>
            <a:r>
              <a:rPr lang="ru-RU" sz="700" b="1" dirty="0" smtClean="0"/>
              <a:t>Ткаченко, О. В.</a:t>
            </a:r>
            <a:r>
              <a:rPr lang="ru-RU" sz="700" dirty="0" smtClean="0"/>
              <a:t> Роль спорта в "жизненном мире"людей с инвалидностью(на примере Волгоградского региона) / О. В. Ткаченко, И. В. Василенко // Журнал исследований социальной политики. – 2022. – Т. 20, № 3. – С. 457-472. – DOI 10.17323/727-0634-2022-20-3-457-472. – EDN RVFWUI.</a:t>
            </a:r>
          </a:p>
          <a:p>
            <a:pPr lvl="0"/>
            <a:r>
              <a:rPr lang="ru-RU" sz="700" b="1" dirty="0" err="1" smtClean="0"/>
              <a:t>Туровская</a:t>
            </a:r>
            <a:r>
              <a:rPr lang="ru-RU" sz="700" b="1" dirty="0" smtClean="0"/>
              <a:t> Н. Г.</a:t>
            </a:r>
            <a:r>
              <a:rPr lang="ru-RU" sz="700" dirty="0" smtClean="0"/>
              <a:t> Воспитание и обучение детей с патологией центральной нервной системы в условиях инклюзии / Н. Г. </a:t>
            </a:r>
            <a:r>
              <a:rPr lang="ru-RU" sz="700" dirty="0" err="1" smtClean="0"/>
              <a:t>Туровская</a:t>
            </a:r>
            <a:r>
              <a:rPr lang="ru-RU" sz="700" dirty="0" smtClean="0"/>
              <a:t>, А. В. Кондратович</a:t>
            </a:r>
            <a:br>
              <a:rPr lang="ru-RU" sz="700" dirty="0" smtClean="0"/>
            </a:br>
            <a:r>
              <a:rPr lang="ru-RU" sz="700" dirty="0" smtClean="0"/>
              <a:t>// Проблемы современного образования. – 2022 . – № 2. – С. 34-46. – </a:t>
            </a:r>
            <a:r>
              <a:rPr lang="ru-RU" sz="700" u="sng" dirty="0" smtClean="0">
                <a:hlinkClick r:id="rId4"/>
              </a:rPr>
              <a:t>http://doi.org/10.31862/2218-8711-2022-2-34-46</a:t>
            </a:r>
            <a:r>
              <a:rPr lang="ru-RU" sz="700" dirty="0" smtClean="0"/>
              <a:t>.</a:t>
            </a:r>
          </a:p>
          <a:p>
            <a:endParaRPr lang="ru-RU" sz="700" b="1" dirty="0" smtClean="0"/>
          </a:p>
          <a:p>
            <a:pPr algn="ctr"/>
            <a:r>
              <a:rPr lang="ru-RU" sz="700" b="1" dirty="0" smtClean="0"/>
              <a:t>ЭБС ВолгГМУ</a:t>
            </a:r>
            <a:endParaRPr lang="ru-RU" sz="700" dirty="0" smtClean="0"/>
          </a:p>
          <a:p>
            <a:pPr lvl="0"/>
            <a:r>
              <a:rPr lang="ru-RU" sz="700" b="1" dirty="0" smtClean="0"/>
              <a:t>Козырева, О. А.</a:t>
            </a:r>
            <a:r>
              <a:rPr lang="ru-RU" sz="700" dirty="0" smtClean="0"/>
              <a:t> </a:t>
            </a:r>
            <a:r>
              <a:rPr lang="ru-RU" sz="700" dirty="0" err="1" smtClean="0"/>
              <a:t>Ассистивные</a:t>
            </a:r>
            <a:r>
              <a:rPr lang="ru-RU" sz="700" dirty="0" smtClean="0"/>
              <a:t> технологии в инклюзивном образовании : учебное пособие для вузов / О. А. Козырева. – 2-е изд. – Москва : </a:t>
            </a:r>
            <a:r>
              <a:rPr lang="ru-RU" sz="700" dirty="0" err="1" smtClean="0"/>
              <a:t>Юрайт</a:t>
            </a:r>
            <a:r>
              <a:rPr lang="ru-RU" sz="700" dirty="0" smtClean="0"/>
              <a:t>, 2022. – 118 с. – (Высшее образование). – Рек. учебно-методическим отделом высшего образования в качестве учебного пособия для студентов высших учебных заведений, обучающихся по гуманитарным направлениям. – ISBN 978-5-534-14959-3.</a:t>
            </a:r>
            <a:r>
              <a:rPr lang="ru-RU" sz="700" b="1" dirty="0" smtClean="0"/>
              <a:t> </a:t>
            </a:r>
            <a:endParaRPr lang="ru-RU" sz="700" dirty="0" smtClean="0"/>
          </a:p>
          <a:p>
            <a:pPr lvl="0"/>
            <a:r>
              <a:rPr lang="ru-RU" sz="700" b="1" dirty="0" smtClean="0"/>
              <a:t>Богданова, Т. Г.</a:t>
            </a:r>
            <a:r>
              <a:rPr lang="ru-RU" sz="700" dirty="0" smtClean="0"/>
              <a:t> Инклюзивное обучение лиц с сенсорными нарушениями : учебник для вузов / Т. Г. Богданова, Н. М. Назарова. – Москва : </a:t>
            </a:r>
            <a:r>
              <a:rPr lang="ru-RU" sz="700" dirty="0" err="1" smtClean="0"/>
              <a:t>Юрайт</a:t>
            </a:r>
            <a:r>
              <a:rPr lang="ru-RU" sz="700" dirty="0" smtClean="0"/>
              <a:t>, 2022. – 224 с. : ил. – (Высшее образование). – ISBN 978-5-534-14619-6. </a:t>
            </a:r>
          </a:p>
          <a:p>
            <a:pPr lvl="0"/>
            <a:r>
              <a:rPr lang="ru-RU" sz="700" b="1" dirty="0" err="1" smtClean="0"/>
              <a:t>Фуряева</a:t>
            </a:r>
            <a:r>
              <a:rPr lang="ru-RU" sz="700" b="1" dirty="0" smtClean="0"/>
              <a:t> Т. В.</a:t>
            </a:r>
            <a:r>
              <a:rPr lang="ru-RU" sz="700" dirty="0" smtClean="0"/>
              <a:t> Модели инклюзивного образования : учебное пособие для вузов / Т. В. </a:t>
            </a:r>
            <a:r>
              <a:rPr lang="ru-RU" sz="700" dirty="0" err="1" smtClean="0"/>
              <a:t>Фуряева</a:t>
            </a:r>
            <a:r>
              <a:rPr lang="ru-RU" sz="700" dirty="0" smtClean="0"/>
              <a:t>. – 2-е изд., </a:t>
            </a:r>
            <a:r>
              <a:rPr lang="ru-RU" sz="700" dirty="0" err="1" smtClean="0"/>
              <a:t>перераб</a:t>
            </a:r>
            <a:r>
              <a:rPr lang="ru-RU" sz="700" dirty="0" smtClean="0"/>
              <a:t>. и доп. – Москва : </a:t>
            </a:r>
            <a:r>
              <a:rPr lang="ru-RU" sz="700" dirty="0" err="1" smtClean="0"/>
              <a:t>Юрайт</a:t>
            </a:r>
            <a:r>
              <a:rPr lang="ru-RU" sz="700" dirty="0" smtClean="0"/>
              <a:t>, 2022. – 176 с. – (Высшее образование). – Рек. УМО ВО к </a:t>
            </a:r>
            <a:r>
              <a:rPr lang="ru-RU" sz="700" dirty="0" err="1" smtClean="0"/>
              <a:t>кач</a:t>
            </a:r>
            <a:r>
              <a:rPr lang="ru-RU" sz="700" dirty="0" smtClean="0"/>
              <a:t>. учеб. </a:t>
            </a:r>
            <a:r>
              <a:rPr lang="ru-RU" sz="700" dirty="0" err="1" smtClean="0"/>
              <a:t>пособ</a:t>
            </a:r>
            <a:r>
              <a:rPr lang="ru-RU" sz="700" dirty="0" smtClean="0"/>
              <a:t>. для студ. высших учеб. заведений. – ISBN 978-5-534-10939-9. </a:t>
            </a:r>
          </a:p>
          <a:p>
            <a:pPr lvl="0"/>
            <a:r>
              <a:rPr lang="ru-RU" sz="700" b="1" dirty="0" smtClean="0"/>
              <a:t>Артюхина, А. И.</a:t>
            </a:r>
            <a:r>
              <a:rPr lang="ru-RU" sz="700" dirty="0" smtClean="0"/>
              <a:t> Организация инклюзивного образования в медицинском вузе : учебное пособие / А. И. Артюхина, В. И. Чумаков ; рец. М. Е. Волчанский ; Министерство здравоохранения Российской Федерации, Волгоградский государственный медицинский университет. – Волгоград : Издательство ВолгГМУ, 2022. – 152 с. : ил. – http://bibl.volgmed.ru/MegaPro/UserEntry?Action=FindDocs&amp;idb=e_volgmed&amp;ids=934. – ISBN 978-5-9652-0725-1.</a:t>
            </a:r>
          </a:p>
          <a:p>
            <a:pPr lvl="0"/>
            <a:endParaRPr lang="ru-RU" sz="700" dirty="0" smtClean="0"/>
          </a:p>
          <a:p>
            <a:pPr algn="ctr"/>
            <a:r>
              <a:rPr lang="ru-RU" sz="700" b="1" dirty="0" smtClean="0"/>
              <a:t>ЭБ «Консультант студента»</a:t>
            </a:r>
            <a:endParaRPr lang="ru-RU" sz="700" dirty="0" smtClean="0"/>
          </a:p>
          <a:p>
            <a:pPr lvl="0" fontAlgn="base"/>
            <a:r>
              <a:rPr lang="ru-RU" sz="700" b="1" dirty="0" smtClean="0"/>
              <a:t>Мельникова, Ю. А.</a:t>
            </a:r>
            <a:r>
              <a:rPr lang="ru-RU" sz="700" dirty="0" smtClean="0"/>
              <a:t> Физическая культура и спорт в вузе : инклюзивный подход : учеб. -метод, пособие / Ю. А. Мельникова, И. Г. </a:t>
            </a:r>
            <a:r>
              <a:rPr lang="ru-RU" sz="700" dirty="0" err="1" smtClean="0"/>
              <a:t>Таламова</a:t>
            </a:r>
            <a:r>
              <a:rPr lang="ru-RU" sz="700" dirty="0" smtClean="0"/>
              <a:t>, Е. С. Стойкая. - Омск : </a:t>
            </a:r>
            <a:r>
              <a:rPr lang="ru-RU" sz="700" dirty="0" err="1" smtClean="0"/>
              <a:t>СибГУФК</a:t>
            </a:r>
            <a:r>
              <a:rPr lang="ru-RU" sz="700" dirty="0" smtClean="0"/>
              <a:t>, 2021. - 92 с. - ISBN 978-5-91930-187-5. - Текст : электронный // ЭБС "Консультант студента" : [сайт]. - URL : </a:t>
            </a:r>
            <a:r>
              <a:rPr lang="ru-RU" sz="700" u="sng" dirty="0" smtClean="0">
                <a:hlinkClick r:id="rId5"/>
              </a:rPr>
              <a:t>https://www.studentlibrary.ru/book/ISBN9785919301875.html</a:t>
            </a:r>
            <a:r>
              <a:rPr lang="ru-RU" sz="700" dirty="0" smtClean="0"/>
              <a:t>  (дата обращения: 26.04.2023). - Режим доступа : по подписке.</a:t>
            </a:r>
          </a:p>
          <a:p>
            <a:pPr lvl="0" fontAlgn="base"/>
            <a:r>
              <a:rPr lang="ru-RU" sz="700" b="1" dirty="0" smtClean="0"/>
              <a:t>Оськин, Д. Н.</a:t>
            </a:r>
            <a:r>
              <a:rPr lang="ru-RU" sz="700" dirty="0" smtClean="0"/>
              <a:t> Информационно-коммуникационные и </a:t>
            </a:r>
            <a:r>
              <a:rPr lang="ru-RU" sz="700" dirty="0" err="1" smtClean="0"/>
              <a:t>ассистивные</a:t>
            </a:r>
            <a:r>
              <a:rPr lang="ru-RU" sz="700" dirty="0" smtClean="0"/>
              <a:t> технологии в инклюзивном образовании : учебное пособие / Оськин Д. Н. , </a:t>
            </a:r>
            <a:r>
              <a:rPr lang="ru-RU" sz="700" dirty="0" err="1" smtClean="0"/>
              <a:t>Соколина</a:t>
            </a:r>
            <a:r>
              <a:rPr lang="ru-RU" sz="700" dirty="0" smtClean="0"/>
              <a:t> Е. Н. , Федосова О. А. , </a:t>
            </a:r>
            <a:r>
              <a:rPr lang="ru-RU" sz="700" dirty="0" err="1" smtClean="0"/>
              <a:t>Жолудова</a:t>
            </a:r>
            <a:r>
              <a:rPr lang="ru-RU" sz="700" dirty="0" smtClean="0"/>
              <a:t> А. Н. , Полякова О. В. - Рязань : ООП </a:t>
            </a:r>
            <a:r>
              <a:rPr lang="ru-RU" sz="700" dirty="0" err="1" smtClean="0"/>
              <a:t>УИТТиОП</a:t>
            </a:r>
            <a:r>
              <a:rPr lang="ru-RU" sz="700" dirty="0" smtClean="0"/>
              <a:t>, 2020. - 152 с. - Текст : электронный // ЭБС "Консультант студента" : [сайт]. - URL : </a:t>
            </a:r>
            <a:r>
              <a:rPr lang="ru-RU" sz="700" u="sng" dirty="0" smtClean="0">
                <a:hlinkClick r:id="rId6"/>
              </a:rPr>
              <a:t>https://www.studentlibrary.ru/book/RZNGMU_036.html</a:t>
            </a:r>
            <a:r>
              <a:rPr lang="ru-RU" sz="700" dirty="0" smtClean="0"/>
              <a:t>  (дата обращения: 26.04.2023). - Режим доступа : по подписке.</a:t>
            </a:r>
          </a:p>
          <a:p>
            <a:pPr lvl="0" fontAlgn="base"/>
            <a:r>
              <a:rPr lang="ru-RU" sz="700" b="1" dirty="0" smtClean="0"/>
              <a:t>Козырева, О. А</a:t>
            </a:r>
            <a:r>
              <a:rPr lang="ru-RU" sz="700" dirty="0" smtClean="0"/>
              <a:t>. Моделирование профессиональной компетентности учителя, работающего с детьми с ограниченными возможностями здоровья (ОВЗ) : метод. пособие / О. А. Козырева. - Москва : ВЛАДОС, 2021. - 127 с. (Серия: "Специальное и инклюзивное образование") - ISBN 978-5-9500674-5-7. - Текст : электронный // ЭБС "Консультант студента" : [сайт]. - URL : </a:t>
            </a:r>
            <a:r>
              <a:rPr lang="ru-RU" sz="700" u="sng" dirty="0" smtClean="0">
                <a:hlinkClick r:id="rId7"/>
              </a:rPr>
              <a:t>https://www.studentlibrary.ru/book/ISBN9785950067457.html</a:t>
            </a:r>
            <a:r>
              <a:rPr lang="ru-RU" sz="700" dirty="0" smtClean="0"/>
              <a:t>  (дата обращения: 26.04.2023). - Режим доступа : по подписке.</a:t>
            </a:r>
          </a:p>
          <a:p>
            <a:pPr lvl="0" fontAlgn="base"/>
            <a:r>
              <a:rPr lang="ru-RU" sz="700" b="1" dirty="0" err="1" smtClean="0"/>
              <a:t>Альтовский</a:t>
            </a:r>
            <a:r>
              <a:rPr lang="ru-RU" sz="700" b="1" dirty="0" smtClean="0"/>
              <a:t>, Е. В.</a:t>
            </a:r>
            <a:r>
              <a:rPr lang="ru-RU" sz="700" dirty="0" smtClean="0"/>
              <a:t> Доступность интернет-ресурсов инвалидам и лицам с ограниченными возможностями   : информационно-аналитический обзор / Е. В. </a:t>
            </a:r>
            <a:r>
              <a:rPr lang="ru-RU" sz="700" dirty="0" err="1" smtClean="0"/>
              <a:t>Альтовский</a:t>
            </a:r>
            <a:r>
              <a:rPr lang="ru-RU" sz="700" dirty="0" smtClean="0"/>
              <a:t>, А. А. Демидов, Г. А. Краснова. - Москва : Дело, 2021. - 114 с. (Мониторинг. Образование. Кадры) - ISBN 978-5-85006-342-9. - Текст : электронный // ЭБС "Консультант студента" : [сайт]. - URL : </a:t>
            </a:r>
            <a:r>
              <a:rPr lang="ru-RU" sz="700" u="sng" dirty="0" smtClean="0">
                <a:hlinkClick r:id="rId8"/>
              </a:rPr>
              <a:t>https://www.studentlibrary.ru/book/ISBN9785850063429.html</a:t>
            </a:r>
            <a:r>
              <a:rPr lang="ru-RU" sz="700" dirty="0" smtClean="0"/>
              <a:t>  (дата обращения: 26.04.2023). - Режим доступа : по подписке.</a:t>
            </a:r>
          </a:p>
          <a:p>
            <a:pPr lvl="0" fontAlgn="base"/>
            <a:r>
              <a:rPr lang="ru-RU" sz="700" b="1" dirty="0" smtClean="0"/>
              <a:t>Лечебная физическая культура в системе медицинской реабилитации : национальное руководство</a:t>
            </a:r>
            <a:r>
              <a:rPr lang="ru-RU" sz="700" dirty="0" smtClean="0"/>
              <a:t> / под ред. В. А. Епифанова, М. С. Петровой, А. В. Епифанова. - Москва : </a:t>
            </a:r>
            <a:r>
              <a:rPr lang="ru-RU" sz="700" dirty="0" err="1" smtClean="0"/>
              <a:t>ГЭОТАР-Медиа</a:t>
            </a:r>
            <a:r>
              <a:rPr lang="ru-RU" sz="700" dirty="0" smtClean="0"/>
              <a:t>, 2022. - 896 с. - ISBN 978-5-9704-7147-0. - Электронная версия доступна на сайте ЭБС "Консультант студента" : [сайт]. URL: </a:t>
            </a:r>
            <a:r>
              <a:rPr lang="ru-RU" sz="700" u="sng" dirty="0" smtClean="0">
                <a:hlinkClick r:id="rId9"/>
              </a:rPr>
              <a:t>https://www.studentlibrary.ru/book/ISBN9785970471470.html</a:t>
            </a:r>
            <a:r>
              <a:rPr lang="ru-RU" sz="700" dirty="0" smtClean="0"/>
              <a:t>  (дата обращения: 14.02.2023). - Режим доступа: по подписке. - Текст: электронный.</a:t>
            </a:r>
          </a:p>
          <a:p>
            <a:pPr lvl="0" fontAlgn="base"/>
            <a:r>
              <a:rPr lang="ru-RU" sz="700" b="1" dirty="0" smtClean="0"/>
              <a:t>Детская инвалидность и балльная система определения степени ограничений в социально значимых категориях</a:t>
            </a:r>
            <a:r>
              <a:rPr lang="ru-RU" sz="700" dirty="0" smtClean="0"/>
              <a:t> </a:t>
            </a:r>
            <a:r>
              <a:rPr lang="ru-RU" sz="700" b="1" dirty="0" smtClean="0"/>
              <a:t>жизнедеятельности у детей</a:t>
            </a:r>
            <a:r>
              <a:rPr lang="ru-RU" sz="700" dirty="0" smtClean="0"/>
              <a:t> : национальное руководство / под ред. Г. В. Волынец, М. А. </a:t>
            </a:r>
            <a:r>
              <a:rPr lang="ru-RU" sz="700" dirty="0" err="1" smtClean="0"/>
              <a:t>Школьниковой</a:t>
            </a:r>
            <a:r>
              <a:rPr lang="ru-RU" sz="700" dirty="0" smtClean="0"/>
              <a:t>. - Москва : </a:t>
            </a:r>
            <a:r>
              <a:rPr lang="ru-RU" sz="700" dirty="0" err="1" smtClean="0"/>
              <a:t>ГЭОТАР-Медиа</a:t>
            </a:r>
            <a:r>
              <a:rPr lang="ru-RU" sz="700" dirty="0" smtClean="0"/>
              <a:t>, 2022. Серия "Национальные руководства".- ISBN9785970465349. – Текст: электронный // ЭБС "Консультант студента" : [сайт]. – URL : </a:t>
            </a:r>
            <a:r>
              <a:rPr lang="ru-RU" sz="700" u="sng" dirty="0" smtClean="0">
                <a:hlinkClick r:id="rId10"/>
              </a:rPr>
              <a:t>https://www.studentlibrary.ru/book/ISBN9785970465349.html</a:t>
            </a:r>
            <a:r>
              <a:rPr lang="ru-RU" sz="700" dirty="0" smtClean="0"/>
              <a:t> (дата обращения: 26.04.2023). - Режим доступа : по подписке.</a:t>
            </a:r>
          </a:p>
          <a:p>
            <a:pPr lvl="0" fontAlgn="base"/>
            <a:r>
              <a:rPr lang="ru-RU" sz="700" b="1" dirty="0" smtClean="0"/>
              <a:t>Плотников, В. В.</a:t>
            </a:r>
            <a:r>
              <a:rPr lang="ru-RU" sz="700" dirty="0" smtClean="0"/>
              <a:t> Развитие технологий и реабилитационной техники для обеспечения доступности образовательных учреждений обучающимся с инвалидностью   : учебное пособие / В. В. Плотников, В. А. Егорушкин, Ю. В. </a:t>
            </a:r>
            <a:r>
              <a:rPr lang="ru-RU" sz="700" dirty="0" err="1" smtClean="0"/>
              <a:t>Белевцов</a:t>
            </a:r>
            <a:r>
              <a:rPr lang="ru-RU" sz="700" dirty="0" smtClean="0"/>
              <a:t>. - Москва : АСВ, 2022. - 208 с. - ISBN 978-5-4323-0427-8. - Текст : электронный // ЭБС "Консультант студента" : [сайт]. - URL : </a:t>
            </a:r>
            <a:r>
              <a:rPr lang="ru-RU" sz="700" u="sng" dirty="0" smtClean="0">
                <a:hlinkClick r:id="rId11"/>
              </a:rPr>
              <a:t>https://www.studentlibrary.ru/book/ISBN9785432304278.html</a:t>
            </a:r>
            <a:r>
              <a:rPr lang="ru-RU" sz="700" dirty="0" smtClean="0"/>
              <a:t>  (дата обращения: 26.04.2023). - Режим доступа : по подписке.</a:t>
            </a:r>
          </a:p>
          <a:p>
            <a:pPr lvl="0" fontAlgn="base"/>
            <a:r>
              <a:rPr lang="ru-RU" sz="700" b="1" dirty="0" err="1" smtClean="0">
                <a:hlinkClick r:id="rId12"/>
              </a:rPr>
              <a:t>Бызова</a:t>
            </a:r>
            <a:r>
              <a:rPr lang="ru-RU" sz="700" b="1" dirty="0" smtClean="0">
                <a:hlinkClick r:id="rId12"/>
              </a:rPr>
              <a:t> А. </a:t>
            </a:r>
            <a:r>
              <a:rPr lang="ru-RU" sz="700" dirty="0" smtClean="0">
                <a:hlinkClick r:id="rId12"/>
              </a:rPr>
              <a:t>Проблемы создания </a:t>
            </a:r>
            <a:r>
              <a:rPr lang="ru-RU" sz="700" dirty="0" err="1" smtClean="0">
                <a:hlinkClick r:id="rId12"/>
              </a:rPr>
              <a:t>безбарьерной</a:t>
            </a:r>
            <a:r>
              <a:rPr lang="ru-RU" sz="700" dirty="0" smtClean="0">
                <a:hlinkClick r:id="rId12"/>
              </a:rPr>
              <a:t> среды в средствах размещения для гостей с ограниченными возможностями</a:t>
            </a:r>
            <a:r>
              <a:rPr lang="ru-RU" sz="700" dirty="0" smtClean="0"/>
              <a:t> / А. </a:t>
            </a:r>
            <a:r>
              <a:rPr lang="ru-RU" sz="700" dirty="0" err="1" smtClean="0"/>
              <a:t>Бызова</a:t>
            </a:r>
            <a:r>
              <a:rPr lang="ru-RU" sz="700" dirty="0" smtClean="0"/>
              <a:t>, К. </a:t>
            </a:r>
            <a:r>
              <a:rPr lang="ru-RU" sz="700" dirty="0" err="1" smtClean="0"/>
              <a:t>Кисляк</a:t>
            </a:r>
            <a:r>
              <a:rPr lang="ru-RU" sz="700" dirty="0" smtClean="0"/>
              <a:t> – Текст: электронный // Актуальные вопросы теории и практики в сфере туризма и гостеприимства : сборник статей Межвузовской научно-практической студенческой конференции (9 декабря 2019 г., г. Москва) / О. П. Звягинцева и др. - Москва ; Берлин : Директ-Медиа, 2020. - Режим доступа: </a:t>
            </a:r>
            <a:r>
              <a:rPr lang="ru-RU" sz="700" u="sng" dirty="0" smtClean="0">
                <a:hlinkClick r:id="rId13"/>
              </a:rPr>
              <a:t>https://www.studentlibrary.ru/book/ISBN9785449915269.html</a:t>
            </a:r>
            <a:r>
              <a:rPr lang="ru-RU" sz="700" dirty="0" smtClean="0"/>
              <a:t> (дата обращения: 26.04.2023). - Режим доступа : по подписке.</a:t>
            </a:r>
          </a:p>
          <a:p>
            <a:pPr lvl="0" fontAlgn="base"/>
            <a:r>
              <a:rPr lang="ru-RU" sz="700" b="1" dirty="0" smtClean="0"/>
              <a:t>Соловых, Н. Н.</a:t>
            </a:r>
            <a:r>
              <a:rPr lang="ru-RU" sz="700" dirty="0" smtClean="0"/>
              <a:t> Модернизация современной социально-экономической политики России : человек как средство и человек как цель : монография / Н. Н. Соловых - Москва : Прометей, 2021. - 484 с. - ISBN 978-5-00172-181-9. - Текст : электронный // ЭБС "Консультант студента" : [сайт]. - URL : </a:t>
            </a:r>
            <a:r>
              <a:rPr lang="ru-RU" sz="700" u="sng" dirty="0" smtClean="0">
                <a:hlinkClick r:id="rId14"/>
              </a:rPr>
              <a:t>https://www.studentlibrary.ru/book/ISBN9785001721819.html</a:t>
            </a:r>
            <a:r>
              <a:rPr lang="ru-RU" sz="700" dirty="0" smtClean="0"/>
              <a:t>  (дата обращения: 26.04.2023). - Режим доступа : по подписке.  </a:t>
            </a:r>
          </a:p>
          <a:p>
            <a:pPr fontAlgn="base"/>
            <a:r>
              <a:rPr lang="ru-RU" sz="700" b="1" dirty="0" smtClean="0"/>
              <a:t> </a:t>
            </a:r>
            <a:endParaRPr lang="ru-RU" sz="7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Шаблон.jpg"/>
          <p:cNvPicPr>
            <a:picLocks noChangeAspect="1"/>
          </p:cNvPicPr>
          <p:nvPr/>
        </p:nvPicPr>
        <p:blipFill>
          <a:blip r:embed="rId2" cstate="print"/>
          <a:srcRect t="11151" b="2751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ый треугольник 3">
            <a:extLst>
              <a:ext uri="{FF2B5EF4-FFF2-40B4-BE49-F238E27FC236}">
                <a16:creationId xmlns="" xmlns:a16="http://schemas.microsoft.com/office/drawing/2014/main" id="{5EDD1C45-96CA-4D09-BA0E-ADA65B8450A2}"/>
              </a:ext>
            </a:extLst>
          </p:cNvPr>
          <p:cNvSpPr/>
          <p:nvPr/>
        </p:nvSpPr>
        <p:spPr>
          <a:xfrm flipV="1">
            <a:off x="-1" y="-2"/>
            <a:ext cx="5607845" cy="3429000"/>
          </a:xfrm>
          <a:prstGeom prst="rtTriangl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651" y="653637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volgmed.ru</a:t>
            </a:r>
            <a:endParaRPr lang="ru-RU" sz="1200" dirty="0">
              <a:solidFill>
                <a:srgbClr val="E5C7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84003" y="652534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426" t="7035" r="68094" b="77419"/>
          <a:stretch>
            <a:fillRect/>
          </a:stretch>
        </p:blipFill>
        <p:spPr bwMode="auto">
          <a:xfrm>
            <a:off x="571472" y="357166"/>
            <a:ext cx="2286016" cy="10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979712" y="1916832"/>
            <a:ext cx="6838872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78777"/>
                </a:solidFill>
                <a:latin typeface="Arial" pitchFamily="34" charset="0"/>
                <a:cs typeface="Arial" pitchFamily="34" charset="0"/>
              </a:rPr>
              <a:t>Цифровая поддержка в инклюзивном образовании: обзор порталов и сайтов</a:t>
            </a:r>
          </a:p>
        </p:txBody>
      </p:sp>
      <p:pic>
        <p:nvPicPr>
          <p:cNvPr id="9" name="Picture 2" descr="D:\DOC\Служебные документы\2022\144396-emblema_f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085183"/>
            <a:ext cx="2520282" cy="166673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5733256"/>
            <a:ext cx="59937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78777"/>
                </a:solidFill>
                <a:latin typeface="Arial Narrow" pitchFamily="34" charset="0"/>
                <a:cs typeface="Times New Roman" pitchFamily="18" charset="0"/>
              </a:rPr>
              <a:t>В рамках Федеральной инновационной площадки </a:t>
            </a:r>
            <a:r>
              <a:rPr lang="ru-RU" b="1" dirty="0" err="1" smtClean="0">
                <a:solidFill>
                  <a:srgbClr val="078777"/>
                </a:solidFill>
                <a:latin typeface="Arial Narrow" pitchFamily="34" charset="0"/>
                <a:cs typeface="Times New Roman" pitchFamily="18" charset="0"/>
              </a:rPr>
              <a:t>ВолгГМУ</a:t>
            </a:r>
            <a:endParaRPr lang="ru-RU" b="1" dirty="0" smtClean="0">
              <a:solidFill>
                <a:srgbClr val="078777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085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235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2" y="594928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Галер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728017" y="6608385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15"/>
          <p:cNvGrpSpPr/>
          <p:nvPr/>
        </p:nvGrpSpPr>
        <p:grpSpPr>
          <a:xfrm>
            <a:off x="8059514" y="5353050"/>
            <a:ext cx="1193006" cy="1504950"/>
            <a:chOff x="8093902" y="5353050"/>
            <a:chExt cx="1193006" cy="1504950"/>
          </a:xfrm>
        </p:grpSpPr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ru-RU" sz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504" y="836712"/>
            <a:ext cx="9036496" cy="583264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 fontAlgn="base"/>
            <a:r>
              <a:rPr lang="ru-RU" sz="700" b="1" dirty="0" smtClean="0"/>
              <a:t> Консорциум сетевых электронных</a:t>
            </a:r>
            <a:r>
              <a:rPr lang="ru-RU" sz="700" dirty="0" smtClean="0"/>
              <a:t> </a:t>
            </a:r>
            <a:r>
              <a:rPr lang="ru-RU" sz="700" b="1" dirty="0" smtClean="0"/>
              <a:t>библиотек</a:t>
            </a:r>
            <a:r>
              <a:rPr lang="ru-RU" sz="700" dirty="0" smtClean="0"/>
              <a:t>. На платформе </a:t>
            </a:r>
            <a:r>
              <a:rPr lang="ru-RU" sz="700" b="1" dirty="0" smtClean="0"/>
              <a:t>ЭБС «Лань»</a:t>
            </a:r>
            <a:r>
              <a:rPr lang="ru-RU" sz="700" dirty="0" smtClean="0"/>
              <a:t> организован доступ к консорциуму сетевых электронных библиотек</a:t>
            </a:r>
          </a:p>
          <a:p>
            <a:pPr fontAlgn="base"/>
            <a:r>
              <a:rPr lang="ru-RU" sz="700" dirty="0" smtClean="0"/>
              <a:t> </a:t>
            </a:r>
          </a:p>
          <a:p>
            <a:pPr lvl="0" fontAlgn="base"/>
            <a:r>
              <a:rPr lang="ru-RU" sz="700" b="1" dirty="0" smtClean="0"/>
              <a:t>Адаптивные технологии обучения студентов с инвалидностью и ограниченных возможностей здоровья, имеющих сенсорные нарушения</a:t>
            </a:r>
            <a:r>
              <a:rPr lang="ru-RU" sz="700" dirty="0" smtClean="0"/>
              <a:t> : учебно-методическое пособие / составители С. М. Рябцев, Т. А. </a:t>
            </a:r>
            <a:r>
              <a:rPr lang="ru-RU" sz="700" dirty="0" err="1" smtClean="0"/>
              <a:t>Жмурова</a:t>
            </a:r>
            <a:r>
              <a:rPr lang="ru-RU" sz="700" dirty="0" smtClean="0"/>
              <a:t>. — Севастополь : </a:t>
            </a:r>
            <a:r>
              <a:rPr lang="ru-RU" sz="700" dirty="0" err="1" smtClean="0"/>
              <a:t>СевГУ</a:t>
            </a:r>
            <a:r>
              <a:rPr lang="ru-RU" sz="700" dirty="0" smtClean="0"/>
              <a:t>, 2021. — 81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3"/>
              </a:rPr>
              <a:t>https://e.lanbook.com/book/177119</a:t>
            </a:r>
            <a:r>
              <a:rPr lang="ru-RU" sz="700" dirty="0" smtClean="0"/>
              <a:t> 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Актуальные проблемы науки и практики коррекционной педагогики и специальной психологии: вызовы времени</a:t>
            </a:r>
            <a:r>
              <a:rPr lang="ru-RU" sz="700" dirty="0" smtClean="0"/>
              <a:t> : материалы конференции / составитель И. А. </a:t>
            </a:r>
            <a:r>
              <a:rPr lang="ru-RU" sz="700" dirty="0" err="1" smtClean="0"/>
              <a:t>Тютюева</a:t>
            </a:r>
            <a:r>
              <a:rPr lang="ru-RU" sz="700" dirty="0" smtClean="0"/>
              <a:t>. — Шадринск : ШГПУ, 2021. — 435 с. — ISBN 978-5-87818-620-9.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4"/>
              </a:rPr>
              <a:t>https://e.lanbook.com/book/224594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Актуальные проблемы и перспективы развития физической культуры, спортивной тренировки, рекреации и фитнеса, адаптивной и оздоровительно-восстановительной физической культуры</a:t>
            </a:r>
            <a:r>
              <a:rPr lang="ru-RU" sz="700" dirty="0" smtClean="0"/>
              <a:t> : материалы конференции / под редакцией С. С. Давыдовой. — Липецк : Липецкий ГПУ, 2022. — 287 с. — ISBN 978-5-907461-68-0. — Текст : электронный // Лань : электронно-библиотечная система. — URL: https://e.lanbook.com/book/317069 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Арпентьева</a:t>
            </a:r>
            <a:r>
              <a:rPr lang="ru-RU" sz="700" b="1" dirty="0" smtClean="0"/>
              <a:t>, М. Р.</a:t>
            </a:r>
            <a:r>
              <a:rPr lang="ru-RU" sz="700" dirty="0" smtClean="0"/>
              <a:t> Психосоциальное сопровождение лиц с ОВЗ и их семей / М. Р. </a:t>
            </a:r>
            <a:r>
              <a:rPr lang="ru-RU" sz="700" dirty="0" err="1" smtClean="0"/>
              <a:t>Арпентьева</a:t>
            </a:r>
            <a:r>
              <a:rPr lang="ru-RU" sz="700" dirty="0" smtClean="0"/>
              <a:t>. — 5-е изд., стер. — Санкт-Петербург : Лань, 2023. — 252 с. — ISBN 978-5-507-46144-8.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5"/>
              </a:rPr>
              <a:t>https://e.lanbook.com/book/298496</a:t>
            </a:r>
            <a:r>
              <a:rPr lang="ru-RU" sz="700" dirty="0" smtClean="0"/>
              <a:t> 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Артюхина, А. И.</a:t>
            </a:r>
            <a:r>
              <a:rPr lang="ru-RU" sz="700" dirty="0" smtClean="0"/>
              <a:t> Непрерывное педагогическое развитие преподавателей медицинских университетов : монография / А. И. Артюхина. — Волгоград : ВолгГМУ, 2021. — 236 с. — ISBN 978-5-9652-0624-7.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6"/>
              </a:rPr>
              <a:t>https://e.lanbook.com/book/179559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 </a:t>
            </a:r>
          </a:p>
          <a:p>
            <a:pPr lvl="0" fontAlgn="base"/>
            <a:r>
              <a:rPr lang="ru-RU" sz="700" b="1" dirty="0" smtClean="0"/>
              <a:t>Внутренняя картина дефекта лиц с ограниченными возможностями здоровья в структуре </a:t>
            </a:r>
            <a:r>
              <a:rPr lang="ru-RU" sz="700" b="1" dirty="0" err="1" smtClean="0"/>
              <a:t>Я-концепции</a:t>
            </a:r>
            <a:r>
              <a:rPr lang="ru-RU" sz="700" dirty="0" smtClean="0"/>
              <a:t>: детерминанты и эффекты в прогнозе рисков развития и успешности адаптации : монография / Т. Н. </a:t>
            </a:r>
            <a:r>
              <a:rPr lang="ru-RU" sz="700" dirty="0" err="1" smtClean="0"/>
              <a:t>Адеева</a:t>
            </a:r>
            <a:r>
              <a:rPr lang="ru-RU" sz="700" dirty="0" smtClean="0"/>
              <a:t>, И. В. Тихонова, С. А. </a:t>
            </a:r>
            <a:r>
              <a:rPr lang="ru-RU" sz="700" dirty="0" err="1" smtClean="0"/>
              <a:t>Хазова</a:t>
            </a:r>
            <a:r>
              <a:rPr lang="ru-RU" sz="700" dirty="0" smtClean="0"/>
              <a:t> [и др.]. — Кострома : КГУ им. Н.А. Некрасова, 2021. — 170 с. — ISBN 978-5-8285-1176-1.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7"/>
              </a:rPr>
              <a:t>https://e.lanbook.com/book/282737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Ворошилова, Е. Л.</a:t>
            </a:r>
            <a:r>
              <a:rPr lang="ru-RU" sz="700" dirty="0" smtClean="0"/>
              <a:t> Формирование толерантности и педагогической этики в общеобразовательных организациях : методические рекомендации / Е. Л. Ворошилова, А. Р. </a:t>
            </a:r>
            <a:r>
              <a:rPr lang="ru-RU" sz="700" dirty="0" err="1" smtClean="0"/>
              <a:t>Маллер</a:t>
            </a:r>
            <a:r>
              <a:rPr lang="ru-RU" sz="700" dirty="0" smtClean="0"/>
              <a:t>. — Москва : Прометей, 2021. — 70 с. — ISBN 978-5-00172-191-8.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8"/>
              </a:rPr>
              <a:t>https://e.lanbook.com/book/189653</a:t>
            </a:r>
            <a:r>
              <a:rPr lang="ru-RU" sz="700" dirty="0" smtClean="0"/>
              <a:t> (дата обращения: 29.04.2023).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Гольберт</a:t>
            </a:r>
            <a:r>
              <a:rPr lang="ru-RU" sz="700" b="1" dirty="0" smtClean="0"/>
              <a:t>, Е. В</a:t>
            </a:r>
            <a:r>
              <a:rPr lang="ru-RU" sz="700" dirty="0" smtClean="0"/>
              <a:t>. Психологические основы инклюзивного образования : учебное пособие / Е. В. </a:t>
            </a:r>
            <a:r>
              <a:rPr lang="ru-RU" sz="700" dirty="0" err="1" smtClean="0"/>
              <a:t>Гольберт</a:t>
            </a:r>
            <a:r>
              <a:rPr lang="ru-RU" sz="700" dirty="0" smtClean="0"/>
              <a:t>. — Чита : </a:t>
            </a:r>
            <a:r>
              <a:rPr lang="ru-RU" sz="700" dirty="0" err="1" smtClean="0"/>
              <a:t>ЗабГУ</a:t>
            </a:r>
            <a:r>
              <a:rPr lang="ru-RU" sz="700" dirty="0" smtClean="0"/>
              <a:t>, 2021. — 128 с. — ISBN 978-5-9293-2831-2.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9"/>
              </a:rPr>
              <a:t>https://e.lanbook.com/book/271745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Дуванова</a:t>
            </a:r>
            <a:r>
              <a:rPr lang="ru-RU" sz="700" b="1" dirty="0" smtClean="0"/>
              <a:t>, С. П.</a:t>
            </a:r>
            <a:r>
              <a:rPr lang="ru-RU" sz="700" dirty="0" smtClean="0"/>
              <a:t> Система психологической помощи лицам с ОВЗ в различных институциональных условиях : учебно-методическое пособие / С. П. </a:t>
            </a:r>
            <a:r>
              <a:rPr lang="ru-RU" sz="700" dirty="0" err="1" smtClean="0"/>
              <a:t>Дуванова</a:t>
            </a:r>
            <a:r>
              <a:rPr lang="ru-RU" sz="700" dirty="0" smtClean="0"/>
              <a:t>, О. Н. Князева, А. А. </a:t>
            </a:r>
            <a:r>
              <a:rPr lang="ru-RU" sz="700" dirty="0" err="1" smtClean="0"/>
              <a:t>Собянина</a:t>
            </a:r>
            <a:r>
              <a:rPr lang="ru-RU" sz="700" dirty="0" smtClean="0"/>
              <a:t>. — Воронеж : ВГПУ, 2021. — 144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0"/>
              </a:rPr>
              <a:t>https://e.lanbook.com/book/253367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Жальменова</a:t>
            </a:r>
            <a:r>
              <a:rPr lang="ru-RU" sz="700" b="1" dirty="0" smtClean="0"/>
              <a:t>, Ж. А.</a:t>
            </a:r>
            <a:r>
              <a:rPr lang="ru-RU" sz="700" dirty="0" smtClean="0"/>
              <a:t> Нормативно-правовые основы специального и инклюзивного образования : учебно-методическое пособие / Ж. А. </a:t>
            </a:r>
            <a:r>
              <a:rPr lang="ru-RU" sz="700" dirty="0" err="1" smtClean="0"/>
              <a:t>Жальменова</a:t>
            </a:r>
            <a:r>
              <a:rPr lang="ru-RU" sz="700" dirty="0" smtClean="0"/>
              <a:t>. — Оренбург : ОГПУ, 2022. — 55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1"/>
              </a:rPr>
              <a:t>https://e.lanbook.com/book/265934</a:t>
            </a:r>
            <a:r>
              <a:rPr lang="ru-RU" sz="700" dirty="0" smtClean="0"/>
              <a:t> 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Загороднюк</a:t>
            </a:r>
            <a:r>
              <a:rPr lang="ru-RU" sz="700" b="1" dirty="0" smtClean="0"/>
              <a:t>, Е. В.</a:t>
            </a:r>
            <a:r>
              <a:rPr lang="ru-RU" sz="700" dirty="0" smtClean="0"/>
              <a:t> Социально-инклюзивное образование молодежи : учебное пособие / Е. В. </a:t>
            </a:r>
            <a:r>
              <a:rPr lang="ru-RU" sz="700" dirty="0" err="1" smtClean="0"/>
              <a:t>Загороднюк</a:t>
            </a:r>
            <a:r>
              <a:rPr lang="ru-RU" sz="700" dirty="0" smtClean="0"/>
              <a:t>, Н. С. Иваненко. — Новочеркасск : ЮРГПУ (НПИ), 2021. — 112 с. — ISBN 978-5-9997-0788-8. — Текст : электронный // Лань : электронно-библиотечная система. — URL: https://e.lanbook.com/book/292235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Исследование мировых тенденций в сфере инклюзивного профессионального образования и трудоустройства людей с инвалидностью — влияние глобальных вызовов (пандемии) на рынок труда</a:t>
            </a:r>
            <a:r>
              <a:rPr lang="ru-RU" sz="700" dirty="0" smtClean="0"/>
              <a:t> : монография / А. А. Бикбулатова, А. В. </a:t>
            </a:r>
            <a:r>
              <a:rPr lang="ru-RU" sz="700" dirty="0" err="1" smtClean="0"/>
              <a:t>Барсукова</a:t>
            </a:r>
            <a:r>
              <a:rPr lang="ru-RU" sz="700" dirty="0" smtClean="0"/>
              <a:t>, Е. А. Баскакова [и др.] ; под редакцией А. А. Бикбулатовой. — Москва : МГУПП, 2021. — 152 с. — ISBN 978-5-9920-0376-5.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2"/>
              </a:rPr>
              <a:t>https://e.lanbook.com/book/277118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Королева, Ю. А.</a:t>
            </a:r>
            <a:r>
              <a:rPr lang="ru-RU" sz="700" dirty="0" smtClean="0"/>
              <a:t> Инклюзивное образование обучающихся с ограниченными возможностями здоровья : учебное пособие / Ю. А. Королева. — Оренбург : ОГПУ, 2021. — 84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3"/>
              </a:rPr>
              <a:t>https://e.lanbook.com/book/179900</a:t>
            </a:r>
            <a:r>
              <a:rPr lang="ru-RU" sz="700" dirty="0" smtClean="0"/>
              <a:t> 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Королева, Ю. А.</a:t>
            </a:r>
            <a:r>
              <a:rPr lang="ru-RU" sz="700" dirty="0" smtClean="0"/>
              <a:t> Психология и педагогика инклюзивного образования : учебно-методическое пособие / Ю. А. Королева. — Оренбург : ОГПУ, 2022. — 59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4"/>
              </a:rPr>
              <a:t>https://e.lanbook.com/book/265898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Кохан</a:t>
            </a:r>
            <a:r>
              <a:rPr lang="ru-RU" sz="700" b="1" dirty="0" smtClean="0"/>
              <a:t>, С. Т.</a:t>
            </a:r>
            <a:r>
              <a:rPr lang="ru-RU" sz="700" dirty="0" smtClean="0"/>
              <a:t> Волонтёрские инклюзивные практики: реалии и перспективы : монография / С. Т. </a:t>
            </a:r>
            <a:r>
              <a:rPr lang="ru-RU" sz="700" dirty="0" err="1" smtClean="0"/>
              <a:t>Кохан</a:t>
            </a:r>
            <a:r>
              <a:rPr lang="ru-RU" sz="700" dirty="0" smtClean="0"/>
              <a:t>, И. С. , Б. К. . — Чита : </a:t>
            </a:r>
            <a:r>
              <a:rPr lang="ru-RU" sz="700" dirty="0" err="1" smtClean="0"/>
              <a:t>ЗабГУ</a:t>
            </a:r>
            <a:r>
              <a:rPr lang="ru-RU" sz="700" dirty="0" smtClean="0"/>
              <a:t>, 2021. — 240 с. — ISBN 978-5-9293-2844-2.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5"/>
              </a:rPr>
              <a:t>https://e.lanbook.com/book/271445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Кочемасова</a:t>
            </a:r>
            <a:r>
              <a:rPr lang="ru-RU" sz="700" b="1" dirty="0" smtClean="0"/>
              <a:t>, Л. А.</a:t>
            </a:r>
            <a:r>
              <a:rPr lang="ru-RU" sz="700" dirty="0" smtClean="0"/>
              <a:t> Психолого-педагогическая профилактика социальных девиаций субъектов образования : учебно-методическое пособие / Л. А. </a:t>
            </a:r>
            <a:r>
              <a:rPr lang="ru-RU" sz="700" dirty="0" err="1" smtClean="0"/>
              <a:t>Кочемасова</a:t>
            </a:r>
            <a:r>
              <a:rPr lang="ru-RU" sz="700" dirty="0" smtClean="0"/>
              <a:t>. — Оренбург : ОГПУ, 2021. — 117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6"/>
              </a:rPr>
              <a:t>https://e.lanbook.com/book/179883</a:t>
            </a:r>
            <a:r>
              <a:rPr lang="ru-RU" sz="700" dirty="0" smtClean="0"/>
              <a:t>  (дата обращения: 12.05.2023).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Лобанова, Е. Е.</a:t>
            </a:r>
            <a:r>
              <a:rPr lang="ru-RU" sz="700" dirty="0" smtClean="0"/>
              <a:t> Современные подходы преподавателей университета к работе в инклюзивной образовательной среде по профилю педагогической деятельности : учебно-методическое пособие / Е. Е. Лобанова, О. Л. Назарова. — Магнитогорск : МГТУ им. Г.И. Носова, 2022. — 124 с. — ISBN 978-5-9967-2585-4.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7"/>
              </a:rPr>
              <a:t>https://e.lanbook.com/book/306029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Макеева, Д. Р.</a:t>
            </a:r>
            <a:r>
              <a:rPr lang="ru-RU" sz="700" dirty="0" smtClean="0"/>
              <a:t> Методические рекомендации по проведению повышения квалификации педагогических работников образовательных организаций, реализующих программы среднего профессионального образования и профессионального обучения по компетенциям, необходимым для работы с обучающимися с инвалидностью и ограниченными возможностями здоровья, в том числе включая типовую программу повышения квалификации : методические рекомендации / Д. Р. Макеева, А. </a:t>
            </a:r>
            <a:r>
              <a:rPr lang="ru-RU" sz="700" dirty="0" err="1" smtClean="0"/>
              <a:t>Оборотова</a:t>
            </a:r>
            <a:r>
              <a:rPr lang="ru-RU" sz="700" dirty="0" smtClean="0"/>
              <a:t>, А. Ю. </a:t>
            </a:r>
            <a:r>
              <a:rPr lang="ru-RU" sz="700" dirty="0" err="1" smtClean="0"/>
              <a:t>Шкулипа</a:t>
            </a:r>
            <a:r>
              <a:rPr lang="ru-RU" sz="700" dirty="0" smtClean="0"/>
              <a:t>. — Москва : ИРПО, 2022. — 22 с. — ISBN 978-5-6048312-4-3.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8"/>
              </a:rPr>
              <a:t>https://e.lanbook.com/book/300083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Макеева, Д. Р.</a:t>
            </a:r>
            <a:r>
              <a:rPr lang="ru-RU" sz="700" dirty="0" smtClean="0"/>
              <a:t> Методические рекомендации по подготовке заключений о соблюдении требований по обеспечению условий доступности объектов и предоставляемых услуг в сфере образования для инвалидов и лиц с ограниченными возможностями здоровья : методические рекомендации / Д. Р. Макеева, К. Б. </a:t>
            </a:r>
            <a:r>
              <a:rPr lang="ru-RU" sz="700" dirty="0" err="1" smtClean="0"/>
              <a:t>Байгундина</a:t>
            </a:r>
            <a:r>
              <a:rPr lang="ru-RU" sz="700" dirty="0" smtClean="0"/>
              <a:t>, Н. С. </a:t>
            </a:r>
            <a:r>
              <a:rPr lang="ru-RU" sz="700" dirty="0" err="1" smtClean="0"/>
              <a:t>Климохина</a:t>
            </a:r>
            <a:r>
              <a:rPr lang="ru-RU" sz="700" dirty="0" smtClean="0"/>
              <a:t>. — Москва : ИРПО, 2022. — 15 с. — ISBN 978-5-6048312-7-4.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9"/>
              </a:rPr>
              <a:t>https://e.lanbook.com/book/291815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Мельникова, Ю. А.</a:t>
            </a:r>
            <a:r>
              <a:rPr lang="ru-RU" sz="700" dirty="0" smtClean="0"/>
              <a:t> Физическая культура и спорт в вузе: инклюзивный подход : учебно-методическое пособие / Ю. А. Мельникова, И. Г. </a:t>
            </a:r>
            <a:r>
              <a:rPr lang="ru-RU" sz="700" dirty="0" err="1" smtClean="0"/>
              <a:t>Таламова</a:t>
            </a:r>
            <a:r>
              <a:rPr lang="ru-RU" sz="700" dirty="0" smtClean="0"/>
              <a:t>, Е. С. </a:t>
            </a:r>
            <a:r>
              <a:rPr lang="ru-RU" sz="700" dirty="0" err="1" smtClean="0"/>
              <a:t>Стоцкая</a:t>
            </a:r>
            <a:r>
              <a:rPr lang="ru-RU" sz="700" dirty="0" smtClean="0"/>
              <a:t>. — Омск : </a:t>
            </a:r>
            <a:r>
              <a:rPr lang="ru-RU" sz="700" dirty="0" err="1" smtClean="0"/>
              <a:t>СибГУФК</a:t>
            </a:r>
            <a:r>
              <a:rPr lang="ru-RU" sz="700" dirty="0" smtClean="0"/>
              <a:t>, 2021. — 92 с. — ISBN 978-5-91930-187-5.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20"/>
              </a:rPr>
              <a:t>https://e.lanbook.com/book/317792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Меремьянина</a:t>
            </a:r>
            <a:r>
              <a:rPr lang="ru-RU" sz="700" b="1" dirty="0" smtClean="0"/>
              <a:t>, А. И.</a:t>
            </a:r>
            <a:r>
              <a:rPr lang="ru-RU" sz="700" dirty="0" smtClean="0"/>
              <a:t> Совершенствование системы оценки психолого-педагогических аспектов качества инклюзивного образования в общеобразовательных организациях Российской Федерации : учебное пособие / А. И. </a:t>
            </a:r>
            <a:r>
              <a:rPr lang="ru-RU" sz="700" dirty="0" err="1" smtClean="0"/>
              <a:t>Меремьянина</a:t>
            </a:r>
            <a:r>
              <a:rPr lang="ru-RU" sz="700" dirty="0" smtClean="0"/>
              <a:t>, В. К. Елисеев, М. В. Коробова. — Липецк : Липецкий ГПУ, 2021. — 49 с. — ISBN 978-5-907461-09-3.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21"/>
              </a:rPr>
              <a:t>https://e.lanbook.com/book/228638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Методические рекомендации по комплексному психолого-педагогическому, в том числе </a:t>
            </a:r>
            <a:r>
              <a:rPr lang="ru-RU" sz="700" b="1" dirty="0" err="1" smtClean="0"/>
              <a:t>тьюторскому</a:t>
            </a:r>
            <a:r>
              <a:rPr lang="ru-RU" sz="700" b="1" dirty="0" smtClean="0"/>
              <a:t>, сопровождению студентов с инвалидностью, обучающихся по программам среднего профессионального образования</a:t>
            </a:r>
            <a:r>
              <a:rPr lang="ru-RU" sz="700" dirty="0" smtClean="0"/>
              <a:t> : методические рекомендации / Д. Р. Макеева, Е. А. </a:t>
            </a:r>
            <a:r>
              <a:rPr lang="ru-RU" sz="700" dirty="0" err="1" smtClean="0"/>
              <a:t>Канатникова</a:t>
            </a:r>
            <a:r>
              <a:rPr lang="ru-RU" sz="700" dirty="0" smtClean="0"/>
              <a:t>, Е. А. </a:t>
            </a:r>
            <a:r>
              <a:rPr lang="ru-RU" sz="700" dirty="0" err="1" smtClean="0"/>
              <a:t>Деникаева</a:t>
            </a:r>
            <a:r>
              <a:rPr lang="ru-RU" sz="700" dirty="0" smtClean="0"/>
              <a:t> [и др.]. — Москва : ИРПО, 2022. — 53 с. — ISBN 978-5-6048312-8-1.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22"/>
              </a:rPr>
              <a:t>https://e.lanbook.com/book/291818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Митрохин, Е. А.</a:t>
            </a:r>
            <a:r>
              <a:rPr lang="ru-RU" sz="700" dirty="0" smtClean="0"/>
              <a:t> Организационно-методические рекомендации по проведению занятий физической культурой в условиях инклюзивного обучения : учебно-методическое пособие / Е. А. Митрохин. — Новосибирск : </a:t>
            </a:r>
            <a:r>
              <a:rPr lang="ru-RU" sz="700" dirty="0" err="1" smtClean="0"/>
              <a:t>СГУГиТ</a:t>
            </a:r>
            <a:r>
              <a:rPr lang="ru-RU" sz="700" dirty="0" smtClean="0"/>
              <a:t>, 2022. — 52 с. — ISBN 978-5-907513-47-1. — Текст : электронный // Лань : электронно-библиотечная система. — URL: </a:t>
            </a:r>
            <a:r>
              <a:rPr lang="ru-RU" sz="700" u="sng" dirty="0" smtClean="0">
                <a:hlinkClick r:id="rId23"/>
              </a:rPr>
              <a:t>https://e.lanbook.com/book/317498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endParaRPr lang="ru-RU" sz="700" b="1" dirty="0" smtClean="0"/>
          </a:p>
          <a:p>
            <a:pPr lvl="0" fontAlgn="base"/>
            <a:endParaRPr lang="ru-RU" sz="700" dirty="0"/>
          </a:p>
        </p:txBody>
      </p:sp>
      <p:grpSp>
        <p:nvGrpSpPr>
          <p:cNvPr id="21" name="Группа 14"/>
          <p:cNvGrpSpPr/>
          <p:nvPr/>
        </p:nvGrpSpPr>
        <p:grpSpPr>
          <a:xfrm>
            <a:off x="323529" y="404664"/>
            <a:ext cx="6008519" cy="369332"/>
            <a:chOff x="323529" y="404664"/>
            <a:chExt cx="6008519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3964092" y="404664"/>
              <a:ext cx="2367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СПИСОК ЛИТЕРАТУРЫ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4" name="Рисунок 23" descr="эмбл библ_зеленый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235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2" y="594928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Галер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052736"/>
            <a:ext cx="8677472" cy="482453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lvl="0" fontAlgn="base"/>
            <a:r>
              <a:rPr lang="ru-RU" sz="700" b="1" dirty="0" smtClean="0"/>
              <a:t>Морина, Л. А.</a:t>
            </a:r>
            <a:r>
              <a:rPr lang="ru-RU" sz="700" dirty="0" smtClean="0"/>
              <a:t> Эффективные образовательные технологии : учебное пособие / Л. А. Морина, Г. М. Мандрикова, Е. В. </a:t>
            </a:r>
            <a:r>
              <a:rPr lang="ru-RU" sz="700" dirty="0" err="1" smtClean="0"/>
              <a:t>Траулько</a:t>
            </a:r>
            <a:r>
              <a:rPr lang="ru-RU" sz="700" dirty="0" smtClean="0"/>
              <a:t> ; под редакцией Л. А. </a:t>
            </a:r>
            <a:r>
              <a:rPr lang="ru-RU" sz="700" dirty="0" err="1" smtClean="0"/>
              <a:t>Мориной</a:t>
            </a:r>
            <a:r>
              <a:rPr lang="ru-RU" sz="700" dirty="0" smtClean="0"/>
              <a:t>. — Новосибирск : НГТУ, 2022. — 15 с. — ISBN 978-5-7782-4629-4.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3"/>
              </a:rPr>
              <a:t>https://e.lanbook.com/book/306269</a:t>
            </a:r>
            <a:r>
              <a:rPr lang="ru-RU" sz="700" dirty="0" smtClean="0"/>
              <a:t> 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Москвичева, М. Г.</a:t>
            </a:r>
            <a:r>
              <a:rPr lang="ru-RU" sz="700" dirty="0" smtClean="0"/>
              <a:t> Сборник медицинских профессий, доступных для овладения лицами с особыми образовательными потребностями : учебно-методическое пособие / М. Г. Москвичева, Е. С. </a:t>
            </a:r>
            <a:r>
              <a:rPr lang="ru-RU" sz="700" dirty="0" err="1" smtClean="0"/>
              <a:t>Щепилина</a:t>
            </a:r>
            <a:r>
              <a:rPr lang="ru-RU" sz="700" dirty="0" smtClean="0"/>
              <a:t>. — Челябинск : ЮУГМУ, 2022. — 99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4"/>
              </a:rPr>
              <a:t>https://e.lanbook.com/book/309947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Нагорная, А. В.</a:t>
            </a:r>
            <a:r>
              <a:rPr lang="ru-RU" sz="700" dirty="0" smtClean="0"/>
              <a:t> Социальная инклюзия: Нерешенные проблемы и новые вызовы. </a:t>
            </a:r>
            <a:r>
              <a:rPr lang="ru-RU" sz="700" dirty="0" err="1" smtClean="0"/>
              <a:t>Social</a:t>
            </a:r>
            <a:r>
              <a:rPr lang="ru-RU" sz="700" dirty="0" smtClean="0"/>
              <a:t> </a:t>
            </a:r>
            <a:r>
              <a:rPr lang="ru-RU" sz="700" dirty="0" err="1" smtClean="0"/>
              <a:t>Inclusion</a:t>
            </a:r>
            <a:r>
              <a:rPr lang="ru-RU" sz="700" dirty="0" smtClean="0"/>
              <a:t>: </a:t>
            </a:r>
            <a:r>
              <a:rPr lang="ru-RU" sz="700" dirty="0" err="1" smtClean="0"/>
              <a:t>Unresolved</a:t>
            </a:r>
            <a:r>
              <a:rPr lang="ru-RU" sz="700" dirty="0" smtClean="0"/>
              <a:t> </a:t>
            </a:r>
            <a:r>
              <a:rPr lang="ru-RU" sz="700" dirty="0" err="1" smtClean="0"/>
              <a:t>Issnes</a:t>
            </a:r>
            <a:r>
              <a:rPr lang="ru-RU" sz="700" dirty="0" smtClean="0"/>
              <a:t> and </a:t>
            </a:r>
            <a:r>
              <a:rPr lang="ru-RU" sz="700" dirty="0" err="1" smtClean="0"/>
              <a:t>Challenges</a:t>
            </a:r>
            <a:r>
              <a:rPr lang="ru-RU" sz="700" dirty="0" smtClean="0"/>
              <a:t> : учебник / А. В. Нагорная. — Москва : ФЛИНТА, 2021. — 288 с. — ISBN 978-5-9765-4442-0.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5"/>
              </a:rPr>
              <a:t>https://e.lanbook.com/book/181854</a:t>
            </a:r>
            <a:r>
              <a:rPr lang="ru-RU" sz="700" dirty="0" smtClean="0"/>
              <a:t> (дата обращения: 29.04.2023).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Основы инклюзивного образования</a:t>
            </a:r>
            <a:r>
              <a:rPr lang="ru-RU" sz="700" dirty="0" smtClean="0"/>
              <a:t> : учебное пособие / составители А. С-Д. Балданова, М. В. </a:t>
            </a:r>
            <a:r>
              <a:rPr lang="ru-RU" sz="700" dirty="0" err="1" smtClean="0"/>
              <a:t>Анахина</a:t>
            </a:r>
            <a:r>
              <a:rPr lang="ru-RU" sz="700" dirty="0" smtClean="0"/>
              <a:t>. — Улан-Удэ : Бурятская ГСХА им. В.Р. Филиппова, 2022. — 199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6"/>
              </a:rPr>
              <a:t>https://e.lanbook.com/book/284303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Попрядухина, Н. Г. </a:t>
            </a:r>
            <a:r>
              <a:rPr lang="ru-RU" sz="700" dirty="0" smtClean="0"/>
              <a:t>Психолого-педагогическое сопровождение обучающихся с ограниченными возможностями здоровья : учебно-методическое пособие / Н. Г. Попрядухина. — 2-е изд., стер. — Москва : ФЛИНТА, 2022. — 124 с. — ISBN 978-5-9765-5149-7.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7"/>
              </a:rPr>
              <a:t>https://e.lanbook.com/book/266411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Психология и педагогика инклюзивного образования: технологии, результативность, качество</a:t>
            </a:r>
            <a:r>
              <a:rPr lang="ru-RU" sz="700" dirty="0" smtClean="0"/>
              <a:t> : материалы конференции / под редакцией Н. В. Фединой. — Липецк : Липецкий ГПУ, 2021. — 322 с. — ISBN 978-5-907461-38-3.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8"/>
              </a:rPr>
              <a:t>https://e.lanbook.com/book/228641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Психология индивидуализации личности в образовании</a:t>
            </a:r>
            <a:r>
              <a:rPr lang="ru-RU" sz="700" dirty="0" smtClean="0"/>
              <a:t> : учебное пособие / М. В. Рогов, Н. В. Ланина, Г. В. Орлова [и др.]. — Воронеж : ВГПУ, 2022. — 132 с. — ISBN 978-5-00044-898-4.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9"/>
              </a:rPr>
              <a:t>https://e.lanbook.com/book/266948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Романова, Н. Р.</a:t>
            </a:r>
            <a:r>
              <a:rPr lang="ru-RU" sz="700" dirty="0" smtClean="0"/>
              <a:t> Инклюзивные практики в высшей школе : учебно-методическое пособие / Н. Р. Романова. — Иваново : ИГЭУ, 2022. — 88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0"/>
              </a:rPr>
              <a:t>https://e.lanbook.com/book/296249</a:t>
            </a:r>
            <a:r>
              <a:rPr lang="ru-RU" sz="700" dirty="0" smtClean="0"/>
              <a:t> 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Сборник материалов IV всероссийской научно-практической конференции «Инклюзивное образование – 2022. Создание эффективного образовательного пространства» (20 апреля 2022 года, г. Томск</a:t>
            </a:r>
            <a:r>
              <a:rPr lang="ru-RU" sz="700" dirty="0" smtClean="0"/>
              <a:t>) : материалы конференции / составители Д. Р. Макеева [и др.]. — Москва : ИРПО, 2022. — 115 с. — ISBN 978-5-6048312-5-0.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1"/>
              </a:rPr>
              <a:t>https://e.lanbook.com/book/249797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Социализация и социальная адаптация инвалидов и лиц с ограниченными возможностями здоровья</a:t>
            </a:r>
            <a:r>
              <a:rPr lang="ru-RU" sz="700" dirty="0" smtClean="0"/>
              <a:t> : учебное пособие / составитель Т. Н. Чумакова. — </a:t>
            </a:r>
            <a:r>
              <a:rPr lang="ru-RU" sz="700" dirty="0" err="1" smtClean="0"/>
              <a:t>Персиановский</a:t>
            </a:r>
            <a:r>
              <a:rPr lang="ru-RU" sz="700" dirty="0" smtClean="0"/>
              <a:t> : Донской ГАУ, 2021. — 149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2"/>
              </a:rPr>
              <a:t>https://e.lanbook.com/book/216755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Татаринцева, А. Ю.</a:t>
            </a:r>
            <a:r>
              <a:rPr lang="ru-RU" sz="700" dirty="0" smtClean="0"/>
              <a:t> Психолого-педагогическое сопровождение студентов с инвалидностью и ОВЗ : учебно-методическое пособие / А. Ю. Татаринцева, В. В. Кузнецова. — Воронеж : ВГПУ, 2021. — 124 с.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3"/>
              </a:rPr>
              <a:t>https://e.lanbook.com/book/253448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Тенденции развития образования. Глобальные вызовы и неравные возможности</a:t>
            </a:r>
            <a:r>
              <a:rPr lang="ru-RU" sz="700" dirty="0" smtClean="0"/>
              <a:t>: материалы XVIII ежегодной Международной научно-практической конференции (Москва, 18–20 февраля 2021 г.) : материалы конференции / под научной редакцией М. Г. Пугачевой. — Москва : Дело </a:t>
            </a:r>
            <a:r>
              <a:rPr lang="ru-RU" sz="700" dirty="0" err="1" smtClean="0"/>
              <a:t>РАНХиГС</a:t>
            </a:r>
            <a:r>
              <a:rPr lang="ru-RU" sz="700" dirty="0" smtClean="0"/>
              <a:t>, 2021. — 292 с. — ISBN 978-5-85006-363-4.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4"/>
              </a:rPr>
              <a:t>https://e.lanbook.com/book/273983</a:t>
            </a:r>
            <a:r>
              <a:rPr lang="ru-RU" sz="700" dirty="0" smtClean="0"/>
              <a:t> (дата обращения: 29.04.2023).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Трутаева</a:t>
            </a:r>
            <a:r>
              <a:rPr lang="ru-RU" sz="700" b="1" dirty="0" smtClean="0"/>
              <a:t>, А. В.</a:t>
            </a:r>
            <a:r>
              <a:rPr lang="ru-RU" sz="700" dirty="0" smtClean="0"/>
              <a:t> Индивидуальная потребность в социальной защите: от лица к человеку : монография / А. В. </a:t>
            </a:r>
            <a:r>
              <a:rPr lang="ru-RU" sz="700" dirty="0" err="1" smtClean="0"/>
              <a:t>Трутаева</a:t>
            </a:r>
            <a:r>
              <a:rPr lang="ru-RU" sz="700" dirty="0" smtClean="0"/>
              <a:t>. — Москва : Проспект, 2023. — 109 с. — ISBN 978-5-392-37532-5.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5"/>
              </a:rPr>
              <a:t>https://e.lanbook.com/book/324029</a:t>
            </a:r>
            <a:r>
              <a:rPr lang="ru-RU" sz="700" dirty="0" smtClean="0"/>
              <a:t> 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Тугулева</a:t>
            </a:r>
            <a:r>
              <a:rPr lang="ru-RU" sz="700" b="1" dirty="0" smtClean="0"/>
              <a:t>, Г. В.</a:t>
            </a:r>
            <a:r>
              <a:rPr lang="ru-RU" sz="700" dirty="0" smtClean="0"/>
              <a:t> </a:t>
            </a:r>
            <a:r>
              <a:rPr lang="ru-RU" sz="700" dirty="0" err="1" smtClean="0"/>
              <a:t>Тьюторство</a:t>
            </a:r>
            <a:r>
              <a:rPr lang="ru-RU" sz="700" dirty="0" smtClean="0"/>
              <a:t> в системе инклюзивного образования : учебное пособие / Г. В. </a:t>
            </a:r>
            <a:r>
              <a:rPr lang="ru-RU" sz="700" dirty="0" err="1" smtClean="0"/>
              <a:t>Тугулева</a:t>
            </a:r>
            <a:r>
              <a:rPr lang="ru-RU" sz="700" dirty="0" smtClean="0"/>
              <a:t>, Е. Е. Лобанова, О. Л. Назарова. — Магнитогорск : МГТУ им. Г.И. Носова, 2022. — 81 с. — ISBN 978-5-9967-2559-5.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6"/>
              </a:rPr>
              <a:t>https://e.lanbook.com/book/306032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smtClean="0"/>
              <a:t>Ценностно-смысловые ориентиры деятельности педагога в условиях цифрового общества</a:t>
            </a:r>
            <a:r>
              <a:rPr lang="ru-RU" sz="700" dirty="0" smtClean="0"/>
              <a:t> : монография / С. Г. Алексеев, Т. Ю. Алексеева, Л. Н. </a:t>
            </a:r>
            <a:r>
              <a:rPr lang="ru-RU" sz="700" dirty="0" err="1" smtClean="0"/>
              <a:t>Антилогова</a:t>
            </a:r>
            <a:r>
              <a:rPr lang="ru-RU" sz="700" dirty="0" smtClean="0"/>
              <a:t> [и др.] ; под редакцией Н. В. </a:t>
            </a:r>
            <a:r>
              <a:rPr lang="ru-RU" sz="700" dirty="0" err="1" smtClean="0"/>
              <a:t>Чекалевой</a:t>
            </a:r>
            <a:r>
              <a:rPr lang="ru-RU" sz="700" dirty="0" smtClean="0"/>
              <a:t>. — Омск : </a:t>
            </a:r>
            <a:r>
              <a:rPr lang="ru-RU" sz="700" dirty="0" err="1" smtClean="0"/>
              <a:t>ОмГПУ</a:t>
            </a:r>
            <a:r>
              <a:rPr lang="ru-RU" sz="700" dirty="0" smtClean="0"/>
              <a:t>, 2022. — 400 с. — ISBN 978-5-8268-2326-2. — Текст : электронный // Лань : электронно-библиотечная система. — URL: </a:t>
            </a:r>
            <a:r>
              <a:rPr lang="ru-RU" sz="700" u="sng" dirty="0" smtClean="0">
                <a:hlinkClick r:id="rId17"/>
              </a:rPr>
              <a:t>https://e.lanbook.com/book/288275</a:t>
            </a:r>
            <a:r>
              <a:rPr lang="ru-RU" sz="700" dirty="0" smtClean="0"/>
              <a:t> (дата обращения: 11.05.2023).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lvl="0" fontAlgn="base"/>
            <a:r>
              <a:rPr lang="ru-RU" sz="700" b="1" dirty="0" err="1" smtClean="0"/>
              <a:t>Чуешева</a:t>
            </a:r>
            <a:r>
              <a:rPr lang="ru-RU" sz="700" b="1" dirty="0" smtClean="0"/>
              <a:t>, Н. А.</a:t>
            </a:r>
            <a:r>
              <a:rPr lang="ru-RU" sz="700" dirty="0" smtClean="0"/>
              <a:t> Организация инклюзивного образования : учебно-методическое пособие / Н. А. </a:t>
            </a:r>
            <a:r>
              <a:rPr lang="ru-RU" sz="700" dirty="0" err="1" smtClean="0"/>
              <a:t>Чуешева</a:t>
            </a:r>
            <a:r>
              <a:rPr lang="ru-RU" sz="700" dirty="0" smtClean="0"/>
              <a:t>, Е. С. Дорохова. — Барнаул : </a:t>
            </a:r>
            <a:r>
              <a:rPr lang="ru-RU" sz="700" dirty="0" err="1" smtClean="0"/>
              <a:t>АлтГПУ</a:t>
            </a:r>
            <a:r>
              <a:rPr lang="ru-RU" sz="700" dirty="0" smtClean="0"/>
              <a:t>, 2022. — 62 с.— Текст: электронный // Лань : электронно-библиотечная система. — URL: </a:t>
            </a:r>
            <a:r>
              <a:rPr lang="ru-RU" sz="700" u="sng" dirty="0" smtClean="0">
                <a:hlinkClick r:id="rId18"/>
              </a:rPr>
              <a:t>https://e.lanbook.com/book/292127</a:t>
            </a:r>
            <a:r>
              <a:rPr lang="ru-RU" sz="700" dirty="0" smtClean="0"/>
              <a:t> (дата обращения: 27.04.2023). — Режим доступа: для </a:t>
            </a:r>
            <a:r>
              <a:rPr lang="ru-RU" sz="700" dirty="0" err="1" smtClean="0"/>
              <a:t>авториз</a:t>
            </a:r>
            <a:r>
              <a:rPr lang="ru-RU" sz="700" dirty="0" smtClean="0"/>
              <a:t>. пользователей.</a:t>
            </a:r>
          </a:p>
          <a:p>
            <a:pPr fontAlgn="base"/>
            <a:endParaRPr lang="ru-RU" sz="700" dirty="0" smtClean="0"/>
          </a:p>
          <a:p>
            <a:pPr fontAlgn="base"/>
            <a:r>
              <a:rPr lang="ru-RU" sz="700" dirty="0" smtClean="0"/>
              <a:t>Составитель                          Главный библиограф ОЭРиАБП  Е. В. Спивакова</a:t>
            </a:r>
          </a:p>
          <a:p>
            <a:pPr lvl="0" fontAlgn="base"/>
            <a:endParaRPr lang="ru-RU" sz="700" dirty="0"/>
          </a:p>
        </p:txBody>
      </p:sp>
      <p:pic>
        <p:nvPicPr>
          <p:cNvPr id="13" name="Рисунок 12" descr="Подложка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204770" y="6237312"/>
            <a:ext cx="1047750" cy="609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728017" y="6608385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15"/>
          <p:cNvGrpSpPr/>
          <p:nvPr/>
        </p:nvGrpSpPr>
        <p:grpSpPr>
          <a:xfrm>
            <a:off x="8059514" y="5353050"/>
            <a:ext cx="1193006" cy="1504950"/>
            <a:chOff x="8093902" y="5353050"/>
            <a:chExt cx="1193006" cy="1504950"/>
          </a:xfrm>
        </p:grpSpPr>
        <p:pic>
          <p:nvPicPr>
            <p:cNvPr id="17" name="Рисунок 16" descr="Подложка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ru-RU" sz="1200" dirty="0"/>
            </a:p>
          </p:txBody>
        </p:sp>
      </p:grpSp>
      <p:grpSp>
        <p:nvGrpSpPr>
          <p:cNvPr id="21" name="Группа 14"/>
          <p:cNvGrpSpPr/>
          <p:nvPr/>
        </p:nvGrpSpPr>
        <p:grpSpPr>
          <a:xfrm>
            <a:off x="323529" y="404664"/>
            <a:ext cx="6008519" cy="369332"/>
            <a:chOff x="323529" y="404664"/>
            <a:chExt cx="6008519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3964092" y="404664"/>
              <a:ext cx="2367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СПИСОК ЛИТЕРАТУРЫ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4" name="Рисунок 23" descr="эмбл библ_зеленый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бложка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76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07362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6732" y="256490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9723" y="371703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solidFill>
                <a:srgbClr val="E5C7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8" y="653637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volgmed.ru</a:t>
            </a:r>
            <a:endParaRPr lang="ru-RU" sz="1200" dirty="0">
              <a:solidFill>
                <a:srgbClr val="E5C7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84003" y="652534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5241974"/>
            <a:ext cx="5355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Презентация подготовлена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главным библиографом  ОЭРиАБП Спиваковой Е. В.,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ведущим библиографом ОЭРиАБП Иптышевой Е. 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7008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n Cyr Bold" panose="02020803070702030403" pitchFamily="18" charset="-52"/>
              </a:rPr>
              <a:t>СПАСИБО </a:t>
            </a:r>
            <a:b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n Cyr Bold" panose="02020803070702030403" pitchFamily="18" charset="-52"/>
              </a:rPr>
            </a:b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n Cyr Bold" panose="02020803070702030403" pitchFamily="18" charset="-52"/>
              </a:rPr>
              <a:t>ЗА ВНИМАНИЕ</a:t>
            </a:r>
            <a:r>
              <a:rPr lang="ru-RU" sz="4000" dirty="0">
                <a:solidFill>
                  <a:schemeClr val="bg1"/>
                </a:solidFill>
                <a:latin typeface="Austin Cyr Bold" panose="02020803070702030403" pitchFamily="18" charset="-52"/>
              </a:rPr>
              <a:t>!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8242" y="3068960"/>
            <a:ext cx="7514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Перейти на презентацию можно по ссылке:</a:t>
            </a:r>
          </a:p>
          <a:p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https://www.volgmed.ru/uploads/files/2023-5/173223-tsifrovaya_podderzhka_v_inklyuzivnom_obrazovanii.pdf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766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Шаблон.jpg"/>
          <p:cNvPicPr>
            <a:picLocks noChangeAspect="1"/>
          </p:cNvPicPr>
          <p:nvPr/>
        </p:nvPicPr>
        <p:blipFill>
          <a:blip r:embed="rId2" cstate="print"/>
          <a:srcRect t="11151" b="2751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ый треугольник 3">
            <a:extLst>
              <a:ext uri="{FF2B5EF4-FFF2-40B4-BE49-F238E27FC236}">
                <a16:creationId xmlns="" xmlns:a16="http://schemas.microsoft.com/office/drawing/2014/main" id="{5EDD1C45-96CA-4D09-BA0E-ADA65B8450A2}"/>
              </a:ext>
            </a:extLst>
          </p:cNvPr>
          <p:cNvSpPr/>
          <p:nvPr/>
        </p:nvSpPr>
        <p:spPr>
          <a:xfrm flipV="1">
            <a:off x="-1" y="-2"/>
            <a:ext cx="5607845" cy="3429000"/>
          </a:xfrm>
          <a:prstGeom prst="rtTriangl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651" y="6536378"/>
            <a:ext cx="1015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volgmed.ru</a:t>
            </a:r>
            <a:endParaRPr lang="ru-RU" sz="1200" b="1" dirty="0">
              <a:solidFill>
                <a:srgbClr val="E5C7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84003" y="652534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426" t="7035" r="68094" b="77419"/>
          <a:stretch>
            <a:fillRect/>
          </a:stretch>
        </p:blipFill>
        <p:spPr bwMode="auto">
          <a:xfrm>
            <a:off x="571472" y="357166"/>
            <a:ext cx="2286016" cy="10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979712" y="548680"/>
            <a:ext cx="7097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78777"/>
                </a:solidFill>
              </a:rPr>
              <a:t>                                           </a:t>
            </a:r>
            <a:endParaRPr lang="ru-RU" sz="2000" b="1" dirty="0">
              <a:solidFill>
                <a:srgbClr val="07877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06896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850" algn="l"/>
              </a:tabLst>
            </a:pPr>
            <a:r>
              <a:rPr lang="ru-RU" sz="2400" dirty="0" smtClean="0">
                <a:solidFill>
                  <a:srgbClr val="078777"/>
                </a:solidFill>
              </a:rPr>
              <a:t>	На выставке представлены порталы, сайты, электронные библиотеки (ЭБ) и электронные библиотечные системы (ЭБС), а также списки литературы на тему инклюзивного образования  для использования в системе повышения педагогической квалификации преподавателей, вовлеченных в процесс непрерывного профессионального развития.</a:t>
            </a:r>
            <a:endParaRPr lang="ru-RU" sz="2400" dirty="0">
              <a:solidFill>
                <a:srgbClr val="07877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3" y="1340768"/>
            <a:ext cx="55241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78777"/>
                </a:solidFill>
              </a:rPr>
              <a:t>Цель выставки-презентации </a:t>
            </a:r>
            <a:r>
              <a:rPr lang="ru-RU" b="1" dirty="0">
                <a:solidFill>
                  <a:srgbClr val="078777"/>
                </a:solidFill>
              </a:rPr>
              <a:t>:</a:t>
            </a:r>
          </a:p>
          <a:p>
            <a:pPr algn="just"/>
            <a:r>
              <a:rPr lang="ru-RU" sz="2200" dirty="0">
                <a:solidFill>
                  <a:srgbClr val="078777"/>
                </a:solidFill>
              </a:rPr>
              <a:t>Показать </a:t>
            </a:r>
            <a:r>
              <a:rPr lang="ru-RU" sz="2200" dirty="0" smtClean="0">
                <a:solidFill>
                  <a:srgbClr val="078777"/>
                </a:solidFill>
              </a:rPr>
              <a:t>возможности информационной поддержки в процессе инклюзивного образования.</a:t>
            </a:r>
            <a:endParaRPr lang="ru-RU" sz="2200" dirty="0">
              <a:solidFill>
                <a:srgbClr val="07877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439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Шаблон.jpg"/>
          <p:cNvPicPr>
            <a:picLocks noChangeAspect="1"/>
          </p:cNvPicPr>
          <p:nvPr/>
        </p:nvPicPr>
        <p:blipFill>
          <a:blip r:embed="rId2" cstate="print"/>
          <a:srcRect t="11151" b="2751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ый треугольник 3">
            <a:extLst>
              <a:ext uri="{FF2B5EF4-FFF2-40B4-BE49-F238E27FC236}">
                <a16:creationId xmlns="" xmlns:a16="http://schemas.microsoft.com/office/drawing/2014/main" id="{5EDD1C45-96CA-4D09-BA0E-ADA65B8450A2}"/>
              </a:ext>
            </a:extLst>
          </p:cNvPr>
          <p:cNvSpPr/>
          <p:nvPr/>
        </p:nvSpPr>
        <p:spPr>
          <a:xfrm flipV="1">
            <a:off x="0" y="0"/>
            <a:ext cx="6372200" cy="6857390"/>
          </a:xfrm>
          <a:prstGeom prst="rtTriangle">
            <a:avLst/>
          </a:prstGeom>
          <a:solidFill>
            <a:srgbClr val="078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651" y="653637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volgmed.ru</a:t>
            </a:r>
            <a:endParaRPr lang="ru-RU" sz="1200" dirty="0">
              <a:solidFill>
                <a:srgbClr val="E5C7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84003" y="652534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426" t="7035" r="68094" b="77419"/>
          <a:stretch>
            <a:fillRect/>
          </a:stretch>
        </p:blipFill>
        <p:spPr bwMode="auto">
          <a:xfrm>
            <a:off x="571472" y="357166"/>
            <a:ext cx="2286016" cy="10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3923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4C78C"/>
                </a:solidFill>
                <a:latin typeface="Arial" pitchFamily="34" charset="0"/>
                <a:cs typeface="Arial" pitchFamily="34" charset="0"/>
              </a:rPr>
              <a:t>Большинство людей никогда не обучались тому, как можно видеть глазами другого, слышать его ушами и чувствовать его сердцем.</a:t>
            </a:r>
          </a:p>
          <a:p>
            <a:pPr indent="895350"/>
            <a:r>
              <a:rPr lang="ru-RU" sz="2400" i="1" dirty="0" smtClean="0">
                <a:solidFill>
                  <a:srgbClr val="E4C78C"/>
                </a:solidFill>
              </a:rPr>
              <a:t>А. Адлер, </a:t>
            </a:r>
          </a:p>
          <a:p>
            <a:r>
              <a:rPr lang="ru-RU" sz="2400" i="1" dirty="0" smtClean="0">
                <a:solidFill>
                  <a:srgbClr val="E4C78C"/>
                </a:solidFill>
              </a:rPr>
              <a:t>австрийский</a:t>
            </a:r>
          </a:p>
          <a:p>
            <a:r>
              <a:rPr lang="ru-RU" sz="2400" i="1" dirty="0" smtClean="0">
                <a:solidFill>
                  <a:srgbClr val="E4C78C"/>
                </a:solidFill>
              </a:rPr>
              <a:t>психолог</a:t>
            </a:r>
            <a:endParaRPr lang="ru-RU" sz="2400" dirty="0" smtClean="0">
              <a:solidFill>
                <a:srgbClr val="E4C78C"/>
              </a:solidFill>
            </a:endParaRPr>
          </a:p>
          <a:p>
            <a:endParaRPr lang="ru-RU" sz="2400" b="1" i="1" dirty="0" smtClean="0">
              <a:solidFill>
                <a:srgbClr val="E5C78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7877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484784"/>
            <a:ext cx="49685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78777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400" b="1" dirty="0" smtClean="0">
                <a:solidFill>
                  <a:srgbClr val="078777"/>
                </a:solidFill>
              </a:rPr>
              <a:t>Инклюзивное образование</a:t>
            </a:r>
          </a:p>
          <a:p>
            <a:r>
              <a:rPr lang="ru-RU" sz="2400" dirty="0" smtClean="0">
                <a:solidFill>
                  <a:srgbClr val="078777"/>
                </a:solidFill>
              </a:rPr>
              <a:t>    (фр. </a:t>
            </a:r>
            <a:r>
              <a:rPr lang="ru-RU" sz="2400" i="1" dirty="0" err="1" smtClean="0">
                <a:solidFill>
                  <a:srgbClr val="078777"/>
                </a:solidFill>
              </a:rPr>
              <a:t>Inclusif</a:t>
            </a:r>
            <a:r>
              <a:rPr lang="ru-RU" sz="2400" i="1" dirty="0" smtClean="0">
                <a:solidFill>
                  <a:srgbClr val="078777"/>
                </a:solidFill>
              </a:rPr>
              <a:t> </a:t>
            </a:r>
            <a:r>
              <a:rPr lang="ru-RU" sz="2400" dirty="0" smtClean="0">
                <a:solidFill>
                  <a:srgbClr val="078777"/>
                </a:solidFill>
              </a:rPr>
              <a:t>-включающий в себя, лат. </a:t>
            </a:r>
            <a:r>
              <a:rPr lang="ru-RU" sz="2400" i="1" dirty="0" err="1" smtClean="0">
                <a:solidFill>
                  <a:srgbClr val="078777"/>
                </a:solidFill>
              </a:rPr>
              <a:t>include</a:t>
            </a:r>
            <a:r>
              <a:rPr lang="ru-RU" sz="2400" i="1" dirty="0" smtClean="0">
                <a:solidFill>
                  <a:srgbClr val="078777"/>
                </a:solidFill>
              </a:rPr>
              <a:t> </a:t>
            </a:r>
            <a:r>
              <a:rPr lang="ru-RU" sz="2400" dirty="0" smtClean="0">
                <a:solidFill>
                  <a:srgbClr val="078777"/>
                </a:solidFill>
              </a:rPr>
              <a:t>-заключаю, включаю) — процесс развития общего образования, который подразумевает доступность образования для всех, что обеспечивает доступ к образованию для студентов с особыми потребностями.</a:t>
            </a:r>
            <a:endParaRPr lang="ru-RU" sz="3200" dirty="0">
              <a:solidFill>
                <a:srgbClr val="07877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468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2" y="594928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Галер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7992887" cy="369332"/>
            <a:chOff x="323529" y="404664"/>
            <a:chExt cx="813643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716252" y="404664"/>
              <a:ext cx="6743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 . ПОРТАЛЫ И САЙТЫ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499992" y="3501009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820" y="2564904"/>
            <a:ext cx="8871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dirty="0" smtClean="0">
                <a:solidFill>
                  <a:srgbClr val="078777"/>
                </a:solidFill>
              </a:rPr>
              <a:t>Институт проблем инклюзивного образования создан решением Ученого совета МГППУ </a:t>
            </a:r>
            <a:r>
              <a:rPr lang="ru-RU" b="1" dirty="0" smtClean="0">
                <a:solidFill>
                  <a:srgbClr val="078777"/>
                </a:solidFill>
              </a:rPr>
              <a:t>в июле 2009 года</a:t>
            </a:r>
            <a:r>
              <a:rPr lang="ru-RU" dirty="0" smtClean="0">
                <a:solidFill>
                  <a:srgbClr val="078777"/>
                </a:solidFill>
              </a:rPr>
              <a:t>.</a:t>
            </a:r>
          </a:p>
          <a:p>
            <a:pPr indent="354013"/>
            <a:r>
              <a:rPr lang="ru-RU" dirty="0" smtClean="0">
                <a:solidFill>
                  <a:srgbClr val="078777"/>
                </a:solidFill>
              </a:rPr>
              <a:t>Деятельность Института направлена на научно-методическое обеспечение развития инклюзивного образования в Российской Федерации, повышения квалификации и подготовки кадров высшей квалификации (аспирантура, магистратура) специалистов образовательных учреждений, реализующих инклюзивное образование.</a:t>
            </a:r>
          </a:p>
          <a:p>
            <a:pPr lvl="0"/>
            <a:endParaRPr lang="ru-RU" dirty="0" smtClean="0">
              <a:solidFill>
                <a:srgbClr val="078777"/>
              </a:solidFill>
            </a:endParaRPr>
          </a:p>
          <a:p>
            <a:pPr lvl="0" indent="354013"/>
            <a:r>
              <a:rPr lang="ru-RU" dirty="0" smtClean="0">
                <a:solidFill>
                  <a:srgbClr val="078777"/>
                </a:solidFill>
              </a:rPr>
              <a:t>Цель деятельности института  – продвижение и реализация инклюзивного подхода в российском образовании, научно-методическое обеспечение процесса становления и развития инклюзивного образования на всех уровнях системы общего образования в России.</a:t>
            </a:r>
          </a:p>
        </p:txBody>
      </p:sp>
      <p:pic>
        <p:nvPicPr>
          <p:cNvPr id="1026" name="Рисунок 1" descr="C:\Users\user\Desktop\Учет\Отчет 2023\Рисунки 2023\мгппу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980728"/>
            <a:ext cx="47525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823520" y="112474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u="sng" dirty="0" smtClean="0">
                <a:hlinkClick r:id="rId6"/>
              </a:rPr>
              <a:t>https://www.inclusive-edu.ru</a:t>
            </a:r>
            <a:r>
              <a:rPr lang="ru-RU" dirty="0" smtClean="0">
                <a:hlinkClick r:id="rId6"/>
              </a:rPr>
              <a:t>/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78777"/>
                </a:solidFill>
              </a:rPr>
              <a:t>–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78777"/>
                </a:solidFill>
              </a:rPr>
              <a:t>сайт Института интегративного (инклюзивного) образования Московского городского психолого-педагогического университета.</a:t>
            </a:r>
            <a:endParaRPr lang="ru-RU" dirty="0">
              <a:solidFill>
                <a:srgbClr val="07877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2" y="594928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Галер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7992887" cy="369332"/>
            <a:chOff x="323529" y="404664"/>
            <a:chExt cx="813643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716252" y="404664"/>
              <a:ext cx="6743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 . ПОРТАЛЫ И САЙТЫ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499992" y="3501009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1" descr="C:\Users\user\Desktop\Учет\Отчет 2023\Рисунки 2023\мгппу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052736"/>
            <a:ext cx="23762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стр"/>
          <p:cNvPicPr>
            <a:picLocks noChangeAspect="1" noChangeArrowheads="1"/>
          </p:cNvPicPr>
          <p:nvPr/>
        </p:nvPicPr>
        <p:blipFill>
          <a:blip r:embed="rId6" cstate="print"/>
          <a:srcRect b="22222"/>
          <a:stretch>
            <a:fillRect/>
          </a:stretch>
        </p:blipFill>
        <p:spPr bwMode="auto">
          <a:xfrm>
            <a:off x="251519" y="1052736"/>
            <a:ext cx="568004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ст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9504" y="2132856"/>
            <a:ext cx="446449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стр"/>
          <p:cNvPicPr>
            <a:picLocks noChangeAspect="1" noChangeArrowheads="1"/>
          </p:cNvPicPr>
          <p:nvPr/>
        </p:nvPicPr>
        <p:blipFill>
          <a:blip r:embed="rId8" cstate="print"/>
          <a:srcRect r="686" b="9997"/>
          <a:stretch>
            <a:fillRect/>
          </a:stretch>
        </p:blipFill>
        <p:spPr bwMode="auto">
          <a:xfrm>
            <a:off x="251520" y="4005064"/>
            <a:ext cx="5646274" cy="239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2" y="594928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Галер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7992887" cy="369332"/>
            <a:chOff x="323529" y="404664"/>
            <a:chExt cx="813643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716252" y="404664"/>
              <a:ext cx="6743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 . ПОРТАЛЫ И САЙТЫ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Перспекти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80728"/>
            <a:ext cx="8136904" cy="154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7544" y="2847420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Arial" pitchFamily="34" charset="0"/>
                <a:hlinkClick r:id="rId6"/>
              </a:rPr>
              <a:t>https://perspektiva-inva.ru/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Arial" pitchFamily="34" charset="0"/>
              </a:rPr>
              <a:t>Pегиональная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Arial" pitchFamily="34" charset="0"/>
              </a:rPr>
              <a:t> общественная организация людей с инвалидностью «Перспектива» создана в 1997 г.  На сегодняшний день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Calibri" pitchFamily="34" charset="0"/>
              </a:rPr>
              <a:t>это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Arial" pitchFamily="34" charset="0"/>
              </a:rPr>
              <a:t> – одна из ведущих организаций, отстаивающих права людей с инвалидностью в России.</a:t>
            </a:r>
          </a:p>
          <a:p>
            <a:pPr marR="0" lvl="0" indent="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Calibri" pitchFamily="34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Arial" pitchFamily="34" charset="0"/>
              </a:rPr>
              <a:t>иссия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Calibri" pitchFamily="34" charset="0"/>
              </a:rPr>
              <a:t> организации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Arial" pitchFamily="34" charset="0"/>
              </a:rPr>
              <a:t> – добиться полного включения людей с инвалидностью во все сферы жизни общества и улучшить качество их жизни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78777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R="0" lvl="0" indent="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</a:rPr>
              <a:t>РООИ «Перспектива» поддерживает и развивает инклюзивное образование в России. Специалисты помогают детям и подросткам с инвалидностью найти подходящее место учебы, оборудовать школу, колледж или университет под особенности разных ребят. «Перспектива» проводит семинары и тренинги по пониманию инвалидности и основным принципам инклюзивного образования для педагогов, родителей и детей. Услуги отдела инклюзивного образованию оказываются бесплатно.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2" y="594928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Галер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7992887" cy="369332"/>
            <a:chOff x="323529" y="404664"/>
            <a:chExt cx="813643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716252" y="404664"/>
              <a:ext cx="6743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 . ПОРТАЛЫ И САЙТЫ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Все включе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980728"/>
            <a:ext cx="544380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51520" y="1292567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078777"/>
                </a:solidFill>
                <a:hlinkClick r:id="rId6"/>
              </a:rPr>
              <a:t>https://inclusion24.ru/</a:t>
            </a:r>
            <a:r>
              <a:rPr lang="ru-RU" dirty="0" smtClean="0">
                <a:solidFill>
                  <a:srgbClr val="078777"/>
                </a:solidFill>
              </a:rPr>
              <a:t> – Портал об инклюзивном образовании</a:t>
            </a:r>
          </a:p>
          <a:p>
            <a:r>
              <a:rPr lang="ru-RU" b="1" dirty="0" smtClean="0">
                <a:solidFill>
                  <a:srgbClr val="078777"/>
                </a:solidFill>
              </a:rPr>
              <a:t>«Все включены» </a:t>
            </a:r>
            <a:r>
              <a:rPr lang="ru-RU" dirty="0" smtClean="0">
                <a:solidFill>
                  <a:srgbClr val="078777"/>
                </a:solidFill>
              </a:rPr>
              <a:t>создан </a:t>
            </a:r>
          </a:p>
          <a:p>
            <a:r>
              <a:rPr lang="ru-RU" dirty="0" smtClean="0">
                <a:solidFill>
                  <a:srgbClr val="078777"/>
                </a:solidFill>
              </a:rPr>
              <a:t>РООИ «Перспектива».</a:t>
            </a:r>
            <a:endParaRPr lang="ru-RU" dirty="0">
              <a:solidFill>
                <a:srgbClr val="078777"/>
              </a:solidFill>
            </a:endParaRPr>
          </a:p>
        </p:txBody>
      </p:sp>
      <p:pic>
        <p:nvPicPr>
          <p:cNvPr id="34819" name="Picture 3" descr="знае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70" y="3140968"/>
            <a:ext cx="517434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95536" y="4437112"/>
            <a:ext cx="7668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078777"/>
                </a:solidFill>
                <a:hlinkClick r:id="rId8"/>
              </a:rPr>
              <a:t>http://www.znaem-mozhem.ru/</a:t>
            </a:r>
            <a:r>
              <a:rPr lang="ru-RU" dirty="0" smtClean="0">
                <a:solidFill>
                  <a:srgbClr val="078777"/>
                </a:solidFill>
              </a:rPr>
              <a:t> – Портал </a:t>
            </a:r>
            <a:r>
              <a:rPr lang="ru-RU" b="1" dirty="0" smtClean="0">
                <a:solidFill>
                  <a:srgbClr val="078777"/>
                </a:solidFill>
              </a:rPr>
              <a:t>«Знаем-Можем» </a:t>
            </a:r>
            <a:r>
              <a:rPr lang="ru-RU" dirty="0" smtClean="0">
                <a:solidFill>
                  <a:srgbClr val="078777"/>
                </a:solidFill>
              </a:rPr>
              <a:t>– это сайт, который был создан, чтобы помочь людям с особыми потребностями найти свое призвание и место в обществе, получить образование, хорошую профессию, добиться успеха в любимом деле.</a:t>
            </a:r>
            <a:br>
              <a:rPr lang="ru-RU" dirty="0" smtClean="0">
                <a:solidFill>
                  <a:srgbClr val="078777"/>
                </a:solidFill>
              </a:rPr>
            </a:br>
            <a:r>
              <a:rPr lang="ru-RU" dirty="0" smtClean="0">
                <a:solidFill>
                  <a:srgbClr val="078777"/>
                </a:solidFill>
              </a:rPr>
              <a:t>Сегодня обновленный сайт “Знаем – можем” будет рассказывать об историях успеха, знакомить с интересными людьми и возможностями.</a:t>
            </a:r>
            <a:endParaRPr lang="ru-RU" dirty="0">
              <a:solidFill>
                <a:srgbClr val="07877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5857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2" y="594928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Галер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6"/>
          <p:cNvGrpSpPr/>
          <p:nvPr/>
        </p:nvGrpSpPr>
        <p:grpSpPr>
          <a:xfrm>
            <a:off x="323529" y="404664"/>
            <a:ext cx="7992887" cy="369332"/>
            <a:chOff x="323529" y="404664"/>
            <a:chExt cx="813643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716252" y="404664"/>
              <a:ext cx="6743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ИНКЛЮЗИВНОЕ ОБРАЗОВАНИЕ . ПОРТАЛЫ И САЙТЫ</a:t>
              </a:r>
              <a:endParaRPr lang="ru-RU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6" name="Рисунок 15" descr="эмбл библ_зелен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9" y="404664"/>
              <a:ext cx="720079" cy="36004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8532440" y="6536377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8093902" y="5353050"/>
            <a:ext cx="1193006" cy="1504950"/>
            <a:chOff x="8093902" y="5353050"/>
            <a:chExt cx="1193006" cy="1504950"/>
          </a:xfrm>
        </p:grpSpPr>
        <p:pic>
          <p:nvPicPr>
            <p:cNvPr id="26" name="Рисунок 25" descr="Подложк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4770" y="6237312"/>
              <a:ext cx="1047750" cy="609600"/>
            </a:xfrm>
            <a:prstGeom prst="rect">
              <a:avLst/>
            </a:prstGeom>
          </p:spPr>
        </p:pic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xmlns="" id="{D36EDFD7-71BA-47BC-9FCE-6359E2C8721C}"/>
                </a:ext>
              </a:extLst>
            </p:cNvPr>
            <p:cNvSpPr/>
            <p:nvPr/>
          </p:nvSpPr>
          <p:spPr>
            <a:xfrm flipH="1">
              <a:off x="8093902" y="5353050"/>
              <a:ext cx="1193006" cy="1504950"/>
            </a:xfrm>
            <a:prstGeom prst="rtTriangle">
              <a:avLst/>
            </a:prstGeom>
            <a:solidFill>
              <a:srgbClr val="07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32440" y="6536377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202</a:t>
              </a:r>
              <a:r>
                <a:rPr lang="ru-RU" sz="1200" dirty="0" smtClean="0">
                  <a:solidFill>
                    <a:srgbClr val="E5C78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dirty="0"/>
            </a:p>
          </p:txBody>
        </p:sp>
      </p:grpSp>
      <p:sp>
        <p:nvSpPr>
          <p:cNvPr id="62465" name="AutoShape 1" descr="https://docviewer.yandex.ru/view/79171021/htmlimage?id=fx7h-9ak653v34kdlskmye5lyo9oufnaotcn9dgp48hhyxdvd4llpw8j40nnw5yt51a90bn63kk6t2wl0rxunoyw36n0fzutwarkjb00&amp;width=794&amp;height=1124&amp;name=bg-0.png&amp;dsid=c631ca01c61067f23944a28b26fcd240"/>
          <p:cNvSpPr>
            <a:spLocks noChangeAspect="1" noChangeArrowheads="1"/>
          </p:cNvSpPr>
          <p:nvPr/>
        </p:nvSpPr>
        <p:spPr bwMode="auto">
          <a:xfrm>
            <a:off x="0" y="0"/>
            <a:ext cx="7562850" cy="1069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Рисунок 1" descr="C:\Users\user\Desktop\Учет\Отчет 2023\Рисунки 2023\образование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764704"/>
            <a:ext cx="475252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9552" y="2564904"/>
            <a:ext cx="77048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https://inclusive-education.ru/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78777"/>
                </a:solidFill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</a:rPr>
              <a:t> сайт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78777"/>
                </a:solidFill>
              </a:rPr>
              <a:t> </a:t>
            </a:r>
            <a:r>
              <a:rPr lang="ru-RU" b="1" dirty="0" smtClean="0">
                <a:solidFill>
                  <a:srgbClr val="078777"/>
                </a:solidFill>
              </a:rPr>
              <a:t>Общероссийской общественной организации инвалидов </a:t>
            </a:r>
            <a:r>
              <a:rPr lang="ru-RU" b="1" dirty="0" smtClean="0">
                <a:solidFill>
                  <a:srgbClr val="078777"/>
                </a:solidFill>
                <a:ea typeface="Calibri" pitchFamily="34" charset="0"/>
                <a:cs typeface="Arial" pitchFamily="34" charset="0"/>
              </a:rPr>
              <a:t>«Образование для инвалидов» </a:t>
            </a:r>
            <a:r>
              <a:rPr lang="ru-RU" dirty="0" smtClean="0">
                <a:solidFill>
                  <a:srgbClr val="078777"/>
                </a:solidFill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78777"/>
                </a:solidFill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Arial" pitchFamily="34" charset="0"/>
              </a:rPr>
              <a:t>Главная цель организации—добиться того, чтобы люди, имеющие ограничения по состоянию здоровья не имели ограничений в реализации своих гражданских прав, обладали возможностью в полной мере выполнять свою социальную роль в современном обществе.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78777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Times New Roman" pitchFamily="18" charset="0"/>
              </a:rPr>
              <a:t>ОООИ «Образование для инвалидов» осуществляет свою деятельность в 46 городах.</a:t>
            </a:r>
            <a:endParaRPr lang="ru-RU" dirty="0" smtClean="0">
              <a:solidFill>
                <a:srgbClr val="078777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Arial" pitchFamily="34" charset="0"/>
              </a:rPr>
              <a:t>Защищает права и интересы инвалидов. Помогает получить образование и решить задачи общественной интеграции.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78777"/>
                </a:solidFill>
                <a:effectLst/>
                <a:ea typeface="Calibri" pitchFamily="34" charset="0"/>
                <a:cs typeface="Arial" pitchFamily="34" charset="0"/>
              </a:rPr>
              <a:t>Разрабатывает новые методики обучения для инвалидов, с использованием компьютерной техники и современных технологий.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78777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2943</Words>
  <Application>Microsoft Office PowerPoint</Application>
  <PresentationFormat>Экран (4:3)</PresentationFormat>
  <Paragraphs>254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108</cp:revision>
  <dcterms:created xsi:type="dcterms:W3CDTF">2023-03-10T09:41:14Z</dcterms:created>
  <dcterms:modified xsi:type="dcterms:W3CDTF">2023-05-19T07:53:59Z</dcterms:modified>
</cp:coreProperties>
</file>