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5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2CF7223-0115-43EF-9D8E-9D2BC28B7B38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10474BF-6F84-4771-9C47-64743D4D6D0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313259" y="548680"/>
            <a:ext cx="6517482" cy="720080"/>
          </a:xfrm>
        </p:spPr>
        <p:txBody>
          <a:bodyPr>
            <a:normAutofit/>
          </a:bodyPr>
          <a:lstStyle/>
          <a:p>
            <a:r>
              <a:rPr lang="ru-RU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800" b="1" cap="none" dirty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pharmaceutical </a:t>
            </a:r>
            <a:r>
              <a:rPr lang="en-US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ru-RU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916832"/>
            <a:ext cx="7416824" cy="302433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Alkaloids derivatives of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quinoline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benzylisoquinoline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59399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D52A7"/>
                </a:solidFill>
              </a:rPr>
              <a:t>Associate Professor </a:t>
            </a:r>
            <a:r>
              <a:rPr lang="en-US" dirty="0" err="1" smtClean="0">
                <a:solidFill>
                  <a:srgbClr val="1D52A7"/>
                </a:solidFill>
              </a:rPr>
              <a:t>Gureeva</a:t>
            </a:r>
            <a:r>
              <a:rPr lang="en-US" dirty="0" smtClean="0">
                <a:solidFill>
                  <a:srgbClr val="1D52A7"/>
                </a:solidFill>
              </a:rPr>
              <a:t> E.S.</a:t>
            </a:r>
            <a:endParaRPr lang="ru-RU" dirty="0">
              <a:solidFill>
                <a:srgbClr val="1D52A7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5" y="3284984"/>
            <a:ext cx="4406890" cy="244827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8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412776"/>
            <a:ext cx="53991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5.	Interaction with alcoholic iodine solution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221641" cy="180459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1034" y="3851756"/>
            <a:ext cx="1740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green crystals 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726305"/>
            <a:ext cx="52389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6.	Determination of chloride and </a:t>
            </a:r>
            <a:r>
              <a:rPr lang="en-US" sz="2200" b="1" dirty="0" err="1" smtClean="0">
                <a:solidFill>
                  <a:srgbClr val="7030A0"/>
                </a:solidFill>
              </a:rPr>
              <a:t>sulphate</a:t>
            </a:r>
            <a:endParaRPr lang="ru-RU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12776"/>
            <a:ext cx="77882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7.   Detection of formaldehyde after fusion with benzoyl peroxide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29829" cy="187220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47512"/>
            <a:ext cx="7182644" cy="203381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8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19663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1.	</a:t>
            </a:r>
            <a:r>
              <a:rPr lang="en-US" sz="2200" b="1" dirty="0" err="1" smtClean="0">
                <a:solidFill>
                  <a:srgbClr val="7030A0"/>
                </a:solidFill>
              </a:rPr>
              <a:t>Gravimetry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844824"/>
            <a:ext cx="20084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</a:t>
            </a:r>
            <a:r>
              <a:rPr lang="en-US" sz="2200" b="1" dirty="0" err="1" smtClean="0">
                <a:solidFill>
                  <a:srgbClr val="7030A0"/>
                </a:solidFill>
              </a:rPr>
              <a:t>Alkalimetry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86" y="1844824"/>
            <a:ext cx="5010150" cy="47720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8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453336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32147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b="1" dirty="0" smtClean="0">
                <a:solidFill>
                  <a:srgbClr val="7030A0"/>
                </a:solidFill>
              </a:rPr>
              <a:t>Non-aqueous titration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259"/>
            <a:ext cx="7200301" cy="432106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8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412776"/>
            <a:ext cx="23071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200" b="1" dirty="0" err="1" smtClean="0">
                <a:solidFill>
                  <a:srgbClr val="7030A0"/>
                </a:solidFill>
              </a:rPr>
              <a:t>Bromatometry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24050"/>
            <a:ext cx="7240587" cy="30099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5229200"/>
            <a:ext cx="27089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5.	</a:t>
            </a:r>
            <a:r>
              <a:rPr lang="en-US" sz="2200" b="1" dirty="0" err="1" smtClean="0">
                <a:solidFill>
                  <a:srgbClr val="7030A0"/>
                </a:solidFill>
              </a:rPr>
              <a:t>Spetrophotometry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5806425"/>
            <a:ext cx="3861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6.	Gas-liquid chromatography</a:t>
            </a:r>
            <a:endParaRPr lang="ru-RU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1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115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Storage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556792"/>
            <a:ext cx="5040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Quinine salts should be kept in well-corked containers, away from light, which gradually causes quinine to decompose and turn yellow.</a:t>
            </a:r>
            <a:endParaRPr lang="ru-RU"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3255367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Medical use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717032"/>
            <a:ext cx="50405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Quinine is recommended for the treatment of malaria; correction of weakness of </a:t>
            </a:r>
            <a:r>
              <a:rPr lang="en-US" sz="2200" dirty="0" err="1" smtClean="0"/>
              <a:t>labour</a:t>
            </a:r>
            <a:r>
              <a:rPr lang="en-US" sz="2200" dirty="0" smtClean="0"/>
              <a:t> activity and uterine </a:t>
            </a:r>
            <a:r>
              <a:rPr lang="en-US" sz="2200" dirty="0" err="1" smtClean="0"/>
              <a:t>hypotonia</a:t>
            </a:r>
            <a:r>
              <a:rPr lang="en-US" sz="2200" dirty="0" smtClean="0"/>
              <a:t> in the early postpartum period as part of combined therapy.</a:t>
            </a:r>
            <a:endParaRPr lang="ru-RU" sz="2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3168352" cy="178378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3168352" cy="341601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14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Quinidine </a:t>
            </a:r>
            <a:r>
              <a:rPr lang="en-US" sz="3200" b="1" dirty="0" err="1" smtClean="0">
                <a:solidFill>
                  <a:srgbClr val="0070C0"/>
                </a:solidFill>
              </a:rPr>
              <a:t>sulphate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695950" cy="29241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74" y="1509178"/>
            <a:ext cx="2443337" cy="244333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4289028"/>
            <a:ext cx="8638491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 err="1" smtClean="0">
                <a:solidFill>
                  <a:srgbClr val="0070C0"/>
                </a:solidFill>
              </a:rPr>
              <a:t>Colour</a:t>
            </a:r>
            <a:r>
              <a:rPr lang="en-US" b="1" dirty="0" smtClean="0">
                <a:solidFill>
                  <a:srgbClr val="0070C0"/>
                </a:solidFill>
              </a:rPr>
              <a:t> reactions are known to distinguish quinine from quinidine</a:t>
            </a:r>
            <a:r>
              <a:rPr lang="en-US" dirty="0" smtClean="0"/>
              <a:t>. Thus, if one drop of alcohol solution acidified with </a:t>
            </a:r>
            <a:r>
              <a:rPr lang="en-US" dirty="0" err="1" smtClean="0"/>
              <a:t>sulphuric</a:t>
            </a:r>
            <a:r>
              <a:rPr lang="en-US" dirty="0" smtClean="0"/>
              <a:t> acid is applied to filter paper and treated with iodine </a:t>
            </a:r>
            <a:r>
              <a:rPr lang="en-US" dirty="0" err="1" smtClean="0"/>
              <a:t>vapour</a:t>
            </a:r>
            <a:r>
              <a:rPr lang="en-US" dirty="0" smtClean="0"/>
              <a:t> for 30 seconds, a greyish-blue spot with a dark yellow rim appears in the presence of quinine, and a dark yellow spot appears in the presence of quinidine.</a:t>
            </a:r>
          </a:p>
          <a:p>
            <a:pPr algn="just">
              <a:spcAft>
                <a:spcPts val="6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Quinidine </a:t>
            </a:r>
            <a:r>
              <a:rPr lang="en-US" b="1" dirty="0" err="1" smtClean="0">
                <a:solidFill>
                  <a:srgbClr val="0070C0"/>
                </a:solidFill>
              </a:rPr>
              <a:t>sulphate</a:t>
            </a:r>
            <a:r>
              <a:rPr lang="en-US" b="1" dirty="0" smtClean="0">
                <a:solidFill>
                  <a:srgbClr val="0070C0"/>
                </a:solidFill>
              </a:rPr>
              <a:t> is stored </a:t>
            </a:r>
            <a:r>
              <a:rPr lang="en-US" dirty="0" smtClean="0"/>
              <a:t>in well-corked containers protected from light. </a:t>
            </a:r>
          </a:p>
          <a:p>
            <a:pPr algn="just">
              <a:spcAft>
                <a:spcPts val="6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It is prescribed </a:t>
            </a:r>
            <a:r>
              <a:rPr lang="en-US" dirty="0" smtClean="0"/>
              <a:t>for various types of arrhythmias as a prolonged-acting antiarrhythmic agent.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8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07351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3265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Alkaloids derivatives of </a:t>
            </a:r>
            <a:r>
              <a:rPr lang="en-US" sz="3200" b="1" dirty="0" err="1" smtClean="0">
                <a:solidFill>
                  <a:srgbClr val="0070C0"/>
                </a:solidFill>
              </a:rPr>
              <a:t>benzylisoquinoline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2" y="1549314"/>
            <a:ext cx="2766136" cy="195169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9277"/>
            <a:ext cx="3600400" cy="239606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29277"/>
            <a:ext cx="3580673" cy="239606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98" y="1523969"/>
            <a:ext cx="2286035" cy="228603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5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448251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Obtaining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4" y="1484784"/>
            <a:ext cx="7830828" cy="348478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313982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Papaverine</a:t>
            </a:r>
            <a:r>
              <a:rPr lang="en-US" sz="2200" dirty="0" smtClean="0"/>
              <a:t> hydrochloride is a white crystalline powder of bitter taste.</a:t>
            </a:r>
          </a:p>
          <a:p>
            <a:pPr algn="just"/>
            <a:r>
              <a:rPr lang="en-US" sz="2200" dirty="0" smtClean="0"/>
              <a:t>Moderately soluble in water, slightly soluble in ethanol, soluble in chloroform, practically insoluble in ether.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634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40904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rgbClr val="7030A0"/>
                </a:solidFill>
              </a:rPr>
              <a:t>IR and UV spectrophotometry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990001"/>
            <a:ext cx="3669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Interaction with nitric acid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6154" y="2587551"/>
            <a:ext cx="8156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When the drug is exposed to concentrated nitric acid, a yellow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appears which turns orange when heated.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502169"/>
            <a:ext cx="42521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Interaction with bromine water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6154" y="4027711"/>
            <a:ext cx="8156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When the drug solution is exposed to bromine water, a yellow precipitate is formed.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942329"/>
            <a:ext cx="57249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Interaction with concentrated </a:t>
            </a:r>
            <a:r>
              <a:rPr lang="en-US" sz="2200" b="1" dirty="0" err="1" smtClean="0">
                <a:solidFill>
                  <a:srgbClr val="7030A0"/>
                </a:solidFill>
              </a:rPr>
              <a:t>sulphuric</a:t>
            </a:r>
            <a:r>
              <a:rPr lang="en-US" sz="2200" b="1" dirty="0" smtClean="0">
                <a:solidFill>
                  <a:srgbClr val="7030A0"/>
                </a:solidFill>
              </a:rPr>
              <a:t> acid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6154" y="5467871"/>
            <a:ext cx="8156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action of concentrated </a:t>
            </a:r>
            <a:r>
              <a:rPr lang="en-US" sz="2200" dirty="0" err="1" smtClean="0"/>
              <a:t>sulphuric</a:t>
            </a:r>
            <a:r>
              <a:rPr lang="en-US" sz="2200" dirty="0" smtClean="0"/>
              <a:t> acid produces purple oxidation products.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2482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Alkaloids derivatives of </a:t>
            </a:r>
            <a:r>
              <a:rPr lang="en-US" sz="3200" b="1" dirty="0" err="1" smtClean="0">
                <a:solidFill>
                  <a:srgbClr val="0070C0"/>
                </a:solidFill>
              </a:rPr>
              <a:t>quinoline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76464" cy="313163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4092888" cy="230333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092888" cy="251977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26" y="4797152"/>
            <a:ext cx="2301362" cy="151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4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20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66679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Interaction reaction with common alkaloid reagents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6955"/>
            <a:ext cx="8547720" cy="183413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4653136"/>
            <a:ext cx="72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For example, a yellow precipitate is formed with picric acid. The melting point of </a:t>
            </a:r>
            <a:r>
              <a:rPr lang="en-US" sz="2200" dirty="0" err="1" smtClean="0"/>
              <a:t>papaverine</a:t>
            </a:r>
            <a:r>
              <a:rPr lang="en-US" sz="2200" dirty="0" smtClean="0"/>
              <a:t> picrate is 220ºC.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606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21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53229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5.	Interaction with sodium acetate solution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5" y="2066924"/>
            <a:ext cx="8518467" cy="373567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8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22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45298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6.	Interaction with Marquis’ reagent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380685" cy="387131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78258" y="6084004"/>
            <a:ext cx="174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00FF"/>
                </a:solidFill>
              </a:rPr>
              <a:t>red-violet </a:t>
            </a:r>
            <a:r>
              <a:rPr lang="en-US" b="1" dirty="0" err="1" smtClean="0">
                <a:solidFill>
                  <a:srgbClr val="CC00FF"/>
                </a:solidFill>
              </a:rPr>
              <a:t>colour</a:t>
            </a:r>
            <a:endParaRPr lang="ru-RU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3203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1.	Non-aqueous titration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772816"/>
            <a:ext cx="8145463" cy="19145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3861048"/>
            <a:ext cx="22529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</a:t>
            </a:r>
            <a:r>
              <a:rPr lang="en-US" sz="2200" b="1" dirty="0" err="1" smtClean="0">
                <a:solidFill>
                  <a:srgbClr val="7030A0"/>
                </a:solidFill>
              </a:rPr>
              <a:t>Argentometry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4437112"/>
            <a:ext cx="6802437" cy="20193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767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24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412776"/>
            <a:ext cx="22949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</a:t>
            </a:r>
            <a:r>
              <a:rPr lang="en-US" sz="2200" b="1" dirty="0" err="1" smtClean="0">
                <a:solidFill>
                  <a:srgbClr val="7030A0"/>
                </a:solidFill>
              </a:rPr>
              <a:t>Neutralisation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7" y="1988840"/>
            <a:ext cx="8594703" cy="244827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4983559"/>
            <a:ext cx="115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Storage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518393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The drug should be stored in a well-sealed container, protected from light.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9958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25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Medical use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772816"/>
            <a:ext cx="51845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Papaverine</a:t>
            </a:r>
            <a:r>
              <a:rPr lang="en-US" sz="2200" dirty="0" smtClean="0"/>
              <a:t> has almost no analgesic effect, but has a strong antispasmodic effect. It relaxes smooth muscles, which is important during surgery.</a:t>
            </a:r>
            <a:endParaRPr lang="ru-RU" sz="22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99948"/>
            <a:ext cx="2741290" cy="274129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1"/>
          <a:stretch/>
        </p:blipFill>
        <p:spPr bwMode="auto">
          <a:xfrm>
            <a:off x="251520" y="3645024"/>
            <a:ext cx="5040560" cy="275596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2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7351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26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Drotaverine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230803"/>
            <a:ext cx="4311352" cy="287423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30803"/>
            <a:ext cx="3035441" cy="288711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648" y="4831992"/>
            <a:ext cx="86318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Pale yellow or greenish yellow crystalline powder with no or almost no </a:t>
            </a:r>
            <a:r>
              <a:rPr lang="en-US" sz="2200" dirty="0" err="1" smtClean="0"/>
              <a:t>odour</a:t>
            </a:r>
            <a:r>
              <a:rPr lang="en-US" sz="2200" dirty="0" smtClean="0"/>
              <a:t>. Melting point 208-211°C. </a:t>
            </a:r>
          </a:p>
          <a:p>
            <a:pPr algn="just"/>
            <a:r>
              <a:rPr lang="en-US" sz="2200" dirty="0" smtClean="0"/>
              <a:t>Moderately soluble in water, soluble in ethanol, slightly soluble in chloroform, slightly soluble in acetone.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3663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27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Drotaverine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844824"/>
            <a:ext cx="56556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Interaction with common alkaloid reagents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412776"/>
            <a:ext cx="41721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1.</a:t>
            </a:r>
            <a:r>
              <a:rPr lang="en-US" sz="2200" b="1" dirty="0" smtClean="0">
                <a:solidFill>
                  <a:srgbClr val="7030A0"/>
                </a:solidFill>
              </a:rPr>
              <a:t>	</a:t>
            </a:r>
            <a:r>
              <a:rPr lang="en-US" sz="2200" b="1" dirty="0" smtClean="0">
                <a:solidFill>
                  <a:srgbClr val="7030A0"/>
                </a:solidFill>
              </a:rPr>
              <a:t>IR- and UV-spectrophotometry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5" y="2492896"/>
            <a:ext cx="8333439" cy="149534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3528" y="4294257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Interaction with concentrated </a:t>
            </a:r>
            <a:r>
              <a:rPr lang="en-US" sz="2200" b="1" dirty="0" err="1" smtClean="0">
                <a:solidFill>
                  <a:srgbClr val="7030A0"/>
                </a:solidFill>
              </a:rPr>
              <a:t>sulphuric</a:t>
            </a:r>
            <a:r>
              <a:rPr lang="en-US" sz="2200" b="1" dirty="0" smtClean="0">
                <a:solidFill>
                  <a:srgbClr val="7030A0"/>
                </a:solidFill>
              </a:rPr>
              <a:t> acid in the presence of iron(III) chloride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5085184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Heating </a:t>
            </a:r>
            <a:r>
              <a:rPr lang="en-US" sz="2200" dirty="0" err="1" smtClean="0"/>
              <a:t>drotaverine</a:t>
            </a:r>
            <a:r>
              <a:rPr lang="en-US" sz="2200" dirty="0" smtClean="0"/>
              <a:t> hydrochloride with concentrated </a:t>
            </a:r>
            <a:r>
              <a:rPr lang="en-US" sz="2200" dirty="0" err="1" smtClean="0"/>
              <a:t>sulphuric</a:t>
            </a:r>
            <a:r>
              <a:rPr lang="en-US" sz="2200" dirty="0" smtClean="0"/>
              <a:t> acid in the presence of traces of iron (III) chloride results in green </a:t>
            </a:r>
            <a:r>
              <a:rPr lang="en-US" sz="2200" dirty="0" err="1" smtClean="0"/>
              <a:t>colouring</a:t>
            </a:r>
            <a:r>
              <a:rPr lang="en-US" sz="2200" dirty="0" smtClean="0"/>
              <a:t>, which changes to brownish-red on addition of nitric acid.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605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28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Drotaverine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33253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Chloride determination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988840"/>
            <a:ext cx="44691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5.	Precipitation of </a:t>
            </a:r>
            <a:r>
              <a:rPr lang="en-US" sz="2200" b="1" dirty="0" err="1" smtClean="0">
                <a:solidFill>
                  <a:srgbClr val="7030A0"/>
                </a:solidFill>
              </a:rPr>
              <a:t>drotaverine</a:t>
            </a:r>
            <a:r>
              <a:rPr lang="en-US" sz="2200" b="1" dirty="0" smtClean="0">
                <a:solidFill>
                  <a:srgbClr val="7030A0"/>
                </a:solidFill>
              </a:rPr>
              <a:t> base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1" y="2758058"/>
            <a:ext cx="8205458" cy="247114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29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Drotaverine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2564904"/>
            <a:ext cx="22949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</a:t>
            </a:r>
            <a:r>
              <a:rPr lang="en-US" sz="2200" b="1" dirty="0" err="1" smtClean="0">
                <a:solidFill>
                  <a:srgbClr val="7030A0"/>
                </a:solidFill>
              </a:rPr>
              <a:t>Neutralisation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412776"/>
            <a:ext cx="3203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1.	Non-aqueous titration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6154" y="1772816"/>
            <a:ext cx="8156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Titrated with </a:t>
            </a:r>
            <a:r>
              <a:rPr lang="en-US" sz="2200" dirty="0" err="1" smtClean="0"/>
              <a:t>perchloric</a:t>
            </a:r>
            <a:r>
              <a:rPr lang="en-US" sz="2200" dirty="0" smtClean="0"/>
              <a:t> acid in glacial acetic acid and mercury (II) acetate. The indicator is crystal violet</a:t>
            </a:r>
            <a:endParaRPr lang="ru-RU" sz="2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1" y="3334122"/>
            <a:ext cx="8205458" cy="247114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7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Alkaloids derivatives of </a:t>
            </a:r>
            <a:r>
              <a:rPr lang="en-US" sz="3200" b="1" dirty="0" err="1" smtClean="0">
                <a:solidFill>
                  <a:srgbClr val="0070C0"/>
                </a:solidFill>
              </a:rPr>
              <a:t>quinoline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1" y="1294903"/>
            <a:ext cx="5209034" cy="211182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0" y="4149080"/>
            <a:ext cx="6913967" cy="208823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77857"/>
            <a:ext cx="2330358" cy="254591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67489" y="3645024"/>
            <a:ext cx="14542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/>
              <a:t>quinic</a:t>
            </a:r>
            <a:r>
              <a:rPr lang="en-US" sz="2200" b="1" dirty="0" smtClean="0"/>
              <a:t> acid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3476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7351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30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Drotaverine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412776"/>
            <a:ext cx="32380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Reverse </a:t>
            </a:r>
            <a:r>
              <a:rPr lang="en-US" sz="2200" b="1" dirty="0" err="1" smtClean="0">
                <a:solidFill>
                  <a:srgbClr val="7030A0"/>
                </a:solidFill>
              </a:rPr>
              <a:t>Argentometry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9" y="1916832"/>
            <a:ext cx="7998021" cy="331236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3528" y="5518393"/>
            <a:ext cx="19795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Photometry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31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Drotaverine</a:t>
            </a:r>
            <a:r>
              <a:rPr lang="en-US" sz="3200" b="1" dirty="0" smtClean="0">
                <a:solidFill>
                  <a:srgbClr val="0070C0"/>
                </a:solidFill>
              </a:rPr>
              <a:t> Hydrochloride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115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Storage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507431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Store </a:t>
            </a:r>
            <a:r>
              <a:rPr lang="en-US" sz="2200" dirty="0" err="1" smtClean="0"/>
              <a:t>drotaverine</a:t>
            </a:r>
            <a:r>
              <a:rPr lang="en-US" sz="2200" dirty="0" smtClean="0"/>
              <a:t> hydrochloride in tightly closed containers away from light to avoid oxidation.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391271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Medical use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990562"/>
            <a:ext cx="57606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Drotaverine</a:t>
            </a:r>
            <a:r>
              <a:rPr lang="en-US" sz="2200" dirty="0" smtClean="0"/>
              <a:t> hydrochloride is used as an antispasmodic agent in spasms of blood vessels and smooth muscles of the abdominal organs and in bronchial asthma.</a:t>
            </a:r>
            <a:endParaRPr lang="ru-RU" sz="22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28" y="1052736"/>
            <a:ext cx="2587352" cy="258735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1" r="24808" b="5591"/>
          <a:stretch/>
        </p:blipFill>
        <p:spPr bwMode="auto">
          <a:xfrm>
            <a:off x="6305129" y="3925250"/>
            <a:ext cx="2587352" cy="267210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19" y="4523981"/>
            <a:ext cx="3784269" cy="204102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4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32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Papaverine</a:t>
            </a:r>
            <a:r>
              <a:rPr lang="en-US" sz="3200" b="1" dirty="0" smtClean="0">
                <a:solidFill>
                  <a:srgbClr val="0070C0"/>
                </a:solidFill>
              </a:rPr>
              <a:t> analogues in action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7"/>
            <a:ext cx="4449445" cy="144015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996952"/>
            <a:ext cx="16898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/>
              <a:t>spasmolytin</a:t>
            </a:r>
            <a:r>
              <a:rPr lang="en-US" sz="2200" b="1" dirty="0" smtClean="0"/>
              <a:t> </a:t>
            </a:r>
            <a:endParaRPr lang="ru-RU" sz="2200" b="1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1"/>
            <a:ext cx="3816424" cy="166599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6176" y="2996952"/>
            <a:ext cx="12293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/>
              <a:t>aprofene</a:t>
            </a:r>
            <a:endParaRPr lang="ru-RU" sz="2200" b="1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52525"/>
            <a:ext cx="4176464" cy="134936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24712" y="5517232"/>
            <a:ext cx="10631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/>
              <a:t>thiphen</a:t>
            </a:r>
            <a:endParaRPr lang="ru-RU" sz="2200" b="1" dirty="0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46070"/>
            <a:ext cx="4248472" cy="137263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74467" y="5517232"/>
            <a:ext cx="13756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/>
              <a:t>diprophen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4127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33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Aprofene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Obtaining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28800"/>
            <a:ext cx="8431213" cy="17716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509120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/>
              <a:t>Aprofen</a:t>
            </a:r>
            <a:r>
              <a:rPr lang="en-US" sz="2200" dirty="0" smtClean="0"/>
              <a:t> is a white crystalline powder, easily soluble in water, alcohol, chloroform, difficult in acetone and benzene. Insoluble in ether. Melting point is 161-165 °C.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903439"/>
            <a:ext cx="261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Physical properties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34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Aprofene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412776"/>
            <a:ext cx="41721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1.	IR- and UV-spectrophotometry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1773977"/>
            <a:ext cx="58002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Interaction with concentrated </a:t>
            </a:r>
            <a:r>
              <a:rPr lang="en-US" sz="2200" b="1" dirty="0" err="1" smtClean="0">
                <a:solidFill>
                  <a:srgbClr val="7030A0"/>
                </a:solidFill>
              </a:rPr>
              <a:t>sulphuric</a:t>
            </a:r>
            <a:r>
              <a:rPr lang="en-US" sz="2200" b="1" dirty="0" smtClean="0">
                <a:solidFill>
                  <a:srgbClr val="7030A0"/>
                </a:solidFill>
              </a:rPr>
              <a:t> acid 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3070121"/>
            <a:ext cx="51274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</a:t>
            </a:r>
            <a:r>
              <a:rPr lang="en-US" sz="2200" b="1" dirty="0" smtClean="0">
                <a:solidFill>
                  <a:srgbClr val="7030A0"/>
                </a:solidFill>
              </a:rPr>
              <a:t>Interaction with potassium </a:t>
            </a:r>
            <a:r>
              <a:rPr lang="en-US" sz="2200" b="1" dirty="0" err="1" smtClean="0">
                <a:solidFill>
                  <a:srgbClr val="7030A0"/>
                </a:solidFill>
              </a:rPr>
              <a:t>bichromate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6154" y="3501008"/>
            <a:ext cx="81563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After oxidation of the drug with potassium </a:t>
            </a:r>
            <a:r>
              <a:rPr lang="en-US" sz="2200" dirty="0" err="1" smtClean="0"/>
              <a:t>bichromate</a:t>
            </a:r>
            <a:r>
              <a:rPr lang="en-US" sz="2200" dirty="0" smtClean="0"/>
              <a:t> in the presence of </a:t>
            </a:r>
            <a:r>
              <a:rPr lang="en-US" sz="2200" dirty="0" err="1" smtClean="0"/>
              <a:t>sulphuric</a:t>
            </a:r>
            <a:r>
              <a:rPr lang="en-US" sz="2200" dirty="0" smtClean="0"/>
              <a:t> acid, the reaction products formed stain the filter paper moistened with sodium nitroprusside and </a:t>
            </a:r>
            <a:r>
              <a:rPr lang="en-US" sz="2200" dirty="0" err="1" smtClean="0"/>
              <a:t>piperidine</a:t>
            </a:r>
            <a:r>
              <a:rPr lang="en-US" sz="2200" dirty="0" smtClean="0"/>
              <a:t> solution blue..</a:t>
            </a:r>
            <a:endParaRPr lang="ru-RU" sz="2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36154" y="2132856"/>
            <a:ext cx="8156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When the drug is dissolved in a small amount of concentrated </a:t>
            </a:r>
            <a:r>
              <a:rPr lang="en-US" sz="2200" dirty="0" err="1" smtClean="0"/>
              <a:t>sulphuric</a:t>
            </a:r>
            <a:r>
              <a:rPr lang="en-US" sz="2200" dirty="0" smtClean="0"/>
              <a:t> acid, a greenish-yellow </a:t>
            </a:r>
            <a:r>
              <a:rPr lang="en-US" sz="2200" dirty="0" err="1" smtClean="0"/>
              <a:t>colouring</a:t>
            </a:r>
            <a:r>
              <a:rPr lang="en-US" sz="2200" dirty="0" smtClean="0"/>
              <a:t> occurs.</a:t>
            </a:r>
            <a:endParaRPr lang="ru-RU"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726305"/>
            <a:ext cx="33253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Chloride determination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5086345"/>
            <a:ext cx="43767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>
                <a:solidFill>
                  <a:srgbClr val="7030A0"/>
                </a:solidFill>
              </a:rPr>
              <a:t>5</a:t>
            </a:r>
            <a:r>
              <a:rPr lang="en-US" sz="2200" b="1" dirty="0" smtClean="0">
                <a:solidFill>
                  <a:srgbClr val="7030A0"/>
                </a:solidFill>
              </a:rPr>
              <a:t>.	Interaction with Markey reagent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6154" y="5446385"/>
            <a:ext cx="568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A yellow-orange </a:t>
            </a:r>
            <a:r>
              <a:rPr lang="en-US" sz="2200" dirty="0" err="1" smtClean="0"/>
              <a:t>colouration</a:t>
            </a:r>
            <a:r>
              <a:rPr lang="en-US" sz="2200" dirty="0" smtClean="0"/>
              <a:t> is formed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136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35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Aprofene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412776"/>
            <a:ext cx="3062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5.	</a:t>
            </a:r>
            <a:r>
              <a:rPr lang="en-US" sz="2200" b="1" dirty="0" err="1" smtClean="0">
                <a:solidFill>
                  <a:srgbClr val="7030A0"/>
                </a:solidFill>
              </a:rPr>
              <a:t>Hydroxamic</a:t>
            </a:r>
            <a:r>
              <a:rPr lang="en-US" sz="2200" b="1" dirty="0" smtClean="0">
                <a:solidFill>
                  <a:srgbClr val="7030A0"/>
                </a:solidFill>
              </a:rPr>
              <a:t> reaction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92" y="1988840"/>
            <a:ext cx="6450013" cy="35433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5879013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iron </a:t>
            </a:r>
            <a:r>
              <a:rPr lang="en-US" dirty="0" err="1" smtClean="0"/>
              <a:t>hydroxamate</a:t>
            </a:r>
            <a:r>
              <a:rPr lang="en-US" dirty="0" smtClean="0"/>
              <a:t> formed has a red-violet </a:t>
            </a:r>
            <a:r>
              <a:rPr lang="en-US" dirty="0" err="1" smtClean="0"/>
              <a:t>colour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8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36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Aprofene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412776"/>
            <a:ext cx="3203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1.	Non-aqueous titration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272808" cy="355016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35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37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Aprofene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980728"/>
            <a:ext cx="2399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Quantificification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412776"/>
            <a:ext cx="22529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</a:t>
            </a:r>
            <a:r>
              <a:rPr lang="en-US" sz="2200" b="1" dirty="0" err="1" smtClean="0">
                <a:solidFill>
                  <a:srgbClr val="7030A0"/>
                </a:solidFill>
              </a:rPr>
              <a:t>Argentometry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26" y="1843663"/>
            <a:ext cx="6554787" cy="48196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38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Aprofene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234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Storage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412776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medicine should be stored in tightly closed containers away from light. If the storage conditions are not observed, it will gradually </a:t>
            </a:r>
            <a:r>
              <a:rPr lang="en-US" sz="2200" dirty="0" err="1" smtClean="0"/>
              <a:t>hydrolyse</a:t>
            </a:r>
            <a:r>
              <a:rPr lang="en-US" sz="2200" dirty="0" smtClean="0"/>
              <a:t>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175247"/>
            <a:ext cx="1874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Medical use 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704852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Aprofen</a:t>
            </a:r>
            <a:r>
              <a:rPr lang="en-US" sz="2200" dirty="0" smtClean="0"/>
              <a:t> is used to treat spasticity of the abdominal organs and diseases caused by spasms of the blood vessels (angina pectoris, endarteritis, etc.).</a:t>
            </a:r>
            <a:endParaRPr lang="en-US" sz="22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9040"/>
            <a:ext cx="4752528" cy="218616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3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39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31567" y="1196752"/>
            <a:ext cx="4269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 you for attention!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23470" r="12699" b="7514"/>
          <a:stretch/>
        </p:blipFill>
        <p:spPr bwMode="auto">
          <a:xfrm>
            <a:off x="2358598" y="1988840"/>
            <a:ext cx="4415183" cy="368405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9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448251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Alkaloids derivatives of </a:t>
            </a:r>
            <a:r>
              <a:rPr lang="en-US" sz="3200" b="1" dirty="0" err="1" smtClean="0">
                <a:solidFill>
                  <a:srgbClr val="0070C0"/>
                </a:solidFill>
              </a:rPr>
              <a:t>quinoline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55" y="1052737"/>
            <a:ext cx="3220321" cy="230425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491373"/>
              </p:ext>
            </p:extLst>
          </p:nvPr>
        </p:nvGraphicFramePr>
        <p:xfrm>
          <a:off x="1187624" y="3645024"/>
          <a:ext cx="6792416" cy="270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800200"/>
                <a:gridCol w="1944216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800" dirty="0" smtClean="0"/>
                    </a:p>
                    <a:p>
                      <a:pPr algn="ctr"/>
                      <a:r>
                        <a:rPr lang="en-US" sz="2200" dirty="0" smtClean="0"/>
                        <a:t>R</a:t>
                      </a:r>
                      <a:r>
                        <a:rPr lang="en-US" sz="2200" baseline="-25000" dirty="0" smtClean="0"/>
                        <a:t>1</a:t>
                      </a:r>
                      <a:endParaRPr lang="ru-RU" sz="2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 smtClean="0"/>
                    </a:p>
                    <a:p>
                      <a:pPr algn="ctr"/>
                      <a:r>
                        <a:rPr lang="en-US" sz="2200" dirty="0" smtClean="0"/>
                        <a:t>R</a:t>
                      </a:r>
                      <a:r>
                        <a:rPr lang="en-US" sz="2200" baseline="-25000" dirty="0" smtClean="0"/>
                        <a:t>2</a:t>
                      </a:r>
                      <a:endParaRPr lang="ru-RU" sz="2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Alkaloids</a:t>
                      </a:r>
                      <a:endParaRPr lang="ru-RU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1" dirty="0" smtClean="0"/>
                        <a:t>l-</a:t>
                      </a:r>
                      <a:r>
                        <a:rPr lang="en-US" sz="2200" b="1" dirty="0" smtClean="0"/>
                        <a:t>isomer</a:t>
                      </a:r>
                      <a:endParaRPr lang="ru-RU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1" dirty="0" smtClean="0"/>
                        <a:t>d</a:t>
                      </a:r>
                      <a:r>
                        <a:rPr lang="en-US" sz="2200" b="1" dirty="0" smtClean="0"/>
                        <a:t>-isomer</a:t>
                      </a:r>
                      <a:endParaRPr lang="ru-RU" sz="2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O-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=CH-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quinine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quinidine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=CH-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cinchonidine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cinchonine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O-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CH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hydroquinine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hydroquinidine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H-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CH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-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hydrocinhonidine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hydrocinchonine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=CH-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cuprein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3335" y="6453336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4"/>
          <a:stretch/>
        </p:blipFill>
        <p:spPr bwMode="auto">
          <a:xfrm>
            <a:off x="393180" y="1052736"/>
            <a:ext cx="4682875" cy="549899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85697" y="1988840"/>
            <a:ext cx="29714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/>
              <a:t>quinine </a:t>
            </a:r>
            <a:r>
              <a:rPr lang="en-US" sz="2200" b="1" dirty="0" err="1" smtClean="0"/>
              <a:t>dihydrochloride</a:t>
            </a:r>
            <a:endParaRPr lang="ru-RU" sz="2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85696" y="3501008"/>
            <a:ext cx="28307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quinine hydrochloride</a:t>
            </a:r>
            <a:endParaRPr lang="ru-RU" sz="2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85697" y="5229200"/>
            <a:ext cx="22546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quinine </a:t>
            </a:r>
            <a:r>
              <a:rPr lang="en-US" sz="2200" b="1" dirty="0" err="1" smtClean="0"/>
              <a:t>sulphate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2656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80728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Obtaining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84784"/>
            <a:ext cx="85689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Since the alkaloids in the plant material are present in the form of salts of </a:t>
            </a:r>
            <a:r>
              <a:rPr lang="en-US" sz="2200" dirty="0" err="1" smtClean="0"/>
              <a:t>cinnamic</a:t>
            </a:r>
            <a:r>
              <a:rPr lang="en-US" sz="2200" dirty="0" smtClean="0"/>
              <a:t> acid, crushed cinnamon bark is treated with milk of lime mixed with alkali. The resulting bases are extracted with benzene, yielding the sum of the alkaloids. Quinine is separated as a slightly soluble </a:t>
            </a:r>
            <a:r>
              <a:rPr lang="en-US" sz="2200" dirty="0" err="1" smtClean="0"/>
              <a:t>sulphate</a:t>
            </a:r>
            <a:r>
              <a:rPr lang="en-US" sz="2200" dirty="0" smtClean="0"/>
              <a:t>. The remaining alkaloids are separated by ion exchange chromatography. The quinine </a:t>
            </a:r>
            <a:r>
              <a:rPr lang="en-US" sz="2200" dirty="0" err="1" smtClean="0"/>
              <a:t>sulphate</a:t>
            </a:r>
            <a:r>
              <a:rPr lang="en-US" sz="2200" dirty="0" smtClean="0"/>
              <a:t> is purified by </a:t>
            </a:r>
            <a:r>
              <a:rPr lang="en-US" sz="2200" dirty="0" err="1" smtClean="0"/>
              <a:t>recrystallisation</a:t>
            </a:r>
            <a:r>
              <a:rPr lang="en-US" sz="2200" dirty="0" smtClean="0"/>
              <a:t> and converted back to base. From the base, quinine </a:t>
            </a:r>
            <a:r>
              <a:rPr lang="en-US" sz="2200" dirty="0" err="1" smtClean="0"/>
              <a:t>dihydrochloride</a:t>
            </a:r>
            <a:r>
              <a:rPr lang="en-US" sz="2200" dirty="0" smtClean="0"/>
              <a:t> and quinine hydrochloride.</a:t>
            </a:r>
            <a:endParaRPr lang="ru-RU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51" y="4149080"/>
            <a:ext cx="3426841" cy="228500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6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80728"/>
            <a:ext cx="261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Physical properties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84784"/>
            <a:ext cx="612068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0070C0"/>
                </a:solidFill>
              </a:rPr>
              <a:t>Chinine</a:t>
            </a:r>
            <a:r>
              <a:rPr lang="en-US" sz="2000" b="1" dirty="0" smtClean="0">
                <a:solidFill>
                  <a:srgbClr val="0070C0"/>
                </a:solidFill>
              </a:rPr>
              <a:t> (Quinine) </a:t>
            </a:r>
            <a:r>
              <a:rPr lang="en-US" sz="2000" b="1" dirty="0" err="1" smtClean="0">
                <a:solidFill>
                  <a:srgbClr val="0070C0"/>
                </a:solidFill>
              </a:rPr>
              <a:t>Dihydrochloride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r>
              <a:rPr lang="en-US" sz="2000" dirty="0" err="1" smtClean="0"/>
              <a:t>Colourless</a:t>
            </a:r>
            <a:r>
              <a:rPr lang="en-US" sz="2000" dirty="0" smtClean="0"/>
              <a:t> crystals or white crystalline powder without </a:t>
            </a:r>
            <a:r>
              <a:rPr lang="en-US" sz="2000" dirty="0" err="1" smtClean="0"/>
              <a:t>odour</a:t>
            </a:r>
            <a:r>
              <a:rPr lang="en-US" sz="2000" dirty="0" smtClean="0"/>
              <a:t>. Specific rotation of a 3% solution in 0.1 M hydrochloric acid solution is about -225°. Very readily soluble in water.</a:t>
            </a:r>
          </a:p>
          <a:p>
            <a:pPr algn="just"/>
            <a:endParaRPr lang="en-US" sz="800" dirty="0" smtClean="0"/>
          </a:p>
          <a:p>
            <a:pPr algn="just"/>
            <a:r>
              <a:rPr lang="en-US" sz="2000" b="1" dirty="0" err="1" smtClean="0">
                <a:solidFill>
                  <a:srgbClr val="0070C0"/>
                </a:solidFill>
              </a:rPr>
              <a:t>Chinine</a:t>
            </a:r>
            <a:r>
              <a:rPr lang="en-US" sz="2000" b="1" dirty="0" smtClean="0">
                <a:solidFill>
                  <a:srgbClr val="0070C0"/>
                </a:solidFill>
              </a:rPr>
              <a:t> (Quinine) Hydrochloride</a:t>
            </a:r>
          </a:p>
          <a:p>
            <a:pPr algn="just"/>
            <a:r>
              <a:rPr lang="en-US" sz="2000" dirty="0" err="1" smtClean="0"/>
              <a:t>Colourless</a:t>
            </a:r>
            <a:r>
              <a:rPr lang="en-US" sz="2000" dirty="0" smtClean="0"/>
              <a:t> shiny silky lustrous needles or white fine crystalline </a:t>
            </a:r>
            <a:r>
              <a:rPr lang="en-US" sz="2000" dirty="0" err="1" smtClean="0"/>
              <a:t>odourless</a:t>
            </a:r>
            <a:r>
              <a:rPr lang="en-US" sz="2000" dirty="0" smtClean="0"/>
              <a:t> powder. Weathered. Specific rotation of a 3% solution in 0.1 M hydrochloric acid solution is about -245°. Soluble in water.</a:t>
            </a:r>
          </a:p>
          <a:p>
            <a:pPr algn="just"/>
            <a:endParaRPr lang="en-US" sz="800" dirty="0" smtClean="0"/>
          </a:p>
          <a:p>
            <a:pPr algn="just"/>
            <a:r>
              <a:rPr lang="en-US" sz="2000" b="1" dirty="0" err="1" smtClean="0">
                <a:solidFill>
                  <a:srgbClr val="0070C0"/>
                </a:solidFill>
              </a:rPr>
              <a:t>Chinine</a:t>
            </a:r>
            <a:r>
              <a:rPr lang="en-US" sz="2000" b="1" dirty="0" smtClean="0">
                <a:solidFill>
                  <a:srgbClr val="0070C0"/>
                </a:solidFill>
              </a:rPr>
              <a:t> (Quinine) Sulfate</a:t>
            </a:r>
          </a:p>
          <a:p>
            <a:pPr algn="just"/>
            <a:r>
              <a:rPr lang="en-US" sz="2000" dirty="0" err="1" smtClean="0"/>
              <a:t>Colourless</a:t>
            </a:r>
            <a:r>
              <a:rPr lang="en-US" sz="2000" dirty="0" smtClean="0"/>
              <a:t> lustrous silky </a:t>
            </a:r>
            <a:r>
              <a:rPr lang="en-US" sz="2000" dirty="0" err="1" smtClean="0"/>
              <a:t>silky</a:t>
            </a:r>
            <a:r>
              <a:rPr lang="en-US" sz="2000" dirty="0" smtClean="0"/>
              <a:t> needle-like crystals or white fine crystalline powder without </a:t>
            </a:r>
            <a:r>
              <a:rPr lang="en-US" sz="2000" dirty="0" err="1" smtClean="0"/>
              <a:t>odour</a:t>
            </a:r>
            <a:r>
              <a:rPr lang="en-US" sz="2000" dirty="0" smtClean="0"/>
              <a:t>. Specific rotation of a 3% solution in 0.1 M hydrochloric acid solution is about -240°. Slightly soluble in water.</a:t>
            </a:r>
            <a:endParaRPr lang="en-US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96" y="2708920"/>
            <a:ext cx="2235147" cy="220560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9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40904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rgbClr val="7030A0"/>
                </a:solidFill>
              </a:rPr>
              <a:t>IR and UV spectrophotometry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773977"/>
            <a:ext cx="23053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</a:t>
            </a:r>
            <a:r>
              <a:rPr lang="en-US" sz="2200" b="1" dirty="0" err="1" smtClean="0">
                <a:solidFill>
                  <a:srgbClr val="7030A0"/>
                </a:solidFill>
              </a:rPr>
              <a:t>Taleiochin</a:t>
            </a:r>
            <a:r>
              <a:rPr lang="en-US" sz="2200" b="1" dirty="0" smtClean="0">
                <a:solidFill>
                  <a:srgbClr val="7030A0"/>
                </a:solidFill>
              </a:rPr>
              <a:t> test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07" y="2276872"/>
            <a:ext cx="7381701" cy="432786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08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9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32656"/>
            <a:ext cx="6192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Quinine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412776"/>
            <a:ext cx="42574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Interaction with </a:t>
            </a:r>
            <a:r>
              <a:rPr lang="en-US" sz="2200" b="1" dirty="0" err="1" smtClean="0">
                <a:solidFill>
                  <a:srgbClr val="7030A0"/>
                </a:solidFill>
              </a:rPr>
              <a:t>sulphuric</a:t>
            </a:r>
            <a:r>
              <a:rPr lang="en-US" sz="2200" b="1" dirty="0" smtClean="0">
                <a:solidFill>
                  <a:srgbClr val="7030A0"/>
                </a:solidFill>
              </a:rPr>
              <a:t> acid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6154" y="1844824"/>
            <a:ext cx="81563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Blue fluorescence appears.</a:t>
            </a:r>
          </a:p>
          <a:p>
            <a:pPr algn="just"/>
            <a:r>
              <a:rPr lang="en-US" sz="2000" dirty="0" smtClean="0"/>
              <a:t>In the presence of oxidants, the </a:t>
            </a:r>
            <a:r>
              <a:rPr lang="en-US" sz="2000" dirty="0" err="1" smtClean="0"/>
              <a:t>colour</a:t>
            </a:r>
            <a:r>
              <a:rPr lang="en-US" sz="2000" dirty="0" smtClean="0"/>
              <a:t> of the fluorescence changes. For example, exposure to a saturated solution of bromine water produces a yellow-green fluorescence.</a:t>
            </a:r>
            <a:endParaRPr lang="en-US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214137"/>
            <a:ext cx="56556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Interaction with common alkaloid reagents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5" y="3789040"/>
            <a:ext cx="8506087" cy="172819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3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Капли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Override1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1098</Words>
  <Application>Microsoft Office PowerPoint</Application>
  <PresentationFormat>Экран (4:3)</PresentationFormat>
  <Paragraphs>228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Капли</vt:lpstr>
      <vt:lpstr>«Special pharmaceutical chemistry»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«Special pharmaceutical chemistry»</dc:title>
  <dc:creator>Лена Лена</dc:creator>
  <cp:lastModifiedBy>Лена Лена</cp:lastModifiedBy>
  <cp:revision>36</cp:revision>
  <dcterms:created xsi:type="dcterms:W3CDTF">2024-03-11T18:06:57Z</dcterms:created>
  <dcterms:modified xsi:type="dcterms:W3CDTF">2024-03-11T21:32:03Z</dcterms:modified>
</cp:coreProperties>
</file>