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BC43-8A52-430D-AC20-43E1F69033B5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2B0A-CFA0-4F16-B741-E214634599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048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BC43-8A52-430D-AC20-43E1F69033B5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2B0A-CFA0-4F16-B741-E214634599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672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BC43-8A52-430D-AC20-43E1F69033B5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2B0A-CFA0-4F16-B741-E214634599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456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BC43-8A52-430D-AC20-43E1F69033B5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2B0A-CFA0-4F16-B741-E214634599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477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BC43-8A52-430D-AC20-43E1F69033B5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2B0A-CFA0-4F16-B741-E214634599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140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BC43-8A52-430D-AC20-43E1F69033B5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2B0A-CFA0-4F16-B741-E214634599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638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BC43-8A52-430D-AC20-43E1F69033B5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2B0A-CFA0-4F16-B741-E214634599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679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BC43-8A52-430D-AC20-43E1F69033B5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2B0A-CFA0-4F16-B741-E214634599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4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BC43-8A52-430D-AC20-43E1F69033B5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2B0A-CFA0-4F16-B741-E214634599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448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BC43-8A52-430D-AC20-43E1F69033B5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2B0A-CFA0-4F16-B741-E214634599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29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CBC43-8A52-430D-AC20-43E1F69033B5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2B0A-CFA0-4F16-B741-E214634599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62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CBC43-8A52-430D-AC20-43E1F69033B5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A2B0A-CFA0-4F16-B741-E214634599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46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Феномен </a:t>
            </a:r>
            <a:r>
              <a:rPr lang="ru-RU" smtClean="0"/>
              <a:t>приобретенной беспомощности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831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Адаптивный тип личностной беспомощности характеризуется совокупностью таких личностных характеристик индивида, которые основаны на принятии невозможности контролировать события вследствие их субъективно оцениваемой высокой интенсивности и выражающиеся в пассивности, безразличии, приспособлении к ситуации.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0027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Результаты исследований подтверждают: системы руководства или управления людьми, способствующие формированию осознанного самоконтроля, благоприятствуют здоровью и </a:t>
            </a:r>
            <a:r>
              <a:rPr lang="ru-RU" dirty="0" smtClean="0"/>
              <a:t>счастью</a:t>
            </a:r>
          </a:p>
          <a:p>
            <a:r>
              <a:rPr lang="ru-RU" dirty="0"/>
              <a:t>Субъект с приобретенной беспомощностью реализует такое социальное поведение, при котором он не полностью использует имеющиеся у него возможности для решения возникающих жизненных проблем, практически бездействуя там, где, напротив, надо активно действовать.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1198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2975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наличие приобретенной беспомощности у человека можно определить на основе слов ‑ маркеров, употребляемых в речи: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«</a:t>
            </a:r>
            <a:r>
              <a:rPr lang="ru-RU" dirty="0"/>
              <a:t>Не могу» (просить о помощи, отказывать, найти друзей, строить нормальные отношения, изменить свое поведение и т.д.)</a:t>
            </a:r>
          </a:p>
          <a:p>
            <a:r>
              <a:rPr lang="ru-RU" dirty="0"/>
              <a:t>«Не хочу» (учить трудный предмет, менять образ жизни, решать существующий конфликт и т.д.). Осознание, что «Я не могу что-то сделать», тесно связано с переживанием того, что «Я - плохой, слабый, неудачник», то есть с очень дискомфортным состоянием. Поэтому происходит трансформация «Я не могу» в «Я не хочу» или «Это не мое».</a:t>
            </a:r>
          </a:p>
          <a:p>
            <a:r>
              <a:rPr lang="ru-RU" dirty="0"/>
              <a:t>«Всегда» («взрываюсь» по пустякам, опаздываю на встречи или работу, вечно все теряю и т. д., то есть «я всегда таким(ой) был(а), есть и буду»)</a:t>
            </a:r>
          </a:p>
          <a:p>
            <a:r>
              <a:rPr lang="ru-RU" dirty="0"/>
              <a:t>«Никогда» (не могу вовремя подготовиться к встрече, не прошу о помощи, у меня никогда не получится справиться с этой проблемой и т.д.)</a:t>
            </a:r>
          </a:p>
          <a:p>
            <a:r>
              <a:rPr lang="ru-RU" dirty="0"/>
              <a:t>«Все бесполезно» (нечего и пытаться, никогда ни у кого ничего в этой ситуации не получалось, и не такие как ты пробовали, но...)</a:t>
            </a:r>
          </a:p>
          <a:p>
            <a:r>
              <a:rPr lang="ru-RU" dirty="0"/>
              <a:t>«В нашей семье все такие» (семейные послания о способностях к определенным наукам, о неудачной судьбе или замужестве)</a:t>
            </a:r>
          </a:p>
        </p:txBody>
      </p:sp>
    </p:spTree>
    <p:extLst>
      <p:ext uri="{BB962C8B-B14F-4D97-AF65-F5344CB8AC3E}">
        <p14:creationId xmlns:p14="http://schemas.microsoft.com/office/powerpoint/2010/main" val="2884707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ситуационные причины беспомощного поведения: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возникновение </a:t>
            </a:r>
            <a:r>
              <a:rPr lang="ru-RU" dirty="0"/>
              <a:t>ситуации, в которой для любого человека невозможно найти удовлетворительный выход из создавшегося положения; </a:t>
            </a:r>
            <a:endParaRPr lang="ru-RU" dirty="0" smtClean="0"/>
          </a:p>
          <a:p>
            <a:r>
              <a:rPr lang="ru-RU" dirty="0" smtClean="0"/>
              <a:t>появление </a:t>
            </a:r>
            <a:r>
              <a:rPr lang="ru-RU" dirty="0"/>
              <a:t>ситуации, в которой человек не может хорошо разобраться, хотя она потенциально содержит в себе возможность выхода из создавшегося положения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возникновение ситуации, которая невольно уводит человека от правильного решения проблемы, фактически заводя его в тупик; </a:t>
            </a:r>
            <a:endParaRPr lang="ru-RU" dirty="0" smtClean="0"/>
          </a:p>
          <a:p>
            <a:r>
              <a:rPr lang="ru-RU" dirty="0" smtClean="0"/>
              <a:t>непредсказуемость </a:t>
            </a:r>
            <a:r>
              <a:rPr lang="ru-RU" dirty="0"/>
              <a:t>и изменчивость ситуации, ее преобразование таким, образом, что в ней трудно или невозможно принять какое-либо определенное решение.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1880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 формирование беспомощности влияет не только опыт длительных неудач, но и опыт длительного, легко достигаемого успеха. </a:t>
            </a:r>
            <a:endParaRPr lang="ru-RU" dirty="0" smtClean="0"/>
          </a:p>
          <a:p>
            <a:r>
              <a:rPr lang="ru-RU" dirty="0" smtClean="0"/>
              <a:t>Сопротивляемость </a:t>
            </a:r>
            <a:r>
              <a:rPr lang="ru-RU" dirty="0"/>
              <a:t>к беспомощности повышается благодаря опыту преодоления трудностей, опыту активного поискового поведения</a:t>
            </a:r>
          </a:p>
        </p:txBody>
      </p:sp>
    </p:spTree>
    <p:extLst>
      <p:ext uri="{BB962C8B-B14F-4D97-AF65-F5344CB8AC3E}">
        <p14:creationId xmlns:p14="http://schemas.microsoft.com/office/powerpoint/2010/main" val="4104868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3275"/>
          </a:xfrm>
        </p:spPr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68400"/>
            <a:ext cx="10515600" cy="500856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беспомощность как явление, связывается с опытом </a:t>
            </a:r>
            <a:r>
              <a:rPr lang="ru-RU" dirty="0" err="1"/>
              <a:t>неподконтрольности</a:t>
            </a:r>
            <a:r>
              <a:rPr lang="ru-RU" dirty="0"/>
              <a:t> негативных событий, на основе которого развивается установка, что между собственными действиями и важными внешними событиями нет никакой связи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Далее происходит развитие генерализированного ожидания неконтролируемости происходящих событий, которое образует основу когнитивных (неспособность воспринимать благоприятные возможности для контролируемых результатов), эмоциональных (уныние, сниженное самоуважению, депрессия, тревожность, подавленное состояние из-за бесплодности собственных действий) и мотивационных дефицитов (низкие инициативность и настойчивость, торможение попыток активного вмешательства в ситуацию).</a:t>
            </a:r>
          </a:p>
        </p:txBody>
      </p:sp>
    </p:spTree>
    <p:extLst>
      <p:ext uri="{BB962C8B-B14F-4D97-AF65-F5344CB8AC3E}">
        <p14:creationId xmlns:p14="http://schemas.microsoft.com/office/powerpoint/2010/main" val="3148034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Следует подчеркнуть, что приобретенная беспомощность – термин, описывающий особое состояние человека, а может быть и группы, не идентичное состоянию объективной беспомощности субъекта. Во втором случае объективно отсутствуют или недостаточны ресурсы для изменения ситуации, например, при нарушениях опорно-двигательного аппарата, человек действительно может оказаться беспомощным, то есть не может передвигаться без помощи (то есть дополнительных ресурсов). Но если при предоставлении ресурсов (кресло, протезы и т.п.) он по-прежнему не может передвигаться, то это уже настораживающий признак надвигающейся или уже наступившей приобретенной беспомощности.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441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Мартин </a:t>
            </a:r>
            <a:r>
              <a:rPr lang="ru-RU" dirty="0" err="1" smtClean="0"/>
              <a:t>Селигман</a:t>
            </a:r>
            <a:r>
              <a:rPr lang="ru-RU" dirty="0" smtClean="0"/>
              <a:t> о стилях объяснения: постоянство, широта (глобальность) и персонализация: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Постоянство </a:t>
            </a:r>
            <a:r>
              <a:rPr lang="ru-RU" dirty="0"/>
              <a:t>заключается </a:t>
            </a:r>
            <a:r>
              <a:rPr lang="ru-RU" dirty="0" smtClean="0"/>
              <a:t>в характере </a:t>
            </a:r>
            <a:r>
              <a:rPr lang="ru-RU" dirty="0"/>
              <a:t>объяснения неприятных последствий и неудач. Чем больше человек уверен, что его неудачи носят временный характер, тем сложнее приобрести беспомощность и наоборот.</a:t>
            </a:r>
          </a:p>
          <a:p>
            <a:r>
              <a:rPr lang="ru-RU" dirty="0"/>
              <a:t>Смысл пространственной характеристики состоит в универсальности или конкретности объяснений: «Я постоянно болею, потому что все врачи халтурщики/Мне сложно довериться врачам, потому что они не понимают моих переживаний» или «Я до сих пор болею, потому что не нашла квалифицированного врача/Я не встречал до сих пор отзывчивого специалиста, который меня выслушает». Таким образом, для возникновения беспомощности у субъекта важна широта объяснения событий: чем </a:t>
            </a:r>
            <a:r>
              <a:rPr lang="ru-RU" dirty="0" err="1"/>
              <a:t>пространственнее</a:t>
            </a:r>
            <a:r>
              <a:rPr lang="ru-RU" dirty="0"/>
              <a:t> объяснение, тем быстрее генерализируется беспомощность на другие аспекты жизнедеятельности человека. </a:t>
            </a:r>
          </a:p>
          <a:p>
            <a:r>
              <a:rPr lang="ru-RU" dirty="0" smtClean="0"/>
              <a:t>Персонализация указывает </a:t>
            </a:r>
            <a:r>
              <a:rPr lang="ru-RU" dirty="0"/>
              <a:t>на внутренние или внешние причины случившегося. Люди, склонные к снижению самооценки, более предрасположены депрессивному настроению и приобретенной беспомощности, чем люди, которые находят причины во внешних событиях. Казалось бы, в этом случае человек обращается к самому себе, находя причины в собственном поведении. Однако персонализация заключается в  </a:t>
            </a:r>
            <a:r>
              <a:rPr lang="ru-RU" dirty="0" err="1"/>
              <a:t>атрибутировании</a:t>
            </a:r>
            <a:r>
              <a:rPr lang="ru-RU" dirty="0"/>
              <a:t> индивидом ответственности за то, что с ним происходит некой внешней силе. На первый взгляд, человек видит причины своих неудач в самом себе, но при этом искренне полагает, что таков каков он есть («неудачник», «несчастливый», «невезучий», «нездоровый» и т.п.) возник в результате обстоятельств (политических, экономических, социальных, семейных) или вообще все списывает на </a:t>
            </a:r>
            <a:r>
              <a:rPr lang="ru-RU" dirty="0" err="1"/>
              <a:t>сверхъественные</a:t>
            </a:r>
            <a:r>
              <a:rPr lang="ru-RU" dirty="0"/>
              <a:t> силы.</a:t>
            </a:r>
          </a:p>
        </p:txBody>
      </p:sp>
    </p:spTree>
    <p:extLst>
      <p:ext uri="{BB962C8B-B14F-4D97-AF65-F5344CB8AC3E}">
        <p14:creationId xmlns:p14="http://schemas.microsoft.com/office/powerpoint/2010/main" val="3932857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три ведущих источника формирования беспомощности: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1. Опыт </a:t>
            </a:r>
            <a:r>
              <a:rPr lang="ru-RU" dirty="0"/>
              <a:t>переживания неблагоприятных событий, т.е. отсутствие возможности контролировать события собственной жизни; при этом приобретенный в одной ситуации отрицательный опыт начинает переноситься и на другие ситуации, в которых возможность контроля реально существует. К неконтролируемым событиям </a:t>
            </a:r>
            <a:r>
              <a:rPr lang="ru-RU" dirty="0" err="1"/>
              <a:t>Селигман</a:t>
            </a:r>
            <a:r>
              <a:rPr lang="ru-RU" dirty="0"/>
              <a:t> относил обиды, наносимые родителями </a:t>
            </a:r>
            <a:r>
              <a:rPr lang="ru-RU" dirty="0" smtClean="0"/>
              <a:t>( </a:t>
            </a:r>
            <a:r>
              <a:rPr lang="ru-RU" dirty="0"/>
              <a:t>и учителями, и воспитателями детских </a:t>
            </a:r>
            <a:r>
              <a:rPr lang="ru-RU" dirty="0" smtClean="0"/>
              <a:t>учреждений, и начальниками ), </a:t>
            </a:r>
            <a:r>
              <a:rPr lang="ru-RU" dirty="0"/>
              <a:t>смерть любимого человека, серьезную болезнь, развод родителей или скандалы, потерю работы;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3895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опыт наблюдения беспомощных людей (например, телевизионные сюжеты о беззащитных жертвах);</a:t>
            </a:r>
          </a:p>
          <a:p>
            <a:r>
              <a:rPr lang="ru-RU" dirty="0"/>
              <a:t>отсутствие самостоятельности в детстве, готовность родителей все делать вместо ребенка.</a:t>
            </a:r>
            <a:r>
              <a:rPr lang="ru-RU" dirty="0" smtClean="0">
                <a:effectLst/>
              </a:rPr>
              <a:t> </a:t>
            </a:r>
          </a:p>
          <a:p>
            <a:endParaRPr lang="ru-RU" dirty="0"/>
          </a:p>
          <a:p>
            <a:r>
              <a:rPr lang="ru-RU" dirty="0" smtClean="0"/>
              <a:t>Мартин </a:t>
            </a:r>
            <a:r>
              <a:rPr lang="ru-RU" dirty="0" err="1" smtClean="0"/>
              <a:t>Селигман</a:t>
            </a:r>
            <a:r>
              <a:rPr lang="ru-RU" dirty="0" smtClean="0"/>
              <a:t> отмечал, что приобретенная беспомощность отражает неверие человека в степень эффективности его действий.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076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Приобретенная беспомощность характеризуется </a:t>
            </a:r>
            <a:r>
              <a:rPr lang="ru-RU" dirty="0" err="1"/>
              <a:t>дефицитарностью</a:t>
            </a:r>
            <a:r>
              <a:rPr lang="ru-RU" dirty="0"/>
              <a:t> в трех областях личностной сферы — мотивационной, когнитивной и эмоциональной.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мотивационный дефицит проявляется в неспособности действовать, активно вмешиваясь в ситуацию, </a:t>
            </a:r>
            <a:endParaRPr lang="ru-RU" dirty="0" smtClean="0"/>
          </a:p>
          <a:p>
            <a:r>
              <a:rPr lang="ru-RU" dirty="0" smtClean="0"/>
              <a:t>когнитивный </a:t>
            </a:r>
            <a:r>
              <a:rPr lang="ru-RU" dirty="0"/>
              <a:t>— в неспособности впоследствии обучаться тому, что в аналогичных ситуациях действие может оказаться вполне эффективным,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эмоциональный — в подавленном или даже депрессивном состоянии, возникающем из-за бесплодности собственных действий</a:t>
            </a:r>
          </a:p>
        </p:txBody>
      </p:sp>
    </p:spTree>
    <p:extLst>
      <p:ext uri="{BB962C8B-B14F-4D97-AF65-F5344CB8AC3E}">
        <p14:creationId xmlns:p14="http://schemas.microsoft.com/office/powerpoint/2010/main" val="2375804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Состояние приобретенной беспомощности у субъекта может инициировать ситуацию </a:t>
            </a:r>
            <a:r>
              <a:rPr lang="ru-RU" dirty="0" err="1"/>
              <a:t>манипулятивной</a:t>
            </a:r>
            <a:r>
              <a:rPr lang="ru-RU" dirty="0"/>
              <a:t> межличностной игры, целью которой является привлечение к себе внимания и снятия с себя ответственности. </a:t>
            </a:r>
            <a:endParaRPr lang="ru-RU" dirty="0" smtClean="0"/>
          </a:p>
          <a:p>
            <a:r>
              <a:rPr lang="ru-RU" dirty="0" smtClean="0"/>
              <a:t>Этот </a:t>
            </a:r>
            <a:r>
              <a:rPr lang="ru-RU" dirty="0"/>
              <a:t>характер особенно ярко виден в тех ситуациях, когда беспомощность вдруг становится явно невыгодной. Тогда «беспомощный человек» вдруг резко преображается, беспомощность резко уходит, «спадает», и человек мгновенно превращается во вполне состоятельного, разумного и самостоятельного.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9122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беспомощности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Субъекту с личностной беспомощностью </a:t>
            </a:r>
            <a:r>
              <a:rPr lang="ru-RU" dirty="0" err="1"/>
              <a:t>манипулятивного</a:t>
            </a:r>
            <a:r>
              <a:rPr lang="ru-RU" dirty="0"/>
              <a:t> типа присуще </a:t>
            </a:r>
            <a:r>
              <a:rPr lang="ru-RU" dirty="0" err="1"/>
              <a:t>манипулятивное</a:t>
            </a:r>
            <a:r>
              <a:rPr lang="ru-RU" dirty="0"/>
              <a:t> поведение, нежелание прилагать собственные усилия для достижения целей, но осуществлять их за счет других, что со временем превращается в устойчивую форму поведения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3713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Для субъекта с защитным типом личностной беспомощности характерно сохранение стабильности самооценки посредством избегания ситуации принятия решений, снятие с себя ответственности за происходящее за счет убеждения в </a:t>
            </a:r>
            <a:r>
              <a:rPr lang="ru-RU" dirty="0" err="1"/>
              <a:t>неподконтрольности</a:t>
            </a:r>
            <a:r>
              <a:rPr lang="ru-RU" dirty="0"/>
              <a:t> событий.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18496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1181</Words>
  <Application>Microsoft Office PowerPoint</Application>
  <PresentationFormat>Широкоэкранный</PresentationFormat>
  <Paragraphs>41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Феномен приобретенной беспомощности</vt:lpstr>
      <vt:lpstr>Презентация PowerPoint</vt:lpstr>
      <vt:lpstr>Мартин Селигман о стилях объяснения: постоянство, широта (глобальность) и персонализация:</vt:lpstr>
      <vt:lpstr>три ведущих источника формирования беспомощности:</vt:lpstr>
      <vt:lpstr>Презентация PowerPoint</vt:lpstr>
      <vt:lpstr>Презентация PowerPoint</vt:lpstr>
      <vt:lpstr>Презентация PowerPoint</vt:lpstr>
      <vt:lpstr>типы беспомощности</vt:lpstr>
      <vt:lpstr>Презентация PowerPoint</vt:lpstr>
      <vt:lpstr>Презентация PowerPoint</vt:lpstr>
      <vt:lpstr>Презентация PowerPoint</vt:lpstr>
      <vt:lpstr> наличие приобретенной беспомощности у человека можно определить на основе слов ‑ маркеров, употребляемых в речи: </vt:lpstr>
      <vt:lpstr>ситуационные причины беспомощного поведения:</vt:lpstr>
      <vt:lpstr>Презентация PowerPoint</vt:lpstr>
      <vt:lpstr>вывод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6</cp:revision>
  <dcterms:created xsi:type="dcterms:W3CDTF">2020-11-09T19:24:19Z</dcterms:created>
  <dcterms:modified xsi:type="dcterms:W3CDTF">2020-11-09T20:07:02Z</dcterms:modified>
</cp:coreProperties>
</file>