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770" r:id="rId1"/>
  </p:sldMasterIdLst>
  <p:notesMasterIdLst>
    <p:notesMasterId r:id="rId71"/>
  </p:notesMasterIdLst>
  <p:handoutMasterIdLst>
    <p:handoutMasterId r:id="rId72"/>
  </p:handoutMasterIdLst>
  <p:sldIdLst>
    <p:sldId id="292" r:id="rId2"/>
    <p:sldId id="965" r:id="rId3"/>
    <p:sldId id="1140" r:id="rId4"/>
    <p:sldId id="1139" r:id="rId5"/>
    <p:sldId id="1157" r:id="rId6"/>
    <p:sldId id="1087" r:id="rId7"/>
    <p:sldId id="1086" r:id="rId8"/>
    <p:sldId id="1156" r:id="rId9"/>
    <p:sldId id="1109" r:id="rId10"/>
    <p:sldId id="1160" r:id="rId11"/>
    <p:sldId id="1161" r:id="rId12"/>
    <p:sldId id="1114" r:id="rId13"/>
    <p:sldId id="1115" r:id="rId14"/>
    <p:sldId id="1116" r:id="rId15"/>
    <p:sldId id="1117" r:id="rId16"/>
    <p:sldId id="1118" r:id="rId17"/>
    <p:sldId id="1119" r:id="rId18"/>
    <p:sldId id="1120" r:id="rId19"/>
    <p:sldId id="1121" r:id="rId20"/>
    <p:sldId id="1123" r:id="rId21"/>
    <p:sldId id="1122" r:id="rId22"/>
    <p:sldId id="1124" r:id="rId23"/>
    <p:sldId id="1072" r:id="rId24"/>
    <p:sldId id="1110" r:id="rId25"/>
    <p:sldId id="1111" r:id="rId26"/>
    <p:sldId id="1112" r:id="rId27"/>
    <p:sldId id="1125" r:id="rId28"/>
    <p:sldId id="1168" r:id="rId29"/>
    <p:sldId id="1169" r:id="rId30"/>
    <p:sldId id="1166" r:id="rId31"/>
    <p:sldId id="1167" r:id="rId32"/>
    <p:sldId id="1141" r:id="rId33"/>
    <p:sldId id="1149" r:id="rId34"/>
    <p:sldId id="1150" r:id="rId35"/>
    <p:sldId id="1127" r:id="rId36"/>
    <p:sldId id="1134" r:id="rId37"/>
    <p:sldId id="1128" r:id="rId38"/>
    <p:sldId id="1135" r:id="rId39"/>
    <p:sldId id="1130" r:id="rId40"/>
    <p:sldId id="1145" r:id="rId41"/>
    <p:sldId id="1129" r:id="rId42"/>
    <p:sldId id="1131" r:id="rId43"/>
    <p:sldId id="1132" r:id="rId44"/>
    <p:sldId id="1136" r:id="rId45"/>
    <p:sldId id="1137" r:id="rId46"/>
    <p:sldId id="1093" r:id="rId47"/>
    <p:sldId id="1094" r:id="rId48"/>
    <p:sldId id="1095" r:id="rId49"/>
    <p:sldId id="1096" r:id="rId50"/>
    <p:sldId id="1097" r:id="rId51"/>
    <p:sldId id="1098" r:id="rId52"/>
    <p:sldId id="1099" r:id="rId53"/>
    <p:sldId id="1100" r:id="rId54"/>
    <p:sldId id="1101" r:id="rId55"/>
    <p:sldId id="1102" r:id="rId56"/>
    <p:sldId id="1103" r:id="rId57"/>
    <p:sldId id="1104" r:id="rId58"/>
    <p:sldId id="1106" r:id="rId59"/>
    <p:sldId id="1162" r:id="rId60"/>
    <p:sldId id="1143" r:id="rId61"/>
    <p:sldId id="1088" r:id="rId62"/>
    <p:sldId id="1170" r:id="rId63"/>
    <p:sldId id="1163" r:id="rId64"/>
    <p:sldId id="1146" r:id="rId65"/>
    <p:sldId id="1147" r:id="rId66"/>
    <p:sldId id="1067" r:id="rId67"/>
    <p:sldId id="1065" r:id="rId68"/>
    <p:sldId id="799" r:id="rId69"/>
    <p:sldId id="1006" r:id="rId70"/>
  </p:sldIdLst>
  <p:sldSz cx="9144000" cy="6858000" type="screen4x3"/>
  <p:notesSz cx="9942513" cy="6815138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custDataLst>
    <p:tags r:id="rId81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7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scaleToFitPaper="1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99"/>
    <a:srgbClr val="1547B7"/>
    <a:srgbClr val="1547B6"/>
    <a:srgbClr val="FFFF99"/>
    <a:srgbClr val="993300"/>
    <a:srgbClr val="0959B2"/>
    <a:srgbClr val="F8C301"/>
    <a:srgbClr val="CC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67" autoAdjust="0"/>
  </p:normalViewPr>
  <p:slideViewPr>
    <p:cSldViewPr showGuides="1">
      <p:cViewPr varScale="1">
        <p:scale>
          <a:sx n="98" d="100"/>
          <a:sy n="98" d="100"/>
        </p:scale>
        <p:origin x="-20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howGuides="1">
      <p:cViewPr varScale="1">
        <p:scale>
          <a:sx n="123" d="100"/>
          <a:sy n="123" d="100"/>
        </p:scale>
        <p:origin x="1638" y="108"/>
      </p:cViewPr>
      <p:guideLst>
        <p:guide orient="horz" pos="2147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4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8476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5" tIns="46613" rIns="93225" bIns="466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972050" y="6410326"/>
            <a:ext cx="21193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5" tIns="46613" rIns="93225" bIns="466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fld id="{AEB04FC8-ED15-4127-9AB7-A94C780658F7}" type="datetime8">
              <a:rPr lang="ru-RU"/>
              <a:pPr>
                <a:defRPr/>
              </a:pPr>
              <a:t>09.01.2021 15:14</a:t>
            </a:fld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82676" y="6359525"/>
            <a:ext cx="3889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5" tIns="46613" rIns="93225" bIns="4661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7550151" y="6359525"/>
            <a:ext cx="1381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25" tIns="46613" rIns="93225" bIns="466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r>
              <a:rPr lang="ru-RU" altLang="ru-RU"/>
              <a:t>Стр. </a:t>
            </a:r>
            <a:fld id="{99928758-4F46-4BB8-87D0-608546AA7D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8798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8476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3" rIns="93225" bIns="466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1838" y="511175"/>
            <a:ext cx="3405187" cy="255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7" y="3236913"/>
            <a:ext cx="729456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3" rIns="93225" bIns="466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5634039" y="1"/>
            <a:ext cx="4308476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3" rIns="93225" bIns="466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73826"/>
            <a:ext cx="4308476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3" rIns="93225" bIns="466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4039" y="6473826"/>
            <a:ext cx="4308476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25" tIns="46613" rIns="93225" bIns="466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3A3332-FDB5-4BC3-8DB5-AE92543385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9622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02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3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23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84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7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136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44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406772-A0B9-4007-94E4-5233B4B00CDE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764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64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63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7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3A3332-FDB5-4BC3-8DB5-AE92543385B2}" type="slidenum">
              <a:rPr lang="ru-RU" altLang="ru-RU" smtClean="0"/>
              <a:pPr>
                <a:defRPr/>
              </a:pPr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766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840D3-B06D-4AB4-A85B-50212F1A987A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E89CE-F93A-404E-A6DB-E278FD98BF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057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5184"/>
            <a:ext cx="4602863" cy="17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42409"/>
      </p:ext>
    </p:extLst>
  </p:cSld>
  <p:clrMapOvr>
    <a:masterClrMapping/>
  </p:clrMapOvr>
  <p:transition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BE533-804D-42C1-960A-58829F29D8C5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3D29-10CF-450B-B7C6-EE9F6DFCCE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608892"/>
      </p:ext>
    </p:extLst>
  </p:cSld>
  <p:clrMapOvr>
    <a:masterClrMapping/>
  </p:clrMapOvr>
  <p:transition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C51A-0E11-476D-95CB-D749B160769B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07351-CBB4-45E7-A6F2-B957FB5BA6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084295"/>
      </p:ext>
    </p:extLst>
  </p:cSld>
  <p:clrMapOvr>
    <a:masterClrMapping/>
  </p:clrMapOvr>
  <p:transition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173163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219200" y="6248400"/>
            <a:ext cx="28194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365E51-4D49-425B-9A25-BF29158CF4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38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190501"/>
            <a:ext cx="7010400" cy="15271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00200" y="1916113"/>
            <a:ext cx="3429000" cy="41148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81600" y="1916113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91880" y="6356350"/>
            <a:ext cx="951384" cy="365125"/>
          </a:xfrm>
          <a:ln/>
        </p:spPr>
        <p:txBody>
          <a:bodyPr/>
          <a:lstStyle>
            <a:lvl1pPr>
              <a:defRPr sz="1100"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fld id="{58DD93BF-5D2C-4EEE-B110-1A7C89C4C75C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9992" y="6356350"/>
            <a:ext cx="3615680" cy="365125"/>
          </a:xfrm>
          <a:ln/>
        </p:spPr>
        <p:txBody>
          <a:bodyPr/>
          <a:lstStyle>
            <a:lvl1pPr>
              <a:defRPr sz="1100"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100"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fld id="{2C5BE45E-C9BB-4AE1-A083-5243A426338E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21424052"/>
      </p:ext>
    </p:extLst>
  </p:cSld>
  <p:clrMapOvr>
    <a:masterClrMapping/>
  </p:clrMapOvr>
  <p:transition spd="med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07559" y="6520259"/>
            <a:ext cx="1023392" cy="365125"/>
          </a:xfrm>
        </p:spPr>
        <p:txBody>
          <a:bodyPr/>
          <a:lstStyle>
            <a:lvl1pPr algn="r">
              <a:defRPr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87679" y="6520259"/>
            <a:ext cx="3543672" cy="365125"/>
          </a:xfrm>
        </p:spPr>
        <p:txBody>
          <a:bodyPr/>
          <a:lstStyle>
            <a:lvl1pPr>
              <a:defRPr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547B6"/>
                </a:solidFill>
              </a:defRPr>
            </a:lvl1pPr>
          </a:lstStyle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72" y="274638"/>
            <a:ext cx="800639" cy="951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33"/>
            <a:ext cx="3482824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12261"/>
      </p:ext>
    </p:extLst>
  </p:cSld>
  <p:clrMapOvr>
    <a:masterClrMapping/>
  </p:clrMapOvr>
  <p:transition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9FA7E-F34F-40A5-880F-6F25ABA38237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375F-ED4C-4D03-8799-0C32D76C33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3164614"/>
      </p:ext>
    </p:extLst>
  </p:cSld>
  <p:clrMapOvr>
    <a:masterClrMapping/>
  </p:clrMapOvr>
  <p:transition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B5331-8C46-4649-926B-B2D662C2B406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2F5E8-C54E-445A-B000-6A4FB1586B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913457"/>
      </p:ext>
    </p:extLst>
  </p:cSld>
  <p:clrMapOvr>
    <a:masterClrMapping/>
  </p:clrMapOvr>
  <p:transition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1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2" indent="0">
              <a:buNone/>
              <a:defRPr sz="1600" b="1"/>
            </a:lvl5pPr>
            <a:lvl6pPr marL="2285802" indent="0">
              <a:buNone/>
              <a:defRPr sz="1600" b="1"/>
            </a:lvl6pPr>
            <a:lvl7pPr marL="2742963" indent="0">
              <a:buNone/>
              <a:defRPr sz="1600" b="1"/>
            </a:lvl7pPr>
            <a:lvl8pPr marL="3200123" indent="0">
              <a:buNone/>
              <a:defRPr sz="1600" b="1"/>
            </a:lvl8pPr>
            <a:lvl9pPr marL="365728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5E44D-7229-4064-ADAA-F07CA8E832DC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A7CA-B78E-4D6F-AE25-9781E1DB17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315406"/>
      </p:ext>
    </p:extLst>
  </p:cSld>
  <p:clrMapOvr>
    <a:masterClrMapping/>
  </p:clrMapOvr>
  <p:transition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C23A4-58AA-4E16-B26A-2C07981CF83A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1DFF5-3B88-4BAB-94B3-0198DC272E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584117"/>
      </p:ext>
    </p:extLst>
  </p:cSld>
  <p:clrMapOvr>
    <a:masterClrMapping/>
  </p:clrMapOvr>
  <p:transition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B25A8-13F6-4827-BB2C-D440DA7202F3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222F-EF81-4B23-B631-32788856FB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7138408"/>
      </p:ext>
    </p:extLst>
  </p:cSld>
  <p:clrMapOvr>
    <a:masterClrMapping/>
  </p:clrMapOvr>
  <p:transition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1" indent="0">
              <a:buNone/>
              <a:defRPr sz="1000"/>
            </a:lvl3pPr>
            <a:lvl4pPr marL="1371481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D277D-05CC-4FAE-B311-6B750A258AEA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32FC5-3127-4F8F-8193-2A3DC59460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618341"/>
      </p:ext>
    </p:extLst>
  </p:cSld>
  <p:clrMapOvr>
    <a:masterClrMapping/>
  </p:clrMapOvr>
  <p:transition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1" indent="0">
              <a:buNone/>
              <a:defRPr sz="2400"/>
            </a:lvl3pPr>
            <a:lvl4pPr marL="1371481" indent="0">
              <a:buNone/>
              <a:defRPr sz="2000"/>
            </a:lvl4pPr>
            <a:lvl5pPr marL="1828642" indent="0">
              <a:buNone/>
              <a:defRPr sz="2000"/>
            </a:lvl5pPr>
            <a:lvl6pPr marL="2285802" indent="0">
              <a:buNone/>
              <a:defRPr sz="2000"/>
            </a:lvl6pPr>
            <a:lvl7pPr marL="2742963" indent="0">
              <a:buNone/>
              <a:defRPr sz="2000"/>
            </a:lvl7pPr>
            <a:lvl8pPr marL="3200123" indent="0">
              <a:buNone/>
              <a:defRPr sz="2000"/>
            </a:lvl8pPr>
            <a:lvl9pPr marL="365728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1" indent="0">
              <a:buNone/>
              <a:defRPr sz="1000"/>
            </a:lvl3pPr>
            <a:lvl4pPr marL="1371481" indent="0">
              <a:buNone/>
              <a:defRPr sz="900"/>
            </a:lvl4pPr>
            <a:lvl5pPr marL="1828642" indent="0">
              <a:buNone/>
              <a:defRPr sz="900"/>
            </a:lvl5pPr>
            <a:lvl6pPr marL="2285802" indent="0">
              <a:buNone/>
              <a:defRPr sz="900"/>
            </a:lvl6pPr>
            <a:lvl7pPr marL="2742963" indent="0">
              <a:buNone/>
              <a:defRPr sz="900"/>
            </a:lvl7pPr>
            <a:lvl8pPr marL="3200123" indent="0">
              <a:buNone/>
              <a:defRPr sz="900"/>
            </a:lvl8pPr>
            <a:lvl9pPr marL="365728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115F-475C-4941-80CC-5C6BF2374D46}" type="datetime1">
              <a:rPr lang="ru-RU" smtClean="0"/>
              <a:pPr>
                <a:defRPr/>
              </a:pPr>
              <a:t>09.01.2021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8C44B-3B13-4ECE-9958-DF9B583E4E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5730190"/>
      </p:ext>
    </p:extLst>
  </p:cSld>
  <p:clrMapOvr>
    <a:masterClrMapping/>
  </p:clrMapOvr>
  <p:transition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199" y="274638"/>
            <a:ext cx="7430783" cy="10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92276"/>
            <a:ext cx="8229600" cy="45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91880" y="6520259"/>
            <a:ext cx="1023392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eaLnBrk="1" hangingPunct="1">
              <a:defRPr sz="1100">
                <a:solidFill>
                  <a:srgbClr val="1547B7"/>
                </a:solidFill>
                <a:latin typeface="Arial" charset="0"/>
              </a:defRPr>
            </a:lvl1pPr>
          </a:lstStyle>
          <a:p>
            <a:pPr>
              <a:defRPr/>
            </a:pPr>
            <a:fld id="{68827B23-F1DA-4F01-8D46-8C7C9C9E3874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00" y="6520259"/>
            <a:ext cx="3543672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eaLnBrk="1" hangingPunct="1">
              <a:defRPr sz="1100" smtClean="0">
                <a:solidFill>
                  <a:srgbClr val="1547B7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 dirty="0" smtClean="0"/>
              <a:t>Методология воспитания: воспитание Человека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520259"/>
            <a:ext cx="514400" cy="365125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solidFill>
                  <a:srgbClr val="1547B7"/>
                </a:solidFill>
              </a:defRPr>
            </a:lvl1pPr>
          </a:lstStyle>
          <a:p>
            <a:pPr>
              <a:defRPr/>
            </a:pPr>
            <a:fld id="{02786723-4739-4497-A3C3-7BA6394FF4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71" r:id="rId12"/>
    <p:sldLayoutId id="2147484172" r:id="rId13"/>
  </p:sldLayoutIdLst>
  <p:transition>
    <p:cover dir="lu"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6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8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2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3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4" indent="-228580" algn="l" defTabSz="914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1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1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2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2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3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3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4" algn="l" defTabSz="9143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entlibrary.ru/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178896" cy="106613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ВОЛГОГРАДСКИЙ ГОСУДАРСТВЕННЫЙ МЕДИЦИНСКИЙ УНИВЕРСИТЕТ</a:t>
            </a:r>
            <a:br>
              <a:rPr lang="ru-RU" sz="1600" dirty="0"/>
            </a:br>
            <a:r>
              <a:rPr lang="ru-RU" sz="1600" dirty="0">
                <a:ea typeface="Calibri" pitchFamily="34" charset="0"/>
                <a:cs typeface="Times New Roman" pitchFamily="18" charset="0"/>
              </a:rPr>
              <a:t>КАФЕДРА</a:t>
            </a:r>
            <a:r>
              <a:rPr lang="ru-RU" sz="1600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ea typeface="Calibri" pitchFamily="34" charset="0"/>
                <a:cs typeface="Times New Roman" pitchFamily="18" charset="0"/>
              </a:rPr>
              <a:t>МЕДИКО-СОЦИАЛЬНЫХ ТЕХНОЛОГИЙ С 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КУРСОМ ПЕДАГОГИКИ И ОБРАЗОВАТЕЛЬНЫХ ТЕХНОЛОГИЙ</a:t>
            </a:r>
            <a:r>
              <a:rPr lang="ru-RU" sz="1600" dirty="0"/>
              <a:t> </a:t>
            </a:r>
            <a:r>
              <a:rPr lang="ru-RU" sz="1600" dirty="0" smtClean="0"/>
              <a:t>ДПО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800" b="1" dirty="0">
                <a:solidFill>
                  <a:srgbClr val="7030A0"/>
                </a:solidFill>
              </a:rPr>
              <a:t>Лекция </a:t>
            </a:r>
            <a:r>
              <a:rPr lang="ru-RU" sz="2800" b="1" dirty="0" smtClean="0">
                <a:solidFill>
                  <a:srgbClr val="7030A0"/>
                </a:solidFill>
              </a:rPr>
              <a:t>24</a:t>
            </a:r>
            <a:endParaRPr lang="ru-RU" sz="2800" b="1" dirty="0">
              <a:solidFill>
                <a:srgbClr val="7030A0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по «Теории социальной работы»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 для студентов </a:t>
            </a:r>
            <a:r>
              <a:rPr lang="ru-RU" sz="2400" b="1" dirty="0" smtClean="0">
                <a:solidFill>
                  <a:srgbClr val="7030A0"/>
                </a:solidFill>
              </a:rPr>
              <a:t>2 курса отделения</a:t>
            </a:r>
            <a:endParaRPr lang="ru-RU" sz="2400" b="1" dirty="0">
              <a:solidFill>
                <a:srgbClr val="7030A0"/>
              </a:solidFill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«Социальная работа»</a:t>
            </a:r>
          </a:p>
          <a:p>
            <a:pPr marL="0" indent="0" algn="just">
              <a:buNone/>
            </a:pPr>
            <a:r>
              <a:rPr lang="ru-RU" sz="3600" b="1" dirty="0">
                <a:solidFill>
                  <a:srgbClr val="1547B6"/>
                </a:solidFill>
              </a:rPr>
              <a:t>Профессиональная социальная работа в системе социальной деятельности</a:t>
            </a:r>
            <a:endParaRPr lang="ru-RU" altLang="ru-RU" sz="3600" dirty="0" smtClean="0">
              <a:solidFill>
                <a:srgbClr val="1547B6"/>
              </a:solidFill>
            </a:endParaRPr>
          </a:p>
          <a:p>
            <a:pPr marL="0" indent="0" algn="r">
              <a:buNone/>
            </a:pPr>
            <a:r>
              <a:rPr lang="ru-RU" altLang="ru-RU" sz="2400" dirty="0" err="1" smtClean="0">
                <a:solidFill>
                  <a:srgbClr val="002060"/>
                </a:solidFill>
              </a:rPr>
              <a:t>Д.пед.н</a:t>
            </a:r>
            <a:r>
              <a:rPr lang="ru-RU" altLang="ru-RU" sz="2400" dirty="0" smtClean="0">
                <a:solidFill>
                  <a:srgbClr val="002060"/>
                </a:solidFill>
              </a:rPr>
              <a:t>. А.И. </a:t>
            </a:r>
            <a:r>
              <a:rPr lang="ru-RU" altLang="ru-RU" sz="2400" dirty="0" err="1" smtClean="0">
                <a:solidFill>
                  <a:srgbClr val="002060"/>
                </a:solidFill>
              </a:rPr>
              <a:t>Артюхина</a:t>
            </a:r>
            <a:endParaRPr lang="ru-RU" altLang="ru-RU" sz="2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1547B6"/>
                </a:solidFill>
              </a:rPr>
              <a:t>     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1547B6"/>
                </a:solidFill>
              </a:rPr>
              <a:t> Волгоград 2021</a:t>
            </a:r>
            <a:endParaRPr lang="ru-RU" sz="2800" b="1" dirty="0">
              <a:solidFill>
                <a:srgbClr val="1547B6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7" name="Рисунок 1" descr="Описание: 4215-logotip_volgg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6"/>
            <a:ext cx="1783879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0a2ae59b0b7e5ee1c62e80d684812acc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18558" y="-5680"/>
            <a:ext cx="1800225" cy="20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296613"/>
              </p:ext>
            </p:extLst>
          </p:nvPr>
        </p:nvGraphicFramePr>
        <p:xfrm>
          <a:off x="7880350" y="6918325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Презентация" r:id="rId7" imgW="4572000" imgH="3429000" progId="PowerPoint.Show.12">
                  <p:embed/>
                </p:oleObj>
              </mc:Choice>
              <mc:Fallback>
                <p:oleObj name="Презентация" r:id="rId7" imgW="4572000" imgH="34290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80350" y="6918325"/>
                        <a:ext cx="4572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0196652"/>
      </p:ext>
    </p:extLst>
  </p:cSld>
  <p:clrMapOvr>
    <a:masterClrMapping/>
  </p:clrMapOvr>
  <p:transition>
    <p:cover dir="l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gslide.ru/images/3/2953/960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71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247060"/>
      </p:ext>
    </p:extLst>
  </p:cSld>
  <p:clrMapOvr>
    <a:masterClrMapping/>
  </p:clrMapOvr>
  <p:transition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pt4web.ru/images/50/3239/640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856662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s://retina.news.mail.ru/pic/14/95/image13120001_9b0728a24c91d864465ccd749ddde7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37063"/>
            <a:ext cx="45354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732030"/>
      </p:ext>
    </p:extLst>
  </p:cSld>
  <p:clrMapOvr>
    <a:masterClrMapping/>
  </p:clrMapOvr>
  <p:transition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79874" name="Picture 2" descr="Ð¢ÑÑÐ´Ð¾Ð²Ð°Ñ Ð´ÐµÑÑÐµÐ»ÑÐ½Ð¾ÑÑÑ ÐºÐ°Ðº ÑÐ°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8" y="-646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32947"/>
      </p:ext>
    </p:extLst>
  </p:cSld>
  <p:clrMapOvr>
    <a:masterClrMapping/>
  </p:clrMapOvr>
  <p:transition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pic>
        <p:nvPicPr>
          <p:cNvPr id="81922" name="Picture 2" descr="Ð§ÐµÐ»Ð¾Ð²ÐµÐº, Ð²Ð¾Ð²Ð»ÐµÐºÐ°ÐµÐ¼ÑÐ¹ Ð² Â«ÑÐ°Ð±Ð¾ÑÑÂ», Ð¿ÐµÑÐµÑÑÐ°ÐµÑ Ð¿Ð¾Ð½Ð¸Ð¼Ð°ÑÑ ÑÐ¼ÑÑÐ» ÑÐ¾Ð³Ð¾, ÑÑÐ¾ Ð¾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674"/>
      </p:ext>
    </p:extLst>
  </p:cSld>
  <p:clrMapOvr>
    <a:masterClrMapping/>
  </p:clrMapOvr>
  <p:transition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pic>
        <p:nvPicPr>
          <p:cNvPr id="82946" name="Picture 2" descr="Ð¢Ð°ÐºÐ¸Ð¼ Ð¾Ð±ÑÐ°Ð·Ð¾Ð¼, ÑÐµÐ»Ð¾Ð²ÐµÐº-ÑÐ°Ð±Ð¾ÑÐ½Ð¸Ðº: Ð°)Â Ð¸ÑÐ¿Ð¾Ð»ÑÐ·ÑÐµÐ¼ÑÐ¹ ÐºÐ°Ðº Ð¾ÑÑÐ´Ð¸Ðµ, Ð¸Ð»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30155"/>
      </p:ext>
    </p:extLst>
  </p:cSld>
  <p:clrMapOvr>
    <a:masterClrMapping/>
  </p:clrMapOvr>
  <p:transition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pic>
        <p:nvPicPr>
          <p:cNvPr id="75778" name="Picture 2" descr="Ð¢ÑÑÐ´Ð¾Ð²Ð°Ñ Ð´ÐµÑÑÐµÐ»ÑÐ½Ð¾ÑÑÑ ÐºÐ°Ðº ÑÐ¾Ð·Ð¸Ð´Ð°Ð½Ð¸Ðµ (ÑÐ¾Ð·Ð¸Ð´Ð°ÑÐµÐ»ÑÐ½ÑÐ¹ ÑÑÑÐ´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9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55317"/>
      </p:ext>
    </p:extLst>
  </p:cSld>
  <p:clrMapOvr>
    <a:masterClrMapping/>
  </p:clrMapOvr>
  <p:transition>
    <p:cover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  <p:pic>
        <p:nvPicPr>
          <p:cNvPr id="83970" name="Picture 2" descr="Ð ÑÐµÐ·ÑÐ»ÑÑÐ°ÑÐµ ÑÐ²Ð¾ÐµÐ¹ Ð´ÐµÑÑÐµÐ»ÑÐ½Ð¾ÑÑÐ¸ ÑÐµÐ»Ð¾Ð²ÐµÐº ÑÑÑÐ´Ð°: Ð°)Â ÑÐ°Ð·Ð²Ð¸Ð²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231125"/>
      </p:ext>
    </p:extLst>
  </p:cSld>
  <p:clrMapOvr>
    <a:masterClrMapping/>
  </p:clrMapOvr>
  <p:transition>
    <p:cover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  <p:pic>
        <p:nvPicPr>
          <p:cNvPr id="84994" name="Picture 2" descr="Ð Ð°Ð±Ð¾ÑÐ° Ð¸ ÑÐ¾Ð·Ð¸Ð´Ð°ÑÐµÐ»ÑÐ½ÑÐ¹ ÑÑÑÐ´ (Ð² ÑÐ°ÑÑÐ¼Ð°ÑÑÐ¸Ð²Ð°ÐµÐ¼ÑÑ ÑÐ¼ÑÑÐ»Ð°Ñ) â ÑÑÐ¾ Ð´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3087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6583"/>
      </p:ext>
    </p:extLst>
  </p:cSld>
  <p:clrMapOvr>
    <a:masterClrMapping/>
  </p:clrMapOvr>
  <p:transition>
    <p:cover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pic>
        <p:nvPicPr>
          <p:cNvPr id="86018" name="Picture 2" descr="ÐÑÐµÐ¾Ð±Ð»Ð°Ð´Ð°Ð½Ð¸Ðµ ÑÐ¾Ð»ÑÐºÐ¾ ÑÐ°Ð±Ð¾ÑÑ Ð¿Ð¾Ð´Ð°Ð²Ð»ÑÐµÑ ÑÐµÐ»Ð¾Ð²ÐµÐºÐ°, Ð»Ð¸ÑÐ°ÐµÑ ÑÐ°Ð´Ð¾ÑÑÐ¸ 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50512"/>
      </p:ext>
    </p:extLst>
  </p:cSld>
  <p:clrMapOvr>
    <a:masterClrMapping/>
  </p:clrMapOvr>
  <p:transition>
    <p:cover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pic>
        <p:nvPicPr>
          <p:cNvPr id="87042" name="Picture 2" descr="ÐÐ¾Ð¶Ð½Ð¾ Ð²ÑÐ´ÐµÐ»Ð¸ÑÑ ÐµÑÐµ Ð¾Ð´Ð½Ñ ÑÐ¾ÑÐ¼Ñ ÑÐ¾Ð·Ð½Ð°ÑÐµÐ»ÑÐ½Ð¾Ð¹ Ð´ÐµÑÑÐµÐ»ÑÐ½Ð¾ÑÑÐ¸, Ð² ÐºÐ¾ÑÐ¾ÑÐ¾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04" y="-11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74620"/>
      </p:ext>
    </p:extLst>
  </p:cSld>
  <p:clrMapOvr>
    <a:masterClrMapping/>
  </p:clrMapOvr>
  <p:transition>
    <p:cover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9" descr="arrow_metal0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2543175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4"/>
          <p:cNvSpPr>
            <a:spLocks noChangeShapeType="1"/>
          </p:cNvSpPr>
          <p:nvPr/>
        </p:nvSpPr>
        <p:spPr bwMode="black">
          <a:xfrm>
            <a:off x="2971800" y="2743200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>
          <a:xfrm>
            <a:off x="1978025" y="1195388"/>
            <a:ext cx="6858000" cy="1074737"/>
          </a:xfrm>
        </p:spPr>
        <p:txBody>
          <a:bodyPr/>
          <a:lstStyle/>
          <a:p>
            <a:pPr eaLnBrk="1" hangingPunct="1"/>
            <a:r>
              <a:rPr lang="ru-RU" altLang="ru-RU" smtClean="0"/>
              <a:t>Содержание</a:t>
            </a:r>
            <a:endParaRPr lang="en-US" altLang="ru-RU" smtClean="0"/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black">
          <a:xfrm flipV="1">
            <a:off x="3000375" y="3429000"/>
            <a:ext cx="5262563" cy="4603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2" name="Line 11"/>
          <p:cNvSpPr>
            <a:spLocks noChangeShapeType="1"/>
          </p:cNvSpPr>
          <p:nvPr/>
        </p:nvSpPr>
        <p:spPr bwMode="black">
          <a:xfrm flipV="1">
            <a:off x="3143250" y="4062413"/>
            <a:ext cx="5357813" cy="46037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3" name="Line 13"/>
          <p:cNvSpPr>
            <a:spLocks noChangeShapeType="1"/>
          </p:cNvSpPr>
          <p:nvPr/>
        </p:nvSpPr>
        <p:spPr bwMode="black">
          <a:xfrm flipV="1">
            <a:off x="3357563" y="4857750"/>
            <a:ext cx="5000625" cy="4603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104" name="Group 94"/>
          <p:cNvGrpSpPr>
            <a:grpSpLocks/>
          </p:cNvGrpSpPr>
          <p:nvPr/>
        </p:nvGrpSpPr>
        <p:grpSpPr bwMode="auto">
          <a:xfrm>
            <a:off x="2571750" y="2286000"/>
            <a:ext cx="393700" cy="393700"/>
            <a:chOff x="2543" y="1006"/>
            <a:chExt cx="416" cy="416"/>
          </a:xfrm>
        </p:grpSpPr>
        <p:sp>
          <p:nvSpPr>
            <p:cNvPr id="4131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4132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4134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95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36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33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5" name="Group 93"/>
          <p:cNvGrpSpPr>
            <a:grpSpLocks/>
          </p:cNvGrpSpPr>
          <p:nvPr/>
        </p:nvGrpSpPr>
        <p:grpSpPr bwMode="auto">
          <a:xfrm>
            <a:off x="2602874" y="3375660"/>
            <a:ext cx="393700" cy="393700"/>
            <a:chOff x="3071" y="1006"/>
            <a:chExt cx="416" cy="416"/>
          </a:xfrm>
        </p:grpSpPr>
        <p:sp>
          <p:nvSpPr>
            <p:cNvPr id="4125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4126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4128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05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30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27" name="Picture 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6" name="Group 92"/>
          <p:cNvGrpSpPr>
            <a:grpSpLocks/>
          </p:cNvGrpSpPr>
          <p:nvPr/>
        </p:nvGrpSpPr>
        <p:grpSpPr bwMode="auto">
          <a:xfrm>
            <a:off x="2681608" y="4428448"/>
            <a:ext cx="393700" cy="393700"/>
            <a:chOff x="3647" y="1006"/>
            <a:chExt cx="416" cy="416"/>
          </a:xfrm>
        </p:grpSpPr>
        <p:sp>
          <p:nvSpPr>
            <p:cNvPr id="4119" name="Oval 67"/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4120" name="Group 68"/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4122" name="Picture 69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10" name="Oval 7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24" name="Picture 71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21" name="Picture 8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7" name="Group 91"/>
          <p:cNvGrpSpPr>
            <a:grpSpLocks/>
          </p:cNvGrpSpPr>
          <p:nvPr/>
        </p:nvGrpSpPr>
        <p:grpSpPr bwMode="auto">
          <a:xfrm>
            <a:off x="2673147" y="5327141"/>
            <a:ext cx="393700" cy="393700"/>
            <a:chOff x="4213" y="1006"/>
            <a:chExt cx="416" cy="416"/>
          </a:xfrm>
        </p:grpSpPr>
        <p:sp>
          <p:nvSpPr>
            <p:cNvPr id="4113" name="Oval 72"/>
            <p:cNvSpPr>
              <a:spLocks noChangeArrowheads="1"/>
            </p:cNvSpPr>
            <p:nvPr/>
          </p:nvSpPr>
          <p:spPr bwMode="gray">
            <a:xfrm>
              <a:off x="421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4114" name="Group 73"/>
            <p:cNvGrpSpPr>
              <a:grpSpLocks/>
            </p:cNvGrpSpPr>
            <p:nvPr/>
          </p:nvGrpSpPr>
          <p:grpSpPr bwMode="auto">
            <a:xfrm rot="-2288454">
              <a:off x="4248" y="1034"/>
              <a:ext cx="348" cy="356"/>
              <a:chOff x="887" y="2040"/>
              <a:chExt cx="433" cy="422"/>
            </a:xfrm>
          </p:grpSpPr>
          <p:pic>
            <p:nvPicPr>
              <p:cNvPr id="4116" name="Picture 74" descr="circuler_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15" name="Oval 7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2" cy="422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folHlink">
                      <a:alpha val="75000"/>
                    </a:schemeClr>
                  </a:gs>
                  <a:gs pos="100000">
                    <a:schemeClr val="fol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pic>
            <p:nvPicPr>
              <p:cNvPr id="4118" name="Picture 76" descr="Picture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15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5" t="9302" r="12404" b="12598"/>
            <a:stretch>
              <a:fillRect/>
            </a:stretch>
          </p:blipFill>
          <p:spPr bwMode="gray">
            <a:xfrm>
              <a:off x="4240" y="1020"/>
              <a:ext cx="359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8" name="Rectangle 43"/>
          <p:cNvSpPr>
            <a:spLocks noChangeArrowheads="1"/>
          </p:cNvSpPr>
          <p:nvPr/>
        </p:nvSpPr>
        <p:spPr bwMode="auto">
          <a:xfrm>
            <a:off x="1763713" y="0"/>
            <a:ext cx="7056437" cy="147732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i="1" dirty="0">
                <a:solidFill>
                  <a:schemeClr val="bg1"/>
                </a:solidFill>
              </a:rPr>
              <a:t>Настоящий конец образования </a:t>
            </a:r>
            <a:endParaRPr lang="ru-RU" altLang="ru-RU" sz="2400" i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2400" i="1" dirty="0" smtClean="0">
                <a:solidFill>
                  <a:schemeClr val="bg1"/>
                </a:solidFill>
              </a:rPr>
              <a:t>дает </a:t>
            </a:r>
            <a:r>
              <a:rPr lang="ru-RU" altLang="ru-RU" sz="2400" i="1" dirty="0">
                <a:solidFill>
                  <a:schemeClr val="bg1"/>
                </a:solidFill>
              </a:rPr>
              <a:t>только   сама жизнь и самостоятельность каждого</a:t>
            </a:r>
            <a:r>
              <a:rPr lang="ru-RU" altLang="ru-RU" i="1" dirty="0">
                <a:solidFill>
                  <a:schemeClr val="bg1"/>
                </a:solidFill>
              </a:rPr>
              <a:t>.                              </a:t>
            </a:r>
          </a:p>
          <a:p>
            <a:pPr algn="r" eaLnBrk="1" hangingPunct="1"/>
            <a:r>
              <a:rPr lang="ru-RU" altLang="ru-RU" i="1" dirty="0">
                <a:solidFill>
                  <a:schemeClr val="bg1"/>
                </a:solidFill>
              </a:rPr>
              <a:t>Д.И. Менделеев</a:t>
            </a:r>
          </a:p>
        </p:txBody>
      </p:sp>
      <p:sp>
        <p:nvSpPr>
          <p:cNvPr id="4110" name="Прямоугольник 2"/>
          <p:cNvSpPr>
            <a:spLocks noChangeArrowheads="1"/>
          </p:cNvSpPr>
          <p:nvPr/>
        </p:nvSpPr>
        <p:spPr bwMode="auto">
          <a:xfrm>
            <a:off x="3457575" y="4356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4ADE"/>
              </a:solidFill>
            </a:endParaRPr>
          </a:p>
        </p:txBody>
      </p:sp>
      <p:pic>
        <p:nvPicPr>
          <p:cNvPr id="41" name="Рисунок 1" descr="Описание: 4215-logotip_volggm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7"/>
            <a:ext cx="1783879" cy="14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 descr="0a2ae59b0b7e5ee1c62e80d684812acc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18558" y="-5679"/>
            <a:ext cx="1800225" cy="102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345656" y="4850891"/>
            <a:ext cx="525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x-none">
                <a:solidFill>
                  <a:srgbClr val="1547B7"/>
                </a:solidFill>
              </a:rPr>
              <a:t>Содержание социальной работы как реализация ее функций.</a:t>
            </a:r>
            <a:endParaRPr lang="ru-RU" b="1" dirty="0" smtClean="0">
              <a:solidFill>
                <a:srgbClr val="1547B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50" y="20537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547B7"/>
                </a:solidFill>
              </a:rPr>
              <a:t>Структура и виды деятельности. Профессиональная деятельность.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2967335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>
                <a:solidFill>
                  <a:srgbClr val="1547B7"/>
                </a:solidFill>
              </a:rPr>
              <a:t>Социальная работа как специфический вид деятельности и целостная система. Классификация видов и форм социальной работы в зависимости от разных оснований</a:t>
            </a:r>
            <a:r>
              <a:rPr lang="x-none"/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57575" y="42650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>
                <a:solidFill>
                  <a:srgbClr val="1547B7"/>
                </a:solidFill>
              </a:rPr>
              <a:t>Этапы развития социальной работы как профессиональной деятельности. </a:t>
            </a:r>
            <a:endParaRPr lang="ru-RU" dirty="0">
              <a:solidFill>
                <a:srgbClr val="1547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45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pic>
        <p:nvPicPr>
          <p:cNvPr id="90114" name="Picture 2" descr="Ð¢Ð¾Ð»ÑÐºÐ¾ ÑÐ°Ð±Ð¾ÑÐ° â Ð¿Ð¾Ð´Ð°Ð²Ð»ÑÐµÑ ÑÐµÐ»Ð¾Ð²ÐµÐºÐ°, Ð»Ð¸ÑÐ°ÐµÑ ÑÐ°Ð´Ð¾ÑÑÐ¸ Ð¸ Ð¾Ð¿ÑÑÑÐ¾ÑÐ°Ðµ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70997"/>
      </p:ext>
    </p:extLst>
  </p:cSld>
  <p:clrMapOvr>
    <a:masterClrMapping/>
  </p:clrMapOvr>
  <p:transition>
    <p:cover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88066" name="Picture 2" descr="ÐÑÐ¾Ð¶Ð´ÐµÑÑÐ²Ð¸Ð² ÑÐµÐ±Ñ Ñ Ð¿ÑÐ¾ÑÐµÑÑÐ¾Ð¼, ÑÐµÐ»Ð¾Ð²ÐµÐº Ð¿Ð¾Ð»ÑÑÐ°ÐµÑ Ð²Ð¾Ð·Ð¼Ð¾Ð¶Ð½Ð¾ÑÑÑ Ð¾ÑÐ²Ð¾Ð±Ð¾Ð´Ð¸Ñ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2" y="45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43190"/>
      </p:ext>
    </p:extLst>
  </p:cSld>
  <p:clrMapOvr>
    <a:masterClrMapping/>
  </p:clrMapOvr>
  <p:transition>
    <p:cover dir="l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pic>
        <p:nvPicPr>
          <p:cNvPr id="91138" name="Picture 2" descr="ÐÐ´ÐµÐ°Ð»ÑÐ½Ð¾Ð¹ ÑÐ»ÐµÐ´ÑÐµÑ ÑÑÐ¸ÑÐ°ÑÑ Ð´ÐµÑÑÐµÐ»ÑÐ½Ð¾ÑÑÑ, Ð²ÐºÐ»ÑÑÐ°ÑÑÑÑ ÑÑÐ¸ ÐµÐµ ÑÐ¾ÑÐ¼Ñ, ÐºÐ¾Ð³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448388"/>
      </p:ext>
    </p:extLst>
  </p:cSld>
  <p:clrMapOvr>
    <a:masterClrMapping/>
  </p:clrMapOvr>
  <p:transition>
    <p:cover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72706" name="Picture 2" descr="https://ds01.infourok.ru/uploads/ex/0c9c/0000cfeb-4bd15460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81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f.ppt-online.org/files1/slide/u/UhAtrfilZWLeGnF8daIJVoM5KXs9xB2cPY7w4jpR1y/slide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2664296" cy="39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kcsonkalininsk.ru/wp-content/uploads/2018/09/%D0%A1%D1%85%D0%B5%D0%BC%D0%B0-%D0%BF%D1%80%D0%B5%D0%B4%D0%BE%D1%81%D1%82%D0%B0%D0%B2%D0%BB%D0%B5%D0%BD%D0%B8%D1%8F-%D1%81%D0%BE%D1%86.%D1%83%D1%81%D0%BB%D1%83%D0%B3-732x1024-732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04" y="2939603"/>
            <a:ext cx="266429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957521"/>
      </p:ext>
    </p:extLst>
  </p:cSld>
  <p:clrMapOvr>
    <a:masterClrMapping/>
  </p:clrMapOvr>
  <p:transition>
    <p:cover dir="l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>
          <a:xfrm>
            <a:off x="1978025" y="1195388"/>
            <a:ext cx="6858000" cy="1074737"/>
          </a:xfrm>
        </p:spPr>
        <p:txBody>
          <a:bodyPr/>
          <a:lstStyle/>
          <a:p>
            <a:pPr eaLnBrk="1" hangingPunct="1"/>
            <a:r>
              <a:rPr lang="ru-RU" altLang="ru-RU" smtClean="0"/>
              <a:t>Содержание</a:t>
            </a:r>
            <a:endParaRPr lang="en-US" altLang="ru-RU" smtClean="0"/>
          </a:p>
        </p:txBody>
      </p:sp>
      <p:sp>
        <p:nvSpPr>
          <p:cNvPr id="4108" name="Rectangle 43"/>
          <p:cNvSpPr>
            <a:spLocks noChangeArrowheads="1"/>
          </p:cNvSpPr>
          <p:nvPr/>
        </p:nvSpPr>
        <p:spPr bwMode="auto">
          <a:xfrm>
            <a:off x="1763713" y="0"/>
            <a:ext cx="7056437" cy="156966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i="1" dirty="0" smtClean="0">
                <a:solidFill>
                  <a:schemeClr val="bg1"/>
                </a:solidFill>
              </a:rPr>
              <a:t>Своим делом человек должен </a:t>
            </a:r>
          </a:p>
          <a:p>
            <a:pPr eaLnBrk="1" hangingPunct="1"/>
            <a:r>
              <a:rPr lang="ru-RU" altLang="ru-RU" sz="2400" i="1" dirty="0">
                <a:solidFill>
                  <a:schemeClr val="bg1"/>
                </a:solidFill>
              </a:rPr>
              <a:t>з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аниматься  так, словно помощи </a:t>
            </a:r>
          </a:p>
          <a:p>
            <a:pPr eaLnBrk="1" hangingPunct="1"/>
            <a:r>
              <a:rPr lang="ru-RU" altLang="ru-RU" sz="2400" i="1" dirty="0" smtClean="0">
                <a:solidFill>
                  <a:schemeClr val="bg1"/>
                </a:solidFill>
              </a:rPr>
              <a:t>ему искать негде.</a:t>
            </a:r>
          </a:p>
          <a:p>
            <a:pPr algn="r" eaLnBrk="1" hangingPunct="1"/>
            <a:r>
              <a:rPr lang="ru-RU" altLang="ru-RU" sz="2400" i="1" dirty="0" smtClean="0">
                <a:solidFill>
                  <a:schemeClr val="bg1"/>
                </a:solidFill>
              </a:rPr>
              <a:t>Д. Галифакс</a:t>
            </a:r>
            <a:endParaRPr lang="ru-RU" altLang="ru-RU" sz="2400" i="1" dirty="0">
              <a:solidFill>
                <a:schemeClr val="bg1"/>
              </a:solidFill>
            </a:endParaRPr>
          </a:p>
        </p:txBody>
      </p:sp>
      <p:pic>
        <p:nvPicPr>
          <p:cNvPr id="41" name="Рисунок 1" descr="Описание: 4215-logotip_volgg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7"/>
            <a:ext cx="1783879" cy="14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 descr="0a2ae59b0b7e5ee1c62e80d684812acc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4629" y="12701"/>
            <a:ext cx="1800225" cy="102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4754" name="Picture 2" descr="https://cf.ppt-online.org/files/slide/k/KXGyInTPkdm2qZMuBU6wFCHElr7vf0ib5c1VSp/slid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328"/>
            <a:ext cx="9252520" cy="538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30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pic>
        <p:nvPicPr>
          <p:cNvPr id="75778" name="Picture 2" descr="https://cf.ppt-online.org/files/slide/k/KXGyInTPkdm2qZMuBU6wFCHElr7vf0ib5c1VSp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https://cf.ppt-online.org/files/slide/k/KXGyInTPkdm2qZMuBU6wFCHElr7vf0ib5c1VSp/slide-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3999" cy="412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60249"/>
      </p:ext>
    </p:extLst>
  </p:cSld>
  <p:clrMapOvr>
    <a:masterClrMapping/>
  </p:clrMapOvr>
  <p:transition>
    <p:cover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pic>
        <p:nvPicPr>
          <p:cNvPr id="77826" name="Picture 2" descr="https://pptcloud3.ams3.digitaloceanspaces.com/slides/pics/004/715/971/original/Slide9.jpg?15181976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" y="44625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82279"/>
      </p:ext>
    </p:extLst>
  </p:cSld>
  <p:clrMapOvr>
    <a:masterClrMapping/>
  </p:clrMapOvr>
  <p:transition>
    <p:cover dir="l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  <p:pic>
        <p:nvPicPr>
          <p:cNvPr id="76802" name="Picture 2" descr="https://ds04.infourok.ru/uploads/ex/05e8/000d7367-84d685b1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99792" y="33265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84807"/>
      </p:ext>
    </p:extLst>
  </p:cSld>
  <p:clrMapOvr>
    <a:masterClrMapping/>
  </p:clrMapOvr>
  <p:transition>
    <p:cover dir="l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pic>
        <p:nvPicPr>
          <p:cNvPr id="78850" name="Picture 2" descr="https://fs1.ppt4web.ru/images/14633/94241/64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736612"/>
      </p:ext>
    </p:extLst>
  </p:cSld>
  <p:clrMapOvr>
    <a:masterClrMapping/>
  </p:clrMapOvr>
  <p:transition>
    <p:cover dir="l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ok-t.ru/studopediaru/baza1/1050446601318.files/image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073282"/>
      </p:ext>
    </p:extLst>
  </p:cSld>
  <p:clrMapOvr>
    <a:masterClrMapping/>
  </p:clrMapOvr>
  <p:transition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2339752" y="1772816"/>
            <a:ext cx="5616624" cy="345638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Что такое деятельность?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8582192"/>
      </p:ext>
    </p:extLst>
  </p:cSld>
  <p:clrMapOvr>
    <a:masterClrMapping/>
  </p:clrMapOvr>
  <p:transition>
    <p:cover dir="l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404813"/>
            <a:ext cx="6408738" cy="792162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ТЕРМИН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</a:rPr>
              <a:t>СОЦИАЛЬНАЯ ДЕЯТЕЛЬНОСТЬ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7450" y="1557338"/>
            <a:ext cx="2952750" cy="3887787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используется для обозначения природы деятельности в обществе в целом, указывает на то, что ее источники, факторы и результаты обусловлены интересами общества, носят </a:t>
            </a:r>
            <a:r>
              <a:rPr lang="ru-RU" b="1" dirty="0" err="1">
                <a:solidFill>
                  <a:srgbClr val="7030A0"/>
                </a:solidFill>
              </a:rPr>
              <a:t>социетальный</a:t>
            </a:r>
            <a:r>
              <a:rPr lang="ru-RU" b="1" dirty="0">
                <a:solidFill>
                  <a:srgbClr val="7030A0"/>
                </a:solidFill>
              </a:rPr>
              <a:t> характер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59375" y="1557338"/>
            <a:ext cx="2952750" cy="3887787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часто идентифицируется с деятельностью людей в социальной сфере, в рамках которой происходит становление и развитие социальной структуры, социальных институтов, социального положения человека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348038" y="1196975"/>
            <a:ext cx="287337" cy="36036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795963" y="1196975"/>
            <a:ext cx="288925" cy="36036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71" name="Picture 10" descr="http://pravostok.ru/upload/information_system_1/4/6/1/item_46147/information_items_46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5661025"/>
            <a:ext cx="6858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064869"/>
      </p:ext>
    </p:extLst>
  </p:cSld>
  <p:clrMapOvr>
    <a:masterClrMapping/>
  </p:clrMapOvr>
  <p:transition>
    <p:cover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2 1"/>
          <p:cNvSpPr/>
          <p:nvPr/>
        </p:nvSpPr>
        <p:spPr>
          <a:xfrm>
            <a:off x="3492500" y="312738"/>
            <a:ext cx="4824413" cy="1892300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"</a:t>
            </a:r>
            <a:r>
              <a:rPr lang="ru-RU" b="1" dirty="0">
                <a:solidFill>
                  <a:srgbClr val="7030A0"/>
                </a:solidFill>
              </a:rPr>
              <a:t>социальное партнерство",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5796136" y="1988840"/>
            <a:ext cx="3347864" cy="2376488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"«</a:t>
            </a:r>
            <a:r>
              <a:rPr lang="ru-RU" b="1" dirty="0">
                <a:solidFill>
                  <a:srgbClr val="7030A0"/>
                </a:solidFill>
              </a:rPr>
              <a:t> «социальное обеспечение"</a:t>
            </a:r>
            <a:endParaRPr lang="ru-RU" dirty="0"/>
          </a:p>
        </p:txBody>
      </p:sp>
      <p:sp>
        <p:nvSpPr>
          <p:cNvPr id="4" name="Пятно 2 3"/>
          <p:cNvSpPr/>
          <p:nvPr/>
        </p:nvSpPr>
        <p:spPr>
          <a:xfrm>
            <a:off x="34925" y="836613"/>
            <a:ext cx="3889375" cy="1800225"/>
          </a:xfrm>
          <a:prstGeom prst="irregularSeal2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"социальная политика",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250825" y="3795713"/>
            <a:ext cx="4465638" cy="2519362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«социальное благополучие»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ятно 2 5"/>
          <p:cNvSpPr/>
          <p:nvPr/>
        </p:nvSpPr>
        <p:spPr>
          <a:xfrm>
            <a:off x="4284663" y="4232275"/>
            <a:ext cx="3959225" cy="2519363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"социальная работа"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319" name="Прямоугольник 6"/>
          <p:cNvSpPr>
            <a:spLocks noChangeArrowheads="1"/>
          </p:cNvSpPr>
          <p:nvPr/>
        </p:nvSpPr>
        <p:spPr bwMode="auto">
          <a:xfrm>
            <a:off x="439738" y="3025775"/>
            <a:ext cx="5873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7030A0"/>
                </a:solidFill>
              </a:rPr>
              <a:t>СОЦИАЛЬНАЯ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031616551"/>
      </p:ext>
    </p:extLst>
  </p:cSld>
  <p:clrMapOvr>
    <a:masterClrMapping/>
  </p:clrMapOvr>
  <p:transition>
    <p:cover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pic>
        <p:nvPicPr>
          <p:cNvPr id="81922" name="Picture 2" descr="https://ds04.infourok.ru/uploads/ex/11d2/000c6de1-0a879dbc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81414"/>
      </p:ext>
    </p:extLst>
  </p:cSld>
  <p:clrMapOvr>
    <a:masterClrMapping/>
  </p:clrMapOvr>
  <p:transition>
    <p:cover dir="l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755650" y="404813"/>
            <a:ext cx="7218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>
                <a:solidFill>
                  <a:srgbClr val="7030A0"/>
                </a:solidFill>
              </a:rPr>
              <a:t>Понятие </a:t>
            </a:r>
            <a:r>
              <a:rPr lang="ru-RU" altLang="ru-RU" sz="3600" i="1">
                <a:solidFill>
                  <a:srgbClr val="7030A0"/>
                </a:solidFill>
              </a:rPr>
              <a:t>«социальная система»</a:t>
            </a:r>
            <a:endParaRPr lang="ru-RU" altLang="ru-RU" sz="3600">
              <a:solidFill>
                <a:srgbClr val="7030A0"/>
              </a:solidFill>
            </a:endParaRP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1050925" y="1050925"/>
            <a:ext cx="69119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400"/>
              <a:t>структурный элемент социальной реальности (социума), определенное целостное образование,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2400"/>
              <a:t> основными элементами которого являются люди, их связи и взаимодействия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0113" y="2989263"/>
            <a:ext cx="7993062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7030A0"/>
                </a:solidFill>
              </a:rPr>
              <a:t>Специфика социальной системы 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000" dirty="0"/>
              <a:t>складывается на базе той или иной типовой общности (индивид, семья, группа, организация, социальный институт, территориальная общность, мировое сообщество), 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2000" dirty="0"/>
              <a:t>элементами выступают люди, чье поведение характеризуется определенными социальными позициями (статусами), которые они занимают, а также конкретными социальными функциями (ролями).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dirty="0"/>
              <a:t>Социальные системы различаются индивидуальными качествами, мотивами, ценностными ориентациями и интересами.</a:t>
            </a:r>
          </a:p>
        </p:txBody>
      </p:sp>
    </p:spTree>
    <p:extLst>
      <p:ext uri="{BB962C8B-B14F-4D97-AF65-F5344CB8AC3E}">
        <p14:creationId xmlns:p14="http://schemas.microsoft.com/office/powerpoint/2010/main" val="1507635803"/>
      </p:ext>
    </p:extLst>
  </p:cSld>
  <p:clrMapOvr>
    <a:masterClrMapping/>
  </p:clrMapOvr>
  <p:transition>
    <p:cover dir="l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8538" y="188913"/>
            <a:ext cx="4572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системы искусственного типа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350" y="1700213"/>
            <a:ext cx="2592388" cy="12239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/>
              <a:t>социальные институты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363" y="1700213"/>
            <a:ext cx="2592387" cy="12239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/>
              <a:t>социальные (формальные) организации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94050" y="3071813"/>
            <a:ext cx="2952750" cy="8636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/>
              <a:t>организованные группы</a:t>
            </a:r>
            <a:endParaRPr lang="ru-RU" sz="2400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418013" y="908050"/>
            <a:ext cx="234950" cy="216376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flipH="1">
            <a:off x="2889250" y="1125538"/>
            <a:ext cx="304800" cy="5746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flipH="1">
            <a:off x="5651500" y="1125538"/>
            <a:ext cx="306388" cy="5746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321" name="Прямоугольник 2"/>
          <p:cNvSpPr>
            <a:spLocks noChangeArrowheads="1"/>
          </p:cNvSpPr>
          <p:nvPr/>
        </p:nvSpPr>
        <p:spPr bwMode="auto">
          <a:xfrm>
            <a:off x="412750" y="4076700"/>
            <a:ext cx="828198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Механизмом согласования путей развития элементов в системах выступает коэволюция как интерактивная связь, обеспечивающая совместное развитие частей целого. </a:t>
            </a:r>
            <a:br>
              <a:rPr lang="ru-RU" altLang="ru-RU" sz="1800"/>
            </a:br>
            <a:r>
              <a:rPr lang="ru-RU" altLang="ru-RU" sz="1800"/>
              <a:t>В социальных системах коэволюция проявляется в оптимальных горизонтальных и вертикальных взаимодействиях между индивидами, организациями и обществом, в социальном партнерстве, в солидарности людей в конструировании и изменении мира. Человеческие системы открыты, они обладают способностью к саморазвитию и дифференциации, их взаимодействия со средой являются сложными и многообразными. </a:t>
            </a:r>
          </a:p>
        </p:txBody>
      </p:sp>
    </p:spTree>
    <p:extLst>
      <p:ext uri="{BB962C8B-B14F-4D97-AF65-F5344CB8AC3E}">
        <p14:creationId xmlns:p14="http://schemas.microsoft.com/office/powerpoint/2010/main" val="294072608"/>
      </p:ext>
    </p:extLst>
  </p:cSld>
  <p:clrMapOvr>
    <a:masterClrMapping/>
  </p:clrMapOvr>
  <p:transition>
    <p:cover dir="l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213" y="404813"/>
            <a:ext cx="80645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работа как специфический вид деятельности имеет системный вид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0113" y="1628775"/>
            <a:ext cx="3455987" cy="33845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совокупность элементов, характеризующая особенности процесса взаимодействия в социальных отношениях с целью решения проблем (субъект и объект, содержание и средства, функции и цели</a:t>
            </a:r>
            <a:r>
              <a:rPr lang="ru-RU" sz="2000" dirty="0"/>
              <a:t>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6825" y="1628775"/>
            <a:ext cx="3455988" cy="19446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система с точки зрения сочетания профессиональной и непрофессиональной деятельности</a:t>
            </a:r>
          </a:p>
        </p:txBody>
      </p:sp>
      <p:pic>
        <p:nvPicPr>
          <p:cNvPr id="23557" name="Picture 6" descr="http://4.bp.blogspot.com/-HgfA6lHzChg/VGfJhJVUISI/AAAAAAAAATc/f86Eb-Z2-g0/s1600/reading%2Bto%2Bold%2Blad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76650"/>
            <a:ext cx="338296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http://soc.cap.ru/adminpanel/UserFiles/news/20150805/foto_na_statjy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41900"/>
            <a:ext cx="34559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941043"/>
      </p:ext>
    </p:extLst>
  </p:cSld>
  <p:clrMapOvr>
    <a:masterClrMapping/>
  </p:clrMapOvr>
  <p:transition>
    <p:cover dir="l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http://fs1.ppt4web.ru/images/287/59615/640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988839"/>
            <a:ext cx="8785225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6632"/>
            <a:ext cx="83529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Социальная работа – социальная система</a:t>
            </a:r>
            <a:r>
              <a:rPr lang="ru-RU" sz="3200" dirty="0" smtClean="0">
                <a:solidFill>
                  <a:srgbClr val="C00000"/>
                </a:solidFill>
              </a:rPr>
              <a:t>: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целостная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сложная, открытая, рефлектирующая, </a:t>
            </a: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искусственная (информационная, управления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), статичная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динамичная</a:t>
            </a:r>
          </a:p>
        </p:txBody>
      </p:sp>
    </p:spTree>
    <p:extLst>
      <p:ext uri="{BB962C8B-B14F-4D97-AF65-F5344CB8AC3E}">
        <p14:creationId xmlns:p14="http://schemas.microsoft.com/office/powerpoint/2010/main" val="5424150"/>
      </p:ext>
    </p:extLst>
  </p:cSld>
  <p:clrMapOvr>
    <a:masterClrMapping/>
  </p:clrMapOvr>
  <p:transition>
    <p:cover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188913"/>
            <a:ext cx="80645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Системный подход положен в основу социальной работы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73100" y="1557338"/>
            <a:ext cx="3457575" cy="1943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1.Человек рассматривается системно (система потребностей, норм)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32363" y="1557338"/>
            <a:ext cx="3455987" cy="1943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2.Индивид рассматривается как часть сложной системы во взаимодействии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51920" y="3609975"/>
            <a:ext cx="4032250" cy="30591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3. Для обеспечения комплексного решения</a:t>
            </a:r>
          </a:p>
          <a:p>
            <a:pPr algn="ctr">
              <a:defRPr/>
            </a:pPr>
            <a:r>
              <a:rPr lang="ru-RU" sz="2400" dirty="0"/>
              <a:t>проблем клиентов путем объединения и координации усилий различных специалистов и институтов</a:t>
            </a:r>
          </a:p>
        </p:txBody>
      </p:sp>
      <p:pic>
        <p:nvPicPr>
          <p:cNvPr id="6" name="Picture 2" descr="http://biblo-ok.ru/library-ok/files/uch_group34/uch_pgroup21/uch_uch233/image/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6325"/>
            <a:ext cx="3240359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685896"/>
      </p:ext>
    </p:extLst>
  </p:cSld>
  <p:clrMapOvr>
    <a:masterClrMapping/>
  </p:clrMapOvr>
  <p:transition>
    <p:cover dir="l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84784"/>
            <a:ext cx="8893497" cy="55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по месту жительства»,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армии»,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полиции»,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промышленности»,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сельской местности»,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школе», 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ru-RU" sz="2000" dirty="0"/>
              <a:t>«социальная работа в медицинских учреждениях, в психиатрии».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dirty="0"/>
              <a:t>В то же время выделяются подсистемы и по другим критериям: 	«социальная групповая работа», </a:t>
            </a:r>
          </a:p>
          <a:p>
            <a:pPr>
              <a:defRPr/>
            </a:pPr>
            <a:r>
              <a:rPr lang="ru-RU" sz="2000" dirty="0"/>
              <a:t>	«социальная индивидуальная работа»,</a:t>
            </a:r>
          </a:p>
          <a:p>
            <a:pPr>
              <a:defRPr/>
            </a:pPr>
            <a:r>
              <a:rPr lang="ru-RU" sz="2000" dirty="0"/>
              <a:t> 	«социальное обслуживание» и др</a:t>
            </a:r>
            <a:r>
              <a:rPr lang="ru-RU" sz="2400" dirty="0"/>
              <a:t>.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dirty="0"/>
              <a:t>Главной особенностью становления системы социального</a:t>
            </a:r>
          </a:p>
          <a:p>
            <a:pPr>
              <a:defRPr/>
            </a:pPr>
            <a:r>
              <a:rPr lang="ru-RU" sz="2000" dirty="0"/>
              <a:t> обслуживания населения является формирование ее составляющих подсистем на трех уровнях: федеральном, региональном и местном</a:t>
            </a:r>
            <a:r>
              <a:rPr lang="ru-RU" sz="2400" dirty="0"/>
              <a:t>.</a:t>
            </a:r>
          </a:p>
          <a:p>
            <a:pPr>
              <a:defRPr/>
            </a:pP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0121" y="0"/>
            <a:ext cx="86409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Варианты подсистем социальной </a:t>
            </a:r>
            <a:r>
              <a:rPr lang="ru-RU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</a:t>
            </a:r>
          </a:p>
          <a:p>
            <a:pPr algn="ctr">
              <a:defRPr/>
            </a:pPr>
            <a:r>
              <a:rPr lang="x-none" sz="2800">
                <a:solidFill>
                  <a:srgbClr val="1547B7"/>
                </a:solidFill>
              </a:rPr>
              <a:t>Классификация видов и форм социальной работы в зависимости от разных оснований</a:t>
            </a:r>
            <a:r>
              <a:rPr lang="x-none" sz="2800"/>
              <a:t>. </a:t>
            </a:r>
            <a:endParaRPr lang="ru-RU" sz="2800" dirty="0"/>
          </a:p>
          <a:p>
            <a:pPr algn="ctr">
              <a:defRPr/>
            </a:pPr>
            <a:endParaRPr lang="ru-RU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957782"/>
      </p:ext>
    </p:extLst>
  </p:cSld>
  <p:clrMapOvr>
    <a:masterClrMapping/>
  </p:clrMapOvr>
  <p:transition>
    <p:cover dir="l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Сферы профессиональной деятельности специалиста социальной работы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691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Федеральные, республиканские, региональные и местные органы социальной защиты населения; центры социальной помощи семье, детям, женщинам, ветеранам, инвалидам; центры занятости населения; социально-реабилитационные центры, комплексные центры обслуживания населения; центры социально- жилищных субсидий.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Федеральные и территориальные государственные фонды: Пенсионный фонд РФ, Фонд Обязательного </a:t>
            </a:r>
            <a:r>
              <a:rPr lang="ru-RU" sz="2400" dirty="0"/>
              <a:t>М</a:t>
            </a:r>
            <a:r>
              <a:rPr lang="ru-RU" sz="2400" dirty="0" smtClean="0"/>
              <a:t>едицинского Страхования РФ, </a:t>
            </a:r>
            <a:r>
              <a:rPr lang="ru-RU" sz="2400" dirty="0"/>
              <a:t>Фонд </a:t>
            </a:r>
            <a:r>
              <a:rPr lang="ru-RU" sz="2400" dirty="0" smtClean="0"/>
              <a:t>Социального Страхования РФ и др.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Государственные и негосударственные организации, предприятия, учреждения социального обслуживания населения.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Социальные службы других ведомств: образования, здравоохранения, армии, правоохранительных органов и т.п.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013993"/>
      </p:ext>
    </p:extLst>
  </p:cSld>
  <p:clrMapOvr>
    <a:masterClrMapping/>
  </p:clrMapOvr>
  <p:transition>
    <p:cover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79874" name="Picture 2" descr="http://900igr.net/up/datas/161976/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09323"/>
      </p:ext>
    </p:extLst>
  </p:cSld>
  <p:clrMapOvr>
    <a:masterClrMapping/>
  </p:clrMapOvr>
  <p:transition>
    <p:cover dir="l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40</a:t>
            </a:fld>
            <a:endParaRPr lang="ru-RU" altLang="ru-RU"/>
          </a:p>
        </p:txBody>
      </p:sp>
      <p:pic>
        <p:nvPicPr>
          <p:cNvPr id="98306" name="Picture 2" descr="Ð Ð°Ð·Ð²Ð¸ÑÐ¸Ðµ Ð¿ÑÐ¾ÑÐµÑÑÐ¸Ð¾Ð½Ð°Ð»Ð¸Ð·Ð¼Ð°, Ð¿ÑÐ¾ÑÐµÑÑÑ ÑÑÐ°Ð³Ð½Ð°ÑÐ¸Ð¸ Ð¸ Ð´ÐµÐ³ÑÐ°Ð´Ð°ÑÐ¸Ð¸ Ð²Ð¾ Ð¼Ð½Ð¾Ð³Ð¾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2" y="-1"/>
            <a:ext cx="91691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392992"/>
            <a:ext cx="8280920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Содержание профессиональной деятельности социального работника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 </a:t>
            </a:r>
            <a:r>
              <a:rPr lang="ru-RU" sz="2400" dirty="0">
                <a:solidFill>
                  <a:schemeClr val="tx1"/>
                </a:solidFill>
              </a:rPr>
              <a:t>точки </a:t>
            </a:r>
            <a:r>
              <a:rPr lang="ru-RU" sz="2400" dirty="0" smtClean="0">
                <a:solidFill>
                  <a:schemeClr val="tx1"/>
                </a:solidFill>
              </a:rPr>
              <a:t> зрения </a:t>
            </a:r>
            <a:r>
              <a:rPr lang="ru-RU" sz="2400" dirty="0">
                <a:solidFill>
                  <a:schemeClr val="tx1"/>
                </a:solidFill>
              </a:rPr>
              <a:t>специализации социального работника (сегодня социальные работники специализируются более чем по 20 направлениям) можно выделить группы социальных работников, занятых преимущественно управленческим трудом (менеджеры социальных служб и органов соцзащиты), контактной социальной работой в рамках основных видов социального обслуживания (социально-экономические, социально-медицинские, социально-педагогические, социально-психологические, социально-правовые и социально-бытовые услуги), профилактической и превентивной профилактической работой и т.д</a:t>
            </a:r>
            <a:r>
              <a:rPr lang="ru-RU" sz="24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0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>
                <a:solidFill>
                  <a:srgbClr val="1547B7"/>
                </a:solidFill>
              </a:rPr>
              <a:t>Классификация видов и форм социальной работы в зависимости от разных оснований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52086749"/>
      </p:ext>
    </p:extLst>
  </p:cSld>
  <p:clrMapOvr>
    <a:masterClrMapping/>
  </p:clrMapOvr>
  <p:transition>
    <p:cover dir="l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2225" y="115888"/>
            <a:ext cx="7134225" cy="892175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СР, чтобы удовлетворить требованиям, должна строиться как система</a:t>
            </a:r>
            <a:r>
              <a:rPr lang="ru-RU" sz="1800" b="1" dirty="0" smtClean="0"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ea typeface="Calibri" pitchFamily="34" charset="0"/>
                <a:cs typeface="Times New Roman" pitchFamily="18" charset="0"/>
              </a:rPr>
            </a:br>
            <a:endParaRPr lang="en-US" sz="1800" b="1" dirty="0" smtClean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15900" y="981075"/>
            <a:ext cx="9145588" cy="4151313"/>
            <a:chOff x="168" y="960"/>
            <a:chExt cx="5453" cy="2798"/>
          </a:xfrm>
        </p:grpSpPr>
        <p:sp>
          <p:nvSpPr>
            <p:cNvPr id="35857" name="Freeform 4"/>
            <p:cNvSpPr>
              <a:spLocks/>
            </p:cNvSpPr>
            <p:nvPr/>
          </p:nvSpPr>
          <p:spPr bwMode="gray">
            <a:xfrm>
              <a:off x="5089" y="960"/>
              <a:ext cx="441" cy="705"/>
            </a:xfrm>
            <a:custGeom>
              <a:avLst/>
              <a:gdLst>
                <a:gd name="T0" fmla="*/ 5432 w 308"/>
                <a:gd name="T1" fmla="*/ 4856 h 444"/>
                <a:gd name="T2" fmla="*/ 0 w 308"/>
                <a:gd name="T3" fmla="*/ 17938 h 444"/>
                <a:gd name="T4" fmla="*/ 0 w 308"/>
                <a:gd name="T5" fmla="*/ 11558 h 444"/>
                <a:gd name="T6" fmla="*/ 5432 w 308"/>
                <a:gd name="T7" fmla="*/ 0 h 444"/>
                <a:gd name="T8" fmla="*/ 5432 w 308"/>
                <a:gd name="T9" fmla="*/ 4856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281D"/>
                </a:gs>
                <a:gs pos="50000">
                  <a:srgbClr val="00563F"/>
                </a:gs>
                <a:gs pos="100000">
                  <a:srgbClr val="00281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8" name="Freeform 5"/>
            <p:cNvSpPr>
              <a:spLocks/>
            </p:cNvSpPr>
            <p:nvPr/>
          </p:nvSpPr>
          <p:spPr bwMode="gray">
            <a:xfrm>
              <a:off x="2976" y="1086"/>
              <a:ext cx="2559" cy="451"/>
            </a:xfrm>
            <a:custGeom>
              <a:avLst/>
              <a:gdLst>
                <a:gd name="T0" fmla="*/ 26262 w 1786"/>
                <a:gd name="T1" fmla="*/ 11485 h 284"/>
                <a:gd name="T2" fmla="*/ 0 w 1786"/>
                <a:gd name="T3" fmla="*/ 11485 h 284"/>
                <a:gd name="T4" fmla="*/ 7925 w 1786"/>
                <a:gd name="T5" fmla="*/ 0 h 284"/>
                <a:gd name="T6" fmla="*/ 31727 w 1786"/>
                <a:gd name="T7" fmla="*/ 0 h 284"/>
                <a:gd name="T8" fmla="*/ 26262 w 1786"/>
                <a:gd name="T9" fmla="*/ 11485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59" name="Freeform 6"/>
            <p:cNvSpPr>
              <a:spLocks/>
            </p:cNvSpPr>
            <p:nvPr/>
          </p:nvSpPr>
          <p:spPr bwMode="gray">
            <a:xfrm>
              <a:off x="4645" y="1660"/>
              <a:ext cx="441" cy="701"/>
            </a:xfrm>
            <a:custGeom>
              <a:avLst/>
              <a:gdLst>
                <a:gd name="T0" fmla="*/ 5432 w 308"/>
                <a:gd name="T1" fmla="*/ 4791 h 442"/>
                <a:gd name="T2" fmla="*/ 0 w 308"/>
                <a:gd name="T3" fmla="*/ 17706 h 442"/>
                <a:gd name="T4" fmla="*/ 0 w 308"/>
                <a:gd name="T5" fmla="*/ 11457 h 442"/>
                <a:gd name="T6" fmla="*/ 5432 w 308"/>
                <a:gd name="T7" fmla="*/ 0 h 442"/>
                <a:gd name="T8" fmla="*/ 5432 w 308"/>
                <a:gd name="T9" fmla="*/ 4791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230744"/>
                </a:gs>
                <a:gs pos="50000">
                  <a:srgbClr val="4B1092"/>
                </a:gs>
                <a:gs pos="100000">
                  <a:srgbClr val="2307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0" name="Freeform 7"/>
            <p:cNvSpPr>
              <a:spLocks/>
            </p:cNvSpPr>
            <p:nvPr/>
          </p:nvSpPr>
          <p:spPr bwMode="gray">
            <a:xfrm>
              <a:off x="2340" y="1660"/>
              <a:ext cx="2751" cy="450"/>
            </a:xfrm>
            <a:custGeom>
              <a:avLst/>
              <a:gdLst>
                <a:gd name="T0" fmla="*/ 28640 w 1920"/>
                <a:gd name="T1" fmla="*/ 11283 h 284"/>
                <a:gd name="T2" fmla="*/ 0 w 1920"/>
                <a:gd name="T3" fmla="*/ 11283 h 284"/>
                <a:gd name="T4" fmla="*/ 7925 w 1920"/>
                <a:gd name="T5" fmla="*/ 0 h 284"/>
                <a:gd name="T6" fmla="*/ 34110 w 1920"/>
                <a:gd name="T7" fmla="*/ 0 h 284"/>
                <a:gd name="T8" fmla="*/ 28640 w 1920"/>
                <a:gd name="T9" fmla="*/ 11283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1" name="Freeform 8"/>
            <p:cNvSpPr>
              <a:spLocks/>
            </p:cNvSpPr>
            <p:nvPr/>
          </p:nvSpPr>
          <p:spPr bwMode="gray">
            <a:xfrm>
              <a:off x="4200" y="2353"/>
              <a:ext cx="439" cy="704"/>
            </a:xfrm>
            <a:custGeom>
              <a:avLst/>
              <a:gdLst>
                <a:gd name="T0" fmla="*/ 5495 w 306"/>
                <a:gd name="T1" fmla="*/ 4860 h 444"/>
                <a:gd name="T2" fmla="*/ 0 w 306"/>
                <a:gd name="T3" fmla="*/ 17735 h 444"/>
                <a:gd name="T4" fmla="*/ 0 w 306"/>
                <a:gd name="T5" fmla="*/ 11402 h 444"/>
                <a:gd name="T6" fmla="*/ 5495 w 306"/>
                <a:gd name="T7" fmla="*/ 0 h 444"/>
                <a:gd name="T8" fmla="*/ 5495 w 306"/>
                <a:gd name="T9" fmla="*/ 4860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1805"/>
                </a:gs>
                <a:gs pos="50000">
                  <a:srgbClr val="90330A"/>
                </a:gs>
                <a:gs pos="100000">
                  <a:srgbClr val="431805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2" name="Freeform 9"/>
            <p:cNvSpPr>
              <a:spLocks/>
            </p:cNvSpPr>
            <p:nvPr/>
          </p:nvSpPr>
          <p:spPr bwMode="gray">
            <a:xfrm>
              <a:off x="3758" y="3047"/>
              <a:ext cx="442" cy="705"/>
            </a:xfrm>
            <a:custGeom>
              <a:avLst/>
              <a:gdLst>
                <a:gd name="T0" fmla="*/ 5538 w 308"/>
                <a:gd name="T1" fmla="*/ 4932 h 444"/>
                <a:gd name="T2" fmla="*/ 0 w 308"/>
                <a:gd name="T3" fmla="*/ 17938 h 444"/>
                <a:gd name="T4" fmla="*/ 0 w 308"/>
                <a:gd name="T5" fmla="*/ 11558 h 444"/>
                <a:gd name="T6" fmla="*/ 5538 w 308"/>
                <a:gd name="T7" fmla="*/ 0 h 444"/>
                <a:gd name="T8" fmla="*/ 5538 w 308"/>
                <a:gd name="T9" fmla="*/ 4932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3206"/>
                </a:gs>
                <a:gs pos="50000">
                  <a:srgbClr val="906B0E"/>
                </a:gs>
                <a:gs pos="100000">
                  <a:srgbClr val="43320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3" name="Freeform 10"/>
            <p:cNvSpPr>
              <a:spLocks/>
            </p:cNvSpPr>
            <p:nvPr/>
          </p:nvSpPr>
          <p:spPr bwMode="gray">
            <a:xfrm>
              <a:off x="1076" y="3051"/>
              <a:ext cx="3124" cy="450"/>
            </a:xfrm>
            <a:custGeom>
              <a:avLst/>
              <a:gdLst>
                <a:gd name="T0" fmla="*/ 33299 w 2180"/>
                <a:gd name="T1" fmla="*/ 11283 h 284"/>
                <a:gd name="T2" fmla="*/ 0 w 2180"/>
                <a:gd name="T3" fmla="*/ 11283 h 284"/>
                <a:gd name="T4" fmla="*/ 7938 w 2180"/>
                <a:gd name="T5" fmla="*/ 0 h 284"/>
                <a:gd name="T6" fmla="*/ 38772 w 2180"/>
                <a:gd name="T7" fmla="*/ 0 h 284"/>
                <a:gd name="T8" fmla="*/ 33299 w 2180"/>
                <a:gd name="T9" fmla="*/ 11283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64" name="Line 12"/>
            <p:cNvSpPr>
              <a:spLocks noChangeShapeType="1"/>
            </p:cNvSpPr>
            <p:nvPr/>
          </p:nvSpPr>
          <p:spPr bwMode="gray">
            <a:xfrm flipH="1">
              <a:off x="168" y="3047"/>
              <a:ext cx="1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65" name="Line 13"/>
            <p:cNvSpPr>
              <a:spLocks noChangeShapeType="1"/>
            </p:cNvSpPr>
            <p:nvPr/>
          </p:nvSpPr>
          <p:spPr bwMode="gray">
            <a:xfrm flipH="1">
              <a:off x="168" y="2356"/>
              <a:ext cx="2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gray">
            <a:xfrm flipH="1">
              <a:off x="168" y="1666"/>
              <a:ext cx="2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gray">
            <a:xfrm flipH="1">
              <a:off x="168" y="965"/>
              <a:ext cx="3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68" name="Line 19"/>
            <p:cNvSpPr>
              <a:spLocks noChangeShapeType="1"/>
            </p:cNvSpPr>
            <p:nvPr/>
          </p:nvSpPr>
          <p:spPr bwMode="gray">
            <a:xfrm>
              <a:off x="5535" y="3078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69" name="Rectangle 21"/>
            <p:cNvSpPr>
              <a:spLocks noChangeArrowheads="1"/>
            </p:cNvSpPr>
            <p:nvPr/>
          </p:nvSpPr>
          <p:spPr bwMode="gray">
            <a:xfrm>
              <a:off x="2980" y="1411"/>
              <a:ext cx="2119" cy="253"/>
            </a:xfrm>
            <a:prstGeom prst="rect">
              <a:avLst/>
            </a:prstGeom>
            <a:gradFill rotWithShape="1">
              <a:gsLst>
                <a:gs pos="0">
                  <a:srgbClr val="00684D"/>
                </a:gs>
                <a:gs pos="50000">
                  <a:srgbClr val="00906A"/>
                </a:gs>
                <a:gs pos="100000">
                  <a:srgbClr val="00684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ru-RU" altLang="ru-RU" sz="1800" b="1">
                <a:latin typeface="Verdana" pitchFamily="34" charset="0"/>
              </a:endParaRPr>
            </a:p>
          </p:txBody>
        </p:sp>
        <p:sp>
          <p:nvSpPr>
            <p:cNvPr id="35870" name="Rectangle 22"/>
            <p:cNvSpPr>
              <a:spLocks noChangeArrowheads="1"/>
            </p:cNvSpPr>
            <p:nvPr/>
          </p:nvSpPr>
          <p:spPr bwMode="gray">
            <a:xfrm>
              <a:off x="2341" y="2110"/>
              <a:ext cx="2309" cy="248"/>
            </a:xfrm>
            <a:prstGeom prst="rect">
              <a:avLst/>
            </a:prstGeom>
            <a:gradFill rotWithShape="1">
              <a:gsLst>
                <a:gs pos="0">
                  <a:srgbClr val="5D2FB9"/>
                </a:gs>
                <a:gs pos="50000">
                  <a:srgbClr val="8041FF"/>
                </a:gs>
                <a:gs pos="100000">
                  <a:srgbClr val="5D2FB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Verdana" pitchFamily="34" charset="0"/>
                </a:rPr>
                <a:t>Самостоятельность</a:t>
              </a:r>
              <a:endParaRPr lang="en-US" altLang="ru-RU" sz="1800" b="1">
                <a:latin typeface="Verdana" pitchFamily="34" charset="0"/>
              </a:endParaRPr>
            </a:p>
          </p:txBody>
        </p:sp>
        <p:sp>
          <p:nvSpPr>
            <p:cNvPr id="35871" name="Freeform 23"/>
            <p:cNvSpPr>
              <a:spLocks/>
            </p:cNvSpPr>
            <p:nvPr/>
          </p:nvSpPr>
          <p:spPr bwMode="gray">
            <a:xfrm>
              <a:off x="1709" y="2353"/>
              <a:ext cx="2935" cy="454"/>
            </a:xfrm>
            <a:custGeom>
              <a:avLst/>
              <a:gdLst>
                <a:gd name="T0" fmla="*/ 30988 w 2048"/>
                <a:gd name="T1" fmla="*/ 11544 h 286"/>
                <a:gd name="T2" fmla="*/ 0 w 2048"/>
                <a:gd name="T3" fmla="*/ 11544 h 286"/>
                <a:gd name="T4" fmla="*/ 7938 w 2048"/>
                <a:gd name="T5" fmla="*/ 0 h 286"/>
                <a:gd name="T6" fmla="*/ 36441 w 2048"/>
                <a:gd name="T7" fmla="*/ 0 h 286"/>
                <a:gd name="T8" fmla="*/ 30988 w 2048"/>
                <a:gd name="T9" fmla="*/ 11544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872" name="Rectangle 24"/>
            <p:cNvSpPr>
              <a:spLocks noChangeArrowheads="1"/>
            </p:cNvSpPr>
            <p:nvPr/>
          </p:nvSpPr>
          <p:spPr bwMode="gray">
            <a:xfrm>
              <a:off x="1711" y="2806"/>
              <a:ext cx="2499" cy="248"/>
            </a:xfrm>
            <a:prstGeom prst="rect">
              <a:avLst/>
            </a:prstGeom>
            <a:gradFill rotWithShape="1">
              <a:gsLst>
                <a:gs pos="0">
                  <a:srgbClr val="A0523A"/>
                </a:gs>
                <a:gs pos="50000">
                  <a:srgbClr val="DC7150"/>
                </a:gs>
                <a:gs pos="100000">
                  <a:srgbClr val="A0523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Verdana" pitchFamily="34" charset="0"/>
                </a:rPr>
                <a:t>Своевременность</a:t>
              </a:r>
              <a:endParaRPr lang="en-US" altLang="ru-RU" sz="1800" b="1">
                <a:latin typeface="Verdana" pitchFamily="34" charset="0"/>
              </a:endParaRPr>
            </a:p>
          </p:txBody>
        </p:sp>
        <p:sp>
          <p:nvSpPr>
            <p:cNvPr id="35873" name="Rectangle 25"/>
            <p:cNvSpPr>
              <a:spLocks noChangeArrowheads="1"/>
            </p:cNvSpPr>
            <p:nvPr/>
          </p:nvSpPr>
          <p:spPr bwMode="gray">
            <a:xfrm>
              <a:off x="1075" y="3502"/>
              <a:ext cx="2689" cy="248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Verdana" pitchFamily="34" charset="0"/>
                </a:rPr>
                <a:t>Удовлетворенность</a:t>
              </a:r>
              <a:endParaRPr lang="en-US" altLang="ru-RU" sz="1800" b="1">
                <a:latin typeface="Verdana" pitchFamily="34" charset="0"/>
              </a:endParaRPr>
            </a:p>
          </p:txBody>
        </p:sp>
        <p:sp>
          <p:nvSpPr>
            <p:cNvPr id="35874" name="Text Box 27"/>
            <p:cNvSpPr txBox="1">
              <a:spLocks noChangeArrowheads="1"/>
            </p:cNvSpPr>
            <p:nvPr/>
          </p:nvSpPr>
          <p:spPr bwMode="gray">
            <a:xfrm>
              <a:off x="338" y="1682"/>
              <a:ext cx="1955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Verdana" pitchFamily="34" charset="0"/>
              </a:endParaRPr>
            </a:p>
          </p:txBody>
        </p:sp>
        <p:sp>
          <p:nvSpPr>
            <p:cNvPr id="35875" name="Text Box 28"/>
            <p:cNvSpPr txBox="1">
              <a:spLocks noChangeArrowheads="1"/>
            </p:cNvSpPr>
            <p:nvPr/>
          </p:nvSpPr>
          <p:spPr bwMode="gray">
            <a:xfrm>
              <a:off x="338" y="2356"/>
              <a:ext cx="149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Verdana" pitchFamily="34" charset="0"/>
              </a:endParaRPr>
            </a:p>
          </p:txBody>
        </p:sp>
        <p:sp>
          <p:nvSpPr>
            <p:cNvPr id="35876" name="Text Box 29"/>
            <p:cNvSpPr txBox="1">
              <a:spLocks noChangeArrowheads="1"/>
            </p:cNvSpPr>
            <p:nvPr/>
          </p:nvSpPr>
          <p:spPr bwMode="gray">
            <a:xfrm>
              <a:off x="3925" y="3030"/>
              <a:ext cx="1696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cs typeface="Arial" charset="0"/>
                </a:rPr>
                <a:t>         </a:t>
              </a:r>
              <a:endParaRPr lang="ru-RU" altLang="ru-RU" sz="1400">
                <a:cs typeface="Arial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Verdana" pitchFamily="34" charset="0"/>
                  <a:cs typeface="Arial" charset="0"/>
                </a:rPr>
                <a:t>	</a:t>
              </a:r>
              <a:endParaRPr lang="en-US" altLang="ru-RU" sz="1400"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0" name="Freeform 10"/>
          <p:cNvSpPr>
            <a:spLocks/>
          </p:cNvSpPr>
          <p:nvPr/>
        </p:nvSpPr>
        <p:spPr bwMode="gray">
          <a:xfrm>
            <a:off x="714375" y="5167313"/>
            <a:ext cx="5092700" cy="668337"/>
          </a:xfrm>
          <a:custGeom>
            <a:avLst/>
            <a:gdLst/>
            <a:ahLst/>
            <a:cxnLst>
              <a:cxn ang="0">
                <a:pos x="1872" y="284"/>
              </a:cxn>
              <a:cxn ang="0">
                <a:pos x="0" y="284"/>
              </a:cxn>
              <a:cxn ang="0">
                <a:pos x="446" y="0"/>
              </a:cxn>
              <a:cxn ang="0">
                <a:pos x="2180" y="0"/>
              </a:cxn>
              <a:cxn ang="0">
                <a:pos x="1872" y="284"/>
              </a:cxn>
            </a:cxnLst>
            <a:rect l="0" t="0" r="r" b="b"/>
            <a:pathLst>
              <a:path w="2180" h="284">
                <a:moveTo>
                  <a:pt x="1872" y="284"/>
                </a:moveTo>
                <a:lnTo>
                  <a:pt x="0" y="284"/>
                </a:lnTo>
                <a:lnTo>
                  <a:pt x="446" y="0"/>
                </a:lnTo>
                <a:lnTo>
                  <a:pt x="2180" y="0"/>
                </a:lnTo>
                <a:lnTo>
                  <a:pt x="1872" y="284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dirty="0"/>
              <a:t>               </a:t>
            </a:r>
            <a:r>
              <a:rPr lang="ru-RU" sz="2000" b="1" dirty="0">
                <a:solidFill>
                  <a:schemeClr val="bg1"/>
                </a:solidFill>
              </a:rPr>
              <a:t>5. центры, осуществляющие деятельность по СР, 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gray">
          <a:xfrm>
            <a:off x="714375" y="5786438"/>
            <a:ext cx="4429125" cy="357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1" dirty="0">
              <a:latin typeface="Verdana" pitchFamily="34" charset="0"/>
            </a:endParaRPr>
          </a:p>
        </p:txBody>
      </p:sp>
      <p:sp>
        <p:nvSpPr>
          <p:cNvPr id="32" name="Freeform 9"/>
          <p:cNvSpPr>
            <a:spLocks/>
          </p:cNvSpPr>
          <p:nvPr/>
        </p:nvSpPr>
        <p:spPr bwMode="gray">
          <a:xfrm>
            <a:off x="5143500" y="5143500"/>
            <a:ext cx="714375" cy="1000125"/>
          </a:xfrm>
          <a:custGeom>
            <a:avLst/>
            <a:gdLst/>
            <a:ahLst/>
            <a:cxnLst>
              <a:cxn ang="0">
                <a:pos x="308" y="122"/>
              </a:cxn>
              <a:cxn ang="0">
                <a:pos x="0" y="444"/>
              </a:cxn>
              <a:cxn ang="0">
                <a:pos x="0" y="286"/>
              </a:cxn>
              <a:cxn ang="0">
                <a:pos x="308" y="0"/>
              </a:cxn>
              <a:cxn ang="0">
                <a:pos x="308" y="122"/>
              </a:cxn>
            </a:cxnLst>
            <a:rect l="0" t="0" r="r" b="b"/>
            <a:pathLst>
              <a:path w="308" h="444">
                <a:moveTo>
                  <a:pt x="308" y="122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2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5847" name="Line 19"/>
          <p:cNvSpPr>
            <a:spLocks noChangeShapeType="1"/>
          </p:cNvSpPr>
          <p:nvPr/>
        </p:nvSpPr>
        <p:spPr bwMode="gray">
          <a:xfrm>
            <a:off x="9001125" y="5143500"/>
            <a:ext cx="0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8" name="Line 12"/>
          <p:cNvSpPr>
            <a:spLocks noChangeShapeType="1"/>
          </p:cNvSpPr>
          <p:nvPr/>
        </p:nvSpPr>
        <p:spPr bwMode="gray">
          <a:xfrm flipH="1">
            <a:off x="857250" y="6143625"/>
            <a:ext cx="2146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Text Box 29"/>
          <p:cNvSpPr txBox="1">
            <a:spLocks noChangeArrowheads="1"/>
          </p:cNvSpPr>
          <p:nvPr/>
        </p:nvSpPr>
        <p:spPr bwMode="gray">
          <a:xfrm>
            <a:off x="5783263" y="5214938"/>
            <a:ext cx="3217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>
                <a:cs typeface="Arial" charset="0"/>
              </a:rPr>
              <a:t>способствующие организации системы органов и учреждений</a:t>
            </a:r>
            <a:endParaRPr lang="en-US" altLang="ru-RU" sz="2000">
              <a:latin typeface="Verdana" pitchFamily="34" charset="0"/>
              <a:cs typeface="Arial" charset="0"/>
            </a:endParaRP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6786563" y="4143375"/>
            <a:ext cx="22145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857875" y="5214938"/>
            <a:ext cx="3286125" cy="158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5143500" y="6143625"/>
            <a:ext cx="4000500" cy="15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3" name="Прямоугольник 36"/>
          <p:cNvSpPr>
            <a:spLocks noChangeArrowheads="1"/>
          </p:cNvSpPr>
          <p:nvPr/>
        </p:nvSpPr>
        <p:spPr bwMode="auto">
          <a:xfrm>
            <a:off x="2803525" y="3041650"/>
            <a:ext cx="51355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          3.система </a:t>
            </a:r>
            <a:r>
              <a:rPr lang="ru-RU" altLang="ru-RU" sz="1800" b="1"/>
              <a:t>НПА</a:t>
            </a:r>
            <a:r>
              <a:rPr lang="ru-RU" altLang="ru-RU" sz="1800"/>
              <a:t>,узаконивающая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/>
              <a:t>и регулирующая эту деятельность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344988" y="2151063"/>
            <a:ext cx="34194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/>
              <a:t>2.система учреждений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5" name="Прямоугольник 38"/>
          <p:cNvSpPr>
            <a:spLocks noChangeArrowheads="1"/>
          </p:cNvSpPr>
          <p:nvPr/>
        </p:nvSpPr>
        <p:spPr bwMode="auto">
          <a:xfrm>
            <a:off x="2339975" y="4051300"/>
            <a:ext cx="5160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 </a:t>
            </a:r>
            <a:r>
              <a:rPr lang="ru-RU" altLang="ru-RU" sz="2400"/>
              <a:t>4.система профессиональной.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/>
              <a:t>подготовки кадров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99025" y="1116013"/>
            <a:ext cx="46926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              </a:t>
            </a:r>
            <a:r>
              <a:rPr lang="ru-RU" sz="2400" dirty="0"/>
              <a:t>1.теоретические знания </a:t>
            </a:r>
          </a:p>
          <a:p>
            <a:pPr>
              <a:defRPr/>
            </a:pPr>
            <a:endParaRPr lang="ru-RU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dirty="0"/>
              <a:t>(научно-методическая база)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690475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/>
              <a:t>Системный характер профессиональной СР обусловлен</a:t>
            </a: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750" y="1628775"/>
            <a:ext cx="2952750" cy="10795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</a:rPr>
              <a:t>комплексно-интегративным характером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8625" y="1628775"/>
            <a:ext cx="2951163" cy="10795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</a:rPr>
              <a:t>внутренней системной организацией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3492500" y="1919288"/>
            <a:ext cx="2016125" cy="333375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4213" y="2852738"/>
            <a:ext cx="7775575" cy="3455987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dirty="0">
                <a:solidFill>
                  <a:schemeClr val="tx2"/>
                </a:solidFill>
              </a:rPr>
              <a:t>Основными компонентами системы СР являются: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</a:t>
            </a:r>
            <a:r>
              <a:rPr lang="ru-RU" sz="2400" dirty="0" err="1">
                <a:solidFill>
                  <a:schemeClr val="tx2"/>
                </a:solidFill>
              </a:rPr>
              <a:t>деятельностный</a:t>
            </a:r>
            <a:r>
              <a:rPr lang="ru-RU" sz="2400" dirty="0">
                <a:solidFill>
                  <a:schemeClr val="tx2"/>
                </a:solidFill>
              </a:rPr>
              <a:t>,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институциональный,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нормативный,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познавательный,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исследовательский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tx2"/>
                </a:solidFill>
              </a:rPr>
              <a:t>    культурно-образовательный</a:t>
            </a:r>
          </a:p>
        </p:txBody>
      </p:sp>
      <p:pic>
        <p:nvPicPr>
          <p:cNvPr id="37896" name="Picture 4" descr="http://www.syl.ru/misc/i/ai/173512/672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26654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575719"/>
      </p:ext>
    </p:extLst>
  </p:cSld>
  <p:clrMapOvr>
    <a:masterClrMapping/>
  </p:clrMapOvr>
  <p:transition>
    <p:cover dir="l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20688" y="860425"/>
            <a:ext cx="5543550" cy="51117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070100" y="4149725"/>
            <a:ext cx="2393950" cy="244792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ОБЪЕКТ СР люди, нуждающиеся в социальной помощи и социальном обслуживании</a:t>
            </a:r>
          </a:p>
        </p:txBody>
      </p:sp>
      <p:sp>
        <p:nvSpPr>
          <p:cNvPr id="5" name="Овал 4"/>
          <p:cNvSpPr/>
          <p:nvPr/>
        </p:nvSpPr>
        <p:spPr>
          <a:xfrm>
            <a:off x="1916113" y="908050"/>
            <a:ext cx="2413000" cy="15128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СУБЪЕКТ СР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4438" y="2619375"/>
            <a:ext cx="1511300" cy="36036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управление</a:t>
            </a:r>
          </a:p>
        </p:txBody>
      </p:sp>
      <p:sp>
        <p:nvSpPr>
          <p:cNvPr id="7" name="Двойная стрелка вверх/вниз 6"/>
          <p:cNvSpPr/>
          <p:nvPr/>
        </p:nvSpPr>
        <p:spPr>
          <a:xfrm>
            <a:off x="1835150" y="2008188"/>
            <a:ext cx="468313" cy="2987675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</a:rPr>
              <a:t>средства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4211638" y="1760538"/>
            <a:ext cx="504825" cy="3311525"/>
          </a:xfrm>
          <a:prstGeom prst="up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chemeClr val="bg1"/>
                </a:solidFill>
              </a:rPr>
              <a:t>Функции,цели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49525" y="3502025"/>
            <a:ext cx="1511300" cy="360363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содержание</a:t>
            </a:r>
          </a:p>
        </p:txBody>
      </p:sp>
      <p:sp>
        <p:nvSpPr>
          <p:cNvPr id="39945" name="Прямоугольник 11"/>
          <p:cNvSpPr>
            <a:spLocks noChangeArrowheads="1"/>
          </p:cNvSpPr>
          <p:nvPr/>
        </p:nvSpPr>
        <p:spPr bwMode="auto">
          <a:xfrm>
            <a:off x="1150938" y="214313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7030A0"/>
                </a:solidFill>
              </a:rPr>
              <a:t>Структура  СР как  целостная система</a:t>
            </a:r>
          </a:p>
        </p:txBody>
      </p:sp>
      <p:sp>
        <p:nvSpPr>
          <p:cNvPr id="39946" name="Прямоугольник 12"/>
          <p:cNvSpPr>
            <a:spLocks noChangeArrowheads="1"/>
          </p:cNvSpPr>
          <p:nvPr/>
        </p:nvSpPr>
        <p:spPr bwMode="auto">
          <a:xfrm>
            <a:off x="5435600" y="865188"/>
            <a:ext cx="370840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Среди видов отношений,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влияющих на структуру СР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можно выделить отношения: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</a:rPr>
              <a:t>Субординация –</a:t>
            </a:r>
            <a:r>
              <a:rPr lang="ru-RU" altLang="ru-RU" sz="1800"/>
              <a:t> это связи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между органами управления,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трудовыми коллективами,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отдельными лицами,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  выражающие подчинение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 одних другим при решении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   общей цели деятельности.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   </a:t>
            </a:r>
            <a:r>
              <a:rPr lang="ru-RU" altLang="ru-RU" sz="1800" b="1">
                <a:solidFill>
                  <a:srgbClr val="7030A0"/>
                </a:solidFill>
              </a:rPr>
              <a:t>Координация</a:t>
            </a:r>
            <a:r>
              <a:rPr lang="ru-RU" altLang="ru-RU" sz="1800"/>
              <a:t> –связи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  между несоподчиненными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   участниками   процесса по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   согласованию своих действий в ходе осуществления общих целей.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7030A0"/>
                </a:solidFill>
              </a:rPr>
              <a:t>Корреляция</a:t>
            </a:r>
            <a:r>
              <a:rPr lang="ru-RU" altLang="ru-RU" sz="1800"/>
              <a:t> – это связи, смысл которых заключается в опосредованности проявления причин и следствий поведения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934714791"/>
      </p:ext>
    </p:extLst>
  </p:cSld>
  <p:clrMapOvr>
    <a:masterClrMapping/>
  </p:clrMapOvr>
  <p:transition>
    <p:cover dir="l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http://files.studfiles.ru/2706/276/html_7yp_zEd3Wy.hgXN/htmlconvd-aCDpmB_html_m30f60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92088"/>
            <a:ext cx="48101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5292725" y="404813"/>
            <a:ext cx="3789363" cy="372745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Дайте обоснование</a:t>
            </a:r>
            <a:r>
              <a:rPr lang="ru-RU" sz="2400" dirty="0">
                <a:solidFill>
                  <a:srgbClr val="C00000"/>
                </a:solidFill>
              </a:rPr>
              <a:t>, почему на схеме представлена система</a:t>
            </a:r>
          </a:p>
        </p:txBody>
      </p:sp>
      <p:pic>
        <p:nvPicPr>
          <p:cNvPr id="48132" name="Picture 4" descr="http://www.syl.ru/misc/i/ai/167828/626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4667250"/>
            <a:ext cx="39592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http://files.studfiles.ru/2706/276/html_7yp_zEd3Wy.hgXN/htmlconvd-aCDpmB_html_m30f60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44488"/>
            <a:ext cx="48101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93249"/>
      </p:ext>
    </p:extLst>
  </p:cSld>
  <p:clrMapOvr>
    <a:masterClrMapping/>
  </p:clrMapOvr>
  <p:transition>
    <p:cover dir="l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studfiles.ru/html/2706/603/html_bUixy6VRzl.0jHL/htmlconvd-XVJzd0_html_6fb4e4c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9688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5292725" y="476250"/>
            <a:ext cx="3789363" cy="3727450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Дайте обоснование</a:t>
            </a:r>
            <a:r>
              <a:rPr lang="ru-RU" sz="2400" dirty="0">
                <a:solidFill>
                  <a:srgbClr val="C00000"/>
                </a:solidFill>
              </a:rPr>
              <a:t>, почему на схеме представлена система</a:t>
            </a:r>
          </a:p>
        </p:txBody>
      </p:sp>
      <p:pic>
        <p:nvPicPr>
          <p:cNvPr id="49156" name="Picture 6" descr="http://tob-school-17.ucoz.ru/2013-2014/Metod_rabota/Sergeeva_N_Y/Oforml/otec_i_sy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554538"/>
            <a:ext cx="38877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25967"/>
      </p:ext>
    </p:extLst>
  </p:cSld>
  <p:clrMapOvr>
    <a:masterClrMapping/>
  </p:clrMapOvr>
  <p:transition>
    <p:cover dir="l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64"/>
            <a:ext cx="8064896" cy="706090"/>
          </a:xfrm>
        </p:spPr>
        <p:txBody>
          <a:bodyPr/>
          <a:lstStyle/>
          <a:p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u="sng" dirty="0"/>
              <a:t/>
            </a:r>
            <a:br>
              <a:rPr lang="ru-RU" sz="2800" b="1" u="sng" dirty="0"/>
            </a:br>
            <a:r>
              <a:rPr lang="ru-RU" sz="2800" b="1" u="sng" dirty="0" smtClean="0"/>
              <a:t>Первый </a:t>
            </a:r>
            <a:r>
              <a:rPr lang="ru-RU" sz="2800" b="1" u="sng" dirty="0"/>
              <a:t>этап (с 1991 </a:t>
            </a:r>
            <a:r>
              <a:rPr lang="ru-RU" sz="2800" b="1" u="sng" dirty="0" smtClean="0"/>
              <a:t>г </a:t>
            </a:r>
            <a:r>
              <a:rPr lang="ru-RU" sz="2800" b="1" u="sng" dirty="0"/>
              <a:t>по </a:t>
            </a:r>
            <a:r>
              <a:rPr lang="ru-RU" sz="2800" b="1" u="sng" dirty="0" smtClean="0"/>
              <a:t>1999 год</a:t>
            </a:r>
            <a:r>
              <a:rPr lang="ru-RU" sz="2800" b="1" u="sng" dirty="0"/>
              <a:t>)</a:t>
            </a:r>
            <a:r>
              <a:rPr lang="ru-RU" sz="2800" dirty="0"/>
              <a:t>   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99"/>
                </a:solidFill>
              </a:rPr>
              <a:t>характеризуется противоречивостью политической, социальной, экономической ситуации, следствием чего стали многообразные проблемы</a:t>
            </a:r>
            <a:r>
              <a:rPr lang="ru-RU" sz="2400" dirty="0" smtClean="0">
                <a:solidFill>
                  <a:srgbClr val="000099"/>
                </a:solidFill>
              </a:rPr>
              <a:t>.</a:t>
            </a:r>
            <a:endParaRPr lang="ru-RU" sz="24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августе 1993 г. с принятием «Концепции развития социального обслуживания населения Российской Федерации» </a:t>
            </a:r>
            <a:r>
              <a:rPr lang="ru-RU" sz="2400" dirty="0">
                <a:solidFill>
                  <a:srgbClr val="000099"/>
                </a:solidFill>
              </a:rPr>
              <a:t>происходит официальный переход от системы социального обеспечения к системе социальной защиты</a:t>
            </a:r>
            <a:r>
              <a:rPr lang="ru-RU" sz="2400" dirty="0"/>
              <a:t>, </a:t>
            </a:r>
            <a:r>
              <a:rPr lang="ru-RU" sz="2000" dirty="0"/>
              <a:t>принятой в европейских странах. Основой этой системы является забота государства по устранению причин, препятствующих человеку, семье, группам людей достичь оптимального уровня благосостояния, и по организации индивидуальной помощи людям, попавшим в трудную жизненную ситуацию</a:t>
            </a:r>
            <a:r>
              <a:rPr lang="ru-RU" sz="2000" dirty="0" smtClean="0"/>
              <a:t>..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610217"/>
      </p:ext>
    </p:extLst>
  </p:cSld>
  <p:clrMapOvr>
    <a:masterClrMapping/>
  </p:clrMapOvr>
  <p:transition>
    <p:cover dir="l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/>
              <a:t>Первый этап (с 1991 г по 1999 год)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496944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Происходит становление института социальной работы как профессиональной деятельности в системе социального обслуживания населения</a:t>
            </a:r>
            <a:r>
              <a:rPr lang="ru-RU" dirty="0" smtClean="0"/>
              <a:t>:</a:t>
            </a:r>
            <a:r>
              <a:rPr lang="ru-RU" sz="2400" dirty="0" smtClean="0"/>
              <a:t> </a:t>
            </a:r>
            <a:r>
              <a:rPr lang="ru-RU" sz="2000" dirty="0"/>
              <a:t>· формируется нормативно-правовая база и</a:t>
            </a:r>
          </a:p>
          <a:p>
            <a:r>
              <a:rPr lang="ru-RU" sz="2000" dirty="0"/>
              <a:t>· развивается система социальной защиты населения для реализации социальной политики в области социальной работы и решения конкретных социальных проблем населения.</a:t>
            </a:r>
          </a:p>
          <a:p>
            <a:pPr marL="0" indent="0">
              <a:buNone/>
            </a:pPr>
            <a:r>
              <a:rPr lang="ru-RU" sz="2000" dirty="0"/>
              <a:t>Специалист по социальной работе получил достаточно широкие полномочия, которые включали в себя</a:t>
            </a:r>
          </a:p>
          <a:p>
            <a:r>
              <a:rPr lang="ru-RU" sz="2000" dirty="0" smtClean="0"/>
              <a:t> выявление </a:t>
            </a:r>
            <a:r>
              <a:rPr lang="ru-RU" sz="2000" dirty="0"/>
              <a:t>и оказание социальной поддержки гражданам, попавшим в трудную жизненную ситуацию,</a:t>
            </a:r>
          </a:p>
          <a:p>
            <a:r>
              <a:rPr lang="ru-RU" sz="2000" dirty="0" smtClean="0"/>
              <a:t>работу </a:t>
            </a:r>
            <a:r>
              <a:rPr lang="ru-RU" sz="2000" dirty="0"/>
              <a:t>по пропаганде здорового образа жизни, планированию семьи, соблюдению санитарно-гигиенических норм, мер противопожарной защиты, предупреждению бытового и дорожно-транспортного травматизма, правонарушений.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1007178"/>
      </p:ext>
    </p:extLst>
  </p:cSld>
  <p:clrMapOvr>
    <a:masterClrMapping/>
  </p:clrMapOvr>
  <p:transition>
    <p:cover dir="l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7708470" cy="106613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Социальная </a:t>
            </a:r>
            <a:r>
              <a:rPr lang="ru-RU" sz="2800" dirty="0"/>
              <a:t>работа была ориентирована на </a:t>
            </a:r>
            <a:r>
              <a:rPr lang="ru-RU" sz="2400" dirty="0"/>
              <a:t>решение острейших социальных проблем, что, </a:t>
            </a:r>
            <a:r>
              <a:rPr lang="ru-RU" sz="2400" dirty="0" smtClean="0"/>
              <a:t>привело </a:t>
            </a:r>
            <a:r>
              <a:rPr lang="ru-RU" sz="2400" dirty="0"/>
              <a:t>к тому, что отсутствовала четкость и определенность в понимании границ данной профессии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8229600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Дальнейшее развитие профессии сопровождалось разнонаправленными </a:t>
            </a:r>
            <a:r>
              <a:rPr lang="ru-RU" sz="2000" dirty="0" smtClean="0"/>
              <a:t>процессами:</a:t>
            </a:r>
          </a:p>
          <a:p>
            <a:r>
              <a:rPr lang="ru-RU" sz="2000" dirty="0"/>
              <a:t>с одной стороны, конкретизировалось содержание профессии и усиливалась специализация (что нашло отражение в редакции тарифно-квалификационных характеристик 1994 г., а так же в Приказе </a:t>
            </a:r>
            <a:r>
              <a:rPr lang="ru-RU" sz="2000" dirty="0" err="1"/>
              <a:t>Минздравмедпрома</a:t>
            </a:r>
            <a:r>
              <a:rPr lang="ru-RU" sz="2000" dirty="0"/>
              <a:t> России от 30.10.95 № 294 «О психиатрической и психотерапевтической помощи», Постановлении Минтруда России от 24.04.1996 №24 «О согласовании разрядов оплаты труда и тарифно-квалификационных характеристик (требований) по должностям работников бюджетных организаций Комитета Российской Федерации по делам молодежи» и др.),</a:t>
            </a:r>
          </a:p>
          <a:p>
            <a:r>
              <a:rPr lang="ru-RU" sz="2000" dirty="0"/>
              <a:t>· а с другой – по-прежнему, отсутствовали четкие границы профессии.</a:t>
            </a:r>
          </a:p>
          <a:p>
            <a:pPr marL="0" indent="0">
              <a:buNone/>
            </a:pPr>
            <a:r>
              <a:rPr lang="ru-RU" sz="2000" dirty="0"/>
              <a:t>Словосочетание «социальный работник» хоть и прочно вошло в обиход, но пока не было связано со специфическим набором профессиональных ролей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158717"/>
      </p:ext>
    </p:extLst>
  </p:cSld>
  <p:clrMapOvr>
    <a:masterClrMapping/>
  </p:clrMapOvr>
  <p:transition>
    <p:cover dir="l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год)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000099"/>
                </a:solidFill>
              </a:rPr>
              <a:t>характеризуется, с одной стороны, процессами глобализации, а с другой, регионализации социальной работы</a:t>
            </a:r>
            <a:r>
              <a:rPr lang="ru-RU" sz="2000" dirty="0"/>
              <a:t>. Не вызывает сомнения тот факт, что существуют как общие проблемы, возникающие в большинстве стран (хотя, естественно, в разные периоды развития этих стран), так и те, которые характерны для той или иной страны или отдельного региона. Поэтому целесообразно говорить о проблемах глобальных и национально-региональных моделей социальной работы.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49</a:t>
            </a:fld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933056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Глобальные направления </a:t>
            </a:r>
            <a:r>
              <a:rPr lang="ru-RU" sz="2000" i="1" dirty="0">
                <a:solidFill>
                  <a:srgbClr val="C00000"/>
                </a:solidFill>
              </a:rPr>
              <a:t>развития социальной работы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363706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1. </a:t>
            </a:r>
            <a:r>
              <a:rPr lang="ru-RU" b="1" i="1" dirty="0">
                <a:solidFill>
                  <a:srgbClr val="1547B7"/>
                </a:solidFill>
              </a:rPr>
              <a:t>Объединение экологии и социальной работы</a:t>
            </a:r>
            <a:r>
              <a:rPr lang="ru-RU" b="1" i="1" dirty="0"/>
              <a:t>.</a:t>
            </a:r>
            <a:r>
              <a:rPr lang="ru-RU" dirty="0"/>
              <a:t> Если в первое время объектом социальной работы считалась социально-проблемная ситуация клиента, то в конце 20 – начале 21 столетия социальная работа стала рассматриваться и с точки зрения характера воздействия на человека элементов окружающей среды, что обусловило связь между социальной работой и экологией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    Эта </a:t>
            </a:r>
            <a:r>
              <a:rPr lang="ru-RU" dirty="0"/>
              <a:t>глобальная модель перспективного развития социальной работы </a:t>
            </a:r>
            <a:r>
              <a:rPr lang="ru-RU" dirty="0" smtClean="0"/>
              <a:t>т           тесно </a:t>
            </a:r>
            <a:r>
              <a:rPr lang="ru-RU" dirty="0"/>
              <a:t>связана с региональными моделями социальной работы в условиях социально-экологического неблагополучия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1162540772"/>
      </p:ext>
    </p:extLst>
  </p:cSld>
  <p:clrMapOvr>
    <a:masterClrMapping/>
  </p:clrMapOvr>
  <p:transition>
    <p:cover dir="l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myshared.ru/4/264388/slide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23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871418"/>
      </p:ext>
    </p:extLst>
  </p:cSld>
  <p:clrMapOvr>
    <a:masterClrMapping/>
  </p:clrMapOvr>
  <p:transition>
    <p:cover dir="l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год)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2. </a:t>
            </a:r>
            <a:r>
              <a:rPr lang="ru-RU" sz="2000" b="1" i="1" dirty="0">
                <a:solidFill>
                  <a:srgbClr val="1547B7"/>
                </a:solidFill>
              </a:rPr>
              <a:t>Обеспечение общественного благосостояния, включающее обеспечение безопасности всем членам общества в соответствии с </a:t>
            </a:r>
            <a:r>
              <a:rPr lang="ru-RU" sz="2000" b="1" i="1" dirty="0" smtClean="0">
                <a:solidFill>
                  <a:srgbClr val="1547B7"/>
                </a:solidFill>
              </a:rPr>
              <a:t>правами человека</a:t>
            </a:r>
          </a:p>
          <a:p>
            <a:pPr marL="0" indent="0">
              <a:buNone/>
            </a:pPr>
            <a:r>
              <a:rPr lang="ru-RU" sz="2000" dirty="0"/>
              <a:t>В широком смысле общественное благосостояние означает общественную безопасность, в узком – </a:t>
            </a:r>
            <a:r>
              <a:rPr lang="ru-RU" sz="2000" dirty="0" smtClean="0"/>
              <a:t>обеспечение</a:t>
            </a:r>
          </a:p>
          <a:p>
            <a:r>
              <a:rPr lang="ru-RU" sz="2000" dirty="0"/>
              <a:t>· во-первых, социальными услугами представителей различных групп населения,</a:t>
            </a:r>
          </a:p>
          <a:p>
            <a:r>
              <a:rPr lang="ru-RU" sz="2000" dirty="0"/>
              <a:t>· во-вторых, поддержание благосостояния наиболее слабых слоев населения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50</a:t>
            </a:fld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628" y="458112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Глобальная модель социальной работы в данном аспекте соответствует лозунгу «Все права человека – для всех!».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3309" y="5274769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Региональная же модель социальной работы представляет собой обеспечение прав человека для слабых, менее защищенных слоев общества. Данное положение в какой-то мере реализуется через программу адресной помощи населению.</a:t>
            </a:r>
          </a:p>
        </p:txBody>
      </p:sp>
    </p:spTree>
    <p:extLst>
      <p:ext uri="{BB962C8B-B14F-4D97-AF65-F5344CB8AC3E}">
        <p14:creationId xmlns:p14="http://schemas.microsoft.com/office/powerpoint/2010/main" val="1743419298"/>
      </p:ext>
    </p:extLst>
  </p:cSld>
  <p:clrMapOvr>
    <a:masterClrMapping/>
  </p:clrMapOvr>
  <p:transition>
    <p:cover dir="l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год)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1547B7"/>
                </a:solidFill>
              </a:rPr>
              <a:t>3. </a:t>
            </a:r>
            <a:r>
              <a:rPr lang="ru-RU" sz="2000" b="1" i="1" dirty="0">
                <a:solidFill>
                  <a:srgbClr val="1547B7"/>
                </a:solidFill>
              </a:rPr>
              <a:t>Проблема регулирования соотношения государственного и добровольно-частного обеспечения в связи с сокращением государственного бюджета, направляемого на социальное обеспечение граждан</a:t>
            </a:r>
            <a:r>
              <a:rPr lang="ru-RU" sz="2000" dirty="0" smtClean="0">
                <a:solidFill>
                  <a:srgbClr val="1547B7"/>
                </a:solidFill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Поэтому </a:t>
            </a:r>
            <a:r>
              <a:rPr lang="ru-RU" sz="2000" dirty="0"/>
              <a:t>особый интерес представляют модели формирования и функционирования частных социальных бюро, добровольческих организаций, а также такие формы поддержки, как группы самопомощи и взаимопомощи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 </a:t>
            </a:r>
            <a:r>
              <a:rPr lang="ru-RU" sz="2000" dirty="0"/>
              <a:t>России пока существует проблема взаимодействия государственных форм социальной защиты и добровольно-частных объединений и бюро, поэтому задачей региональной социальной работы в регионах становится формирование при социальных службах групп самопомощи и взаимопомощи, разработка технологий и методик работы с ними.</a:t>
            </a:r>
            <a:endParaRPr lang="ru-RU" sz="2000" dirty="0">
              <a:solidFill>
                <a:srgbClr val="1547B7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4050236"/>
      </p:ext>
    </p:extLst>
  </p:cSld>
  <p:clrMapOvr>
    <a:masterClrMapping/>
  </p:clrMapOvr>
  <p:transition>
    <p:cover dir="l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год)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1547B7"/>
                </a:solidFill>
              </a:rPr>
              <a:t>4.</a:t>
            </a:r>
            <a:r>
              <a:rPr lang="ru-RU" sz="2000" dirty="0"/>
              <a:t> </a:t>
            </a:r>
            <a:r>
              <a:rPr lang="ru-RU" sz="2000" b="1" i="1" dirty="0">
                <a:solidFill>
                  <a:srgbClr val="1547B7"/>
                </a:solidFill>
              </a:rPr>
              <a:t>Организация паллиативной помощи,</a:t>
            </a:r>
            <a:r>
              <a:rPr lang="ru-RU" sz="2000" dirty="0"/>
              <a:t> цель которой – добиться лучшего качества жизни для смертельно больных клиентов и их семей. В основе оказания паллиативной помощи лежит создание специализированных учреждений – хосписов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Во </a:t>
            </a:r>
            <a:r>
              <a:rPr lang="ru-RU" sz="2000" dirty="0"/>
              <a:t>многих странах уже действуют различные модели паллиативной помощи, но как комплексная модель поддержка тяжелобольного человека и его семьи еще недостаточно развита. Поэтому задачей социальной работы в различных регионах России становится </a:t>
            </a:r>
            <a:r>
              <a:rPr lang="ru-RU" sz="2000" dirty="0" smtClean="0"/>
              <a:t>реализация </a:t>
            </a:r>
            <a:r>
              <a:rPr lang="ru-RU" sz="2000" dirty="0"/>
              <a:t>таких моделей с учетом их специфики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1547B7"/>
                </a:solidFill>
              </a:rPr>
              <a:t>5. </a:t>
            </a:r>
            <a:r>
              <a:rPr lang="ru-RU" sz="2000" b="1" i="1" dirty="0">
                <a:solidFill>
                  <a:srgbClr val="1547B7"/>
                </a:solidFill>
              </a:rPr>
              <a:t>Совершенствование методик и технологий социальной работы с </a:t>
            </a:r>
            <a:r>
              <a:rPr lang="ru-RU" sz="2000" b="1" i="1" dirty="0" smtClean="0">
                <a:solidFill>
                  <a:srgbClr val="1547B7"/>
                </a:solidFill>
              </a:rPr>
              <a:t>клиентом</a:t>
            </a:r>
            <a:r>
              <a:rPr lang="ru-RU" sz="2000" b="1" i="1" dirty="0">
                <a:solidFill>
                  <a:srgbClr val="1547B7"/>
                </a:solidFill>
              </a:rPr>
              <a:t>, попавшим в сложную жизненную ситуацию</a:t>
            </a:r>
            <a:r>
              <a:rPr lang="ru-RU" sz="2000" dirty="0" smtClean="0">
                <a:solidFill>
                  <a:srgbClr val="1547B7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 smtClean="0"/>
              <a:t>Превентивные </a:t>
            </a:r>
            <a:r>
              <a:rPr lang="ru-RU" sz="2000" dirty="0"/>
              <a:t>(</a:t>
            </a:r>
            <a:r>
              <a:rPr lang="ru-RU" sz="2000" dirty="0" smtClean="0"/>
              <a:t>предупредительные) мероприятия, и меры, направленные </a:t>
            </a:r>
            <a:r>
              <a:rPr lang="ru-RU" sz="2000" dirty="0"/>
              <a:t>на «исправление» существующих отклонений. Причем упор делается на психосоциальную работу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Появляется </a:t>
            </a:r>
            <a:r>
              <a:rPr lang="ru-RU" sz="2000" dirty="0"/>
              <a:t>необходимость решения задач разработки эффективных технологий социальной работы и повышения качества подготовки специалистов по социальной работе, особенно совершенствование их практической подготовки</a:t>
            </a:r>
            <a:endParaRPr lang="ru-RU" sz="2000" dirty="0">
              <a:solidFill>
                <a:srgbClr val="1547B7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1809480"/>
      </p:ext>
    </p:extLst>
  </p:cSld>
  <p:clrMapOvr>
    <a:masterClrMapping/>
  </p:clrMapOvr>
  <p:transition>
    <p:cover dir="l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год)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1547B7"/>
                </a:solidFill>
              </a:rPr>
              <a:t>6. </a:t>
            </a:r>
            <a:r>
              <a:rPr lang="ru-RU" sz="2000" b="1" i="1" dirty="0">
                <a:solidFill>
                  <a:srgbClr val="1547B7"/>
                </a:solidFill>
              </a:rPr>
              <a:t>Специфика организации социальной работы в разных типах поселения</a:t>
            </a:r>
            <a:r>
              <a:rPr lang="ru-RU" sz="2000" dirty="0">
                <a:solidFill>
                  <a:srgbClr val="1547B7"/>
                </a:solidFill>
              </a:rPr>
              <a:t>. </a:t>
            </a:r>
            <a:r>
              <a:rPr lang="ru-RU" sz="2000" dirty="0"/>
              <a:t>В различных странах существуют разные типы поселений, особенности которых необходимо учитывать как при подготовке специалистов по социальной работе, так и при выборе моделей организации помощи населению в разных населенных пунктах – от </a:t>
            </a:r>
            <a:r>
              <a:rPr lang="ru-RU" sz="2000" dirty="0" smtClean="0"/>
              <a:t>большого </a:t>
            </a:r>
            <a:r>
              <a:rPr lang="ru-RU" sz="2000" dirty="0"/>
              <a:t>города до маленького села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1547B7"/>
                </a:solidFill>
              </a:rPr>
              <a:t>7. </a:t>
            </a:r>
            <a:r>
              <a:rPr lang="ru-RU" sz="2000" b="1" i="1" dirty="0">
                <a:solidFill>
                  <a:srgbClr val="1547B7"/>
                </a:solidFill>
              </a:rPr>
              <a:t>Поиск универсальной константы и попытка разработать глобальную модель социальной работы.</a:t>
            </a:r>
            <a:r>
              <a:rPr lang="ru-RU" sz="2000" dirty="0"/>
              <a:t> С этой проблемой тесно связана другая – обоснование моральных основ социальной работы, так как деятельность социального работника связана с моральными </a:t>
            </a:r>
            <a:r>
              <a:rPr lang="ru-RU" sz="2000" dirty="0" smtClean="0"/>
              <a:t>решениями.</a:t>
            </a:r>
          </a:p>
          <a:p>
            <a:pPr marL="0" indent="0">
              <a:buNone/>
            </a:pPr>
            <a:r>
              <a:rPr lang="ru-RU" sz="2000" dirty="0"/>
              <a:t> </a:t>
            </a:r>
            <a:r>
              <a:rPr lang="ru-RU" sz="2000" dirty="0" smtClean="0"/>
              <a:t>Создается </a:t>
            </a:r>
            <a:r>
              <a:rPr lang="ru-RU" sz="2000" dirty="0"/>
              <a:t>муниципальная сфера социального обслуживания, включающая учреждения и организации, которые предоставляют социальные услуги.</a:t>
            </a:r>
            <a:endParaRPr lang="ru-RU" sz="2000" dirty="0">
              <a:solidFill>
                <a:srgbClr val="1547B7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53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373216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</a:t>
            </a:r>
            <a:r>
              <a:rPr lang="ru-RU" dirty="0" smtClean="0"/>
              <a:t>ормируется </a:t>
            </a:r>
            <a:r>
              <a:rPr lang="ru-RU" dirty="0"/>
              <a:t>региональная социальная политика, в которой особое место отводится мероприятиям по оказанию социальной помощи населению, оказавшемуся в тяжелой жизненной ситуации, в том числе нетрудоспособным и ограниченно трудоспособным людям, пожилым, семьям, имеющим детей и др.</a:t>
            </a:r>
          </a:p>
        </p:txBody>
      </p:sp>
    </p:spTree>
    <p:extLst>
      <p:ext uri="{BB962C8B-B14F-4D97-AF65-F5344CB8AC3E}">
        <p14:creationId xmlns:p14="http://schemas.microsoft.com/office/powerpoint/2010/main" val="3783344093"/>
      </p:ext>
    </p:extLst>
  </p:cSld>
  <p:clrMapOvr>
    <a:masterClrMapping/>
  </p:clrMapOvr>
  <p:transition>
    <p:cover dir="l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</a:t>
            </a:r>
            <a:r>
              <a:rPr lang="ru-RU" sz="3200" b="1" u="sng" dirty="0" smtClean="0"/>
              <a:t>)</a:t>
            </a:r>
            <a:br>
              <a:rPr lang="ru-RU" sz="3200" b="1" u="sng" dirty="0" smtClean="0"/>
            </a:br>
            <a:r>
              <a:rPr lang="ru-RU" sz="2000" dirty="0"/>
              <a:t>На федеральном уровне создается государственная система минимальных социальных гарантий, включающая</a:t>
            </a:r>
            <a:r>
              <a:rPr lang="ru-RU" sz="3200" b="1" u="sng" dirty="0"/>
              <a:t> 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4569122"/>
          </a:xfrm>
        </p:spPr>
        <p:txBody>
          <a:bodyPr/>
          <a:lstStyle/>
          <a:p>
            <a:r>
              <a:rPr lang="ru-RU" sz="2000" dirty="0"/>
              <a:t>· минимальную заработную плату, стипендию, пенсию, пособия по социальному страхованию, в частности, пособия по болезни, беременности, родам, уходу за малолетними детьми, пособия по безработице и др.;</a:t>
            </a:r>
          </a:p>
          <a:p>
            <a:r>
              <a:rPr lang="ru-RU" sz="2000" dirty="0"/>
              <a:t>· законодательно устанавливается право на социальное обеспечение и обслуживание;</a:t>
            </a:r>
          </a:p>
          <a:p>
            <a:r>
              <a:rPr lang="ru-RU" sz="2000" dirty="0"/>
              <a:t>· разрабатываются количественные и качественные показатели деятельности социальных служб; повышается качество социальных услуг.</a:t>
            </a:r>
          </a:p>
          <a:p>
            <a:r>
              <a:rPr lang="ru-RU" sz="2000" dirty="0"/>
              <a:t> 2004 г. Федеральный закон о новой системе государственной поддержки льготников («О монетизации льгот</a:t>
            </a:r>
            <a:r>
              <a:rPr lang="ru-RU" sz="2000" dirty="0" smtClean="0"/>
              <a:t>»). </a:t>
            </a:r>
            <a:r>
              <a:rPr lang="ru-RU" sz="2000" dirty="0"/>
              <a:t>Правительством Российской Федерации было утверждено несколько федеральных целевых программ в сфере развития социальной поддержки населения</a:t>
            </a:r>
            <a:r>
              <a:rPr lang="ru-RU" sz="2000" dirty="0" smtClean="0"/>
              <a:t>:</a:t>
            </a:r>
          </a:p>
          <a:p>
            <a:pPr marL="0" indent="0">
              <a:buNone/>
            </a:pPr>
            <a:r>
              <a:rPr lang="ru-RU" sz="2000" dirty="0" smtClean="0"/>
              <a:t>·          «</a:t>
            </a:r>
            <a:r>
              <a:rPr lang="ru-RU" sz="2000" dirty="0"/>
              <a:t>Социальная поддержка инвалидов на 2000–2005 годы»,</a:t>
            </a:r>
          </a:p>
          <a:p>
            <a:pPr marL="0" indent="0">
              <a:buNone/>
            </a:pPr>
            <a:r>
              <a:rPr lang="ru-RU" sz="2000" dirty="0"/>
              <a:t>· </a:t>
            </a:r>
            <a:r>
              <a:rPr lang="ru-RU" sz="2000" dirty="0" smtClean="0"/>
              <a:t>         «</a:t>
            </a:r>
            <a:r>
              <a:rPr lang="ru-RU" sz="2000" dirty="0"/>
              <a:t>Старшее поколение» на 2002–2004 годы,</a:t>
            </a:r>
          </a:p>
          <a:p>
            <a:pPr marL="0" indent="0">
              <a:buNone/>
            </a:pPr>
            <a:r>
              <a:rPr lang="ru-RU" sz="2000" dirty="0"/>
              <a:t>· </a:t>
            </a:r>
            <a:r>
              <a:rPr lang="ru-RU" sz="2000" dirty="0" smtClean="0"/>
              <a:t>               «</a:t>
            </a:r>
            <a:r>
              <a:rPr lang="ru-RU" sz="2000" dirty="0"/>
              <a:t>Дети России» на 2003–2006 годы и др.</a:t>
            </a:r>
          </a:p>
          <a:p>
            <a:pPr marL="0" indent="0">
              <a:buNone/>
            </a:pPr>
            <a:endParaRPr lang="ru-RU" sz="2000" dirty="0">
              <a:solidFill>
                <a:srgbClr val="1547B7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7470295"/>
      </p:ext>
    </p:extLst>
  </p:cSld>
  <p:clrMapOvr>
    <a:masterClrMapping/>
  </p:clrMapOvr>
  <p:transition>
    <p:cover dir="l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/>
              <a:t>Второй этап (с 2000 года по 2008 год</a:t>
            </a:r>
            <a:r>
              <a:rPr lang="ru-RU" sz="3200" b="1" u="sng" dirty="0" smtClean="0"/>
              <a:t>)</a:t>
            </a:r>
            <a:br>
              <a:rPr lang="ru-RU" sz="3200" b="1" u="sng" dirty="0" smtClean="0"/>
            </a:br>
            <a:r>
              <a:rPr lang="ru-RU" sz="3200" dirty="0" smtClean="0"/>
              <a:t> </a:t>
            </a:r>
            <a:r>
              <a:rPr lang="ru-RU" sz="2400" dirty="0"/>
              <a:t>В 2000 г. </a:t>
            </a:r>
            <a:r>
              <a:rPr lang="ru-RU" sz="2000" dirty="0"/>
              <a:t>Указом Президента России был установлен </a:t>
            </a:r>
            <a:r>
              <a:rPr lang="ru-RU" sz="2000" dirty="0">
                <a:solidFill>
                  <a:srgbClr val="FFFF00"/>
                </a:solidFill>
              </a:rPr>
              <a:t>День социального работника</a:t>
            </a:r>
            <a:r>
              <a:rPr lang="ru-RU" sz="2000" dirty="0"/>
              <a:t>, который отмечается ежегодно </a:t>
            </a:r>
            <a:r>
              <a:rPr lang="ru-RU" sz="2000" dirty="0">
                <a:solidFill>
                  <a:srgbClr val="FFFF00"/>
                </a:solidFill>
              </a:rPr>
              <a:t>8 июня</a:t>
            </a:r>
            <a:r>
              <a:rPr lang="ru-RU" sz="2000" dirty="0"/>
              <a:t>.</a:t>
            </a:r>
            <a:r>
              <a:rPr lang="ru-RU" sz="2000" dirty="0">
                <a:solidFill>
                  <a:srgbClr val="1547B7"/>
                </a:solidFill>
              </a:rPr>
              <a:t/>
            </a:r>
            <a:br>
              <a:rPr lang="ru-RU" sz="2000" dirty="0">
                <a:solidFill>
                  <a:srgbClr val="1547B7"/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Идеи </a:t>
            </a:r>
            <a:r>
              <a:rPr lang="ru-RU" sz="2000" dirty="0"/>
              <a:t>и положения, заложенные в принятых ранее в федеральных законах, были конкретизированы в Государственных национальных стандартах Российской Федерации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/>
              <a:t>· «Социальное обслуживание населения. Основные виды социальных услуг» (дата введения 01.07.2004) и</a:t>
            </a:r>
          </a:p>
          <a:p>
            <a:r>
              <a:rPr lang="ru-RU" sz="2000" dirty="0"/>
              <a:t>· «Социальное обслуживание населения. Качество социальных услуг. Общие положения» (дата введения 23. 11.2003).</a:t>
            </a:r>
          </a:p>
          <a:p>
            <a:pPr marL="0" indent="0">
              <a:buNone/>
            </a:pPr>
            <a:r>
              <a:rPr lang="ru-RU" sz="2000" dirty="0"/>
              <a:t>В 2005 г. в области социального обслуживания были приняты еще четыре Национальных стандарта, имеющие рекомендательный характер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государственной системе работают 22 400 учреждений социального обслуживания, которые предоставляют услуги, примерно 12 миллионам </a:t>
            </a:r>
            <a:r>
              <a:rPr lang="ru-RU" sz="2000" dirty="0" smtClean="0"/>
              <a:t>человек, численность </a:t>
            </a:r>
            <a:r>
              <a:rPr lang="ru-RU" sz="2000" dirty="0"/>
              <a:t>социальных работников </a:t>
            </a:r>
            <a:r>
              <a:rPr lang="ru-RU" sz="2000" dirty="0" smtClean="0"/>
              <a:t>достигла– </a:t>
            </a:r>
            <a:r>
              <a:rPr lang="ru-RU" sz="2000" dirty="0"/>
              <a:t>до 500 тыс. человек, специализирующихся по 50 направлениям. Это разнообразие специализаций постоянно возрастает, что свидетельствует о приближении социальной работы к потребностям населения и возрастании уровня профессиональной </a:t>
            </a:r>
            <a:r>
              <a:rPr lang="ru-RU" sz="2000" dirty="0" smtClean="0"/>
              <a:t>помощи</a:t>
            </a:r>
            <a:endParaRPr lang="ru-RU" sz="2000" dirty="0">
              <a:solidFill>
                <a:srgbClr val="1547B7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269821"/>
      </p:ext>
    </p:extLst>
  </p:cSld>
  <p:clrMapOvr>
    <a:masterClrMapping/>
  </p:clrMapOvr>
  <p:transition>
    <p:cover dir="l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992888" cy="1066130"/>
          </a:xfrm>
        </p:spPr>
        <p:txBody>
          <a:bodyPr/>
          <a:lstStyle/>
          <a:p>
            <a:r>
              <a:rPr lang="ru-RU" sz="2800" b="1" u="sng" dirty="0" smtClean="0"/>
              <a:t>Третий этап </a:t>
            </a:r>
            <a:r>
              <a:rPr lang="ru-RU" sz="2800" b="1" u="sng" dirty="0"/>
              <a:t>(с 2009 </a:t>
            </a:r>
            <a:r>
              <a:rPr lang="ru-RU" sz="2800" b="1" u="sng" dirty="0" smtClean="0"/>
              <a:t>г </a:t>
            </a:r>
            <a:r>
              <a:rPr lang="ru-RU" sz="2800" b="1" u="sng" dirty="0"/>
              <a:t>по </a:t>
            </a:r>
            <a:r>
              <a:rPr lang="ru-RU" sz="2800" b="1" u="sng" dirty="0" smtClean="0"/>
              <a:t>2016 год) - </a:t>
            </a:r>
            <a:r>
              <a:rPr lang="ru-RU" sz="2400" b="1" dirty="0"/>
              <a:t> </a:t>
            </a:r>
            <a:r>
              <a:rPr lang="ru-RU" sz="2400" dirty="0"/>
              <a:t>практически во всех субъектах Российской Федерации осуществляется переход деятельности учреждений социального </a:t>
            </a:r>
            <a:r>
              <a:rPr lang="ru-RU" sz="2400" dirty="0" smtClean="0"/>
              <a:t>обслуживания на </a:t>
            </a:r>
            <a:r>
              <a:rPr lang="ru-RU" sz="2400" dirty="0"/>
              <a:t>нормативно-</a:t>
            </a:r>
            <a:r>
              <a:rPr lang="ru-RU" sz="2400" dirty="0" err="1"/>
              <a:t>подушевое</a:t>
            </a:r>
            <a:r>
              <a:rPr lang="ru-RU" sz="24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/>
              <a:t>целевое </a:t>
            </a:r>
            <a:r>
              <a:rPr lang="ru-RU" sz="2000" dirty="0"/>
              <a:t>финансирование и государственный заказ, который стимулирует создание рынка социальных услуг, повышения их качества и эффективности, развивается негосударственный сектор, появляются автономные учреждения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К настоящему времени система социальной защиты в России </a:t>
            </a:r>
            <a:r>
              <a:rPr lang="ru-RU" sz="2000" dirty="0" smtClean="0"/>
              <a:t>представлена </a:t>
            </a:r>
            <a:r>
              <a:rPr lang="ru-RU" sz="2000" dirty="0"/>
              <a:t>следующими функциональными блоками</a:t>
            </a:r>
            <a:r>
              <a:rPr lang="ru-RU" sz="2000" dirty="0" smtClean="0"/>
              <a:t>:</a:t>
            </a:r>
          </a:p>
          <a:p>
            <a:pPr marL="457200" indent="-457200">
              <a:buAutoNum type="arabicParenR"/>
            </a:pPr>
            <a:r>
              <a:rPr lang="ru-RU" sz="2000" dirty="0" smtClean="0"/>
              <a:t>обязательное </a:t>
            </a:r>
            <a:r>
              <a:rPr lang="ru-RU" sz="2000" dirty="0"/>
              <a:t>социальное страхование</a:t>
            </a:r>
            <a:r>
              <a:rPr lang="ru-RU" sz="2000" dirty="0" smtClean="0"/>
              <a:t>;</a:t>
            </a:r>
          </a:p>
          <a:p>
            <a:pPr marL="457200" indent="-457200">
              <a:buAutoNum type="arabicParenR"/>
            </a:pPr>
            <a:r>
              <a:rPr lang="ru-RU" sz="2000" dirty="0" smtClean="0"/>
              <a:t>социальная </a:t>
            </a:r>
            <a:r>
              <a:rPr lang="ru-RU" sz="2000" dirty="0"/>
              <a:t>поддержка населения: выплаты гражданам по категориям независимо от нуждаемости, льготы; адресные выплаты гражданам на основе проверки нуждаемости, пособия</a:t>
            </a:r>
            <a:r>
              <a:rPr lang="ru-RU" sz="2000" dirty="0" smtClean="0"/>
              <a:t>;</a:t>
            </a:r>
          </a:p>
          <a:p>
            <a:pPr marL="457200" indent="-457200">
              <a:buAutoNum type="arabicParenR"/>
            </a:pPr>
            <a:r>
              <a:rPr lang="ru-RU" sz="2000" dirty="0" smtClean="0"/>
              <a:t> </a:t>
            </a:r>
            <a:r>
              <a:rPr lang="ru-RU" sz="2000" dirty="0"/>
              <a:t>социальное обслуживание населения.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5778646"/>
      </p:ext>
    </p:extLst>
  </p:cSld>
  <p:clrMapOvr>
    <a:masterClrMapping/>
  </p:clrMapOvr>
  <p:transition>
    <p:cover dir="l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/>
              <a:t> </a:t>
            </a:r>
            <a:r>
              <a:rPr lang="ru-RU" sz="2800" b="1" u="sng" dirty="0" smtClean="0"/>
              <a:t>Современный этап </a:t>
            </a:r>
            <a:r>
              <a:rPr lang="ru-RU" sz="2800" b="1" u="sng" dirty="0"/>
              <a:t>в развитии социальной работы в России (с 2016 г</a:t>
            </a:r>
            <a:r>
              <a:rPr lang="ru-RU" sz="2800" b="1" u="sng" dirty="0" smtClean="0"/>
              <a:t>.)</a:t>
            </a:r>
            <a:r>
              <a:rPr lang="ru-RU" sz="2000" b="1" u="sng" dirty="0" smtClean="0"/>
              <a:t>, -</a:t>
            </a:r>
            <a:r>
              <a:rPr lang="ru-RU" sz="2000" b="1" u="sng" dirty="0"/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92276"/>
            <a:ext cx="8507288" cy="456912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dirty="0" smtClean="0"/>
              <a:t>связан </a:t>
            </a:r>
            <a:r>
              <a:rPr lang="ru-RU" sz="2000" dirty="0"/>
              <a:t>с тем, что с 1 июля 2016 года работодатели обязаны применять профессиональные стандарты, установленные Трудовым кодексом, федеральными законами или иными нормативно-правовыми </a:t>
            </a:r>
            <a:r>
              <a:rPr lang="ru-RU" sz="2000" dirty="0" smtClean="0"/>
              <a:t>актами.</a:t>
            </a:r>
          </a:p>
          <a:p>
            <a:pPr marL="0" indent="0">
              <a:buNone/>
            </a:pPr>
            <a:r>
              <a:rPr lang="ru-RU" sz="2000" dirty="0"/>
              <a:t> Введение стандартов ставит перед социальной работой новые </a:t>
            </a:r>
            <a:r>
              <a:rPr lang="ru-RU" sz="2000" dirty="0" smtClean="0"/>
              <a:t>задачи: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0099"/>
                </a:solidFill>
              </a:rPr>
              <a:t>1. </a:t>
            </a:r>
            <a:r>
              <a:rPr lang="ru-RU" sz="2000" b="1" i="1" dirty="0">
                <a:solidFill>
                  <a:srgbClr val="000099"/>
                </a:solidFill>
              </a:rPr>
              <a:t>Формирование наряду с «гуманитарным подходом» в реализации политики в отношении уязвимых категорий населения так называемого «подхода развития</a:t>
            </a:r>
            <a:r>
              <a:rPr lang="ru-RU" sz="2000" i="1" dirty="0">
                <a:solidFill>
                  <a:srgbClr val="000099"/>
                </a:solidFill>
              </a:rPr>
              <a:t>»,</a:t>
            </a:r>
            <a:r>
              <a:rPr lang="ru-RU" sz="2000" dirty="0"/>
              <a:t> который предусматривает повышение социальной ответственности граждан, </a:t>
            </a:r>
            <a:r>
              <a:rPr lang="ru-RU" sz="2000" dirty="0" smtClean="0"/>
              <a:t>их </a:t>
            </a:r>
            <a:r>
              <a:rPr lang="ru-RU" sz="2000" dirty="0"/>
              <a:t>активное участие в экономических и социальных процессах</a:t>
            </a:r>
            <a:r>
              <a:rPr lang="ru-RU" sz="2000" dirty="0" smtClean="0"/>
              <a:t>.</a:t>
            </a:r>
            <a:r>
              <a:rPr lang="ru-RU" sz="2000" dirty="0"/>
              <a:t> При этом в число задач социальной работы включается не только задача помогать людям, но также, во все большей мере – </a:t>
            </a:r>
            <a:r>
              <a:rPr lang="ru-RU" sz="2000" b="1" i="1" dirty="0">
                <a:solidFill>
                  <a:srgbClr val="C00000"/>
                </a:solidFill>
              </a:rPr>
              <a:t>задача «помогать людям помогать себе</a:t>
            </a:r>
            <a:r>
              <a:rPr lang="ru-RU" sz="2000" b="1" i="1" dirty="0" smtClean="0">
                <a:solidFill>
                  <a:srgbClr val="C00000"/>
                </a:solidFill>
              </a:rPr>
              <a:t>»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99"/>
                </a:solidFill>
              </a:rPr>
              <a:t>2. </a:t>
            </a:r>
            <a:r>
              <a:rPr lang="ru-RU" sz="2000" b="1" dirty="0" smtClean="0">
                <a:solidFill>
                  <a:srgbClr val="1547B7"/>
                </a:solidFill>
              </a:rPr>
              <a:t>П</a:t>
            </a:r>
            <a:r>
              <a:rPr lang="ru-RU" sz="2000" b="1" i="1" dirty="0" smtClean="0">
                <a:solidFill>
                  <a:srgbClr val="1547B7"/>
                </a:solidFill>
              </a:rPr>
              <a:t>ерспектива </a:t>
            </a:r>
            <a:r>
              <a:rPr lang="ru-RU" sz="2000" b="1" i="1" dirty="0">
                <a:solidFill>
                  <a:srgbClr val="1547B7"/>
                </a:solidFill>
              </a:rPr>
              <a:t>в </a:t>
            </a:r>
            <a:r>
              <a:rPr lang="ru-RU" sz="2000" b="1" i="1" dirty="0" smtClean="0">
                <a:solidFill>
                  <a:srgbClr val="1547B7"/>
                </a:solidFill>
              </a:rPr>
              <a:t>СР связана </a:t>
            </a:r>
            <a:r>
              <a:rPr lang="ru-RU" sz="2000" b="1" i="1" dirty="0">
                <a:solidFill>
                  <a:srgbClr val="1547B7"/>
                </a:solidFill>
              </a:rPr>
              <a:t>с изменениями в сфере научно-технологического развития</a:t>
            </a:r>
            <a:r>
              <a:rPr lang="ru-RU" sz="2000" dirty="0"/>
              <a:t>. Несмотря на то, что социальная работа всегда была профессией системы «человек-человек», однако в настоящее время в эту систему неизбежно имплантируются значительные технические и технологические нововведения.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4993065"/>
      </p:ext>
    </p:extLst>
  </p:cSld>
  <p:clrMapOvr>
    <a:masterClrMapping/>
  </p:clrMapOvr>
  <p:transition>
    <p:cover dir="l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u="sng" dirty="0"/>
              <a:t> </a:t>
            </a:r>
            <a:r>
              <a:rPr lang="ru-RU" sz="2800" b="1" u="sng" dirty="0"/>
              <a:t>Э</a:t>
            </a:r>
            <a:r>
              <a:rPr lang="ru-RU" sz="2800" b="1" u="sng" dirty="0" smtClean="0"/>
              <a:t>тап </a:t>
            </a:r>
            <a:r>
              <a:rPr lang="ru-RU" sz="2800" b="1" u="sng" dirty="0"/>
              <a:t>в развитии социальной работы в России (с 2016 г</a:t>
            </a:r>
            <a:r>
              <a:rPr lang="ru-RU" sz="2800" b="1" u="sng" dirty="0" smtClean="0"/>
              <a:t>.)</a:t>
            </a:r>
            <a:r>
              <a:rPr lang="ru-RU" sz="2000" b="1" u="sng" dirty="0" smtClean="0"/>
              <a:t>, -</a:t>
            </a:r>
            <a:r>
              <a:rPr lang="ru-RU" sz="2000" b="1" u="sng" dirty="0"/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92276"/>
            <a:ext cx="8507288" cy="45691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Одним из направлений внедрения возможностей технологического прогресса в процесс социальной работы является </a:t>
            </a:r>
            <a:r>
              <a:rPr lang="ru-RU" sz="2000" b="1" i="1" dirty="0"/>
              <a:t>«самое широкое использование телекоммуникаций, удаленного доступа для контроля самочувствия, неотложного информирования, организации общения, обучения, консультирования получателей услуг</a:t>
            </a:r>
            <a:r>
              <a:rPr lang="ru-RU" sz="2000" b="1" i="1" dirty="0" smtClean="0"/>
              <a:t>»</a:t>
            </a:r>
            <a:r>
              <a:rPr lang="ru-RU" sz="2000" dirty="0" smtClean="0"/>
              <a:t>.</a:t>
            </a:r>
            <a:r>
              <a:rPr lang="ru-RU" sz="2000" dirty="0"/>
              <a:t> Это влечет за собой не только усиление роли получателя услуг, повышение уровня его </a:t>
            </a:r>
            <a:r>
              <a:rPr lang="ru-RU" sz="2000" dirty="0" err="1"/>
              <a:t>субъектности</a:t>
            </a:r>
            <a:r>
              <a:rPr lang="ru-RU" sz="2000" dirty="0"/>
              <a:t>, но и изменение требований к человеку, который будет работать в этой сфере, его личностным качествам, профессиональной подготовке, уровню креативности и умениям взаимодействовать с другими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3399"/>
                </a:solidFill>
              </a:rPr>
              <a:t>3. </a:t>
            </a:r>
            <a:r>
              <a:rPr lang="ru-RU" sz="2000" b="1" i="1" dirty="0">
                <a:solidFill>
                  <a:srgbClr val="003399"/>
                </a:solidFill>
              </a:rPr>
              <a:t>Третье направление перспективных трансформаций – изменения, обусловленные социальными последствиями перехода к новой стадии развития человеческой цивилизации</a:t>
            </a:r>
            <a:r>
              <a:rPr lang="ru-RU" sz="2000" dirty="0">
                <a:solidFill>
                  <a:srgbClr val="003399"/>
                </a:solidFill>
              </a:rPr>
              <a:t>. </a:t>
            </a:r>
            <a:r>
              <a:rPr lang="ru-RU" sz="2000" dirty="0"/>
              <a:t>Соответственно, этому новому миру «требуется новое образование, воспитывающее человека, обладающего особыми качествами, формированию которых не уделяется внимание в современных системах образования».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5081050"/>
      </p:ext>
    </p:extLst>
  </p:cSld>
  <p:clrMapOvr>
    <a:masterClrMapping/>
  </p:clrMapOvr>
  <p:transition>
    <p:cover dir="l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лючевой терм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62726"/>
      </p:ext>
    </p:extLst>
  </p:cSld>
  <p:clrMapOvr>
    <a:masterClrMapping/>
  </p:clrMapOvr>
  <p:transition>
    <p:cover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pic>
        <p:nvPicPr>
          <p:cNvPr id="87042" name="Picture 2" descr="https://cf.ppt-online.org/files1/slide/m/Mek9TH614ojD2CZtVd7ugmsqGhPJFfKax3NQvUic5/slide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7536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73376"/>
      </p:ext>
    </p:extLst>
  </p:cSld>
  <p:clrMapOvr>
    <a:masterClrMapping/>
  </p:clrMapOvr>
  <p:transition>
    <p:cover dir="l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60</a:t>
            </a:fld>
            <a:endParaRPr lang="ru-RU" altLang="ru-RU"/>
          </a:p>
        </p:txBody>
      </p:sp>
      <p:pic>
        <p:nvPicPr>
          <p:cNvPr id="79874" name="Picture 2" descr="https://ds02.infourok.ru/uploads/ex/0967/0001a38e-4013e4bb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" y="1381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900igr.net/datas/obschestvoznanie/Rabota-sotsialnogo-rabotnika/0041-041-Ot-sotsialnogo-rabotnika-trebuetsja-dvojnaja-podgotov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53285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87182"/>
      </p:ext>
    </p:extLst>
  </p:cSld>
  <p:clrMapOvr>
    <a:masterClrMapping/>
  </p:clrMapOvr>
  <p:transition>
    <p:cover dir="l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  <p:pic>
        <p:nvPicPr>
          <p:cNvPr id="89090" name="Picture 2" descr="https://cf.ppt-online.org/files/slide/k/kJiEHBeRNhXjDY46vmKwTMIdzaxl9fVAcunP8g/slide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90534"/>
      </p:ext>
    </p:extLst>
  </p:cSld>
  <p:clrMapOvr>
    <a:masterClrMapping/>
  </p:clrMapOvr>
  <p:transition>
    <p:cover dir="l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800" y="250825"/>
            <a:ext cx="7561263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СПЕЦИФИКА СОЦИАЛЬНОЙ РАБОТЫ КАК ПРОФЕССИОНАЛЬНОЙ ДЕЯТЕЛЬНОСТИ</a:t>
            </a:r>
            <a:endParaRPr lang="ru-RU" sz="2800" dirty="0"/>
          </a:p>
        </p:txBody>
      </p:sp>
      <p:sp>
        <p:nvSpPr>
          <p:cNvPr id="3" name="6-конечная звезда 2"/>
          <p:cNvSpPr/>
          <p:nvPr/>
        </p:nvSpPr>
        <p:spPr>
          <a:xfrm>
            <a:off x="179388" y="908050"/>
            <a:ext cx="1944687" cy="186055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Сложноинтегрированное явление</a:t>
            </a:r>
          </a:p>
        </p:txBody>
      </p:sp>
      <p:sp>
        <p:nvSpPr>
          <p:cNvPr id="4" name="6-конечная звезда 3"/>
          <p:cNvSpPr/>
          <p:nvPr/>
        </p:nvSpPr>
        <p:spPr>
          <a:xfrm>
            <a:off x="2195513" y="1214438"/>
            <a:ext cx="2016125" cy="1854200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     Дело с 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       людьми в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     трудной 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    жизненной 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</a:rPr>
              <a:t>   ситуации</a:t>
            </a:r>
          </a:p>
        </p:txBody>
      </p:sp>
      <p:sp>
        <p:nvSpPr>
          <p:cNvPr id="5" name="6-конечная звезда 4"/>
          <p:cNvSpPr/>
          <p:nvPr/>
        </p:nvSpPr>
        <p:spPr>
          <a:xfrm>
            <a:off x="4497388" y="1052513"/>
            <a:ext cx="2247900" cy="1560512"/>
          </a:xfrm>
          <a:prstGeom prst="star6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Универсальный вид деятельности</a:t>
            </a:r>
          </a:p>
        </p:txBody>
      </p:sp>
      <p:sp>
        <p:nvSpPr>
          <p:cNvPr id="6" name="6-конечная звезда 5"/>
          <p:cNvSpPr/>
          <p:nvPr/>
        </p:nvSpPr>
        <p:spPr>
          <a:xfrm>
            <a:off x="6364288" y="1825625"/>
            <a:ext cx="2779712" cy="2308225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Целенаправленная помощь и поддержка разным </a:t>
            </a:r>
            <a:r>
              <a:rPr lang="ru-RU" sz="1400" dirty="0" err="1">
                <a:solidFill>
                  <a:srgbClr val="C00000"/>
                </a:solidFill>
              </a:rPr>
              <a:t>категорям</a:t>
            </a:r>
            <a:r>
              <a:rPr lang="ru-RU" sz="1400" dirty="0">
                <a:solidFill>
                  <a:srgbClr val="C00000"/>
                </a:solidFill>
              </a:rPr>
              <a:t> населения на разных уровнях </a:t>
            </a:r>
          </a:p>
        </p:txBody>
      </p:sp>
      <p:sp>
        <p:nvSpPr>
          <p:cNvPr id="7" name="6-конечная звезда 6"/>
          <p:cNvSpPr/>
          <p:nvPr/>
        </p:nvSpPr>
        <p:spPr>
          <a:xfrm>
            <a:off x="179388" y="2535238"/>
            <a:ext cx="2663825" cy="1685925"/>
          </a:xfrm>
          <a:prstGeom prst="star6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Профобразование и особые личностные качества</a:t>
            </a:r>
          </a:p>
        </p:txBody>
      </p:sp>
      <p:sp>
        <p:nvSpPr>
          <p:cNvPr id="8" name="6-конечная звезда 7"/>
          <p:cNvSpPr/>
          <p:nvPr/>
        </p:nvSpPr>
        <p:spPr>
          <a:xfrm>
            <a:off x="3525838" y="2420938"/>
            <a:ext cx="3062287" cy="2303462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СР направлена  на мобилизацию ресурсов и потенциала человека для решения им собственных проблем</a:t>
            </a:r>
            <a:endParaRPr lang="ru-RU" sz="1400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5083175" y="4797425"/>
            <a:ext cx="1944688" cy="1511300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Признак цивилизованного общества</a:t>
            </a:r>
          </a:p>
        </p:txBody>
      </p:sp>
      <p:sp>
        <p:nvSpPr>
          <p:cNvPr id="10" name="6-конечная звезда 9"/>
          <p:cNvSpPr/>
          <p:nvPr/>
        </p:nvSpPr>
        <p:spPr>
          <a:xfrm>
            <a:off x="7027863" y="5265738"/>
            <a:ext cx="2116137" cy="1366837"/>
          </a:xfrm>
          <a:prstGeom prst="star6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C00000"/>
                </a:solidFill>
              </a:rPr>
              <a:t>СР </a:t>
            </a:r>
            <a:r>
              <a:rPr lang="ru-RU" sz="1600" dirty="0" err="1">
                <a:solidFill>
                  <a:srgbClr val="C00000"/>
                </a:solidFill>
              </a:rPr>
              <a:t>многообъектна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1" name="6-конечная звезда 10"/>
          <p:cNvSpPr/>
          <p:nvPr/>
        </p:nvSpPr>
        <p:spPr>
          <a:xfrm>
            <a:off x="6337300" y="3797300"/>
            <a:ext cx="2447925" cy="1693863"/>
          </a:xfrm>
          <a:prstGeom prst="star6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C00000"/>
                </a:solidFill>
              </a:rPr>
              <a:t>СР </a:t>
            </a:r>
            <a:r>
              <a:rPr lang="ru-RU" sz="1600" dirty="0" err="1">
                <a:solidFill>
                  <a:srgbClr val="C00000"/>
                </a:solidFill>
              </a:rPr>
              <a:t>многообъектна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2" name="6-конечная звезда 11"/>
          <p:cNvSpPr/>
          <p:nvPr/>
        </p:nvSpPr>
        <p:spPr>
          <a:xfrm>
            <a:off x="2136775" y="3897313"/>
            <a:ext cx="2376488" cy="1368425"/>
          </a:xfrm>
          <a:prstGeom prst="star6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Безотлагательна, </a:t>
            </a:r>
            <a:r>
              <a:rPr lang="ru-RU" sz="1400" dirty="0" err="1">
                <a:solidFill>
                  <a:srgbClr val="C00000"/>
                </a:solidFill>
              </a:rPr>
              <a:t>ситуативна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3" name="6-конечная звезда 12"/>
          <p:cNvSpPr/>
          <p:nvPr/>
        </p:nvSpPr>
        <p:spPr>
          <a:xfrm>
            <a:off x="2987675" y="5053013"/>
            <a:ext cx="1944688" cy="1916112"/>
          </a:xfrm>
          <a:prstGeom prst="star6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СР направлена на то, чтобы в ней не нуждались</a:t>
            </a:r>
          </a:p>
        </p:txBody>
      </p:sp>
      <p:sp>
        <p:nvSpPr>
          <p:cNvPr id="14" name="6-конечная звезда 13"/>
          <p:cNvSpPr/>
          <p:nvPr/>
        </p:nvSpPr>
        <p:spPr>
          <a:xfrm>
            <a:off x="179388" y="4430713"/>
            <a:ext cx="2232025" cy="2122487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Понятие субъекта и объекта многопланово</a:t>
            </a:r>
          </a:p>
        </p:txBody>
      </p:sp>
      <p:sp>
        <p:nvSpPr>
          <p:cNvPr id="15" name="6-конечная звезда 14"/>
          <p:cNvSpPr/>
          <p:nvPr/>
        </p:nvSpPr>
        <p:spPr>
          <a:xfrm>
            <a:off x="7199313" y="211138"/>
            <a:ext cx="1944687" cy="1627187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C00000"/>
                </a:solidFill>
              </a:rPr>
              <a:t>Ориентирована на гуманистические цели</a:t>
            </a:r>
          </a:p>
        </p:txBody>
      </p:sp>
    </p:spTree>
    <p:extLst>
      <p:ext uri="{BB962C8B-B14F-4D97-AF65-F5344CB8AC3E}">
        <p14:creationId xmlns:p14="http://schemas.microsoft.com/office/powerpoint/2010/main" val="733645585"/>
      </p:ext>
    </p:extLst>
  </p:cSld>
  <p:clrMapOvr>
    <a:masterClrMapping/>
  </p:clrMapOvr>
  <p:transition>
    <p:cover dir="l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787900" y="4581525"/>
            <a:ext cx="3887788" cy="19431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ДОБРОВОЛЬЧЕСКАЯ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ДЕЯТЕЛЬНОСИТЬ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8313" y="476250"/>
            <a:ext cx="3995737" cy="2016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ПРОФЕССИОНАЛЬНАЯ                        СОЦИАЛЬНАЯ РАБОТА</a:t>
            </a:r>
            <a:endParaRPr lang="ru-RU" sz="2800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719137" y="2780928"/>
            <a:ext cx="7489825" cy="1584325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7030A0"/>
                </a:solidFill>
              </a:rPr>
              <a:t>Сравните эти понятия. Что у них общего и в чём заключаются различия?</a:t>
            </a:r>
          </a:p>
        </p:txBody>
      </p:sp>
    </p:spTree>
    <p:extLst>
      <p:ext uri="{BB962C8B-B14F-4D97-AF65-F5344CB8AC3E}">
        <p14:creationId xmlns:p14="http://schemas.microsoft.com/office/powerpoint/2010/main" val="2107599566"/>
      </p:ext>
    </p:extLst>
  </p:cSld>
  <p:clrMapOvr>
    <a:masterClrMapping/>
  </p:clrMapOvr>
  <p:transition>
    <p:cover dir="l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64</a:t>
            </a:fld>
            <a:endParaRPr lang="ru-RU" altLang="ru-RU"/>
          </a:p>
        </p:txBody>
      </p:sp>
      <p:pic>
        <p:nvPicPr>
          <p:cNvPr id="99330" name="Picture 2" descr="ÐÐ²ÑÑ Ð²ÐµÑÐµÐ¹ Ð¾ÑÐµÐ½Ñ ÑÑÑÐ´Ð½Ð¾ Ð¸Ð·Ð±ÐµÐ¶Ð°ÑÑ: ÑÑÐ¿Ð¾ÑÐ¼Ð¸Ñ - ÐµÑÐ»Ð¸ Ð·Ð°Ð¼ÐºÐ½ÑÑÑÑÑ Ð² ÑÐ²Ð¾ÐµÐ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1772816"/>
            <a:ext cx="9144000" cy="50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" descr="Описание: 4215-logotip_volgg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297"/>
            <a:ext cx="1783879" cy="14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0a2ae59b0b7e5ee1c62e80d684812acc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70958" y="146720"/>
            <a:ext cx="1800225" cy="133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8602470"/>
      </p:ext>
    </p:extLst>
  </p:cSld>
  <p:clrMapOvr>
    <a:masterClrMapping/>
  </p:clrMapOvr>
  <p:transition>
    <p:cover dir="l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Контрольный вопрос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65</a:t>
            </a:fld>
            <a:endParaRPr lang="ru-RU" altLang="ru-RU"/>
          </a:p>
        </p:txBody>
      </p:sp>
      <p:sp>
        <p:nvSpPr>
          <p:cNvPr id="8" name="Выноска-облако 7"/>
          <p:cNvSpPr/>
          <p:nvPr/>
        </p:nvSpPr>
        <p:spPr>
          <a:xfrm>
            <a:off x="395536" y="1844824"/>
            <a:ext cx="8280920" cy="38884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Приведите пример с</a:t>
            </a:r>
            <a:r>
              <a:rPr lang="x-none" sz="3200" smtClean="0"/>
              <a:t>одержани</a:t>
            </a:r>
            <a:r>
              <a:rPr lang="ru-RU" sz="3200" dirty="0" smtClean="0"/>
              <a:t>я</a:t>
            </a:r>
            <a:r>
              <a:rPr lang="x-none" sz="3200" smtClean="0"/>
              <a:t> </a:t>
            </a:r>
            <a:r>
              <a:rPr lang="x-none" sz="3200"/>
              <a:t>социальной работы как </a:t>
            </a:r>
            <a:r>
              <a:rPr lang="x-none" sz="3200" smtClean="0"/>
              <a:t>реализац</a:t>
            </a:r>
            <a:r>
              <a:rPr lang="ru-RU" sz="3200" dirty="0" err="1" smtClean="0"/>
              <a:t>ии</a:t>
            </a:r>
            <a:r>
              <a:rPr lang="ru-RU" sz="3200" dirty="0" smtClean="0"/>
              <a:t>  её конкретной(</a:t>
            </a:r>
            <a:r>
              <a:rPr lang="ru-RU" sz="3200" dirty="0" err="1" smtClean="0"/>
              <a:t>ых</a:t>
            </a:r>
            <a:r>
              <a:rPr lang="ru-RU" sz="3200" dirty="0" smtClean="0"/>
              <a:t>) </a:t>
            </a:r>
            <a:r>
              <a:rPr lang="x-none" sz="3200" smtClean="0"/>
              <a:t>функци</a:t>
            </a:r>
            <a:r>
              <a:rPr lang="ru-RU" sz="3200" dirty="0" smtClean="0"/>
              <a:t>и(</a:t>
            </a:r>
            <a:r>
              <a:rPr lang="ru-RU" sz="3200" dirty="0" err="1" smtClean="0"/>
              <a:t>ий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04768611"/>
      </p:ext>
    </p:extLst>
  </p:cSld>
  <p:clrMapOvr>
    <a:masterClrMapping/>
  </p:clrMapOvr>
  <p:transition>
    <p:cover dir="l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908270" cy="1066130"/>
          </a:xfrm>
        </p:spPr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66</a:t>
            </a:fld>
            <a:endParaRPr lang="ru-RU" altLang="ru-RU"/>
          </a:p>
        </p:txBody>
      </p:sp>
      <p:pic>
        <p:nvPicPr>
          <p:cNvPr id="27650" name="Picture 2" descr="http://vuskniga.ru/image/cache/data/new/2/237749807869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3"/>
            <a:ext cx="227340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Оцените статью скачать pdf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66687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916832"/>
            <a:ext cx="82809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Фирсов М. В.</a:t>
            </a:r>
            <a:r>
              <a:rPr lang="ru-RU" b="1" dirty="0"/>
              <a:t> </a:t>
            </a:r>
            <a:r>
              <a:rPr lang="ru-RU" dirty="0"/>
              <a:t>Теория социальной работы [Текст] : учебник для студентов вузов по направлению подготовки "Соц. работа" (квалификация (степень) "бакалавр") / Фирсов М. В., Студёнова Е. Г. . - М. : КНОРУС , 2018 . - 322 с. : ил. . - </a:t>
            </a:r>
            <a:r>
              <a:rPr lang="ru-RU" dirty="0" err="1"/>
              <a:t>Бакалавриат</a:t>
            </a:r>
            <a:r>
              <a:rPr lang="ru-RU" dirty="0"/>
              <a:t> 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 err="1"/>
              <a:t>Холостова</a:t>
            </a:r>
            <a:r>
              <a:rPr lang="ru-RU" dirty="0"/>
              <a:t> Е. И. Генезис социальной работы в России [Текст ] : учеб. пособие /  </a:t>
            </a:r>
            <a:r>
              <a:rPr lang="ru-RU" dirty="0" err="1"/>
              <a:t>Холостова</a:t>
            </a:r>
            <a:r>
              <a:rPr lang="ru-RU" dirty="0"/>
              <a:t> Е.И. - 3-е изд. - М. : Дашков и Ко, 2015. - 230. – (Социальная работа. Золотой фонд учебной литературы).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Социальная работа [Текст] : учеб. пособие / Басов Н. Ф., Басова В. М., </a:t>
            </a:r>
            <a:r>
              <a:rPr lang="ru-RU" dirty="0" err="1"/>
              <a:t>Бойцова</a:t>
            </a:r>
            <a:r>
              <a:rPr lang="ru-RU" dirty="0"/>
              <a:t> С. В. и др. ; под ред. Н. Ф. Басова. - 3-е изд., </a:t>
            </a:r>
            <a:r>
              <a:rPr lang="ru-RU" dirty="0" err="1"/>
              <a:t>перераб</a:t>
            </a:r>
            <a:r>
              <a:rPr lang="ru-RU" dirty="0"/>
              <a:t>. и доп. - М. : Дашков и Ко, 2016. - 351, [1] с. – (Учебные издания для бакалавров).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/>
              <a:t>Социальная работа [Электронный ресурс]: учебник для бакалавров / Е.И. </a:t>
            </a:r>
            <a:r>
              <a:rPr lang="ru-RU" dirty="0" err="1"/>
              <a:t>Холостова</a:t>
            </a:r>
            <a:r>
              <a:rPr lang="ru-RU" dirty="0"/>
              <a:t> - М. : Дашков и К, 2015. Режим доступа: </a:t>
            </a:r>
            <a:r>
              <a:rPr lang="ru-RU" dirty="0">
                <a:hlinkClick r:id="rId4"/>
              </a:rPr>
              <a:t>http://www.studentlibrary.ru</a:t>
            </a:r>
            <a:r>
              <a:rPr lang="ru-RU" dirty="0" smtClean="0">
                <a:hlinkClick r:id="rId4"/>
              </a:rPr>
              <a:t>/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Теория социальной работы [Текст] : учеб.-метод. пособие / </a:t>
            </a:r>
            <a:r>
              <a:rPr lang="ru-RU" dirty="0" err="1"/>
              <a:t>Артюхина</a:t>
            </a:r>
            <a:r>
              <a:rPr lang="ru-RU" dirty="0"/>
              <a:t> А. И., Чижова В. М., Чумаков В. И., </a:t>
            </a:r>
            <a:r>
              <a:rPr lang="ru-RU" dirty="0" err="1"/>
              <a:t>Волчанский</a:t>
            </a:r>
            <a:r>
              <a:rPr lang="ru-RU" dirty="0"/>
              <a:t> М. Е. ; </a:t>
            </a:r>
            <a:r>
              <a:rPr lang="ru-RU" dirty="0" err="1"/>
              <a:t>ВолгГМУ</a:t>
            </a:r>
            <a:r>
              <a:rPr lang="ru-RU" dirty="0"/>
              <a:t> Минздрава РФ . - Волгоград : Изд-во </a:t>
            </a:r>
            <a:r>
              <a:rPr lang="ru-RU" dirty="0" err="1"/>
              <a:t>ВолгГМУ</a:t>
            </a:r>
            <a:r>
              <a:rPr lang="ru-RU" dirty="0"/>
              <a:t> , 2018 . - 151, [1] с.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740185"/>
      </p:ext>
    </p:extLst>
  </p:cSld>
  <p:clrMapOvr>
    <a:masterClrMapping/>
  </p:clrMapOvr>
  <p:transition>
    <p:cover dir="l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67</a:t>
            </a:fld>
            <a:endParaRPr lang="ru-RU" altLang="ru-RU"/>
          </a:p>
        </p:txBody>
      </p:sp>
      <p:pic>
        <p:nvPicPr>
          <p:cNvPr id="44034" name="Picture 2" descr="http://www.char.ru/books/4252755_Socialnaya_zashchita_otdelnyh_kategorij_naseleniya_Uchebnoe_posob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" y="215516"/>
            <a:ext cx="223556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litceymos.ru/itbeitb/%C2%A7%2024.%20%D0%9F%D1%80%D0%B0%D0%B2%D0%BE%D0%B2%D0%BE%D0%B5%20%D1%80%D0%B5%D0%B3%D1%83%D0%BB%D0%B8%D1%80%D0%BE%D0%B2%D0%B0%D0%BD%D0%B8%D0%B5%20%D0%B7%D0%B0%D0%BD%D1%8F%D1%82%D0%BE%D1%81%D1%82%D0%B8%20%D0%B8%20%D1%82%D1%80%D1%83%D0%B4%D0%BE%D1%83%D1%81%D1%82%D1%80%D0%BE%D0%B9%D1%81%D1%82%D0%B2%D0%B0b/img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9216"/>
            <a:ext cx="2160240" cy="269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detectivebookshop.ru/image/1012039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0882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https://images.our-assets.com/fullcover/2000x/9786130196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21" y="4437112"/>
            <a:ext cx="4082879" cy="23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http://www.100book.ru/b4596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40" y="3068960"/>
            <a:ext cx="22094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http://www.sarjob.ru/covers/3774d730795f4ffa9a381fb5a0bc9e5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74363"/>
            <a:ext cx="19050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http://ozon-st.cdn.ngenix.net/multimedia/10057659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4362"/>
            <a:ext cx="2028478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82207"/>
      </p:ext>
    </p:extLst>
  </p:cSld>
  <p:clrMapOvr>
    <a:masterClrMapping/>
  </p:clrMapOvr>
  <p:transition>
    <p:cover dir="l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68</a:t>
            </a:fld>
            <a:endParaRPr lang="ru-RU" altLang="ru-RU"/>
          </a:p>
        </p:txBody>
      </p:sp>
      <p:pic>
        <p:nvPicPr>
          <p:cNvPr id="40962" name="Picture 2" descr="http://900igr.net/up/datas/220326/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13811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ibs.ru/media/cache/a9/1d/a91da1a3861c02b3f670bae2ddedec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0638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img.is-book.ru/thumb/cc/1017248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90899"/>
            <a:ext cx="2952328" cy="45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79146"/>
      </p:ext>
    </p:extLst>
  </p:cSld>
  <p:clrMapOvr>
    <a:masterClrMapping/>
  </p:clrMapOvr>
  <p:transition>
    <p:cover dir="l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868863"/>
            <a:ext cx="6858000" cy="1074737"/>
          </a:xfrm>
        </p:spPr>
        <p:txBody>
          <a:bodyPr/>
          <a:lstStyle/>
          <a:p>
            <a:r>
              <a:rPr lang="ru-RU" altLang="ru-RU" sz="4800" dirty="0" smtClean="0"/>
              <a:t>Спасибо!</a:t>
            </a:r>
            <a:endParaRPr lang="ru-RU" altLang="ru-RU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 smtClean="0"/>
              <a:t>  </a:t>
            </a:r>
          </a:p>
        </p:txBody>
      </p:sp>
      <p:graphicFrame>
        <p:nvGraphicFramePr>
          <p:cNvPr id="870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679724"/>
              </p:ext>
            </p:extLst>
          </p:nvPr>
        </p:nvGraphicFramePr>
        <p:xfrm>
          <a:off x="331292" y="3284984"/>
          <a:ext cx="8613775" cy="227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Clip" r:id="rId4" imgW="6484938" imgH="2278063" progId="MS_ClipArt_Gallery.2">
                  <p:embed/>
                </p:oleObj>
              </mc:Choice>
              <mc:Fallback>
                <p:oleObj name="Clip" r:id="rId4" imgW="6484938" imgH="22780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292" y="3284984"/>
                        <a:ext cx="8613775" cy="227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71600" y="1916832"/>
            <a:ext cx="7333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902971273"/>
      </p:ext>
    </p:extLst>
  </p:cSld>
  <p:clrMapOvr>
    <a:masterClrMapping/>
  </p:clrMapOvr>
  <p:transition>
    <p:cover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pic>
        <p:nvPicPr>
          <p:cNvPr id="88066" name="Picture 2" descr="https://cf2.ppt-online.org/files2/slide/w/w4vA9BJUnmqiTj5oIDeFuZN6k1YzWKVy3CMrpEhP7/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881109"/>
      </p:ext>
    </p:extLst>
  </p:cSld>
  <p:clrMapOvr>
    <a:masterClrMapping/>
  </p:clrMapOvr>
  <p:transition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900igr.net/datas/pedagogika/Pedagogicheskij-protsess/0065-065-Logicheskaja-i-vremennaja-struktura-dejateln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06888"/>
      </p:ext>
    </p:extLst>
  </p:cSld>
  <p:clrMapOvr>
    <a:masterClrMapping/>
  </p:clrMapOvr>
  <p:transition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89E9-40FF-41C4-817A-113816C1C856}" type="datetime1">
              <a:rPr lang="ru-RU" smtClean="0"/>
              <a:pPr>
                <a:defRPr/>
              </a:pPr>
              <a:t>09.01.2021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Методология воспитания: воспитание Человека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CF1D7-8868-465C-B1B9-35D0F7EC2CE5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68610" name="Picture 2" descr="https://ds05.infourok.ru/uploads/ex/0253/000fe0d2-2d383c01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9" y="116632"/>
            <a:ext cx="9144000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16683"/>
      </p:ext>
    </p:extLst>
  </p:cSld>
  <p:clrMapOvr>
    <a:masterClrMapping/>
  </p:clrMapOvr>
  <p:transition>
    <p:cover dir="l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262"/>
  <p:tag name="HOTSPOTTYPE" val="DefinedInNavigator"/>
  <p:tag name="DEFINEDINNAVIGATOR" val="True"/>
</p:tagLst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2083</Words>
  <Application>Microsoft Office PowerPoint</Application>
  <PresentationFormat>Экран (4:3)</PresentationFormat>
  <Paragraphs>365</Paragraphs>
  <Slides>69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78" baseType="lpstr">
      <vt:lpstr>Arial</vt:lpstr>
      <vt:lpstr>Courier New</vt:lpstr>
      <vt:lpstr>Wingdings</vt:lpstr>
      <vt:lpstr>Times New Roman</vt:lpstr>
      <vt:lpstr>Calibri</vt:lpstr>
      <vt:lpstr>Verdana</vt:lpstr>
      <vt:lpstr>Специальное оформление</vt:lpstr>
      <vt:lpstr>Презентация</vt:lpstr>
      <vt:lpstr>Clip</vt:lpstr>
      <vt:lpstr>ВОЛГОГРАДСКИЙ ГОСУДАРСТВЕННЫЙ МЕДИЦИНСКИЙ УНИВЕРСИТЕТ КАФЕДРА МЕДИКО-СОЦИАЛЬНЫХ ТЕХНОЛОГИЙ С КУРСОМ ПЕДАГОГИКИ И ОБРАЗОВАТЕЛЬНЫХ ТЕХНОЛОГИЙ ДПО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Сферы профессиональной деятельности специалиста социальной работы</vt:lpstr>
      <vt:lpstr>Презентация PowerPoint</vt:lpstr>
      <vt:lpstr>СР, чтобы удовлетворить требованиям, должна строиться как система </vt:lpstr>
      <vt:lpstr>Системный характер профессиональной СР обусловлен</vt:lpstr>
      <vt:lpstr>Презентация PowerPoint</vt:lpstr>
      <vt:lpstr>Презентация PowerPoint</vt:lpstr>
      <vt:lpstr>Презентация PowerPoint</vt:lpstr>
      <vt:lpstr>  Первый этап (с 1991 г по 1999 год)   </vt:lpstr>
      <vt:lpstr>Первый этап (с 1991 г по 1999 год)</vt:lpstr>
      <vt:lpstr> Социальная работа была ориентирована на решение острейших социальных проблем, что, привело к тому, что отсутствовала четкость и определенность в понимании границ данной профессии</vt:lpstr>
      <vt:lpstr>Второй этап (с 2000 года по 2008 год) </vt:lpstr>
      <vt:lpstr>Второй этап (с 2000 года по 2008 год) </vt:lpstr>
      <vt:lpstr>Второй этап (с 2000 года по 2008 год) </vt:lpstr>
      <vt:lpstr>Второй этап (с 2000 года по 2008 год) </vt:lpstr>
      <vt:lpstr>Второй этап (с 2000 года по 2008 год) </vt:lpstr>
      <vt:lpstr>Второй этап (с 2000 года по 2008 год) На федеральном уровне создается государственная система минимальных социальных гарантий, включающая </vt:lpstr>
      <vt:lpstr>Второй этап (с 2000 года по 2008 год)  В 2000 г. Указом Президента России был установлен День социального работника, который отмечается ежегодно 8 июня. </vt:lpstr>
      <vt:lpstr>Третий этап (с 2009 г по 2016 год) -  практически во всех субъектах Российской Федерации осуществляется переход деятельности учреждений социального обслуживания на нормативно-подушевое </vt:lpstr>
      <vt:lpstr> Современный этап в развитии социальной работы в России (с 2016 г.), - </vt:lpstr>
      <vt:lpstr> Этап в развитии социальной работы в России (с 2016 г.), -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Цитата</vt:lpstr>
      <vt:lpstr>Контрольный вопрос</vt:lpstr>
      <vt:lpstr>Литература</vt:lpstr>
      <vt:lpstr>Литература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2010-04-27T13:42:52Z</dcterms:created>
  <dcterms:modified xsi:type="dcterms:W3CDTF">2021-01-09T11:23:00Z</dcterms:modified>
</cp:coreProperties>
</file>