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83" r:id="rId2"/>
    <p:sldId id="284" r:id="rId3"/>
    <p:sldId id="501" r:id="rId4"/>
    <p:sldId id="500" r:id="rId5"/>
    <p:sldId id="416" r:id="rId6"/>
    <p:sldId id="433" r:id="rId7"/>
    <p:sldId id="443" r:id="rId8"/>
    <p:sldId id="465" r:id="rId9"/>
    <p:sldId id="455" r:id="rId10"/>
    <p:sldId id="467" r:id="rId11"/>
    <p:sldId id="474" r:id="rId12"/>
    <p:sldId id="470" r:id="rId13"/>
    <p:sldId id="492" r:id="rId14"/>
    <p:sldId id="493" r:id="rId15"/>
    <p:sldId id="494" r:id="rId16"/>
    <p:sldId id="495" r:id="rId17"/>
    <p:sldId id="499" r:id="rId18"/>
    <p:sldId id="468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35" r:id="rId29"/>
    <p:sldId id="412" r:id="rId30"/>
    <p:sldId id="413" r:id="rId31"/>
    <p:sldId id="427" r:id="rId32"/>
    <p:sldId id="473" r:id="rId33"/>
    <p:sldId id="426" r:id="rId34"/>
    <p:sldId id="477" r:id="rId35"/>
    <p:sldId id="478" r:id="rId36"/>
    <p:sldId id="479" r:id="rId37"/>
    <p:sldId id="481" r:id="rId38"/>
    <p:sldId id="480" r:id="rId39"/>
    <p:sldId id="482" r:id="rId40"/>
    <p:sldId id="483" r:id="rId41"/>
    <p:sldId id="484" r:id="rId42"/>
    <p:sldId id="485" r:id="rId43"/>
    <p:sldId id="440" r:id="rId44"/>
    <p:sldId id="471" r:id="rId45"/>
    <p:sldId id="475" r:id="rId46"/>
    <p:sldId id="476" r:id="rId47"/>
    <p:sldId id="442" r:id="rId48"/>
    <p:sldId id="441" r:id="rId49"/>
    <p:sldId id="445" r:id="rId50"/>
    <p:sldId id="428" r:id="rId51"/>
    <p:sldId id="429" r:id="rId52"/>
    <p:sldId id="456" r:id="rId53"/>
    <p:sldId id="430" r:id="rId54"/>
    <p:sldId id="436" r:id="rId55"/>
    <p:sldId id="446" r:id="rId56"/>
    <p:sldId id="451" r:id="rId57"/>
    <p:sldId id="453" r:id="rId58"/>
    <p:sldId id="444" r:id="rId59"/>
    <p:sldId id="457" r:id="rId60"/>
    <p:sldId id="458" r:id="rId61"/>
    <p:sldId id="462" r:id="rId62"/>
    <p:sldId id="463" r:id="rId63"/>
    <p:sldId id="464" r:id="rId64"/>
    <p:sldId id="459" r:id="rId65"/>
    <p:sldId id="460" r:id="rId66"/>
    <p:sldId id="461" r:id="rId67"/>
    <p:sldId id="454" r:id="rId68"/>
    <p:sldId id="447" r:id="rId69"/>
    <p:sldId id="472" r:id="rId70"/>
    <p:sldId id="450" r:id="rId71"/>
    <p:sldId id="466" r:id="rId72"/>
    <p:sldId id="437" r:id="rId73"/>
    <p:sldId id="438" r:id="rId74"/>
    <p:sldId id="439" r:id="rId75"/>
    <p:sldId id="448" r:id="rId76"/>
    <p:sldId id="431" r:id="rId77"/>
    <p:sldId id="432" r:id="rId78"/>
    <p:sldId id="434" r:id="rId79"/>
    <p:sldId id="452" r:id="rId80"/>
    <p:sldId id="414" r:id="rId81"/>
    <p:sldId id="486" r:id="rId82"/>
    <p:sldId id="487" r:id="rId83"/>
    <p:sldId id="488" r:id="rId84"/>
    <p:sldId id="489" r:id="rId85"/>
    <p:sldId id="415" r:id="rId86"/>
    <p:sldId id="491" r:id="rId87"/>
    <p:sldId id="490" r:id="rId88"/>
    <p:sldId id="333" r:id="rId89"/>
    <p:sldId id="282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83"/>
            <p14:sldId id="284"/>
            <p14:sldId id="501"/>
            <p14:sldId id="500"/>
            <p14:sldId id="416"/>
            <p14:sldId id="433"/>
            <p14:sldId id="443"/>
            <p14:sldId id="465"/>
            <p14:sldId id="455"/>
            <p14:sldId id="467"/>
            <p14:sldId id="474"/>
            <p14:sldId id="470"/>
            <p14:sldId id="492"/>
            <p14:sldId id="493"/>
            <p14:sldId id="494"/>
            <p14:sldId id="495"/>
            <p14:sldId id="499"/>
            <p14:sldId id="468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35"/>
            <p14:sldId id="412"/>
            <p14:sldId id="413"/>
            <p14:sldId id="427"/>
            <p14:sldId id="473"/>
            <p14:sldId id="426"/>
            <p14:sldId id="477"/>
            <p14:sldId id="478"/>
            <p14:sldId id="479"/>
            <p14:sldId id="481"/>
            <p14:sldId id="480"/>
            <p14:sldId id="482"/>
            <p14:sldId id="483"/>
            <p14:sldId id="484"/>
            <p14:sldId id="485"/>
            <p14:sldId id="440"/>
            <p14:sldId id="471"/>
            <p14:sldId id="475"/>
            <p14:sldId id="476"/>
            <p14:sldId id="442"/>
            <p14:sldId id="441"/>
            <p14:sldId id="445"/>
            <p14:sldId id="428"/>
            <p14:sldId id="429"/>
            <p14:sldId id="456"/>
            <p14:sldId id="430"/>
            <p14:sldId id="436"/>
            <p14:sldId id="446"/>
            <p14:sldId id="451"/>
            <p14:sldId id="453"/>
            <p14:sldId id="444"/>
            <p14:sldId id="457"/>
            <p14:sldId id="458"/>
            <p14:sldId id="462"/>
            <p14:sldId id="463"/>
            <p14:sldId id="464"/>
            <p14:sldId id="459"/>
            <p14:sldId id="460"/>
            <p14:sldId id="461"/>
            <p14:sldId id="454"/>
            <p14:sldId id="447"/>
            <p14:sldId id="472"/>
            <p14:sldId id="450"/>
            <p14:sldId id="466"/>
            <p14:sldId id="437"/>
            <p14:sldId id="438"/>
            <p14:sldId id="439"/>
            <p14:sldId id="448"/>
            <p14:sldId id="431"/>
            <p14:sldId id="432"/>
            <p14:sldId id="434"/>
            <p14:sldId id="452"/>
            <p14:sldId id="414"/>
            <p14:sldId id="486"/>
            <p14:sldId id="487"/>
            <p14:sldId id="488"/>
            <p14:sldId id="489"/>
            <p14:sldId id="415"/>
            <p14:sldId id="491"/>
            <p14:sldId id="490"/>
            <p14:sldId id="333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173A8D"/>
    <a:srgbClr val="003374"/>
    <a:srgbClr val="F3F0ED"/>
    <a:srgbClr val="E1DAD2"/>
    <a:srgbClr val="FEFEFE"/>
    <a:srgbClr val="C1C9CD"/>
    <a:srgbClr val="7C96A3"/>
    <a:srgbClr val="FFFFFF"/>
    <a:srgbClr val="385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>
        <p:scale>
          <a:sx n="81" d="100"/>
          <a:sy n="81" d="100"/>
        </p:scale>
        <p:origin x="-2484" y="-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2BA86-7709-4DE6-8D43-0CA93AF10C5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6B712-4ACD-43B5-9AF8-F16EB6E2C1D8}">
      <dgm:prSet phldrT="[Текст]" custT="1"/>
      <dgm:spPr/>
      <dgm:t>
        <a:bodyPr/>
        <a:lstStyle/>
        <a:p>
          <a:r>
            <a:rPr lang="ru-RU" sz="2800" dirty="0" smtClean="0"/>
            <a:t>законодательный</a:t>
          </a:r>
          <a:endParaRPr lang="ru-RU" sz="2800" dirty="0"/>
        </a:p>
      </dgm:t>
    </dgm:pt>
    <dgm:pt modelId="{CF611BD2-AD80-44D2-AE31-1FB0FCFEECB9}" type="parTrans" cxnId="{2DEC4A11-F8D0-498C-B651-BEA540CB9C91}">
      <dgm:prSet/>
      <dgm:spPr/>
      <dgm:t>
        <a:bodyPr/>
        <a:lstStyle/>
        <a:p>
          <a:endParaRPr lang="ru-RU"/>
        </a:p>
      </dgm:t>
    </dgm:pt>
    <dgm:pt modelId="{9F7E376A-E3EA-4E9F-A903-515526B461EA}" type="sibTrans" cxnId="{2DEC4A11-F8D0-498C-B651-BEA540CB9C91}">
      <dgm:prSet/>
      <dgm:spPr/>
      <dgm:t>
        <a:bodyPr/>
        <a:lstStyle/>
        <a:p>
          <a:endParaRPr lang="ru-RU"/>
        </a:p>
      </dgm:t>
    </dgm:pt>
    <dgm:pt modelId="{79C446E7-988C-4744-95F4-F149F77CF4B4}">
      <dgm:prSet phldrT="[Текст]" custT="1"/>
      <dgm:spPr/>
      <dgm:t>
        <a:bodyPr/>
        <a:lstStyle/>
        <a:p>
          <a:r>
            <a:rPr lang="ru-RU" sz="2800" dirty="0" smtClean="0"/>
            <a:t>организационный</a:t>
          </a:r>
          <a:endParaRPr lang="ru-RU" sz="2800" dirty="0"/>
        </a:p>
      </dgm:t>
    </dgm:pt>
    <dgm:pt modelId="{A305CBFA-E3C0-46FE-9C2C-D024FFAD03BE}" type="parTrans" cxnId="{8392B2DD-78DD-4599-9F87-CA8843737046}">
      <dgm:prSet/>
      <dgm:spPr/>
      <dgm:t>
        <a:bodyPr/>
        <a:lstStyle/>
        <a:p>
          <a:endParaRPr lang="ru-RU"/>
        </a:p>
      </dgm:t>
    </dgm:pt>
    <dgm:pt modelId="{ECF80FA6-82D9-48CE-9BC7-FB1B5C8BF791}" type="sibTrans" cxnId="{8392B2DD-78DD-4599-9F87-CA8843737046}">
      <dgm:prSet/>
      <dgm:spPr/>
      <dgm:t>
        <a:bodyPr/>
        <a:lstStyle/>
        <a:p>
          <a:endParaRPr lang="ru-RU"/>
        </a:p>
      </dgm:t>
    </dgm:pt>
    <dgm:pt modelId="{E527EA4A-782A-46EA-B332-5B2D6382CBE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экономический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68C48265-B441-448A-B9E4-AA41E7EFE4C6}" type="parTrans" cxnId="{92713885-96F7-4AE1-82FA-B8A6A591F88A}">
      <dgm:prSet/>
      <dgm:spPr/>
      <dgm:t>
        <a:bodyPr/>
        <a:lstStyle/>
        <a:p>
          <a:endParaRPr lang="ru-RU"/>
        </a:p>
      </dgm:t>
    </dgm:pt>
    <dgm:pt modelId="{5C979172-0A35-402C-947A-7C1571B8A145}" type="sibTrans" cxnId="{92713885-96F7-4AE1-82FA-B8A6A591F88A}">
      <dgm:prSet/>
      <dgm:spPr/>
      <dgm:t>
        <a:bodyPr/>
        <a:lstStyle/>
        <a:p>
          <a:endParaRPr lang="ru-RU"/>
        </a:p>
      </dgm:t>
    </dgm:pt>
    <dgm:pt modelId="{6DD4996C-EBD7-481C-8B79-1FCAC3C3F535}" type="pres">
      <dgm:prSet presAssocID="{A9F2BA86-7709-4DE6-8D43-0CA93AF10C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E1818FB-A9F0-4347-A258-226D07FA1674}" type="pres">
      <dgm:prSet presAssocID="{5936B712-4ACD-43B5-9AF8-F16EB6E2C1D8}" presName="composite" presStyleCnt="0"/>
      <dgm:spPr/>
    </dgm:pt>
    <dgm:pt modelId="{0E1266A7-2B6B-4D94-995F-F5413A51285A}" type="pres">
      <dgm:prSet presAssocID="{5936B712-4ACD-43B5-9AF8-F16EB6E2C1D8}" presName="bentUpArrow1" presStyleLbl="alignImgPlace1" presStyleIdx="0" presStyleCnt="2"/>
      <dgm:spPr/>
    </dgm:pt>
    <dgm:pt modelId="{5BE87211-AE84-4E78-A6C6-B3944C1BE805}" type="pres">
      <dgm:prSet presAssocID="{5936B712-4ACD-43B5-9AF8-F16EB6E2C1D8}" presName="ParentText" presStyleLbl="node1" presStyleIdx="0" presStyleCnt="3" custScaleX="2038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404C4-6C1B-4145-BB80-2B4603900B47}" type="pres">
      <dgm:prSet presAssocID="{5936B712-4ACD-43B5-9AF8-F16EB6E2C1D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DF2ED-2F8E-4FC9-8491-26130021351E}" type="pres">
      <dgm:prSet presAssocID="{9F7E376A-E3EA-4E9F-A903-515526B461EA}" presName="sibTrans" presStyleCnt="0"/>
      <dgm:spPr/>
    </dgm:pt>
    <dgm:pt modelId="{2731255A-6DEA-4B7C-BCB6-D44309C9C739}" type="pres">
      <dgm:prSet presAssocID="{79C446E7-988C-4744-95F4-F149F77CF4B4}" presName="composite" presStyleCnt="0"/>
      <dgm:spPr/>
    </dgm:pt>
    <dgm:pt modelId="{B0C1EC95-8850-438B-90CE-A0F039940007}" type="pres">
      <dgm:prSet presAssocID="{79C446E7-988C-4744-95F4-F149F77CF4B4}" presName="bentUpArrow1" presStyleLbl="alignImgPlace1" presStyleIdx="1" presStyleCnt="2"/>
      <dgm:spPr/>
    </dgm:pt>
    <dgm:pt modelId="{D81095B8-D43A-49D2-AC29-7028AFB1023C}" type="pres">
      <dgm:prSet presAssocID="{79C446E7-988C-4744-95F4-F149F77CF4B4}" presName="ParentText" presStyleLbl="node1" presStyleIdx="1" presStyleCnt="3" custScaleX="2743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17444-A442-46F8-A43F-B44799C2B8CD}" type="pres">
      <dgm:prSet presAssocID="{79C446E7-988C-4744-95F4-F149F77CF4B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8AE76-9C17-4CA4-BE17-A5FFDD4229B3}" type="pres">
      <dgm:prSet presAssocID="{ECF80FA6-82D9-48CE-9BC7-FB1B5C8BF791}" presName="sibTrans" presStyleCnt="0"/>
      <dgm:spPr/>
    </dgm:pt>
    <dgm:pt modelId="{AA19E5E2-FCC2-4556-AAD3-FD49D2E6FACC}" type="pres">
      <dgm:prSet presAssocID="{E527EA4A-782A-46EA-B332-5B2D6382CBE2}" presName="composite" presStyleCnt="0"/>
      <dgm:spPr/>
    </dgm:pt>
    <dgm:pt modelId="{A8A16C6B-E8AD-4D8F-A6F7-723C64FB5514}" type="pres">
      <dgm:prSet presAssocID="{E527EA4A-782A-46EA-B332-5B2D6382CBE2}" presName="ParentText" presStyleLbl="node1" presStyleIdx="2" presStyleCnt="3" custScaleX="2244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92B2DD-78DD-4599-9F87-CA8843737046}" srcId="{A9F2BA86-7709-4DE6-8D43-0CA93AF10C5C}" destId="{79C446E7-988C-4744-95F4-F149F77CF4B4}" srcOrd="1" destOrd="0" parTransId="{A305CBFA-E3C0-46FE-9C2C-D024FFAD03BE}" sibTransId="{ECF80FA6-82D9-48CE-9BC7-FB1B5C8BF791}"/>
    <dgm:cxn modelId="{2DEC4A11-F8D0-498C-B651-BEA540CB9C91}" srcId="{A9F2BA86-7709-4DE6-8D43-0CA93AF10C5C}" destId="{5936B712-4ACD-43B5-9AF8-F16EB6E2C1D8}" srcOrd="0" destOrd="0" parTransId="{CF611BD2-AD80-44D2-AE31-1FB0FCFEECB9}" sibTransId="{9F7E376A-E3EA-4E9F-A903-515526B461EA}"/>
    <dgm:cxn modelId="{D255AE7C-3E27-4C82-98EC-F14C4E5B10EE}" type="presOf" srcId="{79C446E7-988C-4744-95F4-F149F77CF4B4}" destId="{D81095B8-D43A-49D2-AC29-7028AFB1023C}" srcOrd="0" destOrd="0" presId="urn:microsoft.com/office/officeart/2005/8/layout/StepDownProcess"/>
    <dgm:cxn modelId="{16788BAD-913A-4450-A3F0-D1DE6BAB9FC5}" type="presOf" srcId="{5936B712-4ACD-43B5-9AF8-F16EB6E2C1D8}" destId="{5BE87211-AE84-4E78-A6C6-B3944C1BE805}" srcOrd="0" destOrd="0" presId="urn:microsoft.com/office/officeart/2005/8/layout/StepDownProcess"/>
    <dgm:cxn modelId="{9F2C0616-6D4F-47AA-B5DE-F8BAEB9E2813}" type="presOf" srcId="{E527EA4A-782A-46EA-B332-5B2D6382CBE2}" destId="{A8A16C6B-E8AD-4D8F-A6F7-723C64FB5514}" srcOrd="0" destOrd="0" presId="urn:microsoft.com/office/officeart/2005/8/layout/StepDownProcess"/>
    <dgm:cxn modelId="{92713885-96F7-4AE1-82FA-B8A6A591F88A}" srcId="{A9F2BA86-7709-4DE6-8D43-0CA93AF10C5C}" destId="{E527EA4A-782A-46EA-B332-5B2D6382CBE2}" srcOrd="2" destOrd="0" parTransId="{68C48265-B441-448A-B9E4-AA41E7EFE4C6}" sibTransId="{5C979172-0A35-402C-947A-7C1571B8A145}"/>
    <dgm:cxn modelId="{116BAD60-D89E-4B14-A4FC-11D68D4D73AB}" type="presOf" srcId="{A9F2BA86-7709-4DE6-8D43-0CA93AF10C5C}" destId="{6DD4996C-EBD7-481C-8B79-1FCAC3C3F535}" srcOrd="0" destOrd="0" presId="urn:microsoft.com/office/officeart/2005/8/layout/StepDownProcess"/>
    <dgm:cxn modelId="{D08BDC16-421B-4BE8-B5DE-8B76EBD21123}" type="presParOf" srcId="{6DD4996C-EBD7-481C-8B79-1FCAC3C3F535}" destId="{DE1818FB-A9F0-4347-A258-226D07FA1674}" srcOrd="0" destOrd="0" presId="urn:microsoft.com/office/officeart/2005/8/layout/StepDownProcess"/>
    <dgm:cxn modelId="{D997C860-8D7D-4F71-86EE-C6E26FC4B947}" type="presParOf" srcId="{DE1818FB-A9F0-4347-A258-226D07FA1674}" destId="{0E1266A7-2B6B-4D94-995F-F5413A51285A}" srcOrd="0" destOrd="0" presId="urn:microsoft.com/office/officeart/2005/8/layout/StepDownProcess"/>
    <dgm:cxn modelId="{D0EBC372-BD91-4592-9CF9-6014F3820F8A}" type="presParOf" srcId="{DE1818FB-A9F0-4347-A258-226D07FA1674}" destId="{5BE87211-AE84-4E78-A6C6-B3944C1BE805}" srcOrd="1" destOrd="0" presId="urn:microsoft.com/office/officeart/2005/8/layout/StepDownProcess"/>
    <dgm:cxn modelId="{E36443EE-4CAD-4859-866A-18C2F6A98564}" type="presParOf" srcId="{DE1818FB-A9F0-4347-A258-226D07FA1674}" destId="{739404C4-6C1B-4145-BB80-2B4603900B47}" srcOrd="2" destOrd="0" presId="urn:microsoft.com/office/officeart/2005/8/layout/StepDownProcess"/>
    <dgm:cxn modelId="{558944E9-365C-49FE-951D-59CF3357E264}" type="presParOf" srcId="{6DD4996C-EBD7-481C-8B79-1FCAC3C3F535}" destId="{A58DF2ED-2F8E-4FC9-8491-26130021351E}" srcOrd="1" destOrd="0" presId="urn:microsoft.com/office/officeart/2005/8/layout/StepDownProcess"/>
    <dgm:cxn modelId="{C5C0E69E-9FC3-48AA-987F-D19E9DA65AA7}" type="presParOf" srcId="{6DD4996C-EBD7-481C-8B79-1FCAC3C3F535}" destId="{2731255A-6DEA-4B7C-BCB6-D44309C9C739}" srcOrd="2" destOrd="0" presId="urn:microsoft.com/office/officeart/2005/8/layout/StepDownProcess"/>
    <dgm:cxn modelId="{DA35AC55-4A33-43ED-AA86-EDCD11F7EC59}" type="presParOf" srcId="{2731255A-6DEA-4B7C-BCB6-D44309C9C739}" destId="{B0C1EC95-8850-438B-90CE-A0F039940007}" srcOrd="0" destOrd="0" presId="urn:microsoft.com/office/officeart/2005/8/layout/StepDownProcess"/>
    <dgm:cxn modelId="{7FC6FF9A-6606-4F16-B47A-BACD6C49F95F}" type="presParOf" srcId="{2731255A-6DEA-4B7C-BCB6-D44309C9C739}" destId="{D81095B8-D43A-49D2-AC29-7028AFB1023C}" srcOrd="1" destOrd="0" presId="urn:microsoft.com/office/officeart/2005/8/layout/StepDownProcess"/>
    <dgm:cxn modelId="{22FECEAA-BBF5-4272-A687-9B0821C2B441}" type="presParOf" srcId="{2731255A-6DEA-4B7C-BCB6-D44309C9C739}" destId="{72117444-A442-46F8-A43F-B44799C2B8CD}" srcOrd="2" destOrd="0" presId="urn:microsoft.com/office/officeart/2005/8/layout/StepDownProcess"/>
    <dgm:cxn modelId="{DB9C1077-4B98-431A-B3E8-1630FA088EBF}" type="presParOf" srcId="{6DD4996C-EBD7-481C-8B79-1FCAC3C3F535}" destId="{5CF8AE76-9C17-4CA4-BE17-A5FFDD4229B3}" srcOrd="3" destOrd="0" presId="urn:microsoft.com/office/officeart/2005/8/layout/StepDownProcess"/>
    <dgm:cxn modelId="{C97D73A2-6BAC-4113-ABC0-9840709CA1C2}" type="presParOf" srcId="{6DD4996C-EBD7-481C-8B79-1FCAC3C3F535}" destId="{AA19E5E2-FCC2-4556-AAD3-FD49D2E6FACC}" srcOrd="4" destOrd="0" presId="urn:microsoft.com/office/officeart/2005/8/layout/StepDownProcess"/>
    <dgm:cxn modelId="{D4B1DC7B-497E-41CD-A6CC-D70BB9F1B439}" type="presParOf" srcId="{AA19E5E2-FCC2-4556-AAD3-FD49D2E6FACC}" destId="{A8A16C6B-E8AD-4D8F-A6F7-723C64FB551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4E4F5-B39A-42B7-BBC8-69EB01F32C46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3F62-8CAC-4D98-A08F-B06FC44DF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0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3A3332-FDB5-4BC3-8DB5-AE92543385B2}" type="slidenum">
              <a:rPr lang="ru-RU" altLang="ru-RU" smtClean="0"/>
              <a:pPr>
                <a:defRPr/>
              </a:pPr>
              <a:t>88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34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64304"/>
          <a:stretch/>
        </p:blipFill>
        <p:spPr>
          <a:xfrm flipV="1">
            <a:off x="0" y="0"/>
            <a:ext cx="9144000" cy="12382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057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228600"/>
            <a:ext cx="180022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209800" y="333375"/>
            <a:ext cx="4572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400" b="1" dirty="0"/>
              <a:t>ВОЛГОГРАДСКИЙ ГОСУДАРСТВЕННЫЙ МЕДИЦИНСКИЙ УНИВЕРСИТЕТ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4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КАФЕДРА </a:t>
            </a:r>
            <a:r>
              <a:rPr lang="ru-RU" altLang="ru-RU" sz="1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МЕДИКО-СОЦИАЛЬНЫХ ТЕХНОЛОГИЙ С </a:t>
            </a:r>
            <a:r>
              <a:rPr lang="ru-RU" altLang="ru-RU" sz="14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КУРСОМ ПЕДАГОГИКИ И ОБРАЗОВАТЕЛЬНЫХ ТЕХНОЛОГИЙ ДПО</a:t>
            </a:r>
            <a:r>
              <a:rPr lang="ru-RU" altLang="ru-RU" sz="1400" b="1" dirty="0"/>
              <a:t> 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/>
              <a:t> 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 dirty="0"/>
              <a:t> </a:t>
            </a:r>
            <a:endParaRPr lang="ru-RU" altLang="ru-RU" sz="1800" dirty="0">
              <a:latin typeface="Calibri" pitchFamily="34" charset="0"/>
            </a:endParaRP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337160" y="1867023"/>
            <a:ext cx="8713788" cy="611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7030A0"/>
                </a:solidFill>
              </a:rPr>
              <a:t>Лекция </a:t>
            </a:r>
            <a:r>
              <a:rPr lang="ru-RU" b="1" dirty="0" smtClean="0">
                <a:solidFill>
                  <a:srgbClr val="7030A0"/>
                </a:solidFill>
              </a:rPr>
              <a:t> 31</a:t>
            </a:r>
            <a:endParaRPr lang="ru-RU" b="1" dirty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7030A0"/>
                </a:solidFill>
              </a:rPr>
              <a:t>по «Теории социальной работы»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7030A0"/>
                </a:solidFill>
              </a:rPr>
              <a:t> для студентов 2 курса отделения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solidFill>
                  <a:srgbClr val="7030A0"/>
                </a:solidFill>
              </a:rPr>
              <a:t>«Социальная работа»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altLang="ru-RU" dirty="0" smtClean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>
                <a:solidFill>
                  <a:srgbClr val="0070C0"/>
                </a:solidFill>
              </a:rPr>
              <a:t>Социальное партнерство в социальной работе</a:t>
            </a:r>
            <a:endParaRPr lang="ru-RU" sz="3200" dirty="0">
              <a:solidFill>
                <a:srgbClr val="0070C0"/>
              </a:solidFill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Д.п.н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проф. А.И. </a:t>
            </a:r>
            <a:r>
              <a:rPr lang="ru-RU" alt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Артюхина</a:t>
            </a:r>
            <a:endParaRPr lang="ru-RU" alt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1600" dirty="0" smtClean="0">
                <a:solidFill>
                  <a:srgbClr val="173A8D"/>
                </a:solidFill>
                <a:ea typeface="Calibri" pitchFamily="34" charset="0"/>
              </a:rPr>
              <a:t>Волгоград  2021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</a:rPr>
              <a:t>	</a:t>
            </a:r>
            <a:endParaRPr lang="ru-RU" altLang="ru-RU" sz="2000" dirty="0" smtClean="0">
              <a:ea typeface="Calibri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ru-RU" altLang="ru-RU" sz="2000" dirty="0" smtClean="0">
              <a:ea typeface="Calibri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altLang="ru-RU" sz="2000" dirty="0" smtClean="0">
                <a:ea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3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ds04.infourok.ru/uploads/ex/004b/00060742-c8e1ec33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cf.ppt-online.org/files/slide/e/e4fgKWLuEbIwY8Bt7zxCQUk013AihPO5adcsNj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5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900igr.net/up/datas/101846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4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s1.slide-share.ru/s_slide/1ee146f04170dea5801439981f2b9f44/1d285e90-2658-4a7a-a9a3-e29751678b6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1.slide-share.ru/s_slide/1ee146f04170dea5801439981f2b9f44/1d285e90-2658-4a7a-a9a3-e29751678b6f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1.slide-share.ru/s_slide/1ee146f04170dea5801439981f2b9f44/1d285e90-2658-4a7a-a9a3-e29751678b6f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fbm.ru/wp-content/uploads/2018/08/Principy-socialnogo-partner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08" y="-339969"/>
            <a:ext cx="9365517" cy="71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0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1/slide/r/RlDf4hd5BKNsrEOokS0Qa7ynwIJCiGZ8WX39p6cUz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707"/>
            <a:ext cx="9237785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61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1/slide/r/RlDf4hd5BKNsrEOokS0Qa7ynwIJCiGZ8WX39p6cUz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6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cf.ppt-online.org/files1/slide/r/RlDf4hd5BKNsrEOokS0Qa7ynwIJCiGZ8WX39p6cUz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.ppt-online.org/files1/slide/r/RlDf4hd5BKNsrEOokS0Qa7ynwIJCiGZ8WX39p6cUz/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508"/>
            <a:ext cx="9050215" cy="68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archive.volgodonskgorod.ru/news_img/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8954"/>
            <a:ext cx="8753963" cy="62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0" y="5380892"/>
            <a:ext cx="2485293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15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423" y="163208"/>
            <a:ext cx="7869890" cy="9987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Понятие добровольческой деятельности СО НКО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522" y="1087962"/>
            <a:ext cx="8733692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Социальный институт некоммерческого сектора (НКО) является </a:t>
            </a:r>
          </a:p>
          <a:p>
            <a:r>
              <a:rPr lang="ru-RU" sz="2400" dirty="0" smtClean="0"/>
              <a:t>необходимым компонентом гражданского общества, </a:t>
            </a:r>
          </a:p>
          <a:p>
            <a:r>
              <a:rPr lang="ru-RU" sz="2400" dirty="0" smtClean="0"/>
              <a:t>формой добровольной самоорганизации конкретного человеческого сообщества, возникшей без давления со стороны государства, в рамках закона и государственных институтов. </a:t>
            </a:r>
          </a:p>
          <a:p>
            <a:pPr marL="0" indent="0">
              <a:buNone/>
            </a:pPr>
            <a:r>
              <a:rPr lang="ru-RU" sz="2400" dirty="0" smtClean="0"/>
              <a:t>НКО помогает гражданам реализовать возрастающие социальные, культурные, политические и экономические запросы.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4092" y="4489938"/>
            <a:ext cx="8358553" cy="2180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Инициирование и всемерная поддержка жизнеспособности и конструктивного диалога государственных структур со всеми социальными институтами общества одна из ключевых задач социальной политики российского государства на современном этапе его развития  (см. ФЗ </a:t>
            </a:r>
            <a:r>
              <a:rPr lang="ru-RU" dirty="0" smtClean="0"/>
              <a:t>№442 «Об основах социального обслуживания граждан в РФ»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1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9" descr="arrow_metal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39" y="2253623"/>
            <a:ext cx="25431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4"/>
          <p:cNvSpPr>
            <a:spLocks noChangeShapeType="1"/>
          </p:cNvSpPr>
          <p:nvPr/>
        </p:nvSpPr>
        <p:spPr bwMode="black">
          <a:xfrm>
            <a:off x="2971800" y="27432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978025" y="1195388"/>
            <a:ext cx="6858000" cy="1074737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Содержание</a:t>
            </a:r>
            <a:endParaRPr lang="en-US" altLang="ru-RU" smtClean="0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black">
          <a:xfrm flipV="1">
            <a:off x="3000375" y="3429000"/>
            <a:ext cx="5262563" cy="460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black">
          <a:xfrm flipV="1">
            <a:off x="3143250" y="4062413"/>
            <a:ext cx="5357813" cy="460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black">
          <a:xfrm flipV="1">
            <a:off x="3357563" y="4857750"/>
            <a:ext cx="5000625" cy="46038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4" name="Group 94"/>
          <p:cNvGrpSpPr>
            <a:grpSpLocks/>
          </p:cNvGrpSpPr>
          <p:nvPr/>
        </p:nvGrpSpPr>
        <p:grpSpPr bwMode="auto">
          <a:xfrm>
            <a:off x="2640587" y="2292389"/>
            <a:ext cx="393700" cy="393700"/>
            <a:chOff x="2543" y="1006"/>
            <a:chExt cx="416" cy="416"/>
          </a:xfrm>
        </p:grpSpPr>
        <p:sp>
          <p:nvSpPr>
            <p:cNvPr id="4131" name="Oval 5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32" name="Group 5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4134" name="Picture 5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95" name="Oval 5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36" name="Picture 5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33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5" name="Group 93"/>
          <p:cNvGrpSpPr>
            <a:grpSpLocks/>
          </p:cNvGrpSpPr>
          <p:nvPr/>
        </p:nvGrpSpPr>
        <p:grpSpPr bwMode="auto">
          <a:xfrm>
            <a:off x="2606675" y="3403898"/>
            <a:ext cx="393700" cy="393700"/>
            <a:chOff x="3071" y="1006"/>
            <a:chExt cx="416" cy="416"/>
          </a:xfrm>
        </p:grpSpPr>
        <p:sp>
          <p:nvSpPr>
            <p:cNvPr id="4125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26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4128" name="Picture 6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05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30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7" name="Picture 8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6" name="Group 92"/>
          <p:cNvGrpSpPr>
            <a:grpSpLocks/>
          </p:cNvGrpSpPr>
          <p:nvPr/>
        </p:nvGrpSpPr>
        <p:grpSpPr bwMode="auto">
          <a:xfrm>
            <a:off x="2681608" y="4428448"/>
            <a:ext cx="393700" cy="393700"/>
            <a:chOff x="3647" y="1006"/>
            <a:chExt cx="416" cy="416"/>
          </a:xfrm>
        </p:grpSpPr>
        <p:sp>
          <p:nvSpPr>
            <p:cNvPr id="4119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20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4122" name="Picture 6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10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24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1" name="Picture 8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7" name="Group 91"/>
          <p:cNvGrpSpPr>
            <a:grpSpLocks/>
          </p:cNvGrpSpPr>
          <p:nvPr/>
        </p:nvGrpSpPr>
        <p:grpSpPr bwMode="auto">
          <a:xfrm>
            <a:off x="2673147" y="5327141"/>
            <a:ext cx="393700" cy="393700"/>
            <a:chOff x="4213" y="1006"/>
            <a:chExt cx="416" cy="416"/>
          </a:xfrm>
        </p:grpSpPr>
        <p:sp>
          <p:nvSpPr>
            <p:cNvPr id="4113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8A8A8A"/>
                </a:gs>
                <a:gs pos="50000">
                  <a:srgbClr val="FFFFFF"/>
                </a:gs>
                <a:gs pos="100000">
                  <a:srgbClr val="8A8A8A"/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4114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4116" name="Picture 7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15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pic>
            <p:nvPicPr>
              <p:cNvPr id="4118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15" name="Picture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8" name="Rectangle 43"/>
          <p:cNvSpPr>
            <a:spLocks noChangeArrowheads="1"/>
          </p:cNvSpPr>
          <p:nvPr/>
        </p:nvSpPr>
        <p:spPr bwMode="auto">
          <a:xfrm>
            <a:off x="1763713" y="0"/>
            <a:ext cx="7056437" cy="147732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i="1" dirty="0">
                <a:solidFill>
                  <a:srgbClr val="173A8D"/>
                </a:solidFill>
              </a:rPr>
              <a:t>Настоящий конец образования </a:t>
            </a:r>
            <a:endParaRPr lang="ru-RU" altLang="ru-RU" sz="2400" i="1" dirty="0" smtClean="0">
              <a:solidFill>
                <a:srgbClr val="173A8D"/>
              </a:solidFill>
            </a:endParaRPr>
          </a:p>
          <a:p>
            <a:pPr eaLnBrk="1" hangingPunct="1"/>
            <a:r>
              <a:rPr lang="ru-RU" altLang="ru-RU" sz="2400" i="1" dirty="0" smtClean="0">
                <a:solidFill>
                  <a:srgbClr val="173A8D"/>
                </a:solidFill>
              </a:rPr>
              <a:t>дает </a:t>
            </a:r>
            <a:r>
              <a:rPr lang="ru-RU" altLang="ru-RU" sz="2400" i="1" dirty="0">
                <a:solidFill>
                  <a:srgbClr val="173A8D"/>
                </a:solidFill>
              </a:rPr>
              <a:t>только   сама жизнь и самостоятельность каждого</a:t>
            </a:r>
            <a:r>
              <a:rPr lang="ru-RU" altLang="ru-RU" i="1" dirty="0">
                <a:solidFill>
                  <a:srgbClr val="173A8D"/>
                </a:solidFill>
              </a:rPr>
              <a:t>.                              </a:t>
            </a:r>
          </a:p>
          <a:p>
            <a:pPr algn="r" eaLnBrk="1" hangingPunct="1"/>
            <a:r>
              <a:rPr lang="ru-RU" altLang="ru-RU" i="1" dirty="0">
                <a:solidFill>
                  <a:srgbClr val="173A8D"/>
                </a:solidFill>
              </a:rPr>
              <a:t>Д.И. Менделеев</a:t>
            </a:r>
          </a:p>
        </p:txBody>
      </p:sp>
      <p:sp>
        <p:nvSpPr>
          <p:cNvPr id="4111" name="Прямоугольник 1"/>
          <p:cNvSpPr>
            <a:spLocks noChangeArrowheads="1"/>
          </p:cNvSpPr>
          <p:nvPr/>
        </p:nvSpPr>
        <p:spPr bwMode="auto">
          <a:xfrm>
            <a:off x="3345656" y="206293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0" dirty="0" smtClean="0">
                <a:latin typeface="+mn-lt"/>
              </a:rPr>
              <a:t>Добровольческая деятельность в организациях СО</a:t>
            </a:r>
            <a:endParaRPr lang="ru-RU" b="0" dirty="0">
              <a:latin typeface="+mn-lt"/>
            </a:endParaRPr>
          </a:p>
        </p:txBody>
      </p:sp>
      <p:pic>
        <p:nvPicPr>
          <p:cNvPr id="41" name="Рисунок 1" descr="Описание: 4215-logotip_volggm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7"/>
            <a:ext cx="1783879" cy="14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 descr="0a2ae59b0b7e5ee1c62e80d684812acc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8558" y="-5679"/>
            <a:ext cx="1800225" cy="102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42271" y="5934670"/>
            <a:ext cx="525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b="1" dirty="0" smtClean="0">
              <a:solidFill>
                <a:srgbClr val="1547B7"/>
              </a:solidFill>
            </a:endParaRPr>
          </a:p>
          <a:p>
            <a:r>
              <a:rPr lang="ru-RU" b="1" dirty="0" smtClean="0">
                <a:solidFill>
                  <a:srgbClr val="1547B7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05456" y="3174299"/>
            <a:ext cx="5677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Сотрудничество организаций государственного и негосударственного </a:t>
            </a:r>
            <a:r>
              <a:rPr lang="ru-RU" dirty="0" smtClean="0"/>
              <a:t>секторов. Механизмы </a:t>
            </a:r>
            <a:r>
              <a:rPr lang="ru-RU" dirty="0"/>
              <a:t>взаимодействия: законодательный, организационный, экономический.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0562" y="4447106"/>
            <a:ext cx="5214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принципы взаимодействия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2271" y="498217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</a:p>
          <a:p>
            <a:r>
              <a:rPr lang="ru-RU" dirty="0"/>
              <a:t>Роль общественных и благотворительных организаций в решении проблем социальной защиты человека</a:t>
            </a:r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12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Ресурсы совершенствования системы социального обслуживания населения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04092" y="1125415"/>
            <a:ext cx="7702061" cy="186397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Человеческие ресурсы – добровольцы, волонтеры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430213" y="1881555"/>
            <a:ext cx="7139353" cy="186397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Помещение, материалы, оборудование  ( в том числе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ещи для нуждающихся)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951889" y="2667000"/>
            <a:ext cx="6564920" cy="186397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Технологии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57046" y="3135924"/>
            <a:ext cx="6564920" cy="186397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Информационные ресурсы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4615" y="3757249"/>
            <a:ext cx="6377351" cy="186397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Фандрайзинг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7506" y="5621219"/>
            <a:ext cx="5814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Добровольцы составляют основу организаций некоммерческого сектора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7794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606062" y="1606062"/>
            <a:ext cx="5943600" cy="3962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Дайте определение терминам</a:t>
            </a:r>
          </a:p>
          <a:p>
            <a:pPr algn="ctr"/>
            <a:r>
              <a:rPr lang="ru-RU" sz="3200" dirty="0" smtClean="0"/>
              <a:t>«Доброволец»,</a:t>
            </a:r>
          </a:p>
          <a:p>
            <a:pPr algn="ctr"/>
            <a:r>
              <a:rPr lang="ru-RU" sz="3200" dirty="0" smtClean="0"/>
              <a:t>«Волонтер»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1283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-152399" y="187570"/>
            <a:ext cx="5943600" cy="3645876"/>
          </a:xfrm>
          <a:prstGeom prst="cloudCallout">
            <a:avLst>
              <a:gd name="adj1" fmla="val 16248"/>
              <a:gd name="adj2" fmla="val 66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Доброволец – гражданин осуществляющий благотворительную деятельность в форме безвозмездного труда в пользу  </a:t>
            </a:r>
            <a:r>
              <a:rPr lang="ru-RU" sz="2400" dirty="0" err="1" smtClean="0"/>
              <a:t>благополучателя</a:t>
            </a:r>
            <a:endParaRPr lang="ru-RU" sz="2400" dirty="0" smtClean="0"/>
          </a:p>
        </p:txBody>
      </p:sp>
      <p:sp>
        <p:nvSpPr>
          <p:cNvPr id="3" name="Выноска-облако 2"/>
          <p:cNvSpPr/>
          <p:nvPr/>
        </p:nvSpPr>
        <p:spPr>
          <a:xfrm>
            <a:off x="4466490" y="597878"/>
            <a:ext cx="4794741" cy="3962400"/>
          </a:xfrm>
          <a:prstGeom prst="cloudCallout">
            <a:avLst>
              <a:gd name="adj1" fmla="val -53793"/>
              <a:gd name="adj2" fmla="val 482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Волонтер- гражданин, получающий за свой бесплатный труд какую либо услугу от организации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952" y="4560278"/>
            <a:ext cx="89810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«Волонтеры – это люди делающие что либо по своей воле, по согласию, а не по </a:t>
            </a:r>
          </a:p>
          <a:p>
            <a:r>
              <a:rPr lang="ru-RU" sz="2000" dirty="0" smtClean="0"/>
              <a:t>Принуждению. Они могут действовать либо неформально, работать бесплатно, </a:t>
            </a:r>
          </a:p>
          <a:p>
            <a:r>
              <a:rPr lang="ru-RU" sz="2000" dirty="0" smtClean="0"/>
              <a:t>как в государственных, так и в частных организациях медицинской, </a:t>
            </a:r>
          </a:p>
          <a:p>
            <a:r>
              <a:rPr lang="ru-RU" sz="2000" dirty="0" smtClean="0"/>
              <a:t>образовательной сферы, либо социального обеспечения, или являться членами</a:t>
            </a:r>
          </a:p>
          <a:p>
            <a:r>
              <a:rPr lang="ru-RU" sz="2000" dirty="0" smtClean="0"/>
              <a:t> добровольческих организаций… Волонтеры в современном значении этого </a:t>
            </a:r>
          </a:p>
          <a:p>
            <a:r>
              <a:rPr lang="ru-RU" sz="2000" dirty="0" smtClean="0"/>
              <a:t>слова – члены общественного объединения социальной направленности.»</a:t>
            </a:r>
          </a:p>
          <a:p>
            <a:pPr algn="r"/>
            <a:r>
              <a:rPr lang="ru-RU" sz="2000" dirty="0" smtClean="0"/>
              <a:t>Е.И. </a:t>
            </a:r>
            <a:r>
              <a:rPr lang="ru-RU" sz="2000" dirty="0" err="1" smtClean="0"/>
              <a:t>Холостова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6469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A5896"/>
                </a:solidFill>
              </a:rPr>
              <a:t>Категории людей, которые участвуют в добровольческой деятельности</a:t>
            </a:r>
            <a:endParaRPr lang="ru-RU" dirty="0">
              <a:solidFill>
                <a:srgbClr val="3A589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44" y="1427931"/>
            <a:ext cx="7869890" cy="48897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В </a:t>
            </a:r>
            <a:r>
              <a:rPr lang="ru-RU" dirty="0"/>
              <a:t>добровольческой </a:t>
            </a:r>
            <a:r>
              <a:rPr lang="ru-RU" dirty="0" smtClean="0"/>
              <a:t>деятельности могут участвовать различные группы населения с 9 лет, независимо от вероисповедания, социального положения, которые испытывают потребность социального служения на благо общества или в решении своих социальных проблем.</a:t>
            </a:r>
            <a:endParaRPr lang="ru-RU" dirty="0"/>
          </a:p>
        </p:txBody>
      </p:sp>
      <p:pic>
        <p:nvPicPr>
          <p:cNvPr id="1026" name="Picture 2" descr="https://dpo.online/wp-content/uploads/2018/11/Spets-po-sots-rab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4122"/>
            <a:ext cx="2743200" cy="26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1.bigstockphoto.com/8/3/1/large2/138436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51" y="3974121"/>
            <a:ext cx="2540733" cy="276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errfinancial.ca/wp-content/uploads/hands-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830" y="3974121"/>
            <a:ext cx="2409093" cy="26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7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Использование добровольческого, волонтерского труда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8" y="1287254"/>
            <a:ext cx="8393033" cy="488970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Труд добровольцев в той или иной мере используют более 75% российских НКО</a:t>
            </a:r>
          </a:p>
          <a:p>
            <a:r>
              <a:rPr lang="ru-RU" sz="2400" dirty="0" smtClean="0"/>
              <a:t>Общий уровень вовлеченности в добровольческую деятельность в некоммерческом секторе в 2008 г составил 3, 02% от численности экономически активного населения (3,2% от числа занятых в экономике). В среднем добровольцы работают 26 час в месяц.</a:t>
            </a:r>
          </a:p>
          <a:p>
            <a:r>
              <a:rPr lang="ru-RU" sz="2400" dirty="0" smtClean="0"/>
              <a:t>В пересчете на полную занятость получается, что трудовые ресурсы равны, 0,43%</a:t>
            </a:r>
            <a:r>
              <a:rPr lang="ru-RU" sz="2400" dirty="0"/>
              <a:t> от численности экономически активного населения </a:t>
            </a:r>
            <a:r>
              <a:rPr lang="ru-RU" sz="2400" dirty="0" smtClean="0"/>
              <a:t>или 0,46 % </a:t>
            </a:r>
            <a:r>
              <a:rPr lang="ru-RU" sz="2400" dirty="0"/>
              <a:t>от числа занятых в </a:t>
            </a:r>
            <a:r>
              <a:rPr lang="ru-RU" sz="2400" dirty="0" smtClean="0"/>
              <a:t>экономике.</a:t>
            </a:r>
          </a:p>
          <a:p>
            <a:r>
              <a:rPr lang="ru-RU" sz="2400" dirty="0" smtClean="0"/>
              <a:t>Стоимость ресурсов добровольного труда в некоммерческом секторе составила бы 16,5 </a:t>
            </a:r>
            <a:r>
              <a:rPr lang="ru-RU" sz="2400" dirty="0" err="1" smtClean="0"/>
              <a:t>млдр</a:t>
            </a:r>
            <a:r>
              <a:rPr lang="ru-RU" sz="2400" dirty="0" smtClean="0"/>
              <a:t> руб.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779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Основные характеристики субкультуры добровольцев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Субкультура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/>
              <a:t> (от лат. «</a:t>
            </a:r>
            <a:r>
              <a:rPr lang="en-US" dirty="0" smtClean="0"/>
              <a:t>sub</a:t>
            </a:r>
            <a:r>
              <a:rPr lang="ru-RU" dirty="0" smtClean="0"/>
              <a:t>»-под) – культура какой-либо социальной или демографической группы. Эта культура имеющая свои особенности, которые отличают данную группу, общность от других групп.</a:t>
            </a:r>
          </a:p>
          <a:p>
            <a:r>
              <a:rPr lang="ru-RU" dirty="0" smtClean="0"/>
              <a:t>Альтруизм (от фр. «другой») – бескорыстная забота о благе других и готовность жертвовать своими личными интересами ( противоположность эгоизму).</a:t>
            </a:r>
            <a:endParaRPr lang="ru-RU" dirty="0"/>
          </a:p>
        </p:txBody>
      </p:sp>
      <p:pic>
        <p:nvPicPr>
          <p:cNvPr id="4" name="Picture 10" descr="https://ashukino24.ru/wp-content/uploads/2018/09/36380_120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1" y="4208585"/>
            <a:ext cx="2801816" cy="255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1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Мотивы участия в добровольческих программах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4462" y="1324708"/>
            <a:ext cx="8909538" cy="545123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7814" y="2795954"/>
            <a:ext cx="1043354" cy="23739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Надеюсь научиться чему-то новому </a:t>
            </a:r>
            <a:r>
              <a:rPr lang="ru-RU" dirty="0" smtClean="0">
                <a:solidFill>
                  <a:schemeClr val="tx1"/>
                </a:solidFill>
              </a:rPr>
              <a:t>46%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0123" y="2795954"/>
            <a:ext cx="1008185" cy="2373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Иметь какое-то занятие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52093" y="2795954"/>
            <a:ext cx="961292" cy="23739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Для собственного удовольствия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7169" y="2860430"/>
            <a:ext cx="914401" cy="23094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Познакомиться с новыми людьми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7413" y="2845776"/>
            <a:ext cx="1025769" cy="2324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Ответить людям за добро добром </a:t>
            </a:r>
            <a:r>
              <a:rPr lang="ru-RU" dirty="0" smtClean="0">
                <a:solidFill>
                  <a:schemeClr val="tx1"/>
                </a:solidFill>
              </a:rPr>
              <a:t>11%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1622" y="2860430"/>
            <a:ext cx="987669" cy="2309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Бороться с определенной проблемой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48245" y="2845776"/>
            <a:ext cx="984739" cy="23241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 меня есть свободное время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795954"/>
            <a:ext cx="1137139" cy="2373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Помогать нуждающимся людям </a:t>
            </a:r>
            <a:r>
              <a:rPr lang="ru-RU" dirty="0" smtClean="0">
                <a:solidFill>
                  <a:schemeClr val="tx1"/>
                </a:solidFill>
              </a:rPr>
              <a:t>61%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0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Причины возникновения добровольчества в социальной сфере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77815" y="3886200"/>
            <a:ext cx="2801816" cy="27021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Аккумулировать ресурсы (финансовые, информационные, технологические, кадровые, человеческие)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0738" y="1348155"/>
            <a:ext cx="2391507" cy="2373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Производить общественно-полезные товары –милосердие, добросердечие, участие, ответственность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2338" y="3886200"/>
            <a:ext cx="2822329" cy="27021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Создавать гуманное поле доброты: этот вклад организаций некоммерческого сектора еще недостаточно оценивается и признается государством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36322" y="1397978"/>
            <a:ext cx="2256693" cy="23094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Вносить ощутимый вклад в производство социальных услуг, на принципах </a:t>
            </a:r>
            <a:r>
              <a:rPr lang="ru-RU" dirty="0" err="1" smtClean="0">
                <a:solidFill>
                  <a:schemeClr val="tx1"/>
                </a:solidFill>
              </a:rPr>
              <a:t>дополняемости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199" y="1348154"/>
            <a:ext cx="2192216" cy="23739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Организации некоммерческого сектора способны инициировать частные  общественные инициативы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039815" y="3707425"/>
            <a:ext cx="445477" cy="301867"/>
          </a:xfrm>
          <a:prstGeom prst="downArrow">
            <a:avLst>
              <a:gd name="adj1" fmla="val 50000"/>
              <a:gd name="adj2" fmla="val 65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 flipV="1">
            <a:off x="3446584" y="3722077"/>
            <a:ext cx="539262" cy="28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747846" y="3685444"/>
            <a:ext cx="445477" cy="301867"/>
          </a:xfrm>
          <a:prstGeom prst="downArrow">
            <a:avLst>
              <a:gd name="adj1" fmla="val 50000"/>
              <a:gd name="adj2" fmla="val 65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 flipV="1">
            <a:off x="6752492" y="3653204"/>
            <a:ext cx="539262" cy="2872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85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myslide.ru/documents_3/0f94f136307246d576805d7c8ba227bb/img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9" y="128954"/>
            <a:ext cx="8710246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92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532439" cy="1066130"/>
          </a:xfrm>
        </p:spPr>
        <p:txBody>
          <a:bodyPr/>
          <a:lstStyle/>
          <a:p>
            <a:r>
              <a:rPr lang="ru-RU" sz="3200" dirty="0"/>
              <a:t>Сотрудничество организаций государственного и негосударственного секторов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314696"/>
            <a:ext cx="5904656" cy="706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 smtClean="0">
              <a:solidFill>
                <a:srgbClr val="1547B6"/>
              </a:solidFill>
            </a:endParaRPr>
          </a:p>
          <a:p>
            <a:r>
              <a:rPr lang="ru-RU" sz="2800" dirty="0" smtClean="0">
                <a:solidFill>
                  <a:srgbClr val="1547B6"/>
                </a:solidFill>
              </a:rPr>
              <a:t>партнерство </a:t>
            </a:r>
            <a:r>
              <a:rPr lang="ru-RU" sz="2800" dirty="0">
                <a:solidFill>
                  <a:srgbClr val="1547B6"/>
                </a:solidFill>
              </a:rPr>
              <a:t>в реализации </a:t>
            </a:r>
            <a:r>
              <a:rPr lang="ru-RU" sz="2800" dirty="0" smtClean="0">
                <a:solidFill>
                  <a:srgbClr val="1547B6"/>
                </a:solidFill>
              </a:rPr>
              <a:t>проектов</a:t>
            </a:r>
            <a:endParaRPr lang="ru-RU" sz="2800" dirty="0">
              <a:solidFill>
                <a:srgbClr val="1547B6"/>
              </a:solidFill>
            </a:endParaRPr>
          </a:p>
          <a:p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844824"/>
            <a:ext cx="532859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1547B6"/>
                </a:solidFill>
              </a:rPr>
              <a:t>делегирование полномочий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67844" y="4933782"/>
            <a:ext cx="5688632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1547B6"/>
                </a:solidFill>
              </a:rPr>
              <a:t>совместное формирование правового пространства</a:t>
            </a:r>
          </a:p>
        </p:txBody>
      </p:sp>
      <p:pic>
        <p:nvPicPr>
          <p:cNvPr id="10" name="Picture 2" descr="https://st2.depositphotos.com/2704315/9004/v/950/depositphotos_90046558-stock-illustration-volunteer-is-helping-to-grandmot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6" y="1160585"/>
            <a:ext cx="2567354" cy="20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ache.passitforward.com/PassitForward/public/assets/attachments/organization/logo/84438b7aae55a0638073ef798e50b4ef15281061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2" y="4161692"/>
            <a:ext cx="2866292" cy="24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492369" y="351692"/>
            <a:ext cx="8276493" cy="616633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/>
              <a:t>Интегративность</a:t>
            </a:r>
            <a:r>
              <a:rPr lang="ru-RU" sz="2800" dirty="0"/>
              <a:t> социального партнерства </a:t>
            </a:r>
            <a:r>
              <a:rPr lang="ru-RU" sz="2800" dirty="0" smtClean="0"/>
              <a:t>как  </a:t>
            </a:r>
            <a:r>
              <a:rPr lang="ru-RU" sz="2800" dirty="0"/>
              <a:t>социокультурного феномена заключается в его </a:t>
            </a:r>
            <a:r>
              <a:rPr lang="ru-RU" sz="2800" dirty="0" smtClean="0"/>
              <a:t>двойственной </a:t>
            </a:r>
            <a:r>
              <a:rPr lang="ru-RU" sz="2800" dirty="0"/>
              <a:t>природе. </a:t>
            </a:r>
            <a:endParaRPr lang="ru-RU" sz="2800" dirty="0" smtClean="0"/>
          </a:p>
          <a:p>
            <a:r>
              <a:rPr lang="ru-RU" sz="2800" dirty="0" smtClean="0"/>
              <a:t>       С </a:t>
            </a:r>
            <a:r>
              <a:rPr lang="ru-RU" sz="2800" dirty="0"/>
              <a:t>одной стороны, </a:t>
            </a:r>
            <a:r>
              <a:rPr lang="ru-RU" sz="2800" dirty="0" smtClean="0"/>
              <a:t>социальное  </a:t>
            </a:r>
            <a:r>
              <a:rPr lang="ru-RU" sz="2800" dirty="0"/>
              <a:t>партнерство — это всегда продукт, результат </a:t>
            </a:r>
            <a:r>
              <a:rPr lang="ru-RU" sz="2800" dirty="0" smtClean="0"/>
              <a:t>межкультурного  </a:t>
            </a:r>
            <a:r>
              <a:rPr lang="ru-RU" sz="2800" dirty="0"/>
              <a:t>обмена и </a:t>
            </a:r>
            <a:r>
              <a:rPr lang="ru-RU" sz="2800" dirty="0" err="1"/>
              <a:t>культурации</a:t>
            </a:r>
            <a:r>
              <a:rPr lang="ru-RU" sz="2800" dirty="0"/>
              <a:t> социальной жизни. </a:t>
            </a:r>
            <a:endParaRPr lang="ru-RU" sz="2800" dirty="0" smtClean="0"/>
          </a:p>
          <a:p>
            <a:r>
              <a:rPr lang="ru-RU" sz="2800" dirty="0" smtClean="0"/>
              <a:t>      С другой  </a:t>
            </a:r>
            <a:r>
              <a:rPr lang="ru-RU" sz="2800" dirty="0"/>
              <a:t>стороны, именно социальное партнерство, сам </a:t>
            </a:r>
            <a:r>
              <a:rPr lang="ru-RU" sz="2800" dirty="0" smtClean="0"/>
              <a:t>процесс  </a:t>
            </a:r>
            <a:r>
              <a:rPr lang="ru-RU" sz="2800" dirty="0"/>
              <a:t>отношений социальных субъектов служит средством</a:t>
            </a:r>
          </a:p>
          <a:p>
            <a:r>
              <a:rPr lang="ru-RU" sz="2800" dirty="0"/>
              <a:t> формирования, поддержания и развития культуры.</a:t>
            </a:r>
          </a:p>
          <a:p>
            <a:r>
              <a:rPr lang="ru-RU" dirty="0" smtClean="0"/>
              <a:t>                                                                                      </a:t>
            </a:r>
            <a:r>
              <a:rPr lang="ru-RU" sz="2000" dirty="0" smtClean="0"/>
              <a:t>С</a:t>
            </a:r>
            <a:r>
              <a:rPr lang="ru-RU" sz="2000" dirty="0"/>
              <a:t>. А. Иванов</a:t>
            </a:r>
          </a:p>
        </p:txBody>
      </p:sp>
    </p:spTree>
    <p:extLst>
      <p:ext uri="{BB962C8B-B14F-4D97-AF65-F5344CB8AC3E}">
        <p14:creationId xmlns:p14="http://schemas.microsoft.com/office/powerpoint/2010/main" val="1588671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30783" cy="1066130"/>
          </a:xfrm>
        </p:spPr>
        <p:txBody>
          <a:bodyPr/>
          <a:lstStyle/>
          <a:p>
            <a:r>
              <a:rPr lang="ru-RU" dirty="0"/>
              <a:t>Механизмы взаимодействия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05952651"/>
              </p:ext>
            </p:extLst>
          </p:nvPr>
        </p:nvGraphicFramePr>
        <p:xfrm>
          <a:off x="1403648" y="2132856"/>
          <a:ext cx="68407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15567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организаций государственного и негосударственного секторов</a:t>
            </a:r>
          </a:p>
        </p:txBody>
      </p:sp>
      <p:pic>
        <p:nvPicPr>
          <p:cNvPr id="9" name="Picture 2" descr="https://zabavnik.club/wp-content/uploads/2018/04/radost_i_schaste_30_25055122-768x5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2" y="4396153"/>
            <a:ext cx="2775194" cy="23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cf.ppt-online.org/files/slide/b/Bfhku2bw465CGYezZvmSF3VMtODxoKiPnHLc18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69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rud.exdat.com/pars_docs/tw_refs/791/790817/790817_html_7f81f9c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45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5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.ppt-online.org/files/slide/m/MnwR5uXYZeI0iA1hvyPf69ab4QkqrtG3jms8Cc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56" y="0"/>
            <a:ext cx="9258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475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Формы взаимодействия государственного и негосударственного секторов экономики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215" y="1324708"/>
            <a:ext cx="3505200" cy="4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6754" y="1324708"/>
            <a:ext cx="3505200" cy="46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Неэкономические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" y="1899137"/>
            <a:ext cx="4841630" cy="4865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>
                <a:solidFill>
                  <a:schemeClr val="tx1"/>
                </a:solidFill>
              </a:rPr>
              <a:t>целевое финансирование деятельности некоммерческих организаций из бюджетов различных </a:t>
            </a:r>
            <a:r>
              <a:rPr lang="ru-RU" dirty="0" smtClean="0">
                <a:solidFill>
                  <a:schemeClr val="tx1"/>
                </a:solidFill>
              </a:rPr>
              <a:t>уровней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социальный заказ или государственный заказ в социальной сфере;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государственный или муниципальный грант;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фонды местного сообщества;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конкурсы социальных проектов, проводимые коммерческими организациями;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предоставление налоговых и иных льгот участникам благотворительной деятельности, создание благоприятного налогового режима для коммерческих организаций, принимающих участие в решении социальных вопросов.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" y="1899136"/>
            <a:ext cx="4841630" cy="4865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— </a:t>
            </a:r>
            <a:r>
              <a:rPr lang="ru-RU" dirty="0">
                <a:solidFill>
                  <a:schemeClr val="tx1"/>
                </a:solidFill>
              </a:rPr>
              <a:t>целевое финансирование деятельности некоммерческих организаций из бюджетов различных </a:t>
            </a:r>
            <a:r>
              <a:rPr lang="ru-RU" dirty="0" smtClean="0">
                <a:solidFill>
                  <a:schemeClr val="tx1"/>
                </a:solidFill>
              </a:rPr>
              <a:t>уровней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социальный заказ или государственный заказ в социальной сфере;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государственный или муниципальный грант;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фонды местного сообщества;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конкурсы социальных проектов, проводимые коммерческими организациями;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предоставление налоговых и иных льгот участникам благотворительной деятельности, создание благоприятного налогового режима для коммерческих организаций, принимающих участие в решении социальных вопросов.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34709" y="1899135"/>
            <a:ext cx="4009291" cy="48650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dirty="0">
                <a:solidFill>
                  <a:schemeClr val="tx1"/>
                </a:solidFill>
              </a:rPr>
              <a:t>— проведение совместных мероприятий;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общественные или общественно-экспертные советы;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круглые столы с участием представителей различных секторов, которые проводятся для обсуждения различных проблем, с вынесением рекомендательного решения;</a:t>
            </a:r>
          </a:p>
          <a:p>
            <a:pPr fontAlgn="t"/>
            <a:r>
              <a:rPr lang="ru-RU" dirty="0">
                <a:solidFill>
                  <a:schemeClr val="tx1"/>
                </a:solidFill>
              </a:rPr>
              <a:t>— общественные палаты.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88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08" y="163208"/>
            <a:ext cx="8944707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>Типология </a:t>
            </a:r>
            <a:r>
              <a:rPr lang="ru-RU" sz="3100" dirty="0"/>
              <a:t>межсекторных форм взаимодействия на основе признаков, определяющих социально-экономический эффект в решении общегосударственных </a:t>
            </a:r>
            <a:r>
              <a:rPr lang="ru-RU" sz="3100" dirty="0" smtClean="0"/>
              <a:t>задач</a:t>
            </a:r>
            <a:r>
              <a:rPr lang="ru-RU" sz="3200" dirty="0" smtClean="0"/>
              <a:t> </a:t>
            </a:r>
            <a:r>
              <a:rPr lang="ru-RU" sz="2700" dirty="0" smtClean="0"/>
              <a:t>(О</a:t>
            </a:r>
            <a:r>
              <a:rPr lang="ru-RU" sz="2700" dirty="0"/>
              <a:t>. Е. </a:t>
            </a:r>
            <a:r>
              <a:rPr lang="ru-RU" sz="2700" dirty="0" err="1" smtClean="0"/>
              <a:t>Пазына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243" y="1861685"/>
            <a:ext cx="7869890" cy="4889709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/>
              <a:t>— </a:t>
            </a:r>
            <a:r>
              <a:rPr lang="ru-RU" b="1" dirty="0">
                <a:solidFill>
                  <a:srgbClr val="0070C0"/>
                </a:solidFill>
              </a:rPr>
              <a:t>институциональные</a:t>
            </a:r>
            <a:r>
              <a:rPr lang="ru-RU" dirty="0"/>
              <a:t> (осуществляются на всех уровнях власти и представлены координационными и консультативными органами, экспертными и совещательными структурами при органах государственной власти РФ, субъектов Федерации и органах местного самоуправления);</a:t>
            </a:r>
          </a:p>
          <a:p>
            <a:pPr fontAlgn="t"/>
            <a:r>
              <a:rPr lang="ru-RU" dirty="0"/>
              <a:t>— </a:t>
            </a:r>
            <a:r>
              <a:rPr lang="ru-RU" b="1" dirty="0">
                <a:solidFill>
                  <a:srgbClr val="0070C0"/>
                </a:solidFill>
              </a:rPr>
              <a:t>технологические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(характеризуются совместными усилиями в решении определенных социально-экономических задач на конкретной территории, чаще всего муниципального уровня и уровня субъекта РФ);</a:t>
            </a:r>
          </a:p>
          <a:p>
            <a:pPr fontAlgn="t"/>
            <a:r>
              <a:rPr lang="ru-RU" dirty="0"/>
              <a:t>— </a:t>
            </a:r>
            <a:r>
              <a:rPr lang="ru-RU" b="1" dirty="0">
                <a:solidFill>
                  <a:srgbClr val="0070C0"/>
                </a:solidFill>
              </a:rPr>
              <a:t>экономические</a:t>
            </a:r>
            <a:r>
              <a:rPr lang="ru-RU" dirty="0"/>
              <a:t> (формы поддержки государством некоммерческих предприятий, которые осуществляются с помощью налогового, бюджетного и кредитного регулирования)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51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44" y="104593"/>
            <a:ext cx="7869890" cy="9987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Формы взаимодействия государственного и негосударственного секторов экономики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8" y="1287254"/>
            <a:ext cx="8146849" cy="4889709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процессе взаимодействия поддержки государства дает возможность разделить формы на следующие группы:</a:t>
            </a:r>
          </a:p>
          <a:p>
            <a:pPr fontAlgn="t"/>
            <a:r>
              <a:rPr lang="ru-RU" dirty="0"/>
              <a:t>— </a:t>
            </a:r>
            <a:r>
              <a:rPr lang="ru-RU" dirty="0">
                <a:solidFill>
                  <a:srgbClr val="C00000"/>
                </a:solidFill>
              </a:rPr>
              <a:t>с прямой государственной поддержкой </a:t>
            </a:r>
            <a:r>
              <a:rPr lang="ru-RU" dirty="0"/>
              <a:t>(субсидии, гранты, государственный социальный заказ и др.);</a:t>
            </a:r>
          </a:p>
          <a:p>
            <a:pPr fontAlgn="t"/>
            <a:r>
              <a:rPr lang="ru-RU" dirty="0"/>
              <a:t>— </a:t>
            </a:r>
            <a:r>
              <a:rPr lang="ru-RU" dirty="0">
                <a:solidFill>
                  <a:srgbClr val="C00000"/>
                </a:solidFill>
              </a:rPr>
              <a:t>с косвенной государственной поддержкой </a:t>
            </a:r>
            <a:r>
              <a:rPr lang="ru-RU" dirty="0"/>
              <a:t>(пользование государственным имуществом, освобождение от уплаты ряда налогов и др.).</a:t>
            </a:r>
          </a:p>
          <a:p>
            <a:pPr marL="0" indent="0" fontAlgn="t">
              <a:buNone/>
            </a:pPr>
            <a:r>
              <a:rPr lang="ru-RU" dirty="0" smtClean="0"/>
              <a:t>По характеру </a:t>
            </a:r>
            <a:r>
              <a:rPr lang="ru-RU" dirty="0"/>
              <a:t>решаемых некоммерческими организациями и органами власти задач при </a:t>
            </a:r>
            <a:r>
              <a:rPr lang="ru-RU" dirty="0" smtClean="0"/>
              <a:t>взаимодействии субъектов </a:t>
            </a:r>
            <a:r>
              <a:rPr lang="ru-RU" dirty="0"/>
              <a:t>осуществляется в следующих формах:</a:t>
            </a:r>
          </a:p>
          <a:p>
            <a:pPr fontAlgn="t"/>
            <a:r>
              <a:rPr lang="ru-RU" dirty="0"/>
              <a:t>— процедурно-организационных;</a:t>
            </a:r>
          </a:p>
          <a:p>
            <a:pPr fontAlgn="t"/>
            <a:r>
              <a:rPr lang="ru-RU" dirty="0"/>
              <a:t>— институционально-технологических.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81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Процедурно-организационные формы взаимодействия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7254"/>
            <a:ext cx="8932985" cy="4889709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представлены </a:t>
            </a:r>
            <a:r>
              <a:rPr lang="ru-RU" sz="2400" dirty="0"/>
              <a:t>совокупностью отношений, возникающих между органами власти и некоммерческими организациями в процессе создания (государственной регистрации), ведения деятельности (представление в Министерство юстиции РФ документов, содержащих отчет о деятельности некоммерческой организации, о персональном составе руководящих органов, а также документов о расходовании денежных средств и об использовании иного имущества, в том числе полученных от международных и иностранных организаций, иностранных граждан и лиц без гражданства), реорганизации и ликвидации некоммерческих организаций как юридических лиц, т. е. при решении организационных вопросов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связи с тем, что в рамках действующего законодательства существование некоммерческих организаций возможно и без регистрации юридического лица, данная форма взаимодействия характерна только для официально зарегистрированных НКО. 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136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36" y="268716"/>
            <a:ext cx="7869890" cy="9987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Институционально-технологические формы взаимодействия </a:t>
            </a:r>
            <a:r>
              <a:rPr lang="ru-RU" sz="2800" b="1" dirty="0">
                <a:solidFill>
                  <a:srgbClr val="00B0F0"/>
                </a:solidFill>
              </a:rPr>
              <a:t>характеризуются отношениями, возникающими между органами власти и некоммерческими организациями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44" y="1580331"/>
            <a:ext cx="7869890" cy="4889709"/>
          </a:xfrm>
        </p:spPr>
        <p:txBody>
          <a:bodyPr>
            <a:normAutofit fontScale="85000" lnSpcReduction="20000"/>
          </a:bodyPr>
          <a:lstStyle/>
          <a:p>
            <a:pPr fontAlgn="t"/>
            <a:r>
              <a:rPr lang="ru-RU" dirty="0"/>
              <a:t>характеризуются отношениями, возникающими между органами власти и некоммерческими организациями в процессе осуществления деятельности по решению социально-экономических задач конкретной территории (например, субъекта РФ, муниципального образования</a:t>
            </a:r>
            <a:r>
              <a:rPr lang="ru-RU" dirty="0" smtClean="0"/>
              <a:t>), направлены </a:t>
            </a:r>
            <a:r>
              <a:rPr lang="ru-RU" dirty="0"/>
              <a:t>на улучшение практики реализации социально-экономической политики, в частности региональной, с применением наиболее актуальных и современных механизмов взаимодействия.</a:t>
            </a:r>
          </a:p>
          <a:p>
            <a:pPr fontAlgn="t"/>
            <a:r>
              <a:rPr lang="ru-RU" dirty="0"/>
              <a:t>К данным формам взаимодействия относятся отношения некоммерческих организаций и органов власти в рамках реализации целевых программ, в том числе отраслевых, проектов и программ некоммерческих организаций с использованием таких механизмов, как государственный социальный заказ, государственный (муниципальный) грант и др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606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8" y="163208"/>
            <a:ext cx="8170295" cy="9987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600" dirty="0">
                <a:solidFill>
                  <a:srgbClr val="C00000"/>
                </a:solidFill>
              </a:rPr>
              <a:t>Под механизмом взаимодействия «НКО - власть»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понимают разработанную сообща совокупность правил, способов, технологий и документации по организации, обеспечению ресурсами и реализации совместных работ (проектов, акций) общественного сектора и власти, которая встроена в схему функционирования социальной сферы на данной территории, направлена на решение социально-значимой проблемы с учетом действующих нормативных и правовых актов и воспроизводима в будущем без участия создателей»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/>
              <a:t>(В. Н. </a:t>
            </a:r>
            <a:r>
              <a:rPr lang="ru-RU" sz="2400" dirty="0" err="1" smtClean="0"/>
              <a:t>Якимец</a:t>
            </a:r>
            <a:r>
              <a:rPr lang="ru-RU" sz="2400" dirty="0" smtClean="0"/>
              <a:t> 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98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5.infourok.ru/uploads/ex/0ed0/00007077-d4ca2c2c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4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Социальное партнерство в России, выделены 5 групп механизмов взаимодействия: </a:t>
            </a:r>
            <a:r>
              <a:rPr lang="ru-RU" sz="3100" dirty="0" smtClean="0">
                <a:solidFill>
                  <a:srgbClr val="C00000"/>
                </a:solidFill>
              </a:rPr>
              <a:t>(В.М. </a:t>
            </a:r>
            <a:r>
              <a:rPr lang="ru-RU" sz="3100" dirty="0" err="1" smtClean="0">
                <a:solidFill>
                  <a:srgbClr val="C00000"/>
                </a:solidFill>
              </a:rPr>
              <a:t>Якимец</a:t>
            </a:r>
            <a:r>
              <a:rPr lang="ru-RU" sz="3100" dirty="0" smtClean="0">
                <a:solidFill>
                  <a:srgbClr val="C0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289" y="1556885"/>
            <a:ext cx="7869890" cy="4889709"/>
          </a:xfrm>
        </p:spPr>
        <p:txBody>
          <a:bodyPr>
            <a:normAutofit fontScale="475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ru-RU" sz="4200" dirty="0" smtClean="0"/>
              <a:t>— </a:t>
            </a:r>
            <a:r>
              <a:rPr lang="ru-RU" sz="4200" dirty="0"/>
              <a:t>конкурсные механизмы (государственный и муниципальный социальный заказ, муниципальный грант, конкурс социальных проектов и др.);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4200" dirty="0"/>
              <a:t>— социально-технологические (передача органам власти социальной инновационной технологии, автором которой, как правило, является общественная организация);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4200" dirty="0" smtClean="0"/>
              <a:t>— </a:t>
            </a:r>
            <a:r>
              <a:rPr lang="ru-RU" sz="4200" dirty="0"/>
              <a:t>организационно-структурные (создание совместными усилиями специальных структур для решения социально-значимых задач, как правило, при финансовой поддержке со стороны органов власти и (или) бизнеса);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4200" dirty="0"/>
              <a:t>— процедурные, определяющие правила взаимодействия при решении определенных задач (соглашения, общественные парламенты и др.);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ru-RU" sz="4200" dirty="0"/>
              <a:t>— комплексные или комбинированные - совмещающие в себе признаки, как минимум, двух вышеназванных способов взаимодействия (например, фонды развития местного сообщества, объединяющие черты конкурсных, социально-технологических и </a:t>
            </a:r>
            <a:r>
              <a:rPr lang="ru-RU" sz="4200" dirty="0" err="1"/>
              <a:t>организационноструктурных</a:t>
            </a:r>
            <a:r>
              <a:rPr lang="ru-RU" sz="4200" dirty="0"/>
              <a:t> механизмов)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7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Социальное партнерство в России, выделены 3 группы механизмов взаимодействия: </a:t>
            </a:r>
            <a:r>
              <a:rPr lang="ru-RU" sz="3100" dirty="0" smtClean="0">
                <a:solidFill>
                  <a:srgbClr val="C00000"/>
                </a:solidFill>
              </a:rPr>
              <a:t>(</a:t>
            </a:r>
            <a:r>
              <a:rPr lang="ru-RU" sz="2800" dirty="0"/>
              <a:t> Н. Л. Хананашвили</a:t>
            </a:r>
            <a:r>
              <a:rPr lang="ru-RU" sz="3100" dirty="0" smtClean="0">
                <a:solidFill>
                  <a:srgbClr val="C0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289" y="1556885"/>
            <a:ext cx="7869890" cy="4889709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9600" dirty="0" smtClean="0"/>
              <a:t>— </a:t>
            </a: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процедурные элементы </a:t>
            </a:r>
            <a:r>
              <a:rPr lang="ru-RU" sz="9600" dirty="0" smtClean="0"/>
              <a:t>(программно-целевой подход, экспертная и оценочная деятельность, конкурсы, неналоговые побудительные механизмы для бизнеса и НКО, переговорные площадки, договоры о партнерстве, другие процедуры общественного участия);</a:t>
            </a:r>
          </a:p>
          <a:p>
            <a:pPr fontAlgn="t"/>
            <a:r>
              <a:rPr lang="ru-RU" sz="9600" dirty="0" smtClean="0"/>
              <a:t>— </a:t>
            </a: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экономико-правовые механизмы </a:t>
            </a:r>
            <a:r>
              <a:rPr lang="ru-RU" sz="9600" dirty="0" smtClean="0"/>
              <a:t>(грант, социальный заказ, налоговые механизмы побуждения социально ответственного бизнеса к занятию благотворительной деятельностью, меценатством и к поддержке общественной инициативы);</a:t>
            </a:r>
          </a:p>
          <a:p>
            <a:pPr fontAlgn="t"/>
            <a:r>
              <a:rPr lang="ru-RU" sz="9600" dirty="0" smtClean="0"/>
              <a:t>— </a:t>
            </a:r>
            <a:r>
              <a:rPr lang="ru-RU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формы </a:t>
            </a:r>
            <a:r>
              <a:rPr lang="ru-RU" sz="9600" dirty="0" smtClean="0"/>
              <a:t>(фонды местного сообщества, ярмарки социальных проектов, общественные (экспертные, консультационные советы), научно-исследовательские центры («фабрики мысли», центры публичной политики), другие общественные, </a:t>
            </a:r>
            <a:r>
              <a:rPr lang="ru-RU" sz="9600" dirty="0" err="1" smtClean="0"/>
              <a:t>государственнообщественные</a:t>
            </a:r>
            <a:r>
              <a:rPr lang="ru-RU" sz="9600" dirty="0" smtClean="0"/>
              <a:t> и общественно-государственные структуры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0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52" y="1312985"/>
            <a:ext cx="7869890" cy="5076092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ru-RU" dirty="0"/>
              <a:t>Н</a:t>
            </a:r>
            <a:r>
              <a:rPr lang="ru-RU" dirty="0" smtClean="0"/>
              <a:t>и </a:t>
            </a:r>
            <a:r>
              <a:rPr lang="ru-RU" dirty="0"/>
              <a:t>в одной из классификационных групп не упоминается механизм </a:t>
            </a:r>
            <a:r>
              <a:rPr lang="ru-RU" dirty="0">
                <a:solidFill>
                  <a:srgbClr val="0070C0"/>
                </a:solidFill>
              </a:rPr>
              <a:t>целевых потребительских субсидий</a:t>
            </a:r>
            <a:r>
              <a:rPr lang="ru-RU" dirty="0"/>
              <a:t>, методической разработкой и продвижением которого в России впервые стал заниматься фонд «Институт экономики города». </a:t>
            </a:r>
            <a:endParaRPr lang="ru-RU" dirty="0" smtClean="0"/>
          </a:p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последние десятилетия в сфере предоставления социальных услуг наметился курс на применение контрактных отношений между государственным и негосударственным секторами.</a:t>
            </a:r>
          </a:p>
          <a:p>
            <a:pPr fontAlgn="t"/>
            <a:r>
              <a:rPr lang="ru-RU" dirty="0"/>
              <a:t>Процесс заключения контрактов с поставщиками товаров, работ, услуг, в приобретении которых нуждается государство, является одной из важных составных частей экономической деятельности. В контрактных отношениях, наряду с частными и государственными предприятиями, государственными некоммерческими организациями, могут принимать участие и негосударственные НКО. Выбор типа организации при заключении контракта на оказание социальных услуг в первую очередь зависит от задач, решаемых государством при финансировании тех или иных мероприятий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97193" y="501134"/>
            <a:ext cx="4114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Обратите внимание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77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konoom.ru/metodicheskoe-posobie-regionalenaya-i-municipalenaya-socialena/17968_html_6c4bba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339970"/>
            <a:ext cx="7866184" cy="58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97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8" name="Picture 4" descr="http://900igr.net/up/datas/239568/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45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s://myslide.ru/documents_4/fbe775684b538c7e2e3e04923a14c89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96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900igr.net/datas/doshkolnoe-obrazovanie/Negosudarstvennyj-detskij-sad/0004-004-Gosudarstvennaja-politika-po-razvitiju-negosudarstvennogo-sekt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72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900igr.net/up/datas/217703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1015"/>
            <a:ext cx="8707071" cy="64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865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ages.myshared.ru/4/186455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164123"/>
            <a:ext cx="8628185" cy="63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306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image2.slideserve.com/5226190/slide2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28954"/>
            <a:ext cx="8651630" cy="64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4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Методология воспитания: воспитание Человека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7410" name="Picture 2" descr="Третий сектор и его роль в социальной защите насе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psychologos.ru/images/2b7ZpxrUo8_13615101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6" y="1117845"/>
            <a:ext cx="8639908" cy="559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89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s://myslide.ru/documents_4/80d66fa806ddd1d6fa69f67c3d0a559a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128954"/>
            <a:ext cx="8988425" cy="68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43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s://eee-region.ru/wp-content/uploads/2015/01/41-8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8" y="128954"/>
            <a:ext cx="8346830" cy="6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2" name="Picture 6" descr="http://900igr.net/up/datas/115483/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803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900igr.net/up/datas/85057/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995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156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studbooks.net/imag_/13/128035/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199293"/>
            <a:ext cx="7350369" cy="62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709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cf.ppt-online.org/files/slide/v/v2qVhHPFj19JeT4WkArN30ySDB5LdbaiCEIpfz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0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2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http://old.derit.ivanovoobl.ru/wp-content/uploads/sites/7/2016/07/GCHP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80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97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spk-aktobe.kz/wp-content/uploads/2018/10/gch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3785"/>
            <a:ext cx="8988425" cy="64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49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.ppt-online.org/files/slide/s/SNTZQsU8VukYE3DPfABh4CKxWbLl0ryHIFmoa7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8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5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cf.ppt-online.org/files1/slide/s/suAzRoh0ZVDHO5y7KG3fiJeQxEPv4UkLBWX2agjt98/slide-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80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900igr.net/up/datas/237194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936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2" name="Picture 4" descr="http://900igr.net/up/datas/237194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865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old.derit.ivanovoobl.ru/wp-content/uploads/sites/7/2016/07/GCH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1938" cy="67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117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images.myshared.ru/89/1386920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3" y="222739"/>
            <a:ext cx="8226425" cy="61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048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images.myshared.ru/9/926466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2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86246" y="6154616"/>
            <a:ext cx="1957754" cy="515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6973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cf.ppt-online.org/files/slide/v/v2qVhHPFj19JeT4WkArN30ySDB5LdbaiCEIpfz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373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presentacii.ru/documents_2/dbc31c73c3bac5bc0afbc148c0c289a8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117231"/>
            <a:ext cx="837882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7783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im0-tub-ru.yandex.net/i?id=4fba040da9dcf4277d5ca1ff63ce74d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187570"/>
            <a:ext cx="7831016" cy="59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221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cf.ppt-online.org/files/slide/c/Ct8Unv950giwxzK7FcWDXraOAeZy6lGLHBIuY1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63"/>
            <a:ext cx="9144000" cy="67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30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900igr.net/up/datas/174156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393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9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/slide/v/v7hAJG5gq1tO2cxdEi9uSF0MLTbkQVKyj3PDnU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6769" cy="65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699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900igr.net/up/datas/174156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020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myslide.ru/documents_3/4394596a6b2de1ff671844e0a556ba6b/img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3" y="0"/>
            <a:ext cx="8472610" cy="65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4495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textarchive.ru/images/775/1548666/m27971b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128954"/>
            <a:ext cx="8124093" cy="61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5598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up/datas/165117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9292" y="5943600"/>
            <a:ext cx="51347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380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eurasiafinace.ru/wp-content/uploads/images/economy_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8" y="0"/>
            <a:ext cx="8780584" cy="639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839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https://myslide.ru/documents_4/4a61d8491425ca64492eb23be6711a86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211015"/>
            <a:ext cx="9015046" cy="65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862" y="304800"/>
            <a:ext cx="1289538" cy="316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142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http://images.myshared.ru/9/945662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894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textarchive.ru/images/645/1289971/m5c4a0a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187569"/>
            <a:ext cx="8038855" cy="62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6009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https://im0-tub-ru.yandex.net/i?id=419091c7d277defae69c35771f36b474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211016"/>
            <a:ext cx="7909902" cy="62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504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900igr.net/up/datas/94036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6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8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cf.ppt-online.org/files/slide/1/1y8oS5mT9zMEsQCGbvqNPABKaYDcIuWgn32Ofi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523"/>
            <a:ext cx="9144000" cy="70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051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принципы взаимодействия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80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700808"/>
            <a:ext cx="374441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социального партнерства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768" y="4653136"/>
            <a:ext cx="3744416" cy="100811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независимой экспертизы и анализа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29768" y="2647976"/>
            <a:ext cx="374441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реалистичного подхода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690728"/>
            <a:ext cx="374441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участия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13792" y="1700808"/>
            <a:ext cx="37444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создание сети профессионалов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28616" y="3690728"/>
            <a:ext cx="37444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1547B6"/>
                </a:solidFill>
              </a:rPr>
              <a:t>субсидиарности</a:t>
            </a:r>
            <a:endParaRPr lang="ru-RU" sz="2400" dirty="0">
              <a:solidFill>
                <a:srgbClr val="1547B6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984" y="4653136"/>
            <a:ext cx="3744416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взаимной открытости и информационного обмена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2647976"/>
            <a:ext cx="37444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547B6"/>
                </a:solidFill>
              </a:rPr>
              <a:t>социальной солидарности</a:t>
            </a:r>
          </a:p>
        </p:txBody>
      </p:sp>
    </p:spTree>
    <p:extLst>
      <p:ext uri="{BB962C8B-B14F-4D97-AF65-F5344CB8AC3E}">
        <p14:creationId xmlns:p14="http://schemas.microsoft.com/office/powerpoint/2010/main" val="33819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принципы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https://im0-tub-ru.yandex.net/i?id=8991dd3f2c9584c73205294ded4f023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3481754"/>
            <a:ext cx="443999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s://images.slideplayer.com/16/5041383/slides/slide_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7" y="1234220"/>
            <a:ext cx="4278923" cy="32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https://im0-tub-ru.yandex.net/i?id=cd65e6a3d22702ee01455b9a400950a4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6" y="3001108"/>
            <a:ext cx="412237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://900igr.net/up/datas/234065/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4" y="879231"/>
            <a:ext cx="3930406" cy="27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30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s://presentacii.ru/documents_2/99de8adfe77cc99895f884aa5a4411c6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5" y="93785"/>
            <a:ext cx="8707071" cy="618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870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ds03.infourok.ru/uploads/ex/0240/0004e43f-e3290df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38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036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8" name="Picture 4" descr="https://ds03.infourok.ru/uploads/ex/0240/0004e43f-e3290df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5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385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24" y="116632"/>
            <a:ext cx="7430783" cy="10661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Система взаимодействия государственных и негосударственных организаций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  <p:pic>
        <p:nvPicPr>
          <p:cNvPr id="12290" name="Picture 2" descr="http://xreferat.com/image/84/1307460454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6764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66896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0923" y="527538"/>
            <a:ext cx="222739" cy="31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624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973014" y="1019908"/>
            <a:ext cx="7127632" cy="434926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A5896"/>
                </a:solidFill>
              </a:rPr>
              <a:t>Назовите механизмы</a:t>
            </a: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3A5896"/>
                </a:solidFill>
              </a:rPr>
              <a:t>взаимодействия</a:t>
            </a:r>
          </a:p>
          <a:p>
            <a:pPr algn="ctr"/>
            <a:r>
              <a:rPr lang="ru-RU" sz="2800" b="1" dirty="0">
                <a:solidFill>
                  <a:srgbClr val="3A5896"/>
                </a:solidFill>
              </a:rPr>
              <a:t>организаций государственного и негосударственного секторов</a:t>
            </a:r>
          </a:p>
        </p:txBody>
      </p:sp>
    </p:spTree>
    <p:extLst>
      <p:ext uri="{BB962C8B-B14F-4D97-AF65-F5344CB8AC3E}">
        <p14:creationId xmlns:p14="http://schemas.microsoft.com/office/powerpoint/2010/main" val="68794333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Литература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E89E9-40FF-41C4-817A-113816C1C856}" type="datetime1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CF1D7-8868-465C-B1B9-35D0F7EC2CE5}" type="slidenum">
              <a:rPr lang="ru-RU" altLang="ru-RU" smtClean="0"/>
              <a:pPr>
                <a:defRPr/>
              </a:pPr>
              <a:t>88</a:t>
            </a:fld>
            <a:endParaRPr lang="ru-RU" altLang="ru-RU"/>
          </a:p>
        </p:txBody>
      </p:sp>
      <p:pic>
        <p:nvPicPr>
          <p:cNvPr id="3074" name="Picture 2" descr="словарь -справочник по социальной рабо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59" y="1311623"/>
            <a:ext cx="3342049" cy="25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ookprose.ru/pictures/books_covers/10120004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46" y="283902"/>
            <a:ext cx="2699792" cy="49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skupiknigi.ru/image/Large/multimedia/books_covers/10087878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35"/>
            <a:ext cx="2256185" cy="30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ibs.ru/media/cache/a9/1d/a91da1a3861c02b3f670bae2ddedec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80" y="4219443"/>
            <a:ext cx="2093095" cy="272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 descr="http://www.bookin.org.ru/book/9803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7" y="3247291"/>
            <a:ext cx="2118702" cy="33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035" y="304876"/>
            <a:ext cx="7869890" cy="99874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47" y="1960440"/>
            <a:ext cx="7886799" cy="36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s://im0-tub-ru.yandex.net/i?id=f8fd4df6105561235dfb58849c101bf0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257908"/>
            <a:ext cx="7725507" cy="59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2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</TotalTime>
  <Words>1612</Words>
  <Application>Microsoft Office PowerPoint</Application>
  <PresentationFormat>Экран (4:3)</PresentationFormat>
  <Paragraphs>197</Paragraphs>
  <Slides>89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0" baseType="lpstr">
      <vt:lpstr>Office Theme</vt:lpstr>
      <vt:lpstr>Презентация PowerPoint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добровольческой деятельности СО НКО</vt:lpstr>
      <vt:lpstr>Ресурсы совершенствования системы социального обслуживания населения</vt:lpstr>
      <vt:lpstr>Презентация PowerPoint</vt:lpstr>
      <vt:lpstr>Презентация PowerPoint</vt:lpstr>
      <vt:lpstr>Категории людей, которые участвуют в добровольческой деятельности</vt:lpstr>
      <vt:lpstr>Использование добровольческого, волонтерского труда</vt:lpstr>
      <vt:lpstr>Основные характеристики субкультуры добровольцев</vt:lpstr>
      <vt:lpstr>Мотивы участия в добровольческих программах</vt:lpstr>
      <vt:lpstr>Причины возникновения добровольчества в социальной сфере</vt:lpstr>
      <vt:lpstr>Презентация PowerPoint</vt:lpstr>
      <vt:lpstr>Сотрудничество организаций государственного и негосударственного секторов</vt:lpstr>
      <vt:lpstr>Механизмы взаимодействия</vt:lpstr>
      <vt:lpstr>Презентация PowerPoint</vt:lpstr>
      <vt:lpstr>Презентация PowerPoint</vt:lpstr>
      <vt:lpstr>Презентация PowerPoint</vt:lpstr>
      <vt:lpstr>Формы взаимодействия государственного и негосударственного секторов экономики</vt:lpstr>
      <vt:lpstr>  Типология межсекторных форм взаимодействия на основе признаков, определяющих социально-экономический эффект в решении общегосударственных задач (О. Е. Пазына)</vt:lpstr>
      <vt:lpstr>Формы взаимодействия государственного и негосударственного секторов экономики</vt:lpstr>
      <vt:lpstr>Процедурно-организационные формы взаимодействия </vt:lpstr>
      <vt:lpstr>Институционально-технологические формы взаимодействия характеризуются отношениями, возникающими между органами власти и некоммерческими организациями</vt:lpstr>
      <vt:lpstr>              Под механизмом взаимодействия «НКО - власть»    понимают разработанную сообща совокупность правил, способов, технологий и документации по организации, обеспечению ресурсами и реализации совместных работ (проектов, акций) общественного сектора и власти, которая встроена в схему функционирования социальной сферы на данной территории, направлена на решение социально-значимой проблемы с учетом действующих нормативных и правовых актов и воспроизводима в будущем без участия создателей» (В. Н. Якимец )  </vt:lpstr>
      <vt:lpstr> Социальное партнерство в России, выделены 5 групп механизмов взаимодействия: (В.М. Якимец) </vt:lpstr>
      <vt:lpstr> Социальное партнерство в России, выделены 3 группы механизмов взаимодействия: ( Н. Л. Хананашвили)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принципы взаимодействия</vt:lpstr>
      <vt:lpstr>Основные принципы взаимодействия</vt:lpstr>
      <vt:lpstr>Презентация PowerPoint</vt:lpstr>
      <vt:lpstr>Презентация PowerPoint</vt:lpstr>
      <vt:lpstr>Презентация PowerPoint</vt:lpstr>
      <vt:lpstr>Система взаимодействия государственных и негосударственных организаций</vt:lpstr>
      <vt:lpstr>Презентация PowerPoint</vt:lpstr>
      <vt:lpstr>Презентация PowerPoint</vt:lpstr>
      <vt:lpstr>Литература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</cp:lastModifiedBy>
  <cp:revision>220</cp:revision>
  <dcterms:created xsi:type="dcterms:W3CDTF">2016-11-18T14:12:19Z</dcterms:created>
  <dcterms:modified xsi:type="dcterms:W3CDTF">2021-01-09T13:56:52Z</dcterms:modified>
</cp:coreProperties>
</file>