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321" r:id="rId4"/>
    <p:sldId id="258" r:id="rId5"/>
    <p:sldId id="282" r:id="rId6"/>
    <p:sldId id="283" r:id="rId7"/>
    <p:sldId id="284" r:id="rId8"/>
    <p:sldId id="259" r:id="rId9"/>
    <p:sldId id="261" r:id="rId10"/>
    <p:sldId id="260" r:id="rId11"/>
    <p:sldId id="263" r:id="rId12"/>
    <p:sldId id="262" r:id="rId13"/>
    <p:sldId id="265" r:id="rId14"/>
    <p:sldId id="264" r:id="rId15"/>
    <p:sldId id="266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12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AEA53-AEEE-4EBA-896D-DA3A1B776953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DF173-CE18-40EA-9782-77B904401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0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38F7-4576-4F15-A181-63139F33EC1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6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38F7-4576-4F15-A181-63139F33EC1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2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38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27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17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07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0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0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1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9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9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58B2-A7A3-499E-B0C5-E5F0BFA67896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D47059-B038-4499-A88A-105B4F48A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70C0"/>
                </a:solidFill>
              </a:rPr>
              <a:t>Lecture 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388659"/>
            <a:ext cx="7766936" cy="175907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MENDELIAN </a:t>
            </a:r>
            <a:r>
              <a:rPr lang="en-US" sz="3600" b="1" dirty="0" smtClean="0">
                <a:solidFill>
                  <a:srgbClr val="FF0000"/>
                </a:solidFill>
              </a:rPr>
              <a:t>INHERITANCE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Patterns </a:t>
            </a:r>
            <a:r>
              <a:rPr lang="en-US" sz="3600" b="1" smtClean="0">
                <a:solidFill>
                  <a:srgbClr val="FF0000"/>
                </a:solidFill>
              </a:rPr>
              <a:t>of inheritance</a:t>
            </a:r>
            <a:r>
              <a:rPr lang="ru-RU" sz="3600" b="1" smtClean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0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Law of dominance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416925" cy="3880773"/>
          </a:xfrm>
        </p:spPr>
        <p:txBody>
          <a:bodyPr>
            <a:normAutofit/>
          </a:bodyPr>
          <a:lstStyle/>
          <a:p>
            <a:r>
              <a:rPr lang="en-US" sz="3600" dirty="0"/>
              <a:t>in a cross-involving two contrasting characters, only one character (dominant) expresses itself in the next generation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5437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75" y="2193389"/>
            <a:ext cx="4469878" cy="43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Law of segregation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74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Law of segregation 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035490" cy="3880773"/>
          </a:xfrm>
        </p:spPr>
        <p:txBody>
          <a:bodyPr>
            <a:normAutofit/>
          </a:bodyPr>
          <a:lstStyle/>
          <a:p>
            <a:r>
              <a:rPr lang="en-US" sz="4000" dirty="0"/>
              <a:t>The two copies of a gene segregate (or separate) from each other during transmission from parent to offspring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7505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88" y="1347704"/>
            <a:ext cx="3657917" cy="53100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27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Law of independent assortment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6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Law of independent assortment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178925" cy="3880773"/>
          </a:xfrm>
        </p:spPr>
        <p:txBody>
          <a:bodyPr>
            <a:normAutofit/>
          </a:bodyPr>
          <a:lstStyle/>
          <a:p>
            <a:r>
              <a:rPr lang="en-US" sz="4000" dirty="0"/>
              <a:t>Two different genes will randomly assort their alleles during the formation of haploid cells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5398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Mendelian</a:t>
            </a:r>
            <a:r>
              <a:rPr lang="en-US" b="1" dirty="0">
                <a:solidFill>
                  <a:srgbClr val="FF0000"/>
                </a:solidFill>
              </a:rPr>
              <a:t> inheritance in Humans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1"/>
            <a:ext cx="3401607" cy="4517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Dominant: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Polydacthily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(extra fingers)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rgbClr val="0070C0"/>
                </a:solidFill>
              </a:rPr>
              <a:t>Brachidacthily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(short </a:t>
            </a:r>
            <a:r>
              <a:rPr lang="en-US" sz="3200" dirty="0">
                <a:solidFill>
                  <a:schemeClr val="tx1"/>
                </a:solidFill>
              </a:rPr>
              <a:t>fingers)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31" y="1524001"/>
            <a:ext cx="4904762" cy="18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031" y="3782682"/>
            <a:ext cx="412735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8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Mendelian inheritance in Humans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2160589"/>
            <a:ext cx="5015254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Recessive:</a:t>
            </a:r>
          </a:p>
          <a:p>
            <a:r>
              <a:rPr lang="en-US" sz="2800" dirty="0">
                <a:solidFill>
                  <a:srgbClr val="0070C0"/>
                </a:solidFill>
              </a:rPr>
              <a:t>Phenylketonuria</a:t>
            </a:r>
            <a:r>
              <a:rPr lang="en-US" sz="2800" dirty="0">
                <a:solidFill>
                  <a:schemeClr val="tx1"/>
                </a:solidFill>
              </a:rPr>
              <a:t> (PKU) (mental deficiency)</a:t>
            </a:r>
          </a:p>
          <a:p>
            <a:r>
              <a:rPr lang="en-US" sz="2800" dirty="0">
                <a:solidFill>
                  <a:srgbClr val="0070C0"/>
                </a:solidFill>
              </a:rPr>
              <a:t>Albinism </a:t>
            </a:r>
            <a:r>
              <a:rPr lang="en-US" sz="2800" dirty="0">
                <a:solidFill>
                  <a:schemeClr val="tx1"/>
                </a:solidFill>
              </a:rPr>
              <a:t>(failure the production of melanin)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796" y="2255559"/>
            <a:ext cx="5492972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8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Allelic Genes Interaction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0C226"/>
              </a:buClr>
            </a:pPr>
            <a:r>
              <a:rPr lang="en-US" sz="4000" dirty="0">
                <a:solidFill>
                  <a:srgbClr val="0070C0"/>
                </a:solidFill>
              </a:rPr>
              <a:t>Complete dominance</a:t>
            </a:r>
          </a:p>
          <a:p>
            <a:pPr lvl="0">
              <a:buClr>
                <a:srgbClr val="90C226"/>
              </a:buClr>
            </a:pPr>
            <a:r>
              <a:rPr lang="en-US" sz="4000" dirty="0">
                <a:solidFill>
                  <a:srgbClr val="0070C0"/>
                </a:solidFill>
              </a:rPr>
              <a:t>Incomplete dominance</a:t>
            </a:r>
          </a:p>
          <a:p>
            <a:pPr lvl="0">
              <a:buClr>
                <a:srgbClr val="90C226"/>
              </a:buClr>
            </a:pPr>
            <a:r>
              <a:rPr lang="en-US" sz="4000" dirty="0">
                <a:solidFill>
                  <a:srgbClr val="0070C0"/>
                </a:solidFill>
              </a:rPr>
              <a:t>Codominance</a:t>
            </a:r>
          </a:p>
          <a:p>
            <a:pPr lvl="0">
              <a:buClr>
                <a:srgbClr val="90C226"/>
              </a:buClr>
            </a:pPr>
            <a:r>
              <a:rPr lang="en-US" sz="4000" dirty="0" err="1">
                <a:solidFill>
                  <a:srgbClr val="0070C0"/>
                </a:solidFill>
              </a:rPr>
              <a:t>Overdominance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endParaRPr lang="ru-RU" sz="40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75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Complete dominance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0565"/>
            <a:ext cx="8596668" cy="4660797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strict dominant/recessive relationship 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Example:</a:t>
            </a:r>
            <a:endParaRPr lang="ru-RU" sz="3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90C226"/>
              </a:buClr>
            </a:pP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Rhesus </a:t>
            </a: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factor</a:t>
            </a:r>
            <a:endParaRPr lang="ru-RU" sz="3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sz="3600" dirty="0" err="1">
                <a:solidFill>
                  <a:srgbClr val="0070C0"/>
                </a:solidFill>
              </a:rPr>
              <a:t>Polydacthily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(extra fingers)</a:t>
            </a:r>
          </a:p>
          <a:p>
            <a:r>
              <a:rPr lang="en-US" sz="3600" dirty="0" err="1" smtClean="0">
                <a:solidFill>
                  <a:srgbClr val="0070C0"/>
                </a:solidFill>
              </a:rPr>
              <a:t>Brachidacthily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(short fingers)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31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06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Incomplete dominance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0235"/>
            <a:ext cx="8596668" cy="4831127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occurs when the heterozygote has a phenotype that is intermediate between either corresponding homozygote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Example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Sickle cell anemia 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sz="2800" dirty="0" err="1" smtClean="0"/>
              <a:t>aa</a:t>
            </a:r>
            <a:r>
              <a:rPr lang="en-US" sz="2800" dirty="0" smtClean="0"/>
              <a:t> – hard form</a:t>
            </a:r>
          </a:p>
          <a:p>
            <a:r>
              <a:rPr lang="en-US" sz="2800" dirty="0" smtClean="0"/>
              <a:t>AA – healthy</a:t>
            </a:r>
          </a:p>
          <a:p>
            <a:r>
              <a:rPr lang="en-US" sz="2800" dirty="0" smtClean="0"/>
              <a:t>Aa – </a:t>
            </a:r>
            <a:r>
              <a:rPr lang="en-US" sz="2800" smtClean="0"/>
              <a:t>mild form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03" y="2767653"/>
            <a:ext cx="2688569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346" y="1846729"/>
            <a:ext cx="9246596" cy="249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Genetics</a:t>
            </a:r>
            <a:r>
              <a:rPr lang="en-US" sz="4000" dirty="0"/>
              <a:t>  is a branch of biology, which studies heredity and variability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0204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Codominance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occurs when the heterozygote expresses both alleles simultaneously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US" sz="3600" dirty="0">
                <a:solidFill>
                  <a:srgbClr val="0070C0"/>
                </a:solidFill>
              </a:rPr>
              <a:t>Example: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AB blood type.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465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94" y="566680"/>
            <a:ext cx="5950212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Overdominance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occurs when the heterozygote may display characteristics that are more beneficial for their survival </a:t>
            </a:r>
            <a:endParaRPr lang="ru-RU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6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Non-Allelic Gene Interaction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0C226"/>
              </a:buClr>
            </a:pPr>
            <a:r>
              <a:rPr lang="en-US" sz="4000" b="1" dirty="0">
                <a:solidFill>
                  <a:srgbClr val="0070C0"/>
                </a:solidFill>
              </a:rPr>
              <a:t>Complementation</a:t>
            </a:r>
          </a:p>
          <a:p>
            <a:pPr lvl="0">
              <a:buClr>
                <a:srgbClr val="90C226"/>
              </a:buClr>
            </a:pPr>
            <a:r>
              <a:rPr lang="en-US" sz="4000" b="1" dirty="0">
                <a:solidFill>
                  <a:srgbClr val="0070C0"/>
                </a:solidFill>
              </a:rPr>
              <a:t>Epistasis</a:t>
            </a:r>
          </a:p>
          <a:p>
            <a:pPr lvl="0">
              <a:buClr>
                <a:srgbClr val="90C226"/>
              </a:buClr>
            </a:pPr>
            <a:r>
              <a:rPr lang="en-US" sz="4000" b="1" dirty="0">
                <a:solidFill>
                  <a:srgbClr val="0070C0"/>
                </a:solidFill>
              </a:rPr>
              <a:t>Polygenic inheritance  </a:t>
            </a:r>
            <a:endParaRPr lang="ru-RU" sz="40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2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Complementation 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98495"/>
            <a:ext cx="9013513" cy="4642868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manifestation of a character is determined by presence of both dominant alleles of non-allelic genes simultaneously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Example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Deaf-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mutism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human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74" y="2890801"/>
            <a:ext cx="4651651" cy="1658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23" y="2823410"/>
            <a:ext cx="2905530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4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188"/>
            <a:ext cx="8596668" cy="65442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Epistasis 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60612"/>
            <a:ext cx="8596668" cy="5180751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two pairs of non-allelic genes interact in such a way when one gene suppresses or masks the expression of the other gene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Epistasis may be dominant and recessive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Example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Bombay phenomenon  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24" y="3107254"/>
            <a:ext cx="5563376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2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Polygenic inheritance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transmission of a trait governed by two or more different genes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 may be cumulative and non-cumulative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US" sz="3200" dirty="0">
                <a:solidFill>
                  <a:srgbClr val="0070C0"/>
                </a:solidFill>
              </a:rPr>
              <a:t>Examples in human: 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height, weight, skin color, IQ 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876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Human Skin Color Variation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363" y="1516510"/>
            <a:ext cx="7834039" cy="2121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817" y="3855445"/>
            <a:ext cx="5084505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Pleiotropy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expression of a single gene may have multiple effects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US" sz="3600" dirty="0">
                <a:solidFill>
                  <a:srgbClr val="0070C0"/>
                </a:solidFill>
              </a:rPr>
              <a:t>Example: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Marfan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syndrome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495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Marfan</a:t>
            </a:r>
            <a:r>
              <a:rPr lang="en-US" b="1" dirty="0">
                <a:solidFill>
                  <a:srgbClr val="FF0000"/>
                </a:solidFill>
              </a:rPr>
              <a:t> syndrome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4" y="1270000"/>
            <a:ext cx="4102964" cy="2523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25" y="4052656"/>
            <a:ext cx="4127350" cy="2517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198" y="1270000"/>
            <a:ext cx="2920237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6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33719"/>
            <a:ext cx="8596668" cy="52076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Heredity -</a:t>
            </a:r>
            <a:r>
              <a:rPr lang="en-US" sz="3200" dirty="0" smtClean="0"/>
              <a:t> </a:t>
            </a:r>
            <a:r>
              <a:rPr lang="en-US" sz="3200" dirty="0"/>
              <a:t>the sum of all biological processes by which particular characteristics are transmitted from parents to their </a:t>
            </a:r>
            <a:r>
              <a:rPr lang="en-US" sz="3200"/>
              <a:t>offspring</a:t>
            </a:r>
            <a:r>
              <a:rPr lang="en-US" sz="320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dirty="0" smtClean="0">
                <a:solidFill>
                  <a:srgbClr val="0070C0"/>
                </a:solidFill>
              </a:rPr>
              <a:t>Variability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–</a:t>
            </a:r>
            <a:r>
              <a:rPr lang="en-US" sz="3200" dirty="0" smtClean="0">
                <a:solidFill>
                  <a:schemeClr val="tx1"/>
                </a:solidFill>
              </a:rPr>
              <a:t>the property of living organisms to change hereditary traits from generation to generation.</a:t>
            </a:r>
            <a:r>
              <a:rPr lang="en-US" sz="3200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668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Genetic </a:t>
            </a:r>
            <a:r>
              <a:rPr lang="en-US" b="1" dirty="0" smtClean="0">
                <a:solidFill>
                  <a:srgbClr val="FF0000"/>
                </a:solidFill>
              </a:rPr>
              <a:t>linkage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7334" y="1434353"/>
            <a:ext cx="8596668" cy="4607009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Genetic linkage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is the phenomenon in which genes that are close together on the same chromosome tend to be transmitted as a unit. </a:t>
            </a:r>
            <a:endParaRPr lang="ru-RU" sz="2400" i="1" dirty="0"/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Linked genes</a:t>
            </a:r>
            <a:r>
              <a:rPr lang="ru-RU" sz="2400" b="1" i="1" dirty="0" smtClean="0">
                <a:solidFill>
                  <a:srgbClr val="0070C0"/>
                </a:solidFill>
              </a:rPr>
              <a:t> - </a:t>
            </a:r>
            <a:r>
              <a:rPr lang="en-US" sz="2400" b="1" i="1" dirty="0" smtClean="0"/>
              <a:t>g</a:t>
            </a:r>
            <a:r>
              <a:rPr lang="en-US" sz="2400" dirty="0" smtClean="0"/>
              <a:t>enes </a:t>
            </a:r>
            <a:r>
              <a:rPr lang="en-US" sz="2400" dirty="0"/>
              <a:t>located on the same chromosome that tend to be inherited together in genetic crosses </a:t>
            </a:r>
            <a:endParaRPr lang="en-US" sz="2400" dirty="0" smtClean="0"/>
          </a:p>
          <a:p>
            <a:r>
              <a:rPr lang="en-US" sz="2400" b="1" i="1" dirty="0" smtClean="0">
                <a:solidFill>
                  <a:srgbClr val="0070C0"/>
                </a:solidFill>
              </a:rPr>
              <a:t>Linkage groups –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each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chromosome </a:t>
            </a:r>
            <a:r>
              <a:rPr lang="en-US" sz="2400" dirty="0"/>
              <a:t>contains a group of genes that are physically linked together.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number of linkage groups equals the number of </a:t>
            </a:r>
            <a:r>
              <a:rPr lang="en-US" sz="2400" dirty="0" smtClean="0"/>
              <a:t>chromosome </a:t>
            </a:r>
            <a:r>
              <a:rPr lang="en-US" sz="2400" dirty="0"/>
              <a:t>types. </a:t>
            </a:r>
            <a:endParaRPr lang="en-US" sz="2400" dirty="0" smtClean="0"/>
          </a:p>
          <a:p>
            <a:r>
              <a:rPr lang="en-US" sz="2400" dirty="0" smtClean="0"/>
              <a:t>Human‘s genome – 46 chromosomes; </a:t>
            </a:r>
            <a:r>
              <a:rPr lang="en-US" sz="2800" b="1" dirty="0" smtClean="0">
                <a:solidFill>
                  <a:srgbClr val="FF0000"/>
                </a:solidFill>
              </a:rPr>
              <a:t>23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0070C0"/>
                </a:solidFill>
              </a:rPr>
              <a:t>linkage groups </a:t>
            </a:r>
            <a:endParaRPr lang="en-US" sz="2400" dirty="0" smtClean="0">
              <a:solidFill>
                <a:srgbClr val="0070C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555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475129"/>
            <a:ext cx="8161866" cy="5566233"/>
          </a:xfrm>
        </p:spPr>
        <p:txBody>
          <a:bodyPr>
            <a:normAutofit/>
          </a:bodyPr>
          <a:lstStyle/>
          <a:p>
            <a:r>
              <a:rPr lang="en-US" sz="2400" dirty="0"/>
              <a:t>To see how linkage between genes affects the inheritance of two different characters, let’s examine </a:t>
            </a:r>
            <a:r>
              <a:rPr lang="en-US" sz="2400" dirty="0" smtClean="0">
                <a:solidFill>
                  <a:srgbClr val="FF0000"/>
                </a:solidFill>
              </a:rPr>
              <a:t>Morgan’s </a:t>
            </a:r>
            <a:r>
              <a:rPr lang="en-US" sz="2400" i="1" dirty="0">
                <a:solidFill>
                  <a:srgbClr val="FF0000"/>
                </a:solidFill>
              </a:rPr>
              <a:t>Drosophila </a:t>
            </a:r>
            <a:r>
              <a:rPr lang="en-US" sz="2400" dirty="0">
                <a:solidFill>
                  <a:srgbClr val="FF0000"/>
                </a:solidFill>
              </a:rPr>
              <a:t>experiments</a:t>
            </a:r>
            <a:r>
              <a:rPr lang="en-US" sz="2400" dirty="0" smtClean="0"/>
              <a:t>.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In Drosophila fly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characters - body </a:t>
            </a:r>
            <a:r>
              <a:rPr lang="en-US" sz="2400" dirty="0"/>
              <a:t>color and wing size, each with two different phenotypes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gray body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normal-sized wings </a:t>
            </a:r>
            <a:r>
              <a:rPr lang="en-US" sz="2400" dirty="0" smtClean="0"/>
              <a:t>– dominant traits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black body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rgbClr val="0070C0"/>
                </a:solidFill>
              </a:rPr>
              <a:t>reduced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wings</a:t>
            </a:r>
            <a:r>
              <a:rPr lang="en-US" sz="2400" dirty="0" smtClean="0"/>
              <a:t> – recessive traits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692" t="1139" r="52113" b="53853"/>
          <a:stretch/>
        </p:blipFill>
        <p:spPr>
          <a:xfrm>
            <a:off x="8350623" y="2680447"/>
            <a:ext cx="977153" cy="1308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2327" t="2989" r="21823" b="55703"/>
          <a:stretch/>
        </p:blipFill>
        <p:spPr>
          <a:xfrm>
            <a:off x="7947211" y="4123764"/>
            <a:ext cx="806823" cy="12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00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1-st experiment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29" y="2267284"/>
            <a:ext cx="5300944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2-d </a:t>
            </a:r>
            <a:r>
              <a:rPr lang="en-US" b="1" dirty="0">
                <a:solidFill>
                  <a:srgbClr val="FF0000"/>
                </a:solidFill>
              </a:rPr>
              <a:t>experiment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44707"/>
            <a:ext cx="10385113" cy="4696656"/>
          </a:xfrm>
        </p:spPr>
        <p:txBody>
          <a:bodyPr/>
          <a:lstStyle/>
          <a:p>
            <a:r>
              <a:rPr lang="en-US" dirty="0" smtClean="0"/>
              <a:t>Morgan crossed </a:t>
            </a:r>
            <a:r>
              <a:rPr lang="en-US" sz="2800" b="1" dirty="0" smtClean="0">
                <a:solidFill>
                  <a:srgbClr val="0070C0"/>
                </a:solidFill>
              </a:rPr>
              <a:t>male</a:t>
            </a:r>
            <a:r>
              <a:rPr lang="en-US" dirty="0" smtClean="0"/>
              <a:t> –hybrid of 1 generation and homozygous female</a:t>
            </a:r>
          </a:p>
          <a:p>
            <a:r>
              <a:rPr lang="en-US" dirty="0"/>
              <a:t>Morgan expected to </a:t>
            </a:r>
            <a:r>
              <a:rPr lang="en-US" dirty="0" smtClean="0"/>
              <a:t>receive:                                        Real results: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67" y="2579906"/>
            <a:ext cx="4229690" cy="3562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676" b="-279"/>
          <a:stretch/>
        </p:blipFill>
        <p:spPr>
          <a:xfrm>
            <a:off x="6189251" y="2860298"/>
            <a:ext cx="2878563" cy="27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3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42683"/>
            <a:ext cx="8596668" cy="519868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Morgan </a:t>
            </a:r>
            <a:r>
              <a:rPr lang="en-US" sz="3600" dirty="0" smtClean="0">
                <a:solidFill>
                  <a:srgbClr val="0070C0"/>
                </a:solidFill>
              </a:rPr>
              <a:t>suggested: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two different genes are responsible for two traits, but these genes are located </a:t>
            </a:r>
            <a:r>
              <a:rPr lang="en-US" sz="3200" dirty="0">
                <a:solidFill>
                  <a:srgbClr val="FF0000"/>
                </a:solidFill>
              </a:rPr>
              <a:t>on the same </a:t>
            </a:r>
            <a:r>
              <a:rPr lang="en-US" sz="3200" dirty="0" smtClean="0">
                <a:solidFill>
                  <a:srgbClr val="FF0000"/>
                </a:solidFill>
              </a:rPr>
              <a:t>chromosome,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therefore,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are inherited </a:t>
            </a:r>
            <a:r>
              <a:rPr lang="en-US" sz="3200" dirty="0" smtClean="0">
                <a:solidFill>
                  <a:srgbClr val="FF0000"/>
                </a:solidFill>
              </a:rPr>
              <a:t>jointly.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8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82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3-d </a:t>
            </a:r>
            <a:r>
              <a:rPr lang="en-US" b="1" dirty="0">
                <a:solidFill>
                  <a:srgbClr val="FF0000"/>
                </a:solidFill>
              </a:rPr>
              <a:t>experiment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723550"/>
          </a:xfrm>
        </p:spPr>
        <p:txBody>
          <a:bodyPr/>
          <a:lstStyle/>
          <a:p>
            <a:r>
              <a:rPr lang="en-US" dirty="0"/>
              <a:t>Morgan crossed </a:t>
            </a:r>
            <a:r>
              <a:rPr lang="en-US" sz="2800" b="1" dirty="0" smtClean="0">
                <a:solidFill>
                  <a:srgbClr val="0070C0"/>
                </a:solidFill>
              </a:rPr>
              <a:t>female</a:t>
            </a:r>
            <a:r>
              <a:rPr lang="en-US" dirty="0" smtClean="0"/>
              <a:t> </a:t>
            </a:r>
            <a:r>
              <a:rPr lang="en-US" dirty="0"/>
              <a:t>–hybrid of 1 generation and homozygous </a:t>
            </a:r>
            <a:r>
              <a:rPr lang="en-US" dirty="0" smtClean="0"/>
              <a:t>male</a:t>
            </a:r>
            <a:endParaRPr lang="en-US" dirty="0"/>
          </a:p>
          <a:p>
            <a:r>
              <a:rPr lang="en-US" dirty="0"/>
              <a:t>Morgan </a:t>
            </a:r>
            <a:r>
              <a:rPr lang="en-US" dirty="0" smtClean="0"/>
              <a:t>received: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38" y="2183200"/>
            <a:ext cx="4706007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8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8165"/>
            <a:ext cx="8596668" cy="48131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Morgan suggested</a:t>
            </a:r>
            <a:r>
              <a:rPr lang="en-US" sz="36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/>
              <a:t>two </a:t>
            </a:r>
            <a:r>
              <a:rPr lang="en-US" sz="2800" dirty="0"/>
              <a:t>different genes are responsible for two traits, but these genes are located on the same </a:t>
            </a:r>
            <a:r>
              <a:rPr lang="en-US" sz="2800" dirty="0" smtClean="0"/>
              <a:t>chromosome, </a:t>
            </a:r>
            <a:r>
              <a:rPr lang="en-US" sz="2800" dirty="0"/>
              <a:t>therefore, they are inherited </a:t>
            </a:r>
            <a:r>
              <a:rPr lang="en-US" sz="2800" dirty="0" smtClean="0"/>
              <a:t>jointly. </a:t>
            </a:r>
            <a:r>
              <a:rPr lang="en-US" sz="2800" dirty="0"/>
              <a:t>But the </a:t>
            </a:r>
            <a:r>
              <a:rPr lang="en-US" sz="2800" dirty="0" smtClean="0">
                <a:solidFill>
                  <a:srgbClr val="FF0000"/>
                </a:solidFill>
              </a:rPr>
              <a:t>linkage</a:t>
            </a:r>
            <a:r>
              <a:rPr lang="en-US" sz="2800" dirty="0" smtClean="0"/>
              <a:t> may </a:t>
            </a:r>
            <a:r>
              <a:rPr lang="en-US" sz="2800" dirty="0"/>
              <a:t>be </a:t>
            </a:r>
            <a:r>
              <a:rPr lang="en-US" sz="2800" dirty="0">
                <a:solidFill>
                  <a:srgbClr val="FF0000"/>
                </a:solidFill>
              </a:rPr>
              <a:t>complete and incomplete</a:t>
            </a:r>
            <a:r>
              <a:rPr lang="en-US" sz="2800" dirty="0"/>
              <a:t>. The reason for incomplete </a:t>
            </a:r>
            <a:r>
              <a:rPr lang="en-US" sz="2800" dirty="0" smtClean="0"/>
              <a:t>linkage </a:t>
            </a:r>
            <a:r>
              <a:rPr lang="en-US" sz="2800" dirty="0"/>
              <a:t>is a </a:t>
            </a:r>
            <a:r>
              <a:rPr lang="en-US" sz="2800" dirty="0" smtClean="0">
                <a:solidFill>
                  <a:srgbClr val="FF0000"/>
                </a:solidFill>
              </a:rPr>
              <a:t>crossing over.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58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main statements of chromosome theory of </a:t>
            </a:r>
            <a:r>
              <a:rPr lang="en-US" b="1" dirty="0" smtClean="0">
                <a:solidFill>
                  <a:srgbClr val="FF0000"/>
                </a:solidFill>
              </a:rPr>
              <a:t>inheritance (Morgan’s Theory)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dirty="0"/>
              <a:t>specific gene is carried on a specific chromosome.</a:t>
            </a:r>
            <a:endParaRPr lang="ru-RU" dirty="0"/>
          </a:p>
          <a:p>
            <a:pPr lvl="0"/>
            <a:r>
              <a:rPr lang="en-US" dirty="0"/>
              <a:t>The chromosomes are linkage groups,</a:t>
            </a:r>
            <a:r>
              <a:rPr lang="en-US" b="1" dirty="0"/>
              <a:t> </a:t>
            </a:r>
            <a:r>
              <a:rPr lang="en-US" dirty="0"/>
              <a:t>because a chromosome contains a group of genes that are physically linked together; the number of linkage groups equals the haploid number of chromosomes.</a:t>
            </a:r>
            <a:endParaRPr lang="ru-RU" dirty="0"/>
          </a:p>
          <a:p>
            <a:pPr lvl="0"/>
            <a:r>
              <a:rPr lang="en-US" dirty="0"/>
              <a:t>Each gene has its own unique </a:t>
            </a:r>
            <a:r>
              <a:rPr lang="en-US" b="1" dirty="0"/>
              <a:t>locus </a:t>
            </a:r>
            <a:r>
              <a:rPr lang="en-US" dirty="0"/>
              <a:t>— the site where the gene is found within a particular chromosome. </a:t>
            </a:r>
            <a:endParaRPr lang="ru-RU" dirty="0"/>
          </a:p>
          <a:p>
            <a:pPr lvl="0"/>
            <a:r>
              <a:rPr lang="en-US" dirty="0" smtClean="0"/>
              <a:t>All genes in chromosome are located in Linear arrangement.</a:t>
            </a:r>
            <a:endParaRPr lang="ru-RU" dirty="0"/>
          </a:p>
          <a:p>
            <a:pPr lvl="0"/>
            <a:r>
              <a:rPr lang="en-US" dirty="0"/>
              <a:t>The crossing over may occur between homologous chromosomes; the likelihood of crossing over depends on the distance between genes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Each species has own unique number of chromosomes.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446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573" y="2052919"/>
            <a:ext cx="7766936" cy="32203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GENETIC BASIS OF SEX.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SEX-LINKED INHERITANCE</a:t>
            </a:r>
          </a:p>
        </p:txBody>
      </p:sp>
    </p:spTree>
    <p:extLst>
      <p:ext uri="{BB962C8B-B14F-4D97-AF65-F5344CB8AC3E}">
        <p14:creationId xmlns:p14="http://schemas.microsoft.com/office/powerpoint/2010/main" val="289592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Types </a:t>
            </a:r>
            <a:r>
              <a:rPr lang="en-US" sz="4000" b="1" dirty="0">
                <a:solidFill>
                  <a:srgbClr val="FF0000"/>
                </a:solidFill>
              </a:rPr>
              <a:t>of </a:t>
            </a:r>
            <a:r>
              <a:rPr lang="en-US" sz="4000" b="1" dirty="0" smtClean="0">
                <a:solidFill>
                  <a:srgbClr val="FF0000"/>
                </a:solidFill>
              </a:rPr>
              <a:t>sex </a:t>
            </a:r>
            <a:r>
              <a:rPr lang="en-US" sz="4000" b="1" dirty="0">
                <a:solidFill>
                  <a:srgbClr val="FF0000"/>
                </a:solidFill>
              </a:rPr>
              <a:t>determination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49507"/>
            <a:ext cx="10205819" cy="4391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/>
              <a:t>relation to the time of fertilization, there are four types of sex determination</a:t>
            </a:r>
            <a:r>
              <a:rPr lang="en-US" sz="3200" dirty="0" smtClean="0"/>
              <a:t>: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Progamy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err="1" smtClean="0">
                <a:solidFill>
                  <a:srgbClr val="0070C0"/>
                </a:solidFill>
              </a:rPr>
              <a:t>Epigamy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Syngamy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Eusyngamy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Terms of Genetics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4" y="1595719"/>
            <a:ext cx="10196854" cy="444564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trait </a:t>
            </a:r>
            <a:r>
              <a:rPr lang="en-US" sz="2400" dirty="0"/>
              <a:t>- any characteristic that an organism displays</a:t>
            </a:r>
            <a:endParaRPr lang="ru-RU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allele</a:t>
            </a:r>
            <a:r>
              <a:rPr lang="en-US" sz="2400" dirty="0" smtClean="0"/>
              <a:t> </a:t>
            </a:r>
            <a:r>
              <a:rPr lang="en-US" sz="2400" dirty="0"/>
              <a:t>- an alternative form of a specific </a:t>
            </a:r>
            <a:r>
              <a:rPr lang="en-US" sz="2400" dirty="0" smtClean="0"/>
              <a:t>gene</a:t>
            </a:r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dominant</a:t>
            </a:r>
            <a:r>
              <a:rPr lang="en-US" sz="2400" dirty="0" smtClean="0"/>
              <a:t> </a:t>
            </a:r>
            <a:r>
              <a:rPr lang="en-US" sz="2400" dirty="0"/>
              <a:t>- an allele that determines the phenotype in the heterozygous </a:t>
            </a:r>
            <a:r>
              <a:rPr lang="en-US" sz="2400" dirty="0" smtClean="0"/>
              <a:t>condition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recessive</a:t>
            </a:r>
            <a:r>
              <a:rPr lang="en-US" sz="2400" dirty="0" smtClean="0"/>
              <a:t> - a trait or gene that is masked by the presence of a dominant trait or gene</a:t>
            </a:r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genotype </a:t>
            </a:r>
            <a:r>
              <a:rPr lang="en-US" sz="2400" dirty="0"/>
              <a:t>- the genetic composition of organism</a:t>
            </a:r>
            <a:endParaRPr lang="en-US" sz="2400" dirty="0" smtClean="0"/>
          </a:p>
          <a:p>
            <a:r>
              <a:rPr lang="en-US" sz="2400" dirty="0">
                <a:solidFill>
                  <a:srgbClr val="0070C0"/>
                </a:solidFill>
              </a:rPr>
              <a:t>phenotype</a:t>
            </a:r>
            <a:r>
              <a:rPr lang="en-US" sz="2400" dirty="0"/>
              <a:t> - the observable traits of an </a:t>
            </a:r>
            <a:r>
              <a:rPr lang="en-US" sz="2400" dirty="0" smtClean="0"/>
              <a:t>organism</a:t>
            </a:r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homozygote</a:t>
            </a:r>
            <a:r>
              <a:rPr lang="en-US" sz="2400" dirty="0" smtClean="0"/>
              <a:t> - has two identical alleles of a gene</a:t>
            </a:r>
          </a:p>
          <a:p>
            <a:r>
              <a:rPr lang="en-US" sz="2400" dirty="0">
                <a:solidFill>
                  <a:srgbClr val="0070C0"/>
                </a:solidFill>
              </a:rPr>
              <a:t>heterozygote</a:t>
            </a:r>
            <a:r>
              <a:rPr lang="en-US" sz="2400" dirty="0"/>
              <a:t> - has two </a:t>
            </a:r>
            <a:r>
              <a:rPr lang="en-US" sz="2400" dirty="0" smtClean="0"/>
              <a:t>different </a:t>
            </a:r>
            <a:r>
              <a:rPr lang="en-US" sz="2400" dirty="0"/>
              <a:t>alleles of a gene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1412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08213"/>
            <a:ext cx="8596668" cy="5333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Progamy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– sex </a:t>
            </a:r>
            <a:r>
              <a:rPr lang="en-US" sz="3200" dirty="0">
                <a:solidFill>
                  <a:srgbClr val="0070C0"/>
                </a:solidFill>
              </a:rPr>
              <a:t>is determined during the maturation of </a:t>
            </a:r>
            <a:r>
              <a:rPr lang="en-US" sz="3200" dirty="0" smtClean="0">
                <a:solidFill>
                  <a:srgbClr val="0070C0"/>
                </a:solidFill>
              </a:rPr>
              <a:t>eggs</a:t>
            </a:r>
          </a:p>
          <a:p>
            <a:pPr marL="0" indent="0" algn="ctr">
              <a:buNone/>
            </a:pPr>
            <a:endParaRPr lang="en-US" sz="3200" dirty="0">
              <a:solidFill>
                <a:srgbClr val="00B0F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the males develop </a:t>
            </a:r>
            <a:r>
              <a:rPr lang="en-US" sz="3200" dirty="0">
                <a:solidFill>
                  <a:srgbClr val="0070C0"/>
                </a:solidFill>
              </a:rPr>
              <a:t>from small eggs, 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0070C0"/>
                </a:solidFill>
              </a:rPr>
              <a:t>the females develop </a:t>
            </a:r>
            <a:r>
              <a:rPr lang="en-US" sz="3200" dirty="0">
                <a:solidFill>
                  <a:srgbClr val="0070C0"/>
                </a:solidFill>
              </a:rPr>
              <a:t>from large eggs</a:t>
            </a:r>
          </a:p>
          <a:p>
            <a:pPr marL="0" indent="0">
              <a:buNone/>
            </a:pP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6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90283"/>
            <a:ext cx="8596668" cy="535108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Epigamy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2800" dirty="0">
                <a:solidFill>
                  <a:srgbClr val="0070C0"/>
                </a:solidFill>
              </a:rPr>
              <a:t>sex determination occurs after fertilization under the influence of a wide variety of external conditions (occurs in a limited number of species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Example1: (sex is defined </a:t>
            </a:r>
            <a:r>
              <a:rPr lang="en-US" sz="2000" dirty="0">
                <a:solidFill>
                  <a:srgbClr val="0070C0"/>
                </a:solidFill>
              </a:rPr>
              <a:t>by active metabolic </a:t>
            </a:r>
            <a:r>
              <a:rPr lang="en-US" sz="2000" dirty="0" smtClean="0">
                <a:solidFill>
                  <a:srgbClr val="0070C0"/>
                </a:solidFill>
              </a:rPr>
              <a:t>products – hormones)</a:t>
            </a:r>
          </a:p>
          <a:p>
            <a:pPr marL="0" indent="0">
              <a:buNone/>
            </a:pPr>
            <a:r>
              <a:rPr lang="en-US" sz="2000" dirty="0" smtClean="0"/>
              <a:t>Sea </a:t>
            </a:r>
            <a:r>
              <a:rPr lang="en-US" sz="2000" dirty="0"/>
              <a:t>worm </a:t>
            </a:r>
            <a:r>
              <a:rPr lang="en-US" sz="2000" dirty="0" err="1"/>
              <a:t>Bonellia</a:t>
            </a:r>
            <a:r>
              <a:rPr lang="en-US" sz="2000" dirty="0"/>
              <a:t> </a:t>
            </a:r>
            <a:r>
              <a:rPr lang="en-US" sz="2000" dirty="0" err="1"/>
              <a:t>viridis</a:t>
            </a:r>
            <a:r>
              <a:rPr lang="en-US" sz="2000" dirty="0"/>
              <a:t>, females or males develop depending on whether or not the larva attaches to the body of the mother organism. If the larva settles on the </a:t>
            </a:r>
            <a:r>
              <a:rPr lang="en-US" sz="2000" dirty="0" smtClean="0"/>
              <a:t>body </a:t>
            </a:r>
            <a:r>
              <a:rPr lang="en-US" sz="2000" dirty="0"/>
              <a:t>of the female mother, it differentiates into a male, if it settles on the ground, it becomes a female.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Example 2: (</a:t>
            </a:r>
            <a:r>
              <a:rPr lang="en-US" sz="2000" dirty="0">
                <a:solidFill>
                  <a:srgbClr val="0070C0"/>
                </a:solidFill>
              </a:rPr>
              <a:t>Temperature Dependent </a:t>
            </a:r>
            <a:r>
              <a:rPr lang="en-US" sz="2000" dirty="0" smtClean="0">
                <a:solidFill>
                  <a:srgbClr val="0070C0"/>
                </a:solidFill>
              </a:rPr>
              <a:t>Sex-Determination)</a:t>
            </a: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/>
              <a:t>In some species like the turtles, alligators the sex of the organisms is determined by the incubation temperature of the egg during the temperature sensitive period of the egg.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896" y="1643055"/>
            <a:ext cx="3049104" cy="21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96" y="4192181"/>
            <a:ext cx="304910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38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36495"/>
            <a:ext cx="8596668" cy="540486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Singamy</a:t>
            </a:r>
            <a:r>
              <a:rPr lang="en-US" sz="3600" dirty="0">
                <a:solidFill>
                  <a:srgbClr val="FF0000"/>
                </a:solidFill>
              </a:rPr>
              <a:t> - </a:t>
            </a:r>
            <a:r>
              <a:rPr lang="en-US" sz="2800" dirty="0">
                <a:solidFill>
                  <a:srgbClr val="0070C0"/>
                </a:solidFill>
              </a:rPr>
              <a:t>the sex of the zygote is determined </a:t>
            </a:r>
            <a:r>
              <a:rPr lang="en-US" sz="2800" dirty="0" smtClean="0">
                <a:solidFill>
                  <a:srgbClr val="0070C0"/>
                </a:solidFill>
              </a:rPr>
              <a:t>at </a:t>
            </a:r>
            <a:r>
              <a:rPr lang="en-US" sz="2800" dirty="0">
                <a:solidFill>
                  <a:srgbClr val="0070C0"/>
                </a:solidFill>
              </a:rPr>
              <a:t>the moment of fertilization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Gametes </a:t>
            </a:r>
            <a:r>
              <a:rPr lang="en-US" sz="2800" dirty="0">
                <a:solidFill>
                  <a:srgbClr val="0070C0"/>
                </a:solidFill>
              </a:rPr>
              <a:t>of the same type formed in individuals of the </a:t>
            </a:r>
            <a:r>
              <a:rPr lang="en-US" sz="2800" dirty="0" err="1">
                <a:solidFill>
                  <a:srgbClr val="0070C0"/>
                </a:solidFill>
              </a:rPr>
              <a:t>homogamete</a:t>
            </a:r>
            <a:r>
              <a:rPr lang="en-US" sz="2800" dirty="0">
                <a:solidFill>
                  <a:srgbClr val="0070C0"/>
                </a:solidFill>
              </a:rPr>
              <a:t> sex can be fertilized by two different types of gametes formed in individuals of the heterogamete sex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It </a:t>
            </a:r>
            <a:r>
              <a:rPr lang="en-US" sz="2800" dirty="0" smtClean="0">
                <a:solidFill>
                  <a:srgbClr val="0070C0"/>
                </a:solidFill>
              </a:rPr>
              <a:t>is </a:t>
            </a:r>
            <a:r>
              <a:rPr lang="en-US" sz="2800" dirty="0">
                <a:solidFill>
                  <a:srgbClr val="0070C0"/>
                </a:solidFill>
              </a:rPr>
              <a:t>typical of most mammals, including humans.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3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75129"/>
            <a:ext cx="9972737" cy="556623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Eusingamy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– </a:t>
            </a:r>
            <a:r>
              <a:rPr lang="en-US" sz="2800" dirty="0">
                <a:solidFill>
                  <a:srgbClr val="0070C0"/>
                </a:solidFill>
              </a:rPr>
              <a:t>sex depends on the ratio of sex chromosomes and autosomes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females with a diploid set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chromosomes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from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fertilized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eggs,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males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drones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from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unfertilized eggs,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parthenogenetically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17" y="3618000"/>
            <a:ext cx="457043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65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Sex determination by means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chromosomal apparatus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6400"/>
            <a:ext cx="8596668" cy="4364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Depending </a:t>
            </a:r>
            <a:r>
              <a:rPr lang="en-US" sz="2800" dirty="0">
                <a:solidFill>
                  <a:srgbClr val="0070C0"/>
                </a:solidFill>
              </a:rPr>
              <a:t>on the number and composition of sex chromosomes, there are three main types of chromosomal sex </a:t>
            </a:r>
            <a:r>
              <a:rPr lang="en-US" sz="2800" dirty="0" smtClean="0">
                <a:solidFill>
                  <a:srgbClr val="0070C0"/>
                </a:solidFill>
              </a:rPr>
              <a:t>determination:</a:t>
            </a:r>
          </a:p>
          <a:p>
            <a:pPr>
              <a:spcBef>
                <a:spcPts val="600"/>
              </a:spcBef>
            </a:pPr>
            <a:r>
              <a:rPr lang="en-US" sz="2800" b="1" i="1" dirty="0"/>
              <a:t>The X-Y system</a:t>
            </a:r>
            <a:endParaRPr lang="ru-RU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 </a:t>
            </a:r>
            <a:r>
              <a:rPr lang="en-US" sz="2800" b="1" i="1" dirty="0"/>
              <a:t>The X-0 system</a:t>
            </a:r>
            <a:endParaRPr lang="ru-RU" sz="2800" dirty="0"/>
          </a:p>
          <a:p>
            <a:pPr>
              <a:spcBef>
                <a:spcPts val="600"/>
              </a:spcBef>
            </a:pPr>
            <a:r>
              <a:rPr lang="en-US" sz="2800" b="1" i="1" dirty="0"/>
              <a:t>The Z-W system</a:t>
            </a:r>
            <a:endParaRPr lang="ru-RU" sz="2800" dirty="0"/>
          </a:p>
          <a:p>
            <a:pPr>
              <a:spcBef>
                <a:spcPts val="600"/>
              </a:spcBef>
            </a:pP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4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7906"/>
            <a:ext cx="7919819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>
                <a:solidFill>
                  <a:srgbClr val="FF0000"/>
                </a:solidFill>
              </a:rPr>
              <a:t>X-Y system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C:\Users\OEM\Pictures\sex 3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1115" b="71680"/>
          <a:stretch/>
        </p:blipFill>
        <p:spPr bwMode="auto">
          <a:xfrm>
            <a:off x="6205324" y="2208680"/>
            <a:ext cx="478365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1828801"/>
            <a:ext cx="5804149" cy="35327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Female - </a:t>
            </a:r>
            <a:r>
              <a:rPr lang="en-US" sz="3200" dirty="0" smtClean="0">
                <a:solidFill>
                  <a:srgbClr val="0070C0"/>
                </a:solidFill>
              </a:rPr>
              <a:t>homogametic XX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Male -</a:t>
            </a:r>
            <a:r>
              <a:rPr lang="en-US" sz="3200" dirty="0">
                <a:solidFill>
                  <a:srgbClr val="0070C0"/>
                </a:solidFill>
              </a:rPr>
              <a:t>heterogametic </a:t>
            </a:r>
            <a:r>
              <a:rPr lang="en-US" sz="3200" dirty="0" smtClean="0">
                <a:solidFill>
                  <a:srgbClr val="0070C0"/>
                </a:solidFill>
              </a:rPr>
              <a:t>XY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 smtClean="0"/>
              <a:t>It is typical for mammals including human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4961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7906"/>
            <a:ext cx="7919819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The X-O </a:t>
            </a:r>
            <a:r>
              <a:rPr lang="en-US" sz="4000" b="1" dirty="0">
                <a:solidFill>
                  <a:srgbClr val="FF0000"/>
                </a:solidFill>
              </a:rPr>
              <a:t>system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1828801"/>
            <a:ext cx="5804149" cy="35327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Female - </a:t>
            </a:r>
            <a:r>
              <a:rPr lang="en-US" sz="3200" dirty="0" smtClean="0">
                <a:solidFill>
                  <a:srgbClr val="0070C0"/>
                </a:solidFill>
              </a:rPr>
              <a:t>homogametic XX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Male –has only one  X</a:t>
            </a:r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system of sex-determination is seen in insects like grasshoppers, crickets, cockroaches</a:t>
            </a:r>
            <a:r>
              <a:rPr lang="en-US" sz="3200" dirty="0"/>
              <a:t>.</a:t>
            </a:r>
            <a:endParaRPr lang="ru-RU" sz="3200" dirty="0"/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699" r="-1184" b="46704"/>
          <a:stretch/>
        </p:blipFill>
        <p:spPr>
          <a:xfrm>
            <a:off x="4847086" y="4338000"/>
            <a:ext cx="750013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1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7906"/>
            <a:ext cx="7919819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The Z-W </a:t>
            </a:r>
            <a:r>
              <a:rPr lang="en-US" sz="4000" b="1" dirty="0">
                <a:solidFill>
                  <a:srgbClr val="FF0000"/>
                </a:solidFill>
              </a:rPr>
              <a:t>system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1828801"/>
            <a:ext cx="5804149" cy="35327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Female </a:t>
            </a:r>
            <a:r>
              <a:rPr lang="en-US" sz="3200" dirty="0" smtClean="0">
                <a:solidFill>
                  <a:srgbClr val="0070C0"/>
                </a:solidFill>
              </a:rPr>
              <a:t>– heterogametic ZW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Male - </a:t>
            </a:r>
            <a:r>
              <a:rPr lang="en-US" sz="3200" dirty="0">
                <a:solidFill>
                  <a:srgbClr val="0070C0"/>
                </a:solidFill>
              </a:rPr>
              <a:t>homogametic </a:t>
            </a:r>
            <a:r>
              <a:rPr lang="en-US" sz="3200" dirty="0" smtClean="0">
                <a:solidFill>
                  <a:srgbClr val="0070C0"/>
                </a:solidFill>
              </a:rPr>
              <a:t>ZZ</a:t>
            </a:r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type of system is found in birds, some reptiles and some insects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52536" r="-2002" b="21921"/>
          <a:stretch/>
        </p:blipFill>
        <p:spPr>
          <a:xfrm>
            <a:off x="5808242" y="4101519"/>
            <a:ext cx="6236014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Sex Linkage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1537591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genes that are located in the sex chromosomes are </a:t>
            </a:r>
            <a:r>
              <a:rPr lang="en-US" sz="2800" dirty="0" smtClean="0">
                <a:solidFill>
                  <a:srgbClr val="0070C0"/>
                </a:solidFill>
              </a:rPr>
              <a:t>inherited </a:t>
            </a:r>
            <a:r>
              <a:rPr lang="en-US" sz="2800" dirty="0">
                <a:solidFill>
                  <a:srgbClr val="0070C0"/>
                </a:solidFill>
              </a:rPr>
              <a:t>together with a sex </a:t>
            </a:r>
            <a:r>
              <a:rPr lang="en-US" sz="2800" dirty="0" smtClean="0">
                <a:solidFill>
                  <a:srgbClr val="0070C0"/>
                </a:solidFill>
              </a:rPr>
              <a:t>trait.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There are three ways of Sex Linkage:</a:t>
            </a:r>
          </a:p>
          <a:p>
            <a:r>
              <a:rPr lang="en-US" sz="2800" b="1" i="1" dirty="0"/>
              <a:t>X-Linked Dominant Inheritance </a:t>
            </a:r>
            <a:endParaRPr lang="ru-RU" sz="2800" dirty="0"/>
          </a:p>
          <a:p>
            <a:r>
              <a:rPr lang="en-US" sz="2800" b="1" i="1" dirty="0"/>
              <a:t>X-Linked Recessive Inheritance </a:t>
            </a:r>
            <a:endParaRPr lang="ru-RU" sz="2800" dirty="0"/>
          </a:p>
          <a:p>
            <a:r>
              <a:rPr lang="en-US" sz="2800" b="1" dirty="0"/>
              <a:t>Y-Linked Inheritance </a:t>
            </a:r>
            <a:r>
              <a:rPr lang="en-US" sz="2800" dirty="0"/>
              <a:t>(</a:t>
            </a:r>
            <a:r>
              <a:rPr lang="en-US" sz="2800" b="1" dirty="0"/>
              <a:t>Holandric inheritance</a:t>
            </a:r>
            <a:r>
              <a:rPr lang="en-US" sz="2800" dirty="0"/>
              <a:t>)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7050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X-Linked Dominant Inheritance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inherited by men and women equally often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7349"/>
            <a:ext cx="7100090" cy="4514013"/>
          </a:xfrm>
        </p:spPr>
        <p:txBody>
          <a:bodyPr/>
          <a:lstStyle/>
          <a:p>
            <a:endParaRPr lang="en-US" sz="2800" i="1" dirty="0" smtClean="0"/>
          </a:p>
          <a:p>
            <a:r>
              <a:rPr lang="en-US" sz="2800" i="1" dirty="0" smtClean="0">
                <a:solidFill>
                  <a:srgbClr val="0070C0"/>
                </a:solidFill>
              </a:rPr>
              <a:t>Dark tooth enamel</a:t>
            </a:r>
          </a:p>
          <a:p>
            <a:pPr marL="0" indent="0">
              <a:buNone/>
            </a:pPr>
            <a:r>
              <a:rPr lang="en-US" sz="2400" dirty="0"/>
              <a:t>(lack of enamel on the </a:t>
            </a:r>
            <a:r>
              <a:rPr lang="en-US" sz="2400" dirty="0" smtClean="0"/>
              <a:t>teeth)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i="1" dirty="0" smtClean="0">
                <a:solidFill>
                  <a:srgbClr val="0070C0"/>
                </a:solidFill>
              </a:rPr>
              <a:t>Vitamin </a:t>
            </a:r>
            <a:r>
              <a:rPr lang="en-US" sz="2800" i="1" dirty="0">
                <a:solidFill>
                  <a:srgbClr val="0070C0"/>
                </a:solidFill>
              </a:rPr>
              <a:t>D-resistant rickets</a:t>
            </a:r>
            <a:endParaRPr lang="ru-RU" sz="2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Defects in bone mineralization at the sites of bone </a:t>
            </a:r>
            <a:r>
              <a:rPr lang="en-US" dirty="0" smtClean="0"/>
              <a:t>growth, </a:t>
            </a:r>
            <a:r>
              <a:rPr lang="en-US" dirty="0"/>
              <a:t>leading to bone deformity and stunted growth in children.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738" y="1808703"/>
            <a:ext cx="2466975" cy="1857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583" y="4915746"/>
            <a:ext cx="4085714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76" y="2052918"/>
            <a:ext cx="6096000" cy="4006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solidFill>
                  <a:srgbClr val="FF0000"/>
                </a:solidFill>
              </a:rPr>
              <a:t>Gregor</a:t>
            </a:r>
            <a:r>
              <a:rPr lang="en-US" sz="3600" b="1" dirty="0">
                <a:solidFill>
                  <a:srgbClr val="FF0000"/>
                </a:solidFill>
              </a:rPr>
              <a:t> Johann Mendel</a:t>
            </a:r>
            <a:r>
              <a:rPr lang="en-US" sz="3600" dirty="0"/>
              <a:t>, </a:t>
            </a:r>
            <a:r>
              <a:rPr lang="en-US" sz="2800" dirty="0"/>
              <a:t>born in 1822, is now remembered as the father of genetics. In 1856, Mendel began his historic studies on pea </a:t>
            </a:r>
            <a:r>
              <a:rPr lang="en-US" sz="2800" dirty="0" smtClean="0"/>
              <a:t>plants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Мендель, Грегор Иоганн — Википед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18" y="717177"/>
            <a:ext cx="3127450" cy="4056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252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X-Linked Recessive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Inheritance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Males 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much more likely to exhibit the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7349"/>
            <a:ext cx="7100090" cy="4514013"/>
          </a:xfrm>
        </p:spPr>
        <p:txBody>
          <a:bodyPr/>
          <a:lstStyle/>
          <a:p>
            <a:endParaRPr lang="en-US" sz="2800" i="1" dirty="0" smtClean="0"/>
          </a:p>
          <a:p>
            <a:r>
              <a:rPr lang="ru-RU" sz="3200" i="1" dirty="0" err="1" smtClean="0">
                <a:solidFill>
                  <a:srgbClr val="0070C0"/>
                </a:solidFill>
              </a:rPr>
              <a:t>Hemophilia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i="1" dirty="0"/>
              <a:t>(</a:t>
            </a:r>
            <a:r>
              <a:rPr lang="ru-RU" dirty="0" err="1" smtClean="0"/>
              <a:t>Defect</a:t>
            </a:r>
            <a:r>
              <a:rPr lang="ru-RU" dirty="0" smtClean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blood</a:t>
            </a:r>
            <a:r>
              <a:rPr lang="ru-RU" dirty="0"/>
              <a:t> </a:t>
            </a:r>
            <a:r>
              <a:rPr lang="ru-RU" dirty="0" err="1" smtClean="0"/>
              <a:t>clotting</a:t>
            </a:r>
            <a:r>
              <a:rPr lang="en-US" dirty="0" smtClean="0"/>
              <a:t>); hemorrhages </a:t>
            </a:r>
            <a:r>
              <a:rPr lang="en-US" dirty="0"/>
              <a:t>occur in the joints, muscles and internal </a:t>
            </a:r>
            <a:r>
              <a:rPr lang="en-US" dirty="0" smtClean="0"/>
              <a:t>organs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3200" i="1" dirty="0">
                <a:solidFill>
                  <a:srgbClr val="0070C0"/>
                </a:solidFill>
              </a:rPr>
              <a:t>Red-green color blindness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An inability or decreased ability to see </a:t>
            </a:r>
            <a:r>
              <a:rPr lang="en-US" dirty="0" smtClean="0"/>
              <a:t>color (more often green and red)</a:t>
            </a:r>
            <a:endParaRPr lang="en-US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76" y="1830901"/>
            <a:ext cx="4933333" cy="1809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44" y="4241037"/>
            <a:ext cx="390579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3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Y-Linked Inheritance </a:t>
            </a:r>
            <a:r>
              <a:rPr lang="en-US" sz="3100" dirty="0">
                <a:solidFill>
                  <a:srgbClr val="FF0000"/>
                </a:solidFill>
              </a:rPr>
              <a:t>(</a:t>
            </a:r>
            <a:r>
              <a:rPr lang="en-US" sz="3100" b="1" dirty="0">
                <a:solidFill>
                  <a:srgbClr val="FF0000"/>
                </a:solidFill>
              </a:rPr>
              <a:t>Holandric inheritance</a:t>
            </a:r>
            <a:r>
              <a:rPr lang="en-US" sz="3100" dirty="0">
                <a:solidFill>
                  <a:srgbClr val="FF0000"/>
                </a:solidFill>
              </a:rPr>
              <a:t>)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Males exhibit </a:t>
            </a: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7349"/>
            <a:ext cx="7100090" cy="4514013"/>
          </a:xfrm>
        </p:spPr>
        <p:txBody>
          <a:bodyPr/>
          <a:lstStyle/>
          <a:p>
            <a:endParaRPr lang="en-US" sz="2800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3600" i="1" dirty="0" smtClean="0">
                <a:solidFill>
                  <a:srgbClr val="0070C0"/>
                </a:solidFill>
              </a:rPr>
              <a:t>Hairy </a:t>
            </a:r>
            <a:r>
              <a:rPr lang="en-US" sz="3600" i="1" dirty="0">
                <a:solidFill>
                  <a:srgbClr val="0070C0"/>
                </a:solidFill>
              </a:rPr>
              <a:t>ears (</a:t>
            </a:r>
            <a:r>
              <a:rPr lang="en-US" sz="3600" i="1" dirty="0" err="1" smtClean="0">
                <a:solidFill>
                  <a:srgbClr val="0070C0"/>
                </a:solidFill>
              </a:rPr>
              <a:t>hypertrichosis</a:t>
            </a:r>
            <a:r>
              <a:rPr lang="en-US" sz="3600" i="1" dirty="0" smtClean="0">
                <a:solidFill>
                  <a:srgbClr val="0070C0"/>
                </a:solidFill>
              </a:rPr>
              <a:t>) 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08" y="1930400"/>
            <a:ext cx="238421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717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Garden pee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02680"/>
            <a:ext cx="4710453" cy="363868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This is </a:t>
            </a:r>
            <a:r>
              <a:rPr lang="en-US" sz="2400" dirty="0">
                <a:solidFill>
                  <a:srgbClr val="0070C0"/>
                </a:solidFill>
              </a:rPr>
              <a:t>a very convenient object for </a:t>
            </a:r>
            <a:r>
              <a:rPr lang="en-US" sz="2400" dirty="0" smtClean="0">
                <a:solidFill>
                  <a:srgbClr val="0070C0"/>
                </a:solidFill>
              </a:rPr>
              <a:t>research:</a:t>
            </a:r>
          </a:p>
          <a:p>
            <a:r>
              <a:rPr lang="en-US" sz="2400" dirty="0" smtClean="0"/>
              <a:t>It has </a:t>
            </a:r>
            <a:r>
              <a:rPr lang="en-US" sz="2400" dirty="0"/>
              <a:t>a few contrasting </a:t>
            </a:r>
            <a:r>
              <a:rPr lang="en-US" sz="2400" dirty="0" smtClean="0"/>
              <a:t>characters;</a:t>
            </a:r>
          </a:p>
          <a:p>
            <a:r>
              <a:rPr lang="en-US" sz="2400" dirty="0" smtClean="0"/>
              <a:t>Easy to cultivate; </a:t>
            </a:r>
          </a:p>
          <a:p>
            <a:r>
              <a:rPr lang="en-US" sz="2400" dirty="0" smtClean="0"/>
              <a:t>Short duration </a:t>
            </a:r>
            <a:r>
              <a:rPr lang="en-US" sz="2400" dirty="0"/>
              <a:t>of life </a:t>
            </a:r>
            <a:r>
              <a:rPr lang="en-US" sz="2400" dirty="0" smtClean="0"/>
              <a:t>cycle;</a:t>
            </a:r>
          </a:p>
          <a:p>
            <a:r>
              <a:rPr lang="en-US" sz="2400" dirty="0" smtClean="0"/>
              <a:t>Every </a:t>
            </a:r>
            <a:r>
              <a:rPr lang="en-US" sz="2400" dirty="0"/>
              <a:t>pea plant </a:t>
            </a:r>
            <a:r>
              <a:rPr lang="en-US" sz="2400" dirty="0" smtClean="0"/>
              <a:t>produces </a:t>
            </a:r>
            <a:r>
              <a:rPr lang="en-US" sz="2400" dirty="0"/>
              <a:t>a large number of seeds.</a:t>
            </a:r>
            <a:endParaRPr lang="ru-RU" sz="2400" i="1" dirty="0"/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85" y="2402680"/>
            <a:ext cx="5468354" cy="4320000"/>
          </a:xfrm>
          <a:prstGeom prst="rect">
            <a:avLst/>
          </a:prstGeom>
        </p:spPr>
      </p:pic>
      <p:pic>
        <p:nvPicPr>
          <p:cNvPr id="6" name="Рисунок 5" descr="What Convinced Gregor Mendel to Use the Garden Pea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0" y="152829"/>
            <a:ext cx="3020060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3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92305"/>
            <a:ext cx="8596668" cy="484905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For 8 years, </a:t>
            </a:r>
            <a:r>
              <a:rPr lang="en-US" sz="3200" dirty="0" smtClean="0"/>
              <a:t>G. Mendel </a:t>
            </a:r>
            <a:r>
              <a:rPr lang="en-US" sz="3200" dirty="0"/>
              <a:t>grew and crossed thousands of pea plants. Mendel made innovations. </a:t>
            </a:r>
            <a:r>
              <a:rPr lang="en-US" sz="3200" dirty="0" smtClean="0"/>
              <a:t>It </a:t>
            </a:r>
            <a:r>
              <a:rPr lang="en-US" sz="3200" dirty="0"/>
              <a:t>is known as the </a:t>
            </a:r>
            <a:r>
              <a:rPr lang="en-US" sz="3200" dirty="0" err="1">
                <a:solidFill>
                  <a:srgbClr val="FF0000"/>
                </a:solidFill>
              </a:rPr>
              <a:t>hybridological</a:t>
            </a:r>
            <a:r>
              <a:rPr lang="en-US" sz="3200" dirty="0">
                <a:solidFill>
                  <a:srgbClr val="FF0000"/>
                </a:solidFill>
              </a:rPr>
              <a:t> method 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en-US" sz="3200" i="1" dirty="0" smtClean="0">
                <a:solidFill>
                  <a:srgbClr val="0070C0"/>
                </a:solidFill>
              </a:rPr>
              <a:t>He </a:t>
            </a:r>
            <a:r>
              <a:rPr lang="en-US" sz="3200" i="1" dirty="0">
                <a:solidFill>
                  <a:srgbClr val="0070C0"/>
                </a:solidFill>
              </a:rPr>
              <a:t>developed pure </a:t>
            </a:r>
            <a:r>
              <a:rPr lang="en-US" sz="3200" i="1" dirty="0" smtClean="0">
                <a:solidFill>
                  <a:srgbClr val="0070C0"/>
                </a:solidFill>
              </a:rPr>
              <a:t>lines;</a:t>
            </a:r>
            <a:endParaRPr lang="ru-RU" sz="3200" i="1" dirty="0">
              <a:solidFill>
                <a:srgbClr val="0070C0"/>
              </a:solidFill>
            </a:endParaRPr>
          </a:p>
          <a:p>
            <a:r>
              <a:rPr lang="en-US" sz="3200" i="1" dirty="0">
                <a:solidFill>
                  <a:srgbClr val="0070C0"/>
                </a:solidFill>
              </a:rPr>
              <a:t>He counted his results and kept statistical notes</a:t>
            </a:r>
            <a:r>
              <a:rPr lang="en-US" sz="32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88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Mendel's Laws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7788"/>
            <a:ext cx="8596668" cy="4463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Mendel was the first to formulate</a:t>
            </a:r>
            <a:r>
              <a:rPr lang="en-US" sz="3600" i="1" dirty="0">
                <a:solidFill>
                  <a:srgbClr val="FF0000"/>
                </a:solidFill>
              </a:rPr>
              <a:t> the basic patterns </a:t>
            </a:r>
            <a:r>
              <a:rPr lang="en-US" sz="3600" i="1" dirty="0" smtClean="0">
                <a:solidFill>
                  <a:srgbClr val="FF0000"/>
                </a:solidFill>
              </a:rPr>
              <a:t>inheritance.</a:t>
            </a:r>
            <a:endParaRPr lang="ru-RU" sz="3600" i="1" dirty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Law of dominance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Law of segregation 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Law of independent assortment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0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68" y="2292959"/>
            <a:ext cx="7709771" cy="32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Law of dominance</a:t>
            </a:r>
            <a:br>
              <a:rPr lang="en-US" b="1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70085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1447</Words>
  <Application>Microsoft Office PowerPoint</Application>
  <PresentationFormat>Широкоэкранный</PresentationFormat>
  <Paragraphs>206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</vt:lpstr>
      <vt:lpstr>Calibri</vt:lpstr>
      <vt:lpstr>Trebuchet MS</vt:lpstr>
      <vt:lpstr>Wingdings</vt:lpstr>
      <vt:lpstr>Wingdings 3</vt:lpstr>
      <vt:lpstr>Грань</vt:lpstr>
      <vt:lpstr>  Lecture  </vt:lpstr>
      <vt:lpstr>Презентация PowerPoint</vt:lpstr>
      <vt:lpstr>Презентация PowerPoint</vt:lpstr>
      <vt:lpstr>Terms of Genetics</vt:lpstr>
      <vt:lpstr>Презентация PowerPoint</vt:lpstr>
      <vt:lpstr>Garden pee</vt:lpstr>
      <vt:lpstr>Презентация PowerPoint</vt:lpstr>
      <vt:lpstr>Mendel's Laws</vt:lpstr>
      <vt:lpstr>Law of dominance </vt:lpstr>
      <vt:lpstr>Law of dominance </vt:lpstr>
      <vt:lpstr>Law of segregation</vt:lpstr>
      <vt:lpstr>Law of segregation  </vt:lpstr>
      <vt:lpstr>Law of independent assortment</vt:lpstr>
      <vt:lpstr>Law of independent assortment </vt:lpstr>
      <vt:lpstr>Mendelian inheritance in Humans</vt:lpstr>
      <vt:lpstr>Mendelian inheritance in Humans</vt:lpstr>
      <vt:lpstr>Allelic Genes Interaction</vt:lpstr>
      <vt:lpstr>Complete dominance</vt:lpstr>
      <vt:lpstr>Incomplete dominance</vt:lpstr>
      <vt:lpstr>Codominance</vt:lpstr>
      <vt:lpstr>Презентация PowerPoint</vt:lpstr>
      <vt:lpstr>Overdominance </vt:lpstr>
      <vt:lpstr>Non-Allelic Gene Interaction</vt:lpstr>
      <vt:lpstr>Complementation - </vt:lpstr>
      <vt:lpstr>Epistasis - </vt:lpstr>
      <vt:lpstr>Polygenic inheritance </vt:lpstr>
      <vt:lpstr>Human Skin Color Variation </vt:lpstr>
      <vt:lpstr>Pleiotropy</vt:lpstr>
      <vt:lpstr>Marfan syndrome</vt:lpstr>
      <vt:lpstr>Genetic linkage</vt:lpstr>
      <vt:lpstr>Презентация PowerPoint</vt:lpstr>
      <vt:lpstr>1-st experiment</vt:lpstr>
      <vt:lpstr>2-d experiment</vt:lpstr>
      <vt:lpstr>Презентация PowerPoint</vt:lpstr>
      <vt:lpstr>3-d experiment</vt:lpstr>
      <vt:lpstr>Презентация PowerPoint</vt:lpstr>
      <vt:lpstr>The main statements of chromosome theory of inheritance (Morgan’s Theory) </vt:lpstr>
      <vt:lpstr>Презентация PowerPoint</vt:lpstr>
      <vt:lpstr>Types of sex determination</vt:lpstr>
      <vt:lpstr>Презентация PowerPoint</vt:lpstr>
      <vt:lpstr>Презентация PowerPoint</vt:lpstr>
      <vt:lpstr>Презентация PowerPoint</vt:lpstr>
      <vt:lpstr>Презентация PowerPoint</vt:lpstr>
      <vt:lpstr>Sex determination by means  chromosomal apparatus</vt:lpstr>
      <vt:lpstr>     The X-Y system </vt:lpstr>
      <vt:lpstr>     The X-O system </vt:lpstr>
      <vt:lpstr>     The Z-W system </vt:lpstr>
      <vt:lpstr>Sex Linkage </vt:lpstr>
      <vt:lpstr>X-Linked Dominant Inheritance  inherited by men and women equally often </vt:lpstr>
      <vt:lpstr>X-Linked Recessive Inheritance  Males are much more likely to exhibit the trait </vt:lpstr>
      <vt:lpstr>Y-Linked Inheritance (Holandric inheritance) Only Males exhibit the trait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Lecture 6 </dc:title>
  <dc:creator>User</dc:creator>
  <cp:lastModifiedBy>User</cp:lastModifiedBy>
  <cp:revision>38</cp:revision>
  <dcterms:created xsi:type="dcterms:W3CDTF">2017-11-27T21:20:23Z</dcterms:created>
  <dcterms:modified xsi:type="dcterms:W3CDTF">2022-03-01T05:51:00Z</dcterms:modified>
</cp:coreProperties>
</file>