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44"/>
  </p:notesMasterIdLst>
  <p:sldIdLst>
    <p:sldId id="301" r:id="rId2"/>
    <p:sldId id="298" r:id="rId3"/>
    <p:sldId id="299" r:id="rId4"/>
    <p:sldId id="306" r:id="rId5"/>
    <p:sldId id="300" r:id="rId6"/>
    <p:sldId id="297" r:id="rId7"/>
    <p:sldId id="257" r:id="rId8"/>
    <p:sldId id="286" r:id="rId9"/>
    <p:sldId id="270" r:id="rId10"/>
    <p:sldId id="272" r:id="rId11"/>
    <p:sldId id="258" r:id="rId12"/>
    <p:sldId id="261" r:id="rId13"/>
    <p:sldId id="259" r:id="rId14"/>
    <p:sldId id="260" r:id="rId15"/>
    <p:sldId id="278" r:id="rId16"/>
    <p:sldId id="273" r:id="rId17"/>
    <p:sldId id="262" r:id="rId18"/>
    <p:sldId id="277" r:id="rId19"/>
    <p:sldId id="291" r:id="rId20"/>
    <p:sldId id="308" r:id="rId21"/>
    <p:sldId id="292" r:id="rId22"/>
    <p:sldId id="266" r:id="rId23"/>
    <p:sldId id="264" r:id="rId24"/>
    <p:sldId id="309" r:id="rId25"/>
    <p:sldId id="276" r:id="rId26"/>
    <p:sldId id="265" r:id="rId27"/>
    <p:sldId id="267" r:id="rId28"/>
    <p:sldId id="285" r:id="rId29"/>
    <p:sldId id="284" r:id="rId30"/>
    <p:sldId id="279" r:id="rId31"/>
    <p:sldId id="303" r:id="rId32"/>
    <p:sldId id="280" r:id="rId33"/>
    <p:sldId id="281" r:id="rId34"/>
    <p:sldId id="289" r:id="rId35"/>
    <p:sldId id="288" r:id="rId36"/>
    <p:sldId id="290" r:id="rId37"/>
    <p:sldId id="310" r:id="rId38"/>
    <p:sldId id="311" r:id="rId39"/>
    <p:sldId id="287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 varScale="1">
        <p:scale>
          <a:sx n="63" d="100"/>
          <a:sy n="63" d="100"/>
        </p:scale>
        <p:origin x="8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E4C0F-FDD2-4C08-8613-48C1248FC4C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6CE1732-6F04-4F66-8F68-D3AC564F8148}">
      <dgm:prSet phldrT="[Text]" custT="1"/>
      <dgm:spPr>
        <a:solidFill>
          <a:srgbClr val="DAE5FE"/>
        </a:solidFill>
      </dgm:spPr>
      <dgm:t>
        <a:bodyPr/>
        <a:lstStyle/>
        <a:p>
          <a:r>
            <a:rPr sz="1800" dirty="0" err="1"/>
            <a:t>Признаки</a:t>
          </a:r>
          <a:r>
            <a:rPr sz="1800" dirty="0"/>
            <a:t> </a:t>
          </a:r>
          <a:r>
            <a:rPr sz="1800" dirty="0" err="1"/>
            <a:t>поражения</a:t>
          </a:r>
          <a:r>
            <a:rPr sz="1800" dirty="0"/>
            <a:t> </a:t>
          </a:r>
          <a:r>
            <a:rPr sz="1800" dirty="0" err="1"/>
            <a:t>органов-мишеней</a:t>
          </a:r>
          <a:endParaRPr lang="ru-RU" sz="1800" dirty="0"/>
        </a:p>
      </dgm:t>
    </dgm:pt>
    <dgm:pt modelId="{F75EA5F9-1077-4279-83F2-5D92021DB263}" type="parTrans" cxnId="{CDEB9970-ED75-48B9-8BDC-7D9787ACCA62}">
      <dgm:prSet/>
      <dgm:spPr/>
      <dgm:t>
        <a:bodyPr/>
        <a:lstStyle/>
        <a:p>
          <a:endParaRPr lang="en-AU"/>
        </a:p>
      </dgm:t>
    </dgm:pt>
    <dgm:pt modelId="{BAC40620-BFA8-469C-85B5-180A60BB967C}" type="sibTrans" cxnId="{CDEB9970-ED75-48B9-8BDC-7D9787ACCA62}">
      <dgm:prSet/>
      <dgm:spPr/>
      <dgm:t>
        <a:bodyPr/>
        <a:lstStyle/>
        <a:p>
          <a:endParaRPr lang="en-AU"/>
        </a:p>
      </dgm:t>
    </dgm:pt>
    <dgm:pt modelId="{B155B0CE-6602-4833-A05F-14B20DBEECA4}">
      <dgm:prSet phldrT="[Text]" custT="1"/>
      <dgm:spPr>
        <a:solidFill>
          <a:srgbClr val="002060"/>
        </a:solidFill>
      </dgm:spPr>
      <dgm:t>
        <a:bodyPr anchor="b" anchorCtr="0"/>
        <a:lstStyle/>
        <a:p>
          <a:r>
            <a:rPr lang="en-AU" sz="2200" u="sng" dirty="0" smtClean="0"/>
            <a:t>C</a:t>
          </a:r>
          <a:r>
            <a:rPr lang="en-AU" sz="2200" dirty="0" smtClean="0"/>
            <a:t> — повышение уровня кальция </a:t>
          </a:r>
        </a:p>
        <a:p>
          <a:r>
            <a:rPr lang="en-AU" sz="1800" dirty="0" smtClean="0"/>
            <a:t>Сывороточный кальций &gt; 11,5 мг/дл</a:t>
          </a:r>
          <a:r>
            <a:t> </a:t>
          </a:r>
          <a:r>
            <a:rPr lang="en-AU" sz="1800" dirty="0" smtClean="0"/>
            <a:t>(2,65</a:t>
          </a:r>
          <a:r>
            <a:t> </a:t>
          </a:r>
          <a:r>
            <a:rPr lang="en-AU" sz="1800" dirty="0" smtClean="0"/>
            <a:t>ммоль/л).</a:t>
          </a:r>
          <a:endParaRPr lang="ru-RU" sz="1800" dirty="0"/>
        </a:p>
      </dgm:t>
    </dgm:pt>
    <dgm:pt modelId="{E344EBBF-CB24-4CDD-ADAB-42D89D1E3343}" type="parTrans" cxnId="{BA5AB819-468A-446E-A2E2-47FB7F501E18}">
      <dgm:prSet/>
      <dgm:spPr/>
      <dgm:t>
        <a:bodyPr/>
        <a:lstStyle/>
        <a:p>
          <a:endParaRPr lang="en-AU"/>
        </a:p>
      </dgm:t>
    </dgm:pt>
    <dgm:pt modelId="{73B0904A-3E77-40B3-8A53-532B8C802DBA}" type="sibTrans" cxnId="{BA5AB819-468A-446E-A2E2-47FB7F501E18}">
      <dgm:prSet/>
      <dgm:spPr/>
      <dgm:t>
        <a:bodyPr/>
        <a:lstStyle/>
        <a:p>
          <a:endParaRPr lang="en-AU"/>
        </a:p>
      </dgm:t>
    </dgm:pt>
    <dgm:pt modelId="{A4C74DF3-9736-4FCE-8207-CCBD6773F082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en-US" sz="2200" u="sng" dirty="0" smtClean="0"/>
            <a:t>R</a:t>
          </a:r>
          <a:r>
            <a:rPr lang="en-US" sz="2200" dirty="0" smtClean="0"/>
            <a:t> — почечная недостаточность</a:t>
          </a:r>
        </a:p>
        <a:p>
          <a:r>
            <a:rPr lang="en-US" sz="1800" dirty="0" smtClean="0"/>
            <a:t>Креатинин &gt; 2 мг/дл</a:t>
          </a:r>
          <a:r>
            <a:t> </a:t>
          </a:r>
          <a:br/>
          <a:r>
            <a:rPr lang="en-US" sz="1800" dirty="0" smtClean="0"/>
            <a:t>(≥ 177 мкмоль/л) </a:t>
          </a:r>
          <a:endParaRPr lang="ru-RU" sz="1800" dirty="0"/>
        </a:p>
      </dgm:t>
    </dgm:pt>
    <dgm:pt modelId="{104DCA85-0CA2-4D44-874E-EA063A98FB9F}" type="parTrans" cxnId="{FC95301D-5BAB-42E5-BC63-29E24819C241}">
      <dgm:prSet/>
      <dgm:spPr/>
      <dgm:t>
        <a:bodyPr/>
        <a:lstStyle/>
        <a:p>
          <a:endParaRPr lang="en-AU"/>
        </a:p>
      </dgm:t>
    </dgm:pt>
    <dgm:pt modelId="{C781477D-0A64-4905-BEA4-62D83D4460DB}" type="sibTrans" cxnId="{FC95301D-5BAB-42E5-BC63-29E24819C241}">
      <dgm:prSet/>
      <dgm:spPr/>
      <dgm:t>
        <a:bodyPr/>
        <a:lstStyle/>
        <a:p>
          <a:endParaRPr lang="en-AU"/>
        </a:p>
      </dgm:t>
    </dgm:pt>
    <dgm:pt modelId="{FCC55250-D523-446D-8743-0C8DB1168468}">
      <dgm:prSet phldrT="[Text]" custT="1"/>
      <dgm:spPr>
        <a:solidFill>
          <a:srgbClr val="002060"/>
        </a:solidFill>
      </dgm:spPr>
      <dgm:t>
        <a:bodyPr anchor="t" anchorCtr="0"/>
        <a:lstStyle/>
        <a:p>
          <a:r>
            <a:rPr lang="en-US" sz="2200" u="sng" dirty="0" smtClean="0"/>
            <a:t>B</a:t>
          </a:r>
          <a:r>
            <a:rPr lang="en-US" sz="2200" dirty="0" smtClean="0"/>
            <a:t> — </a:t>
          </a:r>
          <a:r>
            <a:rPr lang="ru-RU" sz="2200" dirty="0" smtClean="0"/>
            <a:t>п</a:t>
          </a:r>
          <a:r>
            <a:rPr lang="en-AU" sz="2200" dirty="0" err="1" smtClean="0"/>
            <a:t>оражение</a:t>
          </a:r>
          <a:r>
            <a:rPr lang="en-AU" sz="2200" dirty="0" smtClean="0"/>
            <a:t> костей </a:t>
          </a:r>
        </a:p>
        <a:p>
          <a:r>
            <a:rPr lang="en-AU" sz="1800" dirty="0" err="1" smtClean="0"/>
            <a:t>Остеолиз</a:t>
          </a:r>
          <a:r>
            <a:rPr lang="en-AU" sz="1800" dirty="0" smtClean="0"/>
            <a:t> или остеопения</a:t>
          </a:r>
          <a:endParaRPr lang="ru-RU" sz="1800" dirty="0"/>
        </a:p>
      </dgm:t>
    </dgm:pt>
    <dgm:pt modelId="{18CC3EE1-EB7A-4B8A-AA85-E1C2BA3351D2}" type="parTrans" cxnId="{D071F066-141D-4B10-BD7B-7662DFFA1A0C}">
      <dgm:prSet/>
      <dgm:spPr/>
      <dgm:t>
        <a:bodyPr/>
        <a:lstStyle/>
        <a:p>
          <a:endParaRPr lang="en-AU"/>
        </a:p>
      </dgm:t>
    </dgm:pt>
    <dgm:pt modelId="{EF3B63EB-EB34-46F6-B3B7-1662018CA79A}" type="sibTrans" cxnId="{D071F066-141D-4B10-BD7B-7662DFFA1A0C}">
      <dgm:prSet/>
      <dgm:spPr/>
      <dgm:t>
        <a:bodyPr/>
        <a:lstStyle/>
        <a:p>
          <a:endParaRPr lang="en-AU"/>
        </a:p>
      </dgm:t>
    </dgm:pt>
    <dgm:pt modelId="{26EC8F1D-CE93-4169-810C-553F381174AC}">
      <dgm:prSet custT="1"/>
      <dgm:spPr>
        <a:solidFill>
          <a:srgbClr val="002060"/>
        </a:solidFill>
      </dgm:spPr>
      <dgm:t>
        <a:bodyPr anchor="b" anchorCtr="0"/>
        <a:lstStyle/>
        <a:p>
          <a:r>
            <a:rPr lang="en-US" sz="2200" u="sng" dirty="0" smtClean="0"/>
            <a:t>A</a:t>
          </a:r>
          <a:r>
            <a:rPr lang="en-US" sz="2200" dirty="0" smtClean="0"/>
            <a:t> — анемия</a:t>
          </a:r>
        </a:p>
        <a:p>
          <a:r>
            <a:rPr lang="en-US" sz="1800" dirty="0" smtClean="0"/>
            <a:t>Гемоглобин &lt; 10 г/дл</a:t>
          </a:r>
          <a:r>
            <a:rPr dirty="0"/>
            <a:t> </a:t>
          </a:r>
          <a:br>
            <a:rPr dirty="0"/>
          </a:br>
          <a:r>
            <a:rPr lang="en-US" sz="1800" dirty="0" smtClean="0"/>
            <a:t>или на 2 г/дл ниже нормы (&lt; 12,5 ммоль/л или &lt; нормы)</a:t>
          </a:r>
        </a:p>
        <a:p>
          <a:r>
            <a:rPr dirty="0"/>
            <a:t> </a:t>
          </a:r>
          <a:endParaRPr lang="ru-RU" sz="1600" dirty="0"/>
        </a:p>
      </dgm:t>
    </dgm:pt>
    <dgm:pt modelId="{989F2D8C-3A45-4C24-A277-C62734AD268B}" type="parTrans" cxnId="{89EF2759-D8BA-4552-9E93-FCCD83D5D235}">
      <dgm:prSet/>
      <dgm:spPr/>
      <dgm:t>
        <a:bodyPr/>
        <a:lstStyle/>
        <a:p>
          <a:endParaRPr lang="en-AU"/>
        </a:p>
      </dgm:t>
    </dgm:pt>
    <dgm:pt modelId="{BF35F016-ACEE-404F-8590-ED9812F766E0}" type="sibTrans" cxnId="{89EF2759-D8BA-4552-9E93-FCCD83D5D235}">
      <dgm:prSet/>
      <dgm:spPr/>
      <dgm:t>
        <a:bodyPr/>
        <a:lstStyle/>
        <a:p>
          <a:endParaRPr lang="en-AU"/>
        </a:p>
      </dgm:t>
    </dgm:pt>
    <dgm:pt modelId="{EE24258C-6F75-414E-B9A2-B4058FC2A623}" type="pres">
      <dgm:prSet presAssocID="{226E4C0F-FDD2-4C08-8613-48C1248FC4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AA73974-E60E-4E55-AF9B-09D78ED744F6}" type="pres">
      <dgm:prSet presAssocID="{226E4C0F-FDD2-4C08-8613-48C1248FC4C1}" presName="matrix" presStyleCnt="0"/>
      <dgm:spPr/>
    </dgm:pt>
    <dgm:pt modelId="{535620EB-A92D-4221-9611-7D15F19E796D}" type="pres">
      <dgm:prSet presAssocID="{226E4C0F-FDD2-4C08-8613-48C1248FC4C1}" presName="tile1" presStyleLbl="node1" presStyleIdx="0" presStyleCnt="4"/>
      <dgm:spPr/>
      <dgm:t>
        <a:bodyPr/>
        <a:lstStyle/>
        <a:p>
          <a:endParaRPr lang="en-AU"/>
        </a:p>
      </dgm:t>
    </dgm:pt>
    <dgm:pt modelId="{B88C3C9A-044A-489E-A37D-35C37FE15CE7}" type="pres">
      <dgm:prSet presAssocID="{226E4C0F-FDD2-4C08-8613-48C1248FC4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6E4B8E-A3BD-48ED-8EDD-4480BEDBDB09}" type="pres">
      <dgm:prSet presAssocID="{226E4C0F-FDD2-4C08-8613-48C1248FC4C1}" presName="tile2" presStyleLbl="node1" presStyleIdx="1" presStyleCnt="4"/>
      <dgm:spPr/>
      <dgm:t>
        <a:bodyPr/>
        <a:lstStyle/>
        <a:p>
          <a:endParaRPr lang="en-AU"/>
        </a:p>
      </dgm:t>
    </dgm:pt>
    <dgm:pt modelId="{1748DF2B-4BA9-472A-80CA-06E11E51DF0B}" type="pres">
      <dgm:prSet presAssocID="{226E4C0F-FDD2-4C08-8613-48C1248FC4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460941-86D0-4DFC-9E6C-4F7694EC84CA}" type="pres">
      <dgm:prSet presAssocID="{226E4C0F-FDD2-4C08-8613-48C1248FC4C1}" presName="tile3" presStyleLbl="node1" presStyleIdx="2" presStyleCnt="4"/>
      <dgm:spPr/>
      <dgm:t>
        <a:bodyPr/>
        <a:lstStyle/>
        <a:p>
          <a:endParaRPr lang="en-AU"/>
        </a:p>
      </dgm:t>
    </dgm:pt>
    <dgm:pt modelId="{ACA82808-F443-4DB6-8CF2-AD9CDB6AEE0F}" type="pres">
      <dgm:prSet presAssocID="{226E4C0F-FDD2-4C08-8613-48C1248FC4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341FB7-1DC3-4406-B423-590A10EF6A73}" type="pres">
      <dgm:prSet presAssocID="{226E4C0F-FDD2-4C08-8613-48C1248FC4C1}" presName="tile4" presStyleLbl="node1" presStyleIdx="3" presStyleCnt="4"/>
      <dgm:spPr/>
      <dgm:t>
        <a:bodyPr/>
        <a:lstStyle/>
        <a:p>
          <a:endParaRPr lang="en-AU"/>
        </a:p>
      </dgm:t>
    </dgm:pt>
    <dgm:pt modelId="{E7D4269A-F91E-4A8C-BC44-AB84F3165C88}" type="pres">
      <dgm:prSet presAssocID="{226E4C0F-FDD2-4C08-8613-48C1248FC4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95930C8-C1E8-436E-BCCE-A291E748FB60}" type="pres">
      <dgm:prSet presAssocID="{226E4C0F-FDD2-4C08-8613-48C1248FC4C1}" presName="centerTile" presStyleLbl="fgShp" presStyleIdx="0" presStyleCnt="1" custScaleX="117371" custScaleY="75687" custLinFactNeighborY="-4902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</dgm:ptLst>
  <dgm:cxnLst>
    <dgm:cxn modelId="{89EF2759-D8BA-4552-9E93-FCCD83D5D235}" srcId="{B6CE1732-6F04-4F66-8F68-D3AC564F8148}" destId="{26EC8F1D-CE93-4169-810C-553F381174AC}" srcOrd="2" destOrd="0" parTransId="{989F2D8C-3A45-4C24-A277-C62734AD268B}" sibTransId="{BF35F016-ACEE-404F-8590-ED9812F766E0}"/>
    <dgm:cxn modelId="{D071F066-141D-4B10-BD7B-7662DFFA1A0C}" srcId="{B6CE1732-6F04-4F66-8F68-D3AC564F8148}" destId="{FCC55250-D523-446D-8743-0C8DB1168468}" srcOrd="3" destOrd="0" parTransId="{18CC3EE1-EB7A-4B8A-AA85-E1C2BA3351D2}" sibTransId="{EF3B63EB-EB34-46F6-B3B7-1662018CA79A}"/>
    <dgm:cxn modelId="{9185C802-532E-4731-ABFE-18361E078D61}" type="presOf" srcId="{A4C74DF3-9736-4FCE-8207-CCBD6773F082}" destId="{1748DF2B-4BA9-472A-80CA-06E11E51DF0B}" srcOrd="1" destOrd="0" presId="urn:microsoft.com/office/officeart/2005/8/layout/matrix1"/>
    <dgm:cxn modelId="{CDEB9970-ED75-48B9-8BDC-7D9787ACCA62}" srcId="{226E4C0F-FDD2-4C08-8613-48C1248FC4C1}" destId="{B6CE1732-6F04-4F66-8F68-D3AC564F8148}" srcOrd="0" destOrd="0" parTransId="{F75EA5F9-1077-4279-83F2-5D92021DB263}" sibTransId="{BAC40620-BFA8-469C-85B5-180A60BB967C}"/>
    <dgm:cxn modelId="{12291AB0-7B54-46A1-9554-FED2A19CB03F}" type="presOf" srcId="{26EC8F1D-CE93-4169-810C-553F381174AC}" destId="{ACA82808-F443-4DB6-8CF2-AD9CDB6AEE0F}" srcOrd="1" destOrd="0" presId="urn:microsoft.com/office/officeart/2005/8/layout/matrix1"/>
    <dgm:cxn modelId="{FC95301D-5BAB-42E5-BC63-29E24819C241}" srcId="{B6CE1732-6F04-4F66-8F68-D3AC564F8148}" destId="{A4C74DF3-9736-4FCE-8207-CCBD6773F082}" srcOrd="1" destOrd="0" parTransId="{104DCA85-0CA2-4D44-874E-EA063A98FB9F}" sibTransId="{C781477D-0A64-4905-BEA4-62D83D4460DB}"/>
    <dgm:cxn modelId="{29C10611-D680-4AD3-8A40-9ED541603529}" type="presOf" srcId="{A4C74DF3-9736-4FCE-8207-CCBD6773F082}" destId="{1F6E4B8E-A3BD-48ED-8EDD-4480BEDBDB09}" srcOrd="0" destOrd="0" presId="urn:microsoft.com/office/officeart/2005/8/layout/matrix1"/>
    <dgm:cxn modelId="{64D2F4FE-68C5-4998-91AD-A82EAB219314}" type="presOf" srcId="{FCC55250-D523-446D-8743-0C8DB1168468}" destId="{E7D4269A-F91E-4A8C-BC44-AB84F3165C88}" srcOrd="1" destOrd="0" presId="urn:microsoft.com/office/officeart/2005/8/layout/matrix1"/>
    <dgm:cxn modelId="{F691FE9D-A6A0-4B36-BB54-217D4BC007E6}" type="presOf" srcId="{B155B0CE-6602-4833-A05F-14B20DBEECA4}" destId="{B88C3C9A-044A-489E-A37D-35C37FE15CE7}" srcOrd="1" destOrd="0" presId="urn:microsoft.com/office/officeart/2005/8/layout/matrix1"/>
    <dgm:cxn modelId="{975BA2F7-3B55-4507-8B36-49A1BBCC8A59}" type="presOf" srcId="{FCC55250-D523-446D-8743-0C8DB1168468}" destId="{06341FB7-1DC3-4406-B423-590A10EF6A73}" srcOrd="0" destOrd="0" presId="urn:microsoft.com/office/officeart/2005/8/layout/matrix1"/>
    <dgm:cxn modelId="{7F0FA71B-F247-464F-A4F3-790CF243F027}" type="presOf" srcId="{B6CE1732-6F04-4F66-8F68-D3AC564F8148}" destId="{495930C8-C1E8-436E-BCCE-A291E748FB60}" srcOrd="0" destOrd="0" presId="urn:microsoft.com/office/officeart/2005/8/layout/matrix1"/>
    <dgm:cxn modelId="{92960631-D8A3-4ED3-8639-A6C123F2250A}" type="presOf" srcId="{26EC8F1D-CE93-4169-810C-553F381174AC}" destId="{6E460941-86D0-4DFC-9E6C-4F7694EC84CA}" srcOrd="0" destOrd="0" presId="urn:microsoft.com/office/officeart/2005/8/layout/matrix1"/>
    <dgm:cxn modelId="{BA5AB819-468A-446E-A2E2-47FB7F501E18}" srcId="{B6CE1732-6F04-4F66-8F68-D3AC564F8148}" destId="{B155B0CE-6602-4833-A05F-14B20DBEECA4}" srcOrd="0" destOrd="0" parTransId="{E344EBBF-CB24-4CDD-ADAB-42D89D1E3343}" sibTransId="{73B0904A-3E77-40B3-8A53-532B8C802DBA}"/>
    <dgm:cxn modelId="{E787C496-9DAE-4028-ABD9-72C2AFCD0561}" type="presOf" srcId="{B155B0CE-6602-4833-A05F-14B20DBEECA4}" destId="{535620EB-A92D-4221-9611-7D15F19E796D}" srcOrd="0" destOrd="0" presId="urn:microsoft.com/office/officeart/2005/8/layout/matrix1"/>
    <dgm:cxn modelId="{F3DD43CC-E722-4746-9B33-A15502EA59AA}" type="presOf" srcId="{226E4C0F-FDD2-4C08-8613-48C1248FC4C1}" destId="{EE24258C-6F75-414E-B9A2-B4058FC2A623}" srcOrd="0" destOrd="0" presId="urn:microsoft.com/office/officeart/2005/8/layout/matrix1"/>
    <dgm:cxn modelId="{6726BAE6-0525-4B61-A461-CCD38FFCA5C3}" type="presParOf" srcId="{EE24258C-6F75-414E-B9A2-B4058FC2A623}" destId="{5AA73974-E60E-4E55-AF9B-09D78ED744F6}" srcOrd="0" destOrd="0" presId="urn:microsoft.com/office/officeart/2005/8/layout/matrix1"/>
    <dgm:cxn modelId="{2D29E222-805A-4408-A46D-393BA1CA7591}" type="presParOf" srcId="{5AA73974-E60E-4E55-AF9B-09D78ED744F6}" destId="{535620EB-A92D-4221-9611-7D15F19E796D}" srcOrd="0" destOrd="0" presId="urn:microsoft.com/office/officeart/2005/8/layout/matrix1"/>
    <dgm:cxn modelId="{DF22CBEF-80DE-4A20-BC05-0BEC5C102EC5}" type="presParOf" srcId="{5AA73974-E60E-4E55-AF9B-09D78ED744F6}" destId="{B88C3C9A-044A-489E-A37D-35C37FE15CE7}" srcOrd="1" destOrd="0" presId="urn:microsoft.com/office/officeart/2005/8/layout/matrix1"/>
    <dgm:cxn modelId="{6264167D-8865-498A-BC82-A738074CFF6E}" type="presParOf" srcId="{5AA73974-E60E-4E55-AF9B-09D78ED744F6}" destId="{1F6E4B8E-A3BD-48ED-8EDD-4480BEDBDB09}" srcOrd="2" destOrd="0" presId="urn:microsoft.com/office/officeart/2005/8/layout/matrix1"/>
    <dgm:cxn modelId="{9D0EB57B-1F0C-429F-83AA-90753FEDBA8A}" type="presParOf" srcId="{5AA73974-E60E-4E55-AF9B-09D78ED744F6}" destId="{1748DF2B-4BA9-472A-80CA-06E11E51DF0B}" srcOrd="3" destOrd="0" presId="urn:microsoft.com/office/officeart/2005/8/layout/matrix1"/>
    <dgm:cxn modelId="{079AB7AB-DC6F-415F-9FF7-99556DBBEE2A}" type="presParOf" srcId="{5AA73974-E60E-4E55-AF9B-09D78ED744F6}" destId="{6E460941-86D0-4DFC-9E6C-4F7694EC84CA}" srcOrd="4" destOrd="0" presId="urn:microsoft.com/office/officeart/2005/8/layout/matrix1"/>
    <dgm:cxn modelId="{1D821ED7-4831-4399-9309-5EA8C9F0C47A}" type="presParOf" srcId="{5AA73974-E60E-4E55-AF9B-09D78ED744F6}" destId="{ACA82808-F443-4DB6-8CF2-AD9CDB6AEE0F}" srcOrd="5" destOrd="0" presId="urn:microsoft.com/office/officeart/2005/8/layout/matrix1"/>
    <dgm:cxn modelId="{779251D1-9F44-4916-9085-E575966B9C98}" type="presParOf" srcId="{5AA73974-E60E-4E55-AF9B-09D78ED744F6}" destId="{06341FB7-1DC3-4406-B423-590A10EF6A73}" srcOrd="6" destOrd="0" presId="urn:microsoft.com/office/officeart/2005/8/layout/matrix1"/>
    <dgm:cxn modelId="{ED9339E9-7322-4163-9DBF-7FC4A8F161F3}" type="presParOf" srcId="{5AA73974-E60E-4E55-AF9B-09D78ED744F6}" destId="{E7D4269A-F91E-4A8C-BC44-AB84F3165C88}" srcOrd="7" destOrd="0" presId="urn:microsoft.com/office/officeart/2005/8/layout/matrix1"/>
    <dgm:cxn modelId="{9A690AFE-F1D2-4AC8-91D5-BDCD5DED3026}" type="presParOf" srcId="{EE24258C-6F75-414E-B9A2-B4058FC2A623}" destId="{495930C8-C1E8-436E-BCCE-A291E748FB60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620EB-A92D-4221-9611-7D15F19E796D}">
      <dsp:nvSpPr>
        <dsp:cNvPr id="0" name=""/>
        <dsp:cNvSpPr/>
      </dsp:nvSpPr>
      <dsp:spPr>
        <a:xfrm rot="16200000">
          <a:off x="450049" y="-450049"/>
          <a:ext cx="2295255" cy="3195355"/>
        </a:xfrm>
        <a:prstGeom prst="round1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u="sng" kern="1200" dirty="0" smtClean="0"/>
            <a:t>C</a:t>
          </a:r>
          <a:r>
            <a:rPr lang="en-AU" sz="2200" kern="1200" dirty="0" smtClean="0"/>
            <a:t> — повышение уровня кальция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Сывороточный кальций &gt; 11,5 мг/дл</a:t>
          </a:r>
          <a:r>
            <a:rPr kern="1200"/>
            <a:t> </a:t>
          </a:r>
          <a:r>
            <a:rPr lang="en-AU" sz="1800" kern="1200" dirty="0" smtClean="0"/>
            <a:t>(2,65</a:t>
          </a:r>
          <a:r>
            <a:rPr kern="1200"/>
            <a:t> </a:t>
          </a:r>
          <a:r>
            <a:rPr lang="en-AU" sz="1800" kern="1200" dirty="0" smtClean="0"/>
            <a:t>ммоль/л).</a:t>
          </a:r>
          <a:endParaRPr lang="ru-RU" sz="1800" kern="1200" dirty="0"/>
        </a:p>
      </dsp:txBody>
      <dsp:txXfrm rot="5400000">
        <a:off x="-1" y="1"/>
        <a:ext cx="3195355" cy="1721441"/>
      </dsp:txXfrm>
    </dsp:sp>
    <dsp:sp modelId="{1F6E4B8E-A3BD-48ED-8EDD-4480BEDBDB09}">
      <dsp:nvSpPr>
        <dsp:cNvPr id="0" name=""/>
        <dsp:cNvSpPr/>
      </dsp:nvSpPr>
      <dsp:spPr>
        <a:xfrm>
          <a:off x="3195355" y="0"/>
          <a:ext cx="3195355" cy="2295255"/>
        </a:xfrm>
        <a:prstGeom prst="round1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R</a:t>
          </a:r>
          <a:r>
            <a:rPr lang="en-US" sz="2200" kern="1200" dirty="0" smtClean="0"/>
            <a:t> — почечная недостаточность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Креатинин &gt; 2 мг/дл</a:t>
          </a:r>
          <a:r>
            <a:rPr kern="1200"/>
            <a:t> </a:t>
          </a:r>
          <a:br>
            <a:rPr kern="1200"/>
          </a:br>
          <a:r>
            <a:rPr lang="en-US" sz="1800" kern="1200" dirty="0" smtClean="0"/>
            <a:t>(≥ 177 мкмоль/л) </a:t>
          </a:r>
          <a:endParaRPr lang="ru-RU" sz="1800" kern="1200" dirty="0"/>
        </a:p>
      </dsp:txBody>
      <dsp:txXfrm>
        <a:off x="3195355" y="0"/>
        <a:ext cx="3195355" cy="1721441"/>
      </dsp:txXfrm>
    </dsp:sp>
    <dsp:sp modelId="{6E460941-86D0-4DFC-9E6C-4F7694EC84CA}">
      <dsp:nvSpPr>
        <dsp:cNvPr id="0" name=""/>
        <dsp:cNvSpPr/>
      </dsp:nvSpPr>
      <dsp:spPr>
        <a:xfrm rot="10800000">
          <a:off x="0" y="2295255"/>
          <a:ext cx="3195355" cy="2295255"/>
        </a:xfrm>
        <a:prstGeom prst="round1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A</a:t>
          </a:r>
          <a:r>
            <a:rPr lang="en-US" sz="2200" kern="1200" dirty="0" smtClean="0"/>
            <a:t> — анемия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Гемоглобин &lt; 10 г/дл</a:t>
          </a:r>
          <a:r>
            <a:rPr kern="1200" dirty="0"/>
            <a:t> </a:t>
          </a:r>
          <a:br>
            <a:rPr kern="1200" dirty="0"/>
          </a:br>
          <a:r>
            <a:rPr lang="en-US" sz="1800" kern="1200" dirty="0" smtClean="0"/>
            <a:t>или на 2 г/дл ниже нормы (&lt; 12,5 ммоль/л или &lt; нормы)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 dirty="0"/>
            <a:t> </a:t>
          </a:r>
          <a:endParaRPr lang="ru-RU" sz="1600" kern="1200" dirty="0"/>
        </a:p>
      </dsp:txBody>
      <dsp:txXfrm rot="10800000">
        <a:off x="0" y="2869069"/>
        <a:ext cx="3195355" cy="1721441"/>
      </dsp:txXfrm>
    </dsp:sp>
    <dsp:sp modelId="{06341FB7-1DC3-4406-B423-590A10EF6A73}">
      <dsp:nvSpPr>
        <dsp:cNvPr id="0" name=""/>
        <dsp:cNvSpPr/>
      </dsp:nvSpPr>
      <dsp:spPr>
        <a:xfrm rot="5400000">
          <a:off x="3645404" y="1845205"/>
          <a:ext cx="2295255" cy="3195355"/>
        </a:xfrm>
        <a:prstGeom prst="round1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B</a:t>
          </a:r>
          <a:r>
            <a:rPr lang="en-US" sz="2200" kern="1200" dirty="0" smtClean="0"/>
            <a:t> — </a:t>
          </a:r>
          <a:r>
            <a:rPr lang="ru-RU" sz="2200" kern="1200" dirty="0" smtClean="0"/>
            <a:t>п</a:t>
          </a:r>
          <a:r>
            <a:rPr lang="en-AU" sz="2200" kern="1200" dirty="0" err="1" smtClean="0"/>
            <a:t>оражение</a:t>
          </a:r>
          <a:r>
            <a:rPr lang="en-AU" sz="2200" kern="1200" dirty="0" smtClean="0"/>
            <a:t> костей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err="1" smtClean="0"/>
            <a:t>Остеолиз</a:t>
          </a:r>
          <a:r>
            <a:rPr lang="en-AU" sz="1800" kern="1200" dirty="0" smtClean="0"/>
            <a:t> или остеопения</a:t>
          </a:r>
          <a:endParaRPr lang="ru-RU" sz="1800" kern="1200" dirty="0"/>
        </a:p>
      </dsp:txBody>
      <dsp:txXfrm rot="-5400000">
        <a:off x="3195354" y="2869069"/>
        <a:ext cx="3195355" cy="1721441"/>
      </dsp:txXfrm>
    </dsp:sp>
    <dsp:sp modelId="{495930C8-C1E8-436E-BCCE-A291E748FB60}">
      <dsp:nvSpPr>
        <dsp:cNvPr id="0" name=""/>
        <dsp:cNvSpPr/>
      </dsp:nvSpPr>
      <dsp:spPr>
        <a:xfrm>
          <a:off x="2070228" y="1804696"/>
          <a:ext cx="2250252" cy="868605"/>
        </a:xfrm>
        <a:prstGeom prst="roundRect">
          <a:avLst/>
        </a:prstGeom>
        <a:solidFill>
          <a:srgbClr val="DAE5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 dirty="0" err="1"/>
            <a:t>Признаки</a:t>
          </a:r>
          <a:r>
            <a:rPr sz="1800" kern="1200" dirty="0"/>
            <a:t> </a:t>
          </a:r>
          <a:r>
            <a:rPr sz="1800" kern="1200" dirty="0" err="1"/>
            <a:t>поражения</a:t>
          </a:r>
          <a:r>
            <a:rPr sz="1800" kern="1200" dirty="0"/>
            <a:t> </a:t>
          </a:r>
          <a:r>
            <a:rPr sz="1800" kern="1200" dirty="0" err="1"/>
            <a:t>органов-мишеней</a:t>
          </a:r>
          <a:endParaRPr lang="ru-RU" sz="1800" kern="1200" dirty="0"/>
        </a:p>
      </dsp:txBody>
      <dsp:txXfrm>
        <a:off x="2112630" y="1847098"/>
        <a:ext cx="2165448" cy="783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BE54-88FB-4DE5-9AE9-9A28F2F64A3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19DE-1D0D-48D4-805A-F1EAFDF90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7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n.org/patients/guidelines/myeloma/files/assets/common/downloads/files/myeloma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emmrf.org/assets/mmrf-disease-overview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171456" indent="-171456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MM классифицируется как бессимптомная (вялотекущая) либо симптоматическая (активная) в зависимости от отсутствия либо наличия связанных с миеломой нарушений функции органов-мишеней, определяемых на основе критериев CRAB (повышение уровня кальция, почечная недостаточность, анемия и поражение костей).</a:t>
            </a:r>
          </a:p>
          <a:p>
            <a:pPr marL="171456" indent="-171456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хотя бы одного из этих критериев указывает на активную стадию заболевания, требующую лечения; другие признаки активного заболевания включают повторные инфекции, амилоидоз и повышение вязкости крови.</a:t>
            </a:r>
          </a:p>
          <a:p>
            <a:pPr marL="171456" indent="-171456"/>
            <a:endParaRPr lang="ru-RU" dirty="0" smtClean="0">
              <a:solidFill>
                <a:schemeClr val="tx2"/>
              </a:solidFill>
            </a:endParaRPr>
          </a:p>
          <a:p>
            <a:pPr marL="171456" indent="-171456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Harousseau</a:t>
            </a:r>
            <a:r>
              <a:rPr lang="ru-RU" dirty="0" smtClean="0"/>
              <a:t> JL, et </a:t>
            </a:r>
            <a:r>
              <a:rPr lang="ru-RU" dirty="0" err="1" smtClean="0"/>
              <a:t>al</a:t>
            </a:r>
            <a:r>
              <a:rPr lang="ru-RU" dirty="0" smtClean="0"/>
              <a:t>. </a:t>
            </a:r>
            <a:r>
              <a:rPr lang="ru-RU" dirty="0" err="1" smtClean="0"/>
              <a:t>Ann</a:t>
            </a:r>
            <a:r>
              <a:rPr lang="ru-RU" dirty="0" smtClean="0"/>
              <a:t> </a:t>
            </a:r>
            <a:r>
              <a:rPr lang="ru-RU" dirty="0" err="1" smtClean="0"/>
              <a:t>Oncol</a:t>
            </a:r>
            <a:r>
              <a:rPr lang="ru-RU" dirty="0" smtClean="0"/>
              <a:t> 2010;21:v155–7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74" indent="-285759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36" indent="-228607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50" indent="-228607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65" indent="-228607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80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94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108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322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B522C49-4C89-40E1-AC21-E87022EEBEA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72931" indent="-172931"/>
            <a:r>
              <a:rPr lang="ru-RU" dirty="0" smtClean="0"/>
              <a:t>Поражение костей при ММ обусловлено миеломными клетками, которые вытесняют нормальные клетки в костном мозге.</a:t>
            </a:r>
            <a:r>
              <a:rPr lang="ru-RU" baseline="30000" dirty="0" smtClean="0"/>
              <a:t>1</a:t>
            </a:r>
          </a:p>
          <a:p>
            <a:pPr marL="634062" lvl="1" indent="-172931"/>
            <a:r>
              <a:rPr lang="ru-RU" dirty="0" smtClean="0"/>
              <a:t>Скопления миеломных клеток образуют опухолевые массы, которые разрушают нормальную структуру костной ткани.</a:t>
            </a:r>
            <a:r>
              <a:rPr lang="ru-RU" baseline="30000" dirty="0" smtClean="0"/>
              <a:t>2</a:t>
            </a:r>
          </a:p>
          <a:p>
            <a:pPr marL="172931" indent="-172931"/>
            <a:r>
              <a:rPr lang="ru-RU" dirty="0" smtClean="0"/>
              <a:t>Как показано на этом слайде, </a:t>
            </a:r>
            <a:r>
              <a:rPr lang="ru-RU" dirty="0" err="1" smtClean="0"/>
              <a:t>миеломные</a:t>
            </a:r>
            <a:r>
              <a:rPr lang="ru-RU" dirty="0" smtClean="0"/>
              <a:t> клетки могут также образовывать вещества, влияющие на физиологические процессы регенерации и роста костной ткани.</a:t>
            </a:r>
            <a:r>
              <a:rPr lang="ru-RU" baseline="30000" dirty="0" smtClean="0"/>
              <a:t>2</a:t>
            </a:r>
          </a:p>
          <a:p>
            <a:pPr marL="634062" lvl="1" indent="-172931"/>
            <a:r>
              <a:rPr lang="ru-RU" dirty="0" err="1" smtClean="0"/>
              <a:t>Миеломные</a:t>
            </a:r>
            <a:r>
              <a:rPr lang="ru-RU" dirty="0" smtClean="0"/>
              <a:t> клетки секретируют вещества, которые угнетают активность клеток, отвечающих за формирование костной ткани (остеобласты), и стимулируют активность клеток, отвечающих за разрушение и резорбцию костной ткани (остеокласты).</a:t>
            </a:r>
            <a:r>
              <a:rPr lang="ru-RU" baseline="30000" dirty="0" smtClean="0"/>
              <a:t>3,4</a:t>
            </a:r>
          </a:p>
          <a:p>
            <a:pPr marL="634062" lvl="1" indent="-172931"/>
            <a:r>
              <a:rPr lang="ru-RU" dirty="0" smtClean="0"/>
              <a:t>В свою очередь, остеокласты секретируют вещества, способствующие росту и выживаемости миеломных клеток.</a:t>
            </a:r>
            <a:r>
              <a:rPr lang="ru-RU" baseline="30000" dirty="0" smtClean="0"/>
              <a:t>4</a:t>
            </a:r>
          </a:p>
          <a:p>
            <a:pPr marL="634062" lvl="1" indent="-172931"/>
            <a:r>
              <a:rPr lang="ru-RU" dirty="0" smtClean="0"/>
              <a:t>Кроме того, существуют сложные взаимодействия между миеломными клетками и другими клетками костного мозга (например, структурными клетками стромы), результатом которых является дополнительное усиление эрозии костной ткани (например, за счет стимуляции образования дополнительных остеокластов), а также стимуляция роста и пролиферации миеломных клеток и формирование новых кровеносных сосудов.</a:t>
            </a:r>
            <a:r>
              <a:rPr lang="ru-RU" baseline="30000" dirty="0" smtClean="0"/>
              <a:t>3,4</a:t>
            </a:r>
          </a:p>
          <a:p>
            <a:pPr marL="172931" indent="-172931"/>
            <a:r>
              <a:rPr lang="ru-RU" dirty="0" smtClean="0"/>
              <a:t>Эрозия костной ткани часто сопровождается выраженным повышением уровня кальция в крови, называемым гиперкальциемией.</a:t>
            </a:r>
            <a:r>
              <a:rPr lang="ru-RU" baseline="30000" dirty="0" smtClean="0"/>
              <a:t>2</a:t>
            </a:r>
          </a:p>
          <a:p>
            <a:pPr marL="634062" lvl="1" indent="-172931"/>
            <a:r>
              <a:rPr lang="ru-RU" dirty="0" smtClean="0"/>
              <a:t>В отсутствие немедленной коррекции гиперкальциемия может вызвать ряд серьезных проблем,</a:t>
            </a:r>
            <a:r>
              <a:rPr lang="ru-RU" baseline="30000" dirty="0" smtClean="0"/>
              <a:t>2</a:t>
            </a:r>
            <a:r>
              <a:rPr lang="ru-RU" dirty="0" smtClean="0"/>
              <a:t> которые будут рассмотрены далее.</a:t>
            </a:r>
          </a:p>
          <a:p>
            <a:pPr marL="172931" indent="-172931"/>
            <a:endParaRPr lang="ru-RU" dirty="0" smtClean="0"/>
          </a:p>
          <a:p>
            <a:pPr marL="230566" indent="-230566">
              <a:buFont typeface="+mj-lt"/>
              <a:buAutoNum type="arabicPeriod"/>
            </a:pPr>
            <a:r>
              <a:rPr lang="ru-RU" sz="1100" dirty="0"/>
              <a:t>NCCN Guidelines for Patients. Multiple Myeloma. Version 1.2014. </a:t>
            </a:r>
            <a:r>
              <a:rPr lang="ru-RU" sz="1100" dirty="0">
                <a:hlinkClick r:id="rId3"/>
              </a:rPr>
              <a:t>http://www.nccn.org/patients/guidelines/myeloma/files/assets/common/downloads/files/myeloma.pdf</a:t>
            </a:r>
            <a:r>
              <a:rPr lang="ru-RU" sz="1100" dirty="0"/>
              <a:t> По состоянию на июнь 2015 г.</a:t>
            </a:r>
          </a:p>
          <a:p>
            <a:pPr marL="230566" indent="-230566">
              <a:buFont typeface="+mj-lt"/>
              <a:buAutoNum type="arabicPeriod"/>
            </a:pPr>
            <a:r>
              <a:rPr lang="ru-RU" sz="1100" dirty="0"/>
              <a:t>Multiple Myeloma Research Foundation. Multiple Myeloma: Disease Overview. </a:t>
            </a:r>
            <a:r>
              <a:rPr lang="ru-RU" sz="1100" dirty="0">
                <a:hlinkClick r:id="rId4"/>
              </a:rPr>
              <a:t>http://www.themmrf.org/assets/mmrf-disease-overview.pdf</a:t>
            </a:r>
            <a:r>
              <a:rPr lang="ru-RU" sz="1100" dirty="0"/>
              <a:t> По состоянию на июнь 2015 г.</a:t>
            </a:r>
            <a:endParaRPr lang="ru-RU" sz="1100" dirty="0">
              <a:cs typeface="Arial" pitchFamily="34" charset="0"/>
            </a:endParaRPr>
          </a:p>
          <a:p>
            <a:pPr marL="230566" indent="-230566">
              <a:buFont typeface="+mj-lt"/>
              <a:buAutoNum type="arabicPeriod"/>
            </a:pPr>
            <a:r>
              <a:rPr lang="ru-RU" sz="1100" dirty="0"/>
              <a:t>Roodman GD. Leukemia 2009;23:435–41.</a:t>
            </a:r>
          </a:p>
          <a:p>
            <a:pPr marL="230566" indent="-230566">
              <a:buFont typeface="+mj-lt"/>
              <a:buAutoNum type="arabicPeriod"/>
            </a:pPr>
            <a:r>
              <a:rPr lang="ru-RU" sz="1100" dirty="0"/>
              <a:t>Manier S, et al. J Biomed Biotechnol 2012;2012:157496.</a:t>
            </a:r>
          </a:p>
          <a:p>
            <a:pPr marL="230566" indent="-230566">
              <a:buFont typeface="+mj-lt"/>
              <a:buAutoNum type="arabicPeriod"/>
            </a:pPr>
            <a:endParaRPr lang="ru-RU" sz="1100" baseline="3000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906A-480D-43FE-84BE-AFBF29B5B4F0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0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latin typeface="Arial" pitchFamily="34" charset="0"/>
              </a:rPr>
              <a:t>Одним из компонентов взаимодействия между плазмоцитами и стромальными клетками является адгезия, которая опосредована молекулами клеточной адгезии, такими как молекула адгезии сосудистых клеток-1 (VCAM1) и «очень поздний антиген»-4 (VLA-4).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latin typeface="Arial" pitchFamily="34" charset="0"/>
              </a:rPr>
              <a:t>Молекула клеточной адгезии CD56 (N-CAM) в больших количествах экспрессируется плазмоцитами пациентов с ММ и имеет важное значение для адгезии клеток в костном мозге.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latin typeface="Arial" pitchFamily="34" charset="0"/>
              </a:rPr>
              <a:t>VLA-4 также в больших количествах экспрессируется у большинства пациентов с ММ и, как считается, принимает участие в связывании миеломных клеток с фибронектином.</a:t>
            </a:r>
            <a:endParaRPr lang="ru-RU" sz="1200" kern="1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latin typeface="Arial" pitchFamily="34" charset="0"/>
              </a:rPr>
              <a:t>Межклеточный контакт между стромальными клетками костного мозга и миеломными клетками опосредован VCAM-1. Это взаимодействие усиливает выработку факторов, стимулирующих активность остеокластов.</a:t>
            </a:r>
          </a:p>
          <a:p>
            <a:pPr marL="176400" marR="0" lvl="0" indent="-17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endParaRPr lang="ru-RU" baseline="0" dirty="0" smtClean="0"/>
          </a:p>
          <a:p>
            <a:pPr marL="176400" marR="0" lvl="0" indent="-17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lang="ru-RU" smtClean="0"/>
              <a:t>Greer JP. Wintrobe’s Clinical Hematology. 12</a:t>
            </a:r>
            <a:r>
              <a:rPr lang="ru-RU" baseline="30000" dirty="0" smtClean="0"/>
              <a:t>th</a:t>
            </a:r>
            <a:r>
              <a:rPr lang="ru-RU" smtClean="0"/>
              <a:t> ed. Philadelphia: Wolters Kluwer, 2009. p2407.</a:t>
            </a:r>
          </a:p>
          <a:p>
            <a:pPr lvl="1"/>
            <a:endParaRPr lang="ru-RU" sz="1200" kern="1200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6228" indent="-28701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8042" indent="-22960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7259" indent="-22960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66475" indent="-22960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25693" indent="-229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84909" indent="-229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44126" indent="-229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903343" indent="-229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6C81161-34F4-4EF3-9E9B-E88F0E6D79B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19DE-1D0D-48D4-805A-F1EAFDF905F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5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2"/>
            <a:ext cx="5486400" cy="44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171456" indent="-171456"/>
            <a:r>
              <a:rPr lang="ru-RU" smtClean="0"/>
              <a:t>В 2013 г. Европейское общество медицинской онкологии (ESMO) опубликовало рекомендации по диагностике, лечению и последующему наблюдению ММ.</a:t>
            </a:r>
          </a:p>
          <a:p>
            <a:pPr marL="171456" indent="-171456"/>
            <a:r>
              <a:rPr lang="ru-RU" smtClean="0"/>
              <a:t>У пациентов с вялотекущей миеломой немедленная терапия не рекомендуется.</a:t>
            </a:r>
          </a:p>
          <a:p>
            <a:pPr marL="171456" indent="-171456" defTabSz="914429">
              <a:buNone/>
              <a:defRPr/>
            </a:pPr>
            <a:endParaRPr lang="ru-RU" dirty="0" smtClean="0"/>
          </a:p>
          <a:p>
            <a:pPr marL="171456" indent="-171456">
              <a:buNone/>
            </a:pPr>
            <a:r>
              <a:rPr lang="ru-RU" smtClean="0"/>
              <a:t>Moreau P, et al. Ann Oncol 2013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74" indent="-285759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36" indent="-228607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50" indent="-228607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65" indent="-228607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80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94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108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322" indent="-228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F5E0DA3-2581-4E03-B32E-111164EBC47A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31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19DE-1D0D-48D4-805A-F1EAFDF905F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2862" y="6021288"/>
            <a:ext cx="4266760" cy="395872"/>
          </a:xfrm>
        </p:spPr>
        <p:txBody>
          <a:bodyPr anchor="b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800" i="0">
                <a:solidFill>
                  <a:schemeClr val="bg2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Abbreviations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4"/>
            <a:ext cx="4100512" cy="4857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68414"/>
            <a:ext cx="4100513" cy="4857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84647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dirty="0" smtClean="0"/>
              <a:t>|</a:t>
            </a:r>
            <a:r>
              <a:rPr lang="ja-JP" altLang="en-US" smtClean="0"/>
              <a:t>　　</a:t>
            </a:r>
            <a:r>
              <a:rPr lang="en-US" altLang="ja-JP" dirty="0" smtClean="0"/>
              <a:t>DDMMYY</a:t>
            </a:r>
            <a:endParaRPr lang="ja-JP" alt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021288"/>
            <a:ext cx="4266760" cy="395872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800" i="0">
                <a:solidFill>
                  <a:schemeClr val="bg2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780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021288"/>
            <a:ext cx="4266760" cy="395872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800" i="0">
                <a:solidFill>
                  <a:schemeClr val="tx1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</a:p>
        </p:txBody>
      </p:sp>
      <p:sp>
        <p:nvSpPr>
          <p:cNvPr id="8" name="スライド番号プレースホルダ 5"/>
          <p:cNvSpPr txBox="1">
            <a:spLocks/>
          </p:cNvSpPr>
          <p:nvPr userDrawn="1"/>
        </p:nvSpPr>
        <p:spPr>
          <a:xfrm>
            <a:off x="25152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9B57936-92EF-4126-AE48-1D9D36D15E98}" type="slidenum">
              <a:rPr kumimoji="0" lang="ja-JP" altLang="en-US" smtClean="0"/>
              <a:pPr>
                <a:defRPr/>
              </a:pPr>
              <a:t>‹#›</a:t>
            </a:fld>
            <a:endParaRPr kumimoji="0" lang="ru-RU" alt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019800"/>
            <a:ext cx="4266760" cy="395872"/>
          </a:xfrm>
        </p:spPr>
        <p:txBody>
          <a:bodyPr anchor="b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800" i="0">
                <a:solidFill>
                  <a:schemeClr val="tx1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Abbreviations</a:t>
            </a:r>
          </a:p>
        </p:txBody>
      </p:sp>
      <p:sp>
        <p:nvSpPr>
          <p:cNvPr id="10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143959" y="6525344"/>
            <a:ext cx="113301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461FD83A-7494-4ED2-9C58-6302D538EDF5}" type="datetime1">
              <a:rPr lang="ja-JP" altLang="en-US" smtClean="0"/>
              <a:pPr/>
              <a:t>2021/2/19</a:t>
            </a:fld>
            <a:endParaRPr lang="ja-JP" altLang="en-US" dirty="0"/>
          </a:p>
        </p:txBody>
      </p:sp>
      <p:sp>
        <p:nvSpPr>
          <p:cNvPr id="11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39552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smtClean="0"/>
              <a:t>|</a:t>
            </a:r>
            <a:r>
              <a:rPr lang="ja-JP" altLang="en-US" smtClean="0"/>
              <a:t>　　</a:t>
            </a:r>
            <a:r>
              <a:rPr lang="en-US" altLang="ja-JP" smtClean="0"/>
              <a:t>DDMMYY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906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2862" y="6021288"/>
            <a:ext cx="4266760" cy="395872"/>
          </a:xfrm>
        </p:spPr>
        <p:txBody>
          <a:bodyPr anchor="b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800" i="0">
                <a:solidFill>
                  <a:schemeClr val="bg2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Abbreviations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4"/>
            <a:ext cx="4100512" cy="4857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68414"/>
            <a:ext cx="4100513" cy="4857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84647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dirty="0" smtClean="0"/>
              <a:t>|</a:t>
            </a:r>
            <a:r>
              <a:rPr lang="ja-JP" altLang="en-US" smtClean="0"/>
              <a:t>　　</a:t>
            </a:r>
            <a:r>
              <a:rPr lang="en-US" altLang="ja-JP" dirty="0" smtClean="0"/>
              <a:t>DDMMYY</a:t>
            </a:r>
            <a:endParaRPr lang="ja-JP" alt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021288"/>
            <a:ext cx="4266760" cy="395872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800" i="0">
                <a:solidFill>
                  <a:schemeClr val="bg2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4169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021288"/>
            <a:ext cx="4266760" cy="395872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800" i="0">
                <a:solidFill>
                  <a:schemeClr val="bg2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References</a:t>
            </a:r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84647" y="6525344"/>
            <a:ext cx="460851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ja-JP" altLang="en-US" smtClean="0"/>
              <a:t>｜○○○○　</a:t>
            </a:r>
            <a:r>
              <a:rPr lang="en-US" altLang="ja-JP" dirty="0" smtClean="0"/>
              <a:t>|</a:t>
            </a:r>
            <a:r>
              <a:rPr lang="ja-JP" altLang="en-US" smtClean="0"/>
              <a:t>　　</a:t>
            </a:r>
            <a:r>
              <a:rPr lang="en-US" altLang="ja-JP" dirty="0" smtClean="0"/>
              <a:t>DDMMYY</a:t>
            </a:r>
            <a:endParaRPr lang="ja-JP" altLang="en-US" dirty="0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971" y="6525344"/>
            <a:ext cx="442392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2862" y="6021288"/>
            <a:ext cx="4266760" cy="395872"/>
          </a:xfrm>
        </p:spPr>
        <p:txBody>
          <a:bodyPr anchor="b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800" i="0">
                <a:solidFill>
                  <a:schemeClr val="bg2"/>
                </a:solidFill>
              </a:defRPr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6844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B7B28A-5FA7-4ABD-A545-4E58809E012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3A81DC-37B8-463A-AE46-B8175F5B1E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2732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Опухоли системы В-лимфоцитов, дифференцирующиеся до стадии секреции иммуноглобулинов.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Парапротеинемические </a:t>
            </a:r>
            <a:r>
              <a:rPr lang="ru-RU" dirty="0" err="1" smtClean="0"/>
              <a:t>гемобластозы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83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268760"/>
            <a:ext cx="766884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плазмоклеточная (множественная) миелома;  </a:t>
            </a:r>
          </a:p>
          <a:p>
            <a:pPr marL="0" indent="0">
              <a:buNone/>
            </a:pPr>
            <a:r>
              <a:rPr lang="ru-RU" dirty="0" smtClean="0"/>
              <a:t>вялотекущая (</a:t>
            </a:r>
            <a:r>
              <a:rPr lang="ru-RU" dirty="0" err="1" smtClean="0"/>
              <a:t>асимптоматическая</a:t>
            </a:r>
            <a:r>
              <a:rPr lang="ru-RU" dirty="0" smtClean="0"/>
              <a:t>) миелома,</a:t>
            </a:r>
          </a:p>
          <a:p>
            <a:pPr marL="0" indent="0">
              <a:buNone/>
            </a:pPr>
            <a:r>
              <a:rPr lang="ru-RU" dirty="0" err="1" smtClean="0"/>
              <a:t>несекретирующая</a:t>
            </a:r>
            <a:r>
              <a:rPr lang="ru-RU" dirty="0" smtClean="0"/>
              <a:t> миелома</a:t>
            </a:r>
          </a:p>
          <a:p>
            <a:r>
              <a:rPr lang="ru-RU" dirty="0" smtClean="0"/>
              <a:t>  </a:t>
            </a:r>
            <a:r>
              <a:rPr lang="ru-RU" b="1" dirty="0" smtClean="0"/>
              <a:t>плазмоклеточный лейкоз;  </a:t>
            </a:r>
          </a:p>
          <a:p>
            <a:r>
              <a:rPr lang="ru-RU" dirty="0" smtClean="0"/>
              <a:t>  </a:t>
            </a:r>
            <a:r>
              <a:rPr lang="ru-RU" b="1" dirty="0" err="1" smtClean="0"/>
              <a:t>солитарная</a:t>
            </a:r>
            <a:r>
              <a:rPr lang="ru-RU" b="1" dirty="0" smtClean="0"/>
              <a:t>  </a:t>
            </a:r>
            <a:r>
              <a:rPr lang="ru-RU" b="1" dirty="0" err="1" smtClean="0"/>
              <a:t>плазмоцитома</a:t>
            </a:r>
            <a:r>
              <a:rPr lang="ru-RU" b="1" dirty="0" smtClean="0"/>
              <a:t>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Множественная миелома классифицируется по стадиям и по факторам риска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/>
              <a:t>система </a:t>
            </a:r>
            <a:r>
              <a:rPr lang="ru-RU" b="1" dirty="0" err="1" smtClean="0"/>
              <a:t>стадирования</a:t>
            </a:r>
            <a:r>
              <a:rPr lang="ru-RU" b="1" dirty="0" smtClean="0"/>
              <a:t> B. </a:t>
            </a:r>
            <a:r>
              <a:rPr lang="ru-RU" b="1" dirty="0" err="1" smtClean="0"/>
              <a:t>Durie</a:t>
            </a:r>
            <a:r>
              <a:rPr lang="ru-RU" b="1" dirty="0" smtClean="0"/>
              <a:t> и S. </a:t>
            </a:r>
            <a:r>
              <a:rPr lang="ru-RU" b="1" dirty="0" err="1" smtClean="0"/>
              <a:t>Salmon</a:t>
            </a:r>
            <a:r>
              <a:rPr lang="ru-RU" dirty="0" smtClean="0"/>
              <a:t>, предложенная в 1975 г. </a:t>
            </a:r>
          </a:p>
          <a:p>
            <a:pPr>
              <a:buFontTx/>
              <a:buChar char="-"/>
            </a:pPr>
            <a:r>
              <a:rPr lang="ru-RU" dirty="0" smtClean="0"/>
              <a:t>международная система </a:t>
            </a:r>
            <a:r>
              <a:rPr lang="ru-RU" dirty="0" err="1" smtClean="0"/>
              <a:t>стадирования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International</a:t>
            </a:r>
            <a:r>
              <a:rPr lang="ru-RU" b="1" dirty="0" smtClean="0"/>
              <a:t> </a:t>
            </a:r>
            <a:r>
              <a:rPr lang="ru-RU" b="1" dirty="0" err="1" smtClean="0"/>
              <a:t>Staging</a:t>
            </a:r>
            <a:r>
              <a:rPr lang="ru-RU" b="1" dirty="0" smtClean="0"/>
              <a:t> </a:t>
            </a:r>
            <a:r>
              <a:rPr lang="ru-RU" b="1" dirty="0" err="1" smtClean="0"/>
              <a:t>System</a:t>
            </a:r>
            <a:r>
              <a:rPr lang="ru-RU" b="1" dirty="0" smtClean="0"/>
              <a:t> – ISS</a:t>
            </a:r>
            <a:r>
              <a:rPr lang="ru-RU" dirty="0" smtClean="0"/>
              <a:t>) , пересмотренная в 2014 г.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Классификация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42493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Тлеющая (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асимптоматическая</a:t>
            </a:r>
            <a:r>
              <a:rPr lang="ru-RU" sz="3200" b="1" i="1" dirty="0" smtClean="0">
                <a:solidFill>
                  <a:srgbClr val="FF0000"/>
                </a:solidFill>
              </a:rPr>
              <a:t>) ММ </a:t>
            </a:r>
          </a:p>
          <a:p>
            <a:endParaRPr lang="ru-RU" sz="3200" b="1" i="1" dirty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err="1" smtClean="0"/>
              <a:t>Моноклональный</a:t>
            </a:r>
            <a:r>
              <a:rPr lang="ru-RU" sz="2400" dirty="0" smtClean="0"/>
              <a:t> протеин в сыворотке крови ≥30 г/  и/или 500 мг в суточном анализе мочи и/или 10−59 % </a:t>
            </a:r>
            <a:r>
              <a:rPr lang="ru-RU" sz="2400" dirty="0" err="1" smtClean="0"/>
              <a:t>клональных</a:t>
            </a:r>
            <a:r>
              <a:rPr lang="ru-RU" sz="2400" dirty="0" smtClean="0"/>
              <a:t> ПК в костном мозге.  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 2. Отсутствие органных повреждений в том числе         отсутствие признаков поражения костей </a:t>
            </a:r>
            <a:r>
              <a:rPr lang="ru-RU" sz="2400" dirty="0"/>
              <a:t>(CRAB – см. симптоматическую ММ), в том числе отсутствие признаков поражения костей (что подтверждено данными магнитно-резонансной томографии или </a:t>
            </a:r>
            <a:r>
              <a:rPr lang="ru-RU" sz="2400" dirty="0" err="1"/>
              <a:t>позитронноэмиссионной</a:t>
            </a:r>
            <a:r>
              <a:rPr lang="ru-RU" sz="2400" dirty="0"/>
              <a:t>/компьютерной томографии (ПЭТ/КТ), или спиральной компьютерной томографии костей в </a:t>
            </a:r>
            <a:r>
              <a:rPr lang="ru-RU" sz="2400" dirty="0" err="1"/>
              <a:t>низкодозовом</a:t>
            </a:r>
            <a:r>
              <a:rPr lang="ru-RU" sz="2400" dirty="0"/>
              <a:t> режиме) и отсутствие амилоидоза. </a:t>
            </a:r>
            <a:endParaRPr lang="ru-RU" sz="2400" dirty="0" smtClean="0"/>
          </a:p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2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796063"/>
              </p:ext>
            </p:extLst>
          </p:nvPr>
        </p:nvGraphicFramePr>
        <p:xfrm>
          <a:off x="251520" y="908720"/>
          <a:ext cx="8712968" cy="55118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Стадия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Признаки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Клеточная масса, 10*12/м2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56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Уровень гемоглобина &gt;10 г/</a:t>
                      </a:r>
                      <a:r>
                        <a:rPr lang="ru-RU" sz="1600" dirty="0" err="1" smtClean="0"/>
                        <a:t>дл</a:t>
                      </a:r>
                      <a:r>
                        <a:rPr lang="ru-RU" sz="1600" dirty="0" smtClean="0"/>
                        <a:t> (низкая)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Нормальный уровень кальция сыворотки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 Рентгенологически нормальная структура костей или одиночный очаг поражения </a:t>
                      </a:r>
                    </a:p>
                    <a:p>
                      <a:r>
                        <a:rPr lang="ru-RU" sz="1600" dirty="0" smtClean="0"/>
                        <a:t> 4. Низкий уровень М-протеина:    </a:t>
                      </a:r>
                      <a:r>
                        <a:rPr lang="ru-RU" sz="1600" dirty="0" err="1" smtClean="0"/>
                        <a:t>IgG</a:t>
                      </a:r>
                      <a:r>
                        <a:rPr lang="ru-RU" sz="1600" dirty="0" smtClean="0"/>
                        <a:t> &lt;50 г/л;    </a:t>
                      </a:r>
                      <a:r>
                        <a:rPr lang="ru-RU" sz="1600" dirty="0" err="1" smtClean="0"/>
                        <a:t>IgA</a:t>
                      </a:r>
                      <a:r>
                        <a:rPr lang="ru-RU" sz="1600" dirty="0" smtClean="0"/>
                        <a:t> &lt;30 г/л ;  белок </a:t>
                      </a:r>
                      <a:r>
                        <a:rPr lang="ru-RU" sz="1600" dirty="0" err="1" smtClean="0"/>
                        <a:t>Бенс</a:t>
                      </a:r>
                      <a:r>
                        <a:rPr lang="ru-RU" sz="1600" dirty="0" smtClean="0"/>
                        <a:t>-Джонса &lt;4 г/</a:t>
                      </a:r>
                      <a:r>
                        <a:rPr lang="ru-RU" sz="1600" dirty="0" err="1" smtClean="0"/>
                        <a:t>сут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6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Показатели, не соответствующие ни I, ни III стадиям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0,6-1,2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504"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Один или более из следующих признаков: &gt;1,2  • Уровень гемоглобина &lt;8,5 г/</a:t>
                      </a:r>
                      <a:r>
                        <a:rPr lang="ru-RU" sz="1600" dirty="0" err="1" smtClean="0"/>
                        <a:t>дл</a:t>
                      </a:r>
                      <a:r>
                        <a:rPr lang="ru-RU" sz="1600" dirty="0" smtClean="0"/>
                        <a:t> (высокая)  • Уровень кальция сыворотки превышает нормальные значения </a:t>
                      </a:r>
                    </a:p>
                    <a:p>
                      <a:r>
                        <a:rPr lang="ru-RU" sz="1600" dirty="0" smtClean="0"/>
                        <a:t>  • Множественные поражения костей (&gt;3 литических очагов) </a:t>
                      </a:r>
                    </a:p>
                    <a:p>
                      <a:r>
                        <a:rPr lang="ru-RU" sz="1600" dirty="0" smtClean="0"/>
                        <a:t>  • Высокий уровень М-протеина:    </a:t>
                      </a:r>
                      <a:r>
                        <a:rPr lang="ru-RU" sz="1600" dirty="0" err="1" smtClean="0"/>
                        <a:t>IgG</a:t>
                      </a:r>
                      <a:r>
                        <a:rPr lang="ru-RU" sz="1600" dirty="0" smtClean="0"/>
                        <a:t> &gt;70 г/л; </a:t>
                      </a:r>
                      <a:r>
                        <a:rPr lang="ru-RU" sz="1600" dirty="0" err="1" smtClean="0"/>
                        <a:t>IgA</a:t>
                      </a:r>
                      <a:r>
                        <a:rPr lang="ru-RU" sz="1600" dirty="0" smtClean="0"/>
                        <a:t> &gt;50 г/л  ; белок </a:t>
                      </a:r>
                      <a:r>
                        <a:rPr lang="ru-RU" sz="1600" dirty="0" err="1" smtClean="0"/>
                        <a:t>Бенс</a:t>
                      </a:r>
                      <a:r>
                        <a:rPr lang="ru-RU" sz="1600" dirty="0" smtClean="0"/>
                        <a:t>-Джонса &gt;12 г/</a:t>
                      </a:r>
                      <a:r>
                        <a:rPr lang="ru-RU" sz="1600" dirty="0" err="1" smtClean="0"/>
                        <a:t>сут</a:t>
                      </a:r>
                      <a:r>
                        <a:rPr lang="ru-RU" sz="1600" dirty="0" smtClean="0"/>
                        <a:t>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&gt;1,2</a:t>
                      </a:r>
                      <a:r>
                        <a:rPr lang="en-US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Дополнительным признаком, определяющим </a:t>
                      </a:r>
                      <a:r>
                        <a:rPr lang="ru-RU" sz="1600" dirty="0" err="1" smtClean="0"/>
                        <a:t>подстадию</a:t>
                      </a:r>
                      <a:r>
                        <a:rPr lang="ru-RU" sz="1600" dirty="0" smtClean="0"/>
                        <a:t>, является состояние функции почек: </a:t>
                      </a:r>
                    </a:p>
                    <a:p>
                      <a:r>
                        <a:rPr lang="ru-RU" sz="1600" dirty="0" smtClean="0"/>
                        <a:t>• А − нормальная (</a:t>
                      </a:r>
                      <a:r>
                        <a:rPr lang="ru-RU" sz="1600" dirty="0" err="1" smtClean="0"/>
                        <a:t>креатинин</a:t>
                      </a:r>
                      <a:r>
                        <a:rPr lang="ru-RU" sz="1600" dirty="0" smtClean="0"/>
                        <a:t> сыворотки &lt;170 </a:t>
                      </a:r>
                      <a:r>
                        <a:rPr lang="ru-RU" sz="1600" dirty="0" err="1" smtClean="0"/>
                        <a:t>мкмоль</a:t>
                      </a:r>
                      <a:r>
                        <a:rPr lang="ru-RU" sz="1600" dirty="0" smtClean="0"/>
                        <a:t>/л или 2 г/</a:t>
                      </a:r>
                      <a:r>
                        <a:rPr lang="ru-RU" sz="1600" dirty="0" err="1" smtClean="0"/>
                        <a:t>дл</a:t>
                      </a:r>
                      <a:r>
                        <a:rPr lang="ru-RU" sz="1600" dirty="0" smtClean="0"/>
                        <a:t>).</a:t>
                      </a:r>
                    </a:p>
                    <a:p>
                      <a:r>
                        <a:rPr lang="ru-RU" sz="1600" dirty="0" smtClean="0"/>
                        <a:t> • В − сниженная (</a:t>
                      </a:r>
                      <a:r>
                        <a:rPr lang="ru-RU" sz="1600" dirty="0" err="1" smtClean="0"/>
                        <a:t>креатинин</a:t>
                      </a:r>
                      <a:r>
                        <a:rPr lang="ru-RU" sz="1600" dirty="0" smtClean="0"/>
                        <a:t> сыворотки ≥170 </a:t>
                      </a:r>
                      <a:r>
                        <a:rPr lang="ru-RU" sz="1600" dirty="0" err="1" smtClean="0"/>
                        <a:t>мкмоль</a:t>
                      </a:r>
                      <a:r>
                        <a:rPr lang="ru-RU" sz="1600" dirty="0" smtClean="0"/>
                        <a:t>/л или 2 г/</a:t>
                      </a:r>
                      <a:r>
                        <a:rPr lang="ru-RU" sz="1600" dirty="0" err="1" smtClean="0"/>
                        <a:t>дл</a:t>
                      </a:r>
                      <a:r>
                        <a:rPr lang="ru-RU" sz="1600" dirty="0" smtClean="0"/>
                        <a:t>).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228917"/>
            <a:ext cx="8291264" cy="535786"/>
          </a:xfrm>
        </p:spPr>
        <p:txBody>
          <a:bodyPr>
            <a:normAutofit/>
          </a:bodyPr>
          <a:lstStyle/>
          <a:p>
            <a:r>
              <a:rPr lang="en-US" sz="2400" b="1" dirty="0"/>
              <a:t>C</a:t>
            </a:r>
            <a:r>
              <a:rPr lang="ru-RU" sz="2400" b="1" dirty="0" err="1" smtClean="0"/>
              <a:t>тадировани</a:t>
            </a:r>
            <a:r>
              <a:rPr lang="ru-RU" sz="2400" b="1" dirty="0" err="1"/>
              <a:t>е</a:t>
            </a:r>
            <a:r>
              <a:rPr lang="ru-RU" sz="2400" b="1" dirty="0" smtClean="0"/>
              <a:t> B. </a:t>
            </a:r>
            <a:r>
              <a:rPr lang="ru-RU" sz="2400" b="1" dirty="0" err="1" smtClean="0"/>
              <a:t>Durie</a:t>
            </a:r>
            <a:r>
              <a:rPr lang="ru-RU" sz="2400" b="1" dirty="0" smtClean="0"/>
              <a:t> и S. </a:t>
            </a:r>
            <a:r>
              <a:rPr lang="ru-RU" sz="2400" b="1" dirty="0" err="1" smtClean="0"/>
              <a:t>Salmon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6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112289"/>
              </p:ext>
            </p:extLst>
          </p:nvPr>
        </p:nvGraphicFramePr>
        <p:xfrm>
          <a:off x="467544" y="1052736"/>
          <a:ext cx="8424936" cy="5525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8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Прогностический фактор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81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Стадия  </a:t>
                      </a:r>
                      <a:r>
                        <a:rPr lang="nn-NO" sz="1600" dirty="0" smtClean="0"/>
                        <a:t>I  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ISS</a:t>
                      </a:r>
                      <a:endParaRPr lang="nn-NO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dirty="0" smtClean="0"/>
                        <a:t>Стадия  </a:t>
                      </a:r>
                      <a:r>
                        <a:rPr lang="nn-NO" sz="1600" dirty="0" smtClean="0"/>
                        <a:t>II </a:t>
                      </a:r>
                    </a:p>
                    <a:p>
                      <a:r>
                        <a:rPr lang="ru-RU" sz="1600" dirty="0" smtClean="0"/>
                        <a:t>Стадия  </a:t>
                      </a:r>
                      <a:r>
                        <a:rPr lang="nn-NO" sz="1600" dirty="0" smtClean="0"/>
                        <a:t>III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β-2 микроглобулин сыворотки </a:t>
                      </a:r>
                      <a:r>
                        <a:rPr lang="ru-RU" sz="1600" dirty="0" smtClean="0"/>
                        <a:t>&lt;3,5 мг/л,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альбумин </a:t>
                      </a:r>
                      <a:r>
                        <a:rPr lang="ru-RU" sz="1600" dirty="0" smtClean="0"/>
                        <a:t>≥3,5 г/</a:t>
                      </a:r>
                      <a:r>
                        <a:rPr lang="ru-RU" sz="1600" dirty="0" err="1" smtClean="0"/>
                        <a:t>дл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Критерии не соответствуют I или III стадиям </a:t>
                      </a:r>
                    </a:p>
                    <a:p>
                      <a:r>
                        <a:rPr lang="ru-RU" sz="1600" dirty="0" smtClean="0"/>
                        <a:t>β2-микроглобулин ≥5,5 мг/л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3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Цитогенетические аномалии по FISH </a:t>
                      </a:r>
                    </a:p>
                    <a:p>
                      <a:r>
                        <a:rPr lang="ru-RU" sz="1600" dirty="0" smtClean="0"/>
                        <a:t>Высокий риск </a:t>
                      </a:r>
                    </a:p>
                    <a:p>
                      <a:r>
                        <a:rPr lang="ru-RU" sz="1600" dirty="0" smtClean="0"/>
                        <a:t>Стандартный риск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Наличие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del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 17p</a:t>
                      </a:r>
                      <a:r>
                        <a:rPr lang="ru-RU" sz="1600" dirty="0" smtClean="0"/>
                        <a:t> и/или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транслокации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 t(4;14) </a:t>
                      </a:r>
                      <a:r>
                        <a:rPr lang="ru-RU" sz="1600" dirty="0" smtClean="0"/>
                        <a:t>и/или </a:t>
                      </a:r>
                      <a:r>
                        <a:rPr lang="ru-RU" sz="1600" dirty="0" err="1" smtClean="0"/>
                        <a:t>транслокации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t(14;16) </a:t>
                      </a:r>
                    </a:p>
                    <a:p>
                      <a:r>
                        <a:rPr lang="ru-RU" sz="1600" dirty="0" smtClean="0"/>
                        <a:t>Отсутствие цитогенетических аномалий высокого риска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3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ЛДГ </a:t>
                      </a:r>
                    </a:p>
                    <a:p>
                      <a:r>
                        <a:rPr lang="ru-RU" sz="1600" dirty="0" smtClean="0"/>
                        <a:t>Норма </a:t>
                      </a:r>
                    </a:p>
                    <a:p>
                      <a:r>
                        <a:rPr lang="ru-RU" sz="1600" dirty="0" smtClean="0"/>
                        <a:t>Высокий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ЛДГ сыворотки ниже верхней границы нормального уровня </a:t>
                      </a:r>
                    </a:p>
                    <a:p>
                      <a:r>
                        <a:rPr lang="ru-RU" sz="1600" dirty="0" smtClean="0"/>
                        <a:t>ЛДГ сыворотки выше верхней границы нормального уровня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2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Стадии R-ISS </a:t>
                      </a:r>
                    </a:p>
                    <a:p>
                      <a:r>
                        <a:rPr lang="ru-RU" sz="1600" dirty="0" smtClean="0"/>
                        <a:t>I </a:t>
                      </a:r>
                    </a:p>
                    <a:p>
                      <a:r>
                        <a:rPr lang="ru-RU" sz="1600" dirty="0" smtClean="0"/>
                        <a:t>II </a:t>
                      </a:r>
                    </a:p>
                    <a:p>
                      <a:r>
                        <a:rPr lang="ru-RU" sz="1600" dirty="0" smtClean="0"/>
                        <a:t>III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ISS-стадия I, цитогенетические аномалии стандартного риска по FISH и нормальный уровень ЛДГ </a:t>
                      </a:r>
                    </a:p>
                    <a:p>
                      <a:r>
                        <a:rPr lang="ru-RU" sz="1600" dirty="0" smtClean="0"/>
                        <a:t>Критерии не соответствуют I или III стадиям R-ISS </a:t>
                      </a:r>
                    </a:p>
                    <a:p>
                      <a:r>
                        <a:rPr lang="ru-RU" sz="1600" dirty="0" smtClean="0"/>
                        <a:t>ISS стадия III и/или цитогенетические аномалии высокого риска по FISH или высокий уровень ЛДГ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dirty="0" smtClean="0"/>
              <a:t>Стандартные факторы риска ММ и R-ISS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7728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Первичная диагностика 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268760"/>
            <a:ext cx="3822192" cy="4857720"/>
          </a:xfrm>
        </p:spPr>
        <p:txBody>
          <a:bodyPr>
            <a:noAutofit/>
          </a:bodyPr>
          <a:lstStyle/>
          <a:p>
            <a:r>
              <a:rPr lang="ru-RU" sz="1800" dirty="0"/>
              <a:t>Анамнез и объективный осмотр</a:t>
            </a:r>
          </a:p>
          <a:p>
            <a:r>
              <a:rPr lang="ru-RU" sz="1800" dirty="0"/>
              <a:t>Клинический анализ крови с лейкоцитарной формулой и числом тромбоцитов</a:t>
            </a:r>
          </a:p>
          <a:p>
            <a:r>
              <a:rPr lang="ru-RU" sz="1800" dirty="0"/>
              <a:t>АМК и </a:t>
            </a:r>
            <a:r>
              <a:rPr lang="ru-RU" sz="1800" dirty="0" err="1"/>
              <a:t>креатинин</a:t>
            </a:r>
            <a:r>
              <a:rPr lang="ru-RU" sz="1800" dirty="0"/>
              <a:t>, электролиты</a:t>
            </a:r>
          </a:p>
          <a:p>
            <a:r>
              <a:rPr lang="ru-RU" sz="1800" dirty="0"/>
              <a:t>ЛДГ</a:t>
            </a:r>
          </a:p>
          <a:p>
            <a:r>
              <a:rPr lang="ru-RU" sz="1800" dirty="0"/>
              <a:t>Кальций и альбумин</a:t>
            </a:r>
          </a:p>
          <a:p>
            <a:r>
              <a:rPr lang="ru-RU" sz="1800" dirty="0"/>
              <a:t>Бета-2 микроглобулин</a:t>
            </a:r>
          </a:p>
          <a:p>
            <a:r>
              <a:rPr lang="ru-RU" sz="1800" dirty="0"/>
              <a:t>Анализ свободных легких цепей (СЛЦ) в сыворотке крови</a:t>
            </a:r>
          </a:p>
          <a:p>
            <a:r>
              <a:rPr lang="ru-RU" sz="1800" dirty="0"/>
              <a:t>Количественный анализ сывороточных иммуноглобулинов, электрофорез сывороточных белков (SPEP), электрофорез сыворотки крови с </a:t>
            </a:r>
            <a:r>
              <a:rPr lang="ru-RU" sz="1800" dirty="0" err="1"/>
              <a:t>иммунофиксацией</a:t>
            </a:r>
            <a:r>
              <a:rPr lang="ru-RU" sz="1800" dirty="0"/>
              <a:t> (SIFE)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268760"/>
            <a:ext cx="3822192" cy="4857720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Общий белок в моче за 24 ч, электрофорез белков мочи (UPEP), электрофорез мочи с </a:t>
            </a:r>
            <a:r>
              <a:rPr lang="ru-RU" sz="1800" dirty="0" err="1"/>
              <a:t>иммунофиксацией</a:t>
            </a:r>
            <a:r>
              <a:rPr lang="ru-RU" sz="1800" dirty="0"/>
              <a:t> (UIFE)</a:t>
            </a:r>
          </a:p>
          <a:p>
            <a:r>
              <a:rPr lang="ru-RU" sz="1800" dirty="0"/>
              <a:t>Обследование скелета</a:t>
            </a:r>
          </a:p>
          <a:p>
            <a:r>
              <a:rPr lang="ru-RU" sz="1800" dirty="0"/>
              <a:t>Односторонняя аспирация + биопсия костного мозга, включая </a:t>
            </a:r>
            <a:r>
              <a:rPr lang="ru-RU" sz="1800" dirty="0" err="1"/>
              <a:t>иммуногистохимический</a:t>
            </a:r>
            <a:r>
              <a:rPr lang="ru-RU" sz="1800" dirty="0"/>
              <a:t> анализ и/или проточную </a:t>
            </a:r>
            <a:r>
              <a:rPr lang="ru-RU" sz="1800" dirty="0" err="1"/>
              <a:t>цитометрию</a:t>
            </a:r>
            <a:r>
              <a:rPr lang="ru-RU" sz="1800" dirty="0"/>
              <a:t> клеток костного мозга</a:t>
            </a:r>
          </a:p>
          <a:p>
            <a:r>
              <a:rPr lang="ru-RU" sz="1800" dirty="0"/>
              <a:t>Цитогенетическое исследование (хромосомный паспорт)</a:t>
            </a:r>
          </a:p>
          <a:p>
            <a:r>
              <a:rPr lang="ru-RU" sz="1800" dirty="0"/>
              <a:t>FISH </a:t>
            </a:r>
          </a:p>
          <a:p>
            <a:pPr lvl="1"/>
            <a:r>
              <a:rPr lang="ru-RU" sz="1800" dirty="0" err="1"/>
              <a:t>del</a:t>
            </a:r>
            <a:r>
              <a:rPr lang="ru-RU" sz="1800" dirty="0"/>
              <a:t> 13, </a:t>
            </a:r>
            <a:r>
              <a:rPr lang="ru-RU" sz="1800" dirty="0" err="1"/>
              <a:t>del</a:t>
            </a:r>
            <a:r>
              <a:rPr lang="ru-RU" sz="1800" dirty="0"/>
              <a:t> 17p13</a:t>
            </a:r>
          </a:p>
          <a:p>
            <a:pPr lvl="1"/>
            <a:r>
              <a:rPr lang="ru-RU" sz="1800" dirty="0"/>
              <a:t>t(4;14), t(11;14), t(14;16)</a:t>
            </a:r>
          </a:p>
          <a:p>
            <a:pPr lvl="1"/>
            <a:r>
              <a:rPr lang="ru-RU" sz="1800" dirty="0"/>
              <a:t>амплификация 1q21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66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7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Плазмоклеточная инфильтрация   костного мозга,  костей, </a:t>
            </a:r>
            <a:r>
              <a:rPr lang="ru-RU" dirty="0" err="1" smtClean="0"/>
              <a:t>внекостно</a:t>
            </a:r>
            <a:r>
              <a:rPr lang="ru-RU" dirty="0" smtClean="0"/>
              <a:t>-мозговое распространение опухоли.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Секреция   </a:t>
            </a:r>
            <a:r>
              <a:rPr lang="ru-RU" dirty="0" err="1" smtClean="0"/>
              <a:t>моноклонального</a:t>
            </a:r>
            <a:r>
              <a:rPr lang="ru-RU" dirty="0" smtClean="0"/>
              <a:t> </a:t>
            </a:r>
            <a:r>
              <a:rPr lang="ru-RU" dirty="0" err="1" smtClean="0"/>
              <a:t>парапротеина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Клиническая  картина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6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50" y="2685811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9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ММ: критерии CRAB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ru-RU" dirty="0" err="1" smtClean="0"/>
              <a:t>Harousseau</a:t>
            </a:r>
            <a:r>
              <a:rPr lang="ru-RU" dirty="0" smtClean="0"/>
              <a:t> JL,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 </a:t>
            </a:r>
            <a:r>
              <a:rPr lang="ru-RU" dirty="0" err="1" smtClean="0"/>
              <a:t>Ann</a:t>
            </a:r>
            <a:r>
              <a:rPr lang="ru-RU" dirty="0" smtClean="0"/>
              <a:t> </a:t>
            </a:r>
            <a:r>
              <a:rPr lang="ru-RU" dirty="0" err="1" smtClean="0"/>
              <a:t>Oncol</a:t>
            </a:r>
            <a:r>
              <a:rPr lang="ru-RU" dirty="0" smtClean="0"/>
              <a:t> 2010;21:v155–7.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8686E13-066D-4946-A9CC-8A8DDD695476}" type="slidenum">
              <a:rPr lang="en-US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2600320"/>
              </p:ext>
            </p:extLst>
          </p:nvPr>
        </p:nvGraphicFramePr>
        <p:xfrm>
          <a:off x="1331640" y="1403774"/>
          <a:ext cx="6390710" cy="459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50" y="156185"/>
            <a:ext cx="15811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73" y="6453337"/>
            <a:ext cx="692580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8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4464496"/>
          </a:xfrm>
        </p:spPr>
        <p:txBody>
          <a:bodyPr>
            <a:normAutofit/>
          </a:bodyPr>
          <a:lstStyle/>
          <a:p>
            <a:r>
              <a:rPr lang="ru-RU" dirty="0" err="1"/>
              <a:t>Моноклональные</a:t>
            </a:r>
            <a:r>
              <a:rPr lang="ru-RU" dirty="0"/>
              <a:t> </a:t>
            </a:r>
            <a:r>
              <a:rPr lang="ru-RU" dirty="0" smtClean="0"/>
              <a:t>иммуноглобулины являются </a:t>
            </a:r>
            <a:r>
              <a:rPr lang="ru-RU" dirty="0"/>
              <a:t>продуктом секреции одного клона В-лимфоцитов или плазматических </a:t>
            </a:r>
            <a:r>
              <a:rPr lang="ru-RU" dirty="0" smtClean="0"/>
              <a:t>клеток, </a:t>
            </a:r>
            <a:r>
              <a:rPr lang="ru-RU" dirty="0"/>
              <a:t>представляют собой пул структурно гомогенных молекул, имеющих тяжелые цепи (Н-цепи) одного класса (</a:t>
            </a:r>
            <a:r>
              <a:rPr lang="ru-RU" dirty="0" err="1"/>
              <a:t>субкласса</a:t>
            </a:r>
            <a:r>
              <a:rPr lang="ru-RU" dirty="0"/>
              <a:t>), легкие цепи (L-цепи) одного типа и вариабельные области одинакового строения, т. е. идентичный идиотип (активный центр) и подгруппу V-доменов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Парапротеины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88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04745" y="4574388"/>
            <a:ext cx="7356301" cy="62884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F0F7"/>
              </a:gs>
              <a:gs pos="36000">
                <a:srgbClr val="FAC77D"/>
              </a:gs>
              <a:gs pos="61000">
                <a:srgbClr val="F7BF6D"/>
              </a:gs>
              <a:gs pos="82001">
                <a:srgbClr val="E0C5A1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GB" sz="16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82128" y="2247016"/>
            <a:ext cx="285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Активация разрушения</a:t>
            </a:r>
          </a:p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костной ткани</a:t>
            </a:r>
          </a:p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остеокластами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4128" y="209394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Ингибирование формирования</a:t>
            </a:r>
          </a:p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костной ткани</a:t>
            </a:r>
          </a:p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остеобластами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39794" y="3166714"/>
            <a:ext cx="1437806" cy="47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GB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5776" y="3072592"/>
            <a:ext cx="2014343" cy="64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400" dirty="0" smtClean="0">
                <a:solidFill>
                  <a:srgbClr val="4C4948"/>
                </a:solidFill>
              </a:rPr>
              <a:t>↑ образование</a:t>
            </a:r>
            <a:r>
              <a:rPr dirty="0"/>
              <a:t/>
            </a:r>
            <a:br>
              <a:rPr dirty="0"/>
            </a:br>
            <a:r>
              <a:rPr kumimoji="0" lang="ru-RU" sz="1400" dirty="0" smtClean="0">
                <a:solidFill>
                  <a:srgbClr val="4C4948"/>
                </a:solidFill>
              </a:rPr>
              <a:t>остеокластов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7453312" cy="716341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rgbClr val="0070C0"/>
                </a:solidFill>
              </a:rPr>
              <a:t>C</a:t>
            </a:r>
            <a:r>
              <a:rPr lang="ru-RU" sz="2000" dirty="0" smtClean="0">
                <a:solidFill>
                  <a:srgbClr val="0070C0"/>
                </a:solidFill>
              </a:rPr>
              <a:t> (кальций): </a:t>
            </a:r>
            <a:r>
              <a:rPr lang="ru-RU" sz="2000" dirty="0" smtClean="0"/>
              <a:t>миеломные клетки вызывают эрозию костной ткани с появлением костных «очагов» и повышением уровня кальция</a:t>
            </a:r>
            <a:endParaRPr lang="ru-RU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Адаптировано из: Roodman GD. Leukemia 2009;23:435–41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371216" y="5560107"/>
            <a:ext cx="33682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0" lang="ru-RU" dirty="0" smtClean="0">
                <a:solidFill>
                  <a:srgbClr val="4C4948"/>
                </a:solidFill>
              </a:rPr>
              <a:t>Эрозия костной ткани/</a:t>
            </a:r>
          </a:p>
          <a:p>
            <a:pPr algn="ctr"/>
            <a:r>
              <a:rPr kumimoji="0" lang="ru-RU" dirty="0" smtClean="0">
                <a:solidFill>
                  <a:srgbClr val="4C4948"/>
                </a:solidFill>
              </a:rPr>
              <a:t>появление очагов </a:t>
            </a:r>
            <a:r>
              <a:rPr kumimoji="0" lang="ru-RU" dirty="0" err="1" smtClean="0">
                <a:solidFill>
                  <a:srgbClr val="4C4948"/>
                </a:solidFill>
              </a:rPr>
              <a:t>остеолиза</a:t>
            </a:r>
            <a:endParaRPr kumimoji="0" lang="ru-RU" dirty="0" smtClean="0">
              <a:solidFill>
                <a:srgbClr val="4C4948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>
            <a:off x="3673928" y="4760685"/>
            <a:ext cx="1796144" cy="1198790"/>
          </a:xfrm>
          <a:prstGeom prst="arc">
            <a:avLst>
              <a:gd name="adj1" fmla="val 16200000"/>
              <a:gd name="adj2" fmla="val 657240"/>
            </a:avLst>
          </a:prstGeom>
          <a:ln w="15875" cap="rnd">
            <a:solidFill>
              <a:schemeClr val="bg1">
                <a:lumMod val="50000"/>
              </a:schemeClr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5579948"/>
            <a:ext cx="3442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ru-RU" dirty="0" smtClean="0">
                <a:solidFill>
                  <a:srgbClr val="4C4948"/>
                </a:solidFill>
              </a:rPr>
              <a:t>↑ уровня кальция в крови</a:t>
            </a:r>
          </a:p>
        </p:txBody>
      </p:sp>
      <p:sp>
        <p:nvSpPr>
          <p:cNvPr id="26" name="Arc 25"/>
          <p:cNvSpPr/>
          <p:nvPr/>
        </p:nvSpPr>
        <p:spPr>
          <a:xfrm flipV="1">
            <a:off x="2928251" y="4368813"/>
            <a:ext cx="783772" cy="1261369"/>
          </a:xfrm>
          <a:prstGeom prst="arc">
            <a:avLst>
              <a:gd name="adj1" fmla="val 16200000"/>
              <a:gd name="adj2" fmla="val 657240"/>
            </a:avLst>
          </a:prstGeom>
          <a:ln w="15875" cap="rnd">
            <a:solidFill>
              <a:schemeClr val="bg1">
                <a:lumMod val="50000"/>
              </a:schemeClr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8219" y="2641396"/>
            <a:ext cx="111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200" dirty="0" smtClean="0">
                <a:solidFill>
                  <a:srgbClr val="4C4948"/>
                </a:solidFill>
              </a:rPr>
              <a:t>Стимуляция</a:t>
            </a:r>
            <a:r>
              <a:t/>
            </a:r>
            <a:br/>
            <a:r>
              <a:rPr kumimoji="0" lang="ru-RU" sz="1200" dirty="0" smtClean="0">
                <a:solidFill>
                  <a:srgbClr val="4C4948"/>
                </a:solidFill>
              </a:rPr>
              <a:t>клеток ММ</a:t>
            </a: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2226374" y="3703955"/>
            <a:ext cx="2389188" cy="1165225"/>
          </a:xfrm>
          <a:custGeom>
            <a:avLst/>
            <a:gdLst>
              <a:gd name="T0" fmla="*/ 236 w 753"/>
              <a:gd name="T1" fmla="*/ 33 h 367"/>
              <a:gd name="T2" fmla="*/ 389 w 753"/>
              <a:gd name="T3" fmla="*/ 7 h 367"/>
              <a:gd name="T4" fmla="*/ 618 w 753"/>
              <a:gd name="T5" fmla="*/ 92 h 367"/>
              <a:gd name="T6" fmla="*/ 731 w 753"/>
              <a:gd name="T7" fmla="*/ 218 h 367"/>
              <a:gd name="T8" fmla="*/ 737 w 753"/>
              <a:gd name="T9" fmla="*/ 290 h 367"/>
              <a:gd name="T10" fmla="*/ 695 w 753"/>
              <a:gd name="T11" fmla="*/ 328 h 367"/>
              <a:gd name="T12" fmla="*/ 647 w 753"/>
              <a:gd name="T13" fmla="*/ 352 h 367"/>
              <a:gd name="T14" fmla="*/ 541 w 753"/>
              <a:gd name="T15" fmla="*/ 352 h 367"/>
              <a:gd name="T16" fmla="*/ 348 w 753"/>
              <a:gd name="T17" fmla="*/ 348 h 367"/>
              <a:gd name="T18" fmla="*/ 290 w 753"/>
              <a:gd name="T19" fmla="*/ 335 h 367"/>
              <a:gd name="T20" fmla="*/ 236 w 753"/>
              <a:gd name="T21" fmla="*/ 344 h 367"/>
              <a:gd name="T22" fmla="*/ 155 w 753"/>
              <a:gd name="T23" fmla="*/ 342 h 367"/>
              <a:gd name="T24" fmla="*/ 98 w 753"/>
              <a:gd name="T25" fmla="*/ 334 h 367"/>
              <a:gd name="T26" fmla="*/ 64 w 753"/>
              <a:gd name="T27" fmla="*/ 321 h 367"/>
              <a:gd name="T28" fmla="*/ 38 w 753"/>
              <a:gd name="T29" fmla="*/ 306 h 367"/>
              <a:gd name="T30" fmla="*/ 38 w 753"/>
              <a:gd name="T31" fmla="*/ 184 h 367"/>
              <a:gd name="T32" fmla="*/ 128 w 753"/>
              <a:gd name="T33" fmla="*/ 92 h 367"/>
              <a:gd name="T34" fmla="*/ 184 w 753"/>
              <a:gd name="T35" fmla="*/ 64 h 367"/>
              <a:gd name="T36" fmla="*/ 236 w 753"/>
              <a:gd name="T37" fmla="*/ 33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53" h="367">
                <a:moveTo>
                  <a:pt x="236" y="33"/>
                </a:moveTo>
                <a:cubicBezTo>
                  <a:pt x="236" y="33"/>
                  <a:pt x="323" y="0"/>
                  <a:pt x="389" y="7"/>
                </a:cubicBezTo>
                <a:cubicBezTo>
                  <a:pt x="455" y="14"/>
                  <a:pt x="573" y="55"/>
                  <a:pt x="618" y="92"/>
                </a:cubicBezTo>
                <a:cubicBezTo>
                  <a:pt x="663" y="129"/>
                  <a:pt x="725" y="191"/>
                  <a:pt x="731" y="218"/>
                </a:cubicBezTo>
                <a:cubicBezTo>
                  <a:pt x="737" y="245"/>
                  <a:pt x="753" y="273"/>
                  <a:pt x="737" y="290"/>
                </a:cubicBezTo>
                <a:cubicBezTo>
                  <a:pt x="721" y="307"/>
                  <a:pt x="696" y="323"/>
                  <a:pt x="695" y="328"/>
                </a:cubicBezTo>
                <a:cubicBezTo>
                  <a:pt x="694" y="333"/>
                  <a:pt x="686" y="354"/>
                  <a:pt x="647" y="352"/>
                </a:cubicBezTo>
                <a:cubicBezTo>
                  <a:pt x="608" y="350"/>
                  <a:pt x="589" y="339"/>
                  <a:pt x="541" y="352"/>
                </a:cubicBezTo>
                <a:cubicBezTo>
                  <a:pt x="493" y="365"/>
                  <a:pt x="388" y="367"/>
                  <a:pt x="348" y="348"/>
                </a:cubicBezTo>
                <a:cubicBezTo>
                  <a:pt x="308" y="329"/>
                  <a:pt x="295" y="335"/>
                  <a:pt x="290" y="335"/>
                </a:cubicBezTo>
                <a:cubicBezTo>
                  <a:pt x="285" y="335"/>
                  <a:pt x="253" y="344"/>
                  <a:pt x="236" y="344"/>
                </a:cubicBezTo>
                <a:cubicBezTo>
                  <a:pt x="219" y="344"/>
                  <a:pt x="162" y="340"/>
                  <a:pt x="155" y="342"/>
                </a:cubicBezTo>
                <a:cubicBezTo>
                  <a:pt x="148" y="344"/>
                  <a:pt x="109" y="340"/>
                  <a:pt x="98" y="334"/>
                </a:cubicBezTo>
                <a:cubicBezTo>
                  <a:pt x="87" y="328"/>
                  <a:pt x="70" y="324"/>
                  <a:pt x="64" y="321"/>
                </a:cubicBezTo>
                <a:cubicBezTo>
                  <a:pt x="58" y="318"/>
                  <a:pt x="54" y="325"/>
                  <a:pt x="38" y="306"/>
                </a:cubicBezTo>
                <a:cubicBezTo>
                  <a:pt x="22" y="287"/>
                  <a:pt x="0" y="256"/>
                  <a:pt x="38" y="184"/>
                </a:cubicBezTo>
                <a:cubicBezTo>
                  <a:pt x="76" y="112"/>
                  <a:pt x="111" y="98"/>
                  <a:pt x="128" y="92"/>
                </a:cubicBezTo>
                <a:cubicBezTo>
                  <a:pt x="145" y="87"/>
                  <a:pt x="181" y="67"/>
                  <a:pt x="184" y="64"/>
                </a:cubicBezTo>
                <a:cubicBezTo>
                  <a:pt x="187" y="61"/>
                  <a:pt x="236" y="33"/>
                  <a:pt x="236" y="33"/>
                </a:cubicBezTo>
                <a:close/>
              </a:path>
            </a:pathLst>
          </a:custGeom>
          <a:gradFill flip="none" rotWithShape="1">
            <a:gsLst>
              <a:gs pos="100000">
                <a:srgbClr val="F29C1E"/>
              </a:gs>
              <a:gs pos="54000">
                <a:srgbClr val="F5AE46"/>
              </a:gs>
              <a:gs pos="13000">
                <a:schemeClr val="bg1"/>
              </a:gs>
            </a:gsLst>
            <a:lin ang="2700000" scaled="1"/>
            <a:tileRect/>
          </a:gradFill>
          <a:ln w="12700" cap="flat">
            <a:solidFill>
              <a:srgbClr val="F29C1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367596" y="4428892"/>
            <a:ext cx="2149159" cy="428625"/>
          </a:xfrm>
          <a:custGeom>
            <a:avLst/>
            <a:gdLst>
              <a:gd name="T0" fmla="*/ 28 w 683"/>
              <a:gd name="T1" fmla="*/ 96 h 135"/>
              <a:gd name="T2" fmla="*/ 76 w 683"/>
              <a:gd name="T3" fmla="*/ 112 h 135"/>
              <a:gd name="T4" fmla="*/ 129 w 683"/>
              <a:gd name="T5" fmla="*/ 114 h 135"/>
              <a:gd name="T6" fmla="*/ 214 w 683"/>
              <a:gd name="T7" fmla="*/ 115 h 135"/>
              <a:gd name="T8" fmla="*/ 270 w 683"/>
              <a:gd name="T9" fmla="*/ 108 h 135"/>
              <a:gd name="T10" fmla="*/ 340 w 683"/>
              <a:gd name="T11" fmla="*/ 130 h 135"/>
              <a:gd name="T12" fmla="*/ 434 w 683"/>
              <a:gd name="T13" fmla="*/ 135 h 135"/>
              <a:gd name="T14" fmla="*/ 505 w 683"/>
              <a:gd name="T15" fmla="*/ 123 h 135"/>
              <a:gd name="T16" fmla="*/ 556 w 683"/>
              <a:gd name="T17" fmla="*/ 121 h 135"/>
              <a:gd name="T18" fmla="*/ 636 w 683"/>
              <a:gd name="T19" fmla="*/ 121 h 135"/>
              <a:gd name="T20" fmla="*/ 656 w 683"/>
              <a:gd name="T21" fmla="*/ 98 h 135"/>
              <a:gd name="T22" fmla="*/ 683 w 683"/>
              <a:gd name="T23" fmla="*/ 76 h 135"/>
              <a:gd name="T24" fmla="*/ 655 w 683"/>
              <a:gd name="T25" fmla="*/ 38 h 135"/>
              <a:gd name="T26" fmla="*/ 611 w 683"/>
              <a:gd name="T27" fmla="*/ 31 h 135"/>
              <a:gd name="T28" fmla="*/ 573 w 683"/>
              <a:gd name="T29" fmla="*/ 86 h 135"/>
              <a:gd name="T30" fmla="*/ 539 w 683"/>
              <a:gd name="T31" fmla="*/ 39 h 135"/>
              <a:gd name="T32" fmla="*/ 493 w 683"/>
              <a:gd name="T33" fmla="*/ 33 h 135"/>
              <a:gd name="T34" fmla="*/ 455 w 683"/>
              <a:gd name="T35" fmla="*/ 86 h 135"/>
              <a:gd name="T36" fmla="*/ 422 w 683"/>
              <a:gd name="T37" fmla="*/ 40 h 135"/>
              <a:gd name="T38" fmla="*/ 375 w 683"/>
              <a:gd name="T39" fmla="*/ 38 h 135"/>
              <a:gd name="T40" fmla="*/ 340 w 683"/>
              <a:gd name="T41" fmla="*/ 86 h 135"/>
              <a:gd name="T42" fmla="*/ 306 w 683"/>
              <a:gd name="T43" fmla="*/ 45 h 135"/>
              <a:gd name="T44" fmla="*/ 261 w 683"/>
              <a:gd name="T45" fmla="*/ 37 h 135"/>
              <a:gd name="T46" fmla="*/ 223 w 683"/>
              <a:gd name="T47" fmla="*/ 86 h 135"/>
              <a:gd name="T48" fmla="*/ 193 w 683"/>
              <a:gd name="T49" fmla="*/ 44 h 135"/>
              <a:gd name="T50" fmla="*/ 141 w 683"/>
              <a:gd name="T51" fmla="*/ 44 h 135"/>
              <a:gd name="T52" fmla="*/ 85 w 683"/>
              <a:gd name="T53" fmla="*/ 66 h 135"/>
              <a:gd name="T54" fmla="*/ 48 w 683"/>
              <a:gd name="T55" fmla="*/ 19 h 135"/>
              <a:gd name="T56" fmla="*/ 0 w 683"/>
              <a:gd name="T57" fmla="*/ 84 h 135"/>
              <a:gd name="T58" fmla="*/ 19 w 683"/>
              <a:gd name="T59" fmla="*/ 93 h 135"/>
              <a:gd name="T60" fmla="*/ 28 w 683"/>
              <a:gd name="T61" fmla="*/ 9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83" h="135">
                <a:moveTo>
                  <a:pt x="28" y="96"/>
                </a:moveTo>
                <a:cubicBezTo>
                  <a:pt x="28" y="96"/>
                  <a:pt x="66" y="110"/>
                  <a:pt x="76" y="112"/>
                </a:cubicBezTo>
                <a:cubicBezTo>
                  <a:pt x="85" y="114"/>
                  <a:pt x="129" y="114"/>
                  <a:pt x="129" y="114"/>
                </a:cubicBezTo>
                <a:cubicBezTo>
                  <a:pt x="129" y="114"/>
                  <a:pt x="210" y="116"/>
                  <a:pt x="214" y="115"/>
                </a:cubicBezTo>
                <a:cubicBezTo>
                  <a:pt x="217" y="114"/>
                  <a:pt x="265" y="107"/>
                  <a:pt x="270" y="108"/>
                </a:cubicBezTo>
                <a:cubicBezTo>
                  <a:pt x="275" y="109"/>
                  <a:pt x="333" y="129"/>
                  <a:pt x="340" y="130"/>
                </a:cubicBezTo>
                <a:cubicBezTo>
                  <a:pt x="346" y="131"/>
                  <a:pt x="427" y="135"/>
                  <a:pt x="434" y="135"/>
                </a:cubicBezTo>
                <a:cubicBezTo>
                  <a:pt x="441" y="135"/>
                  <a:pt x="500" y="125"/>
                  <a:pt x="505" y="123"/>
                </a:cubicBezTo>
                <a:cubicBezTo>
                  <a:pt x="510" y="121"/>
                  <a:pt x="547" y="119"/>
                  <a:pt x="556" y="121"/>
                </a:cubicBezTo>
                <a:cubicBezTo>
                  <a:pt x="565" y="122"/>
                  <a:pt x="618" y="125"/>
                  <a:pt x="636" y="121"/>
                </a:cubicBezTo>
                <a:cubicBezTo>
                  <a:pt x="654" y="116"/>
                  <a:pt x="656" y="98"/>
                  <a:pt x="656" y="98"/>
                </a:cubicBezTo>
                <a:cubicBezTo>
                  <a:pt x="683" y="76"/>
                  <a:pt x="683" y="76"/>
                  <a:pt x="683" y="76"/>
                </a:cubicBezTo>
                <a:cubicBezTo>
                  <a:pt x="673" y="85"/>
                  <a:pt x="663" y="59"/>
                  <a:pt x="655" y="38"/>
                </a:cubicBezTo>
                <a:cubicBezTo>
                  <a:pt x="648" y="17"/>
                  <a:pt x="619" y="4"/>
                  <a:pt x="611" y="31"/>
                </a:cubicBezTo>
                <a:cubicBezTo>
                  <a:pt x="602" y="59"/>
                  <a:pt x="584" y="83"/>
                  <a:pt x="573" y="86"/>
                </a:cubicBezTo>
                <a:cubicBezTo>
                  <a:pt x="561" y="88"/>
                  <a:pt x="551" y="67"/>
                  <a:pt x="539" y="39"/>
                </a:cubicBezTo>
                <a:cubicBezTo>
                  <a:pt x="526" y="12"/>
                  <a:pt x="506" y="13"/>
                  <a:pt x="493" y="33"/>
                </a:cubicBezTo>
                <a:cubicBezTo>
                  <a:pt x="481" y="53"/>
                  <a:pt x="464" y="86"/>
                  <a:pt x="455" y="86"/>
                </a:cubicBezTo>
                <a:cubicBezTo>
                  <a:pt x="447" y="85"/>
                  <a:pt x="435" y="75"/>
                  <a:pt x="422" y="40"/>
                </a:cubicBezTo>
                <a:cubicBezTo>
                  <a:pt x="409" y="5"/>
                  <a:pt x="384" y="22"/>
                  <a:pt x="375" y="38"/>
                </a:cubicBezTo>
                <a:cubicBezTo>
                  <a:pt x="365" y="54"/>
                  <a:pt x="350" y="83"/>
                  <a:pt x="340" y="86"/>
                </a:cubicBezTo>
                <a:cubicBezTo>
                  <a:pt x="330" y="88"/>
                  <a:pt x="309" y="58"/>
                  <a:pt x="306" y="45"/>
                </a:cubicBezTo>
                <a:cubicBezTo>
                  <a:pt x="303" y="31"/>
                  <a:pt x="282" y="0"/>
                  <a:pt x="261" y="37"/>
                </a:cubicBezTo>
                <a:cubicBezTo>
                  <a:pt x="241" y="73"/>
                  <a:pt x="227" y="85"/>
                  <a:pt x="223" y="86"/>
                </a:cubicBezTo>
                <a:cubicBezTo>
                  <a:pt x="219" y="86"/>
                  <a:pt x="212" y="86"/>
                  <a:pt x="193" y="44"/>
                </a:cubicBezTo>
                <a:cubicBezTo>
                  <a:pt x="173" y="2"/>
                  <a:pt x="151" y="20"/>
                  <a:pt x="141" y="44"/>
                </a:cubicBezTo>
                <a:cubicBezTo>
                  <a:pt x="131" y="68"/>
                  <a:pt x="105" y="111"/>
                  <a:pt x="85" y="66"/>
                </a:cubicBezTo>
                <a:cubicBezTo>
                  <a:pt x="65" y="21"/>
                  <a:pt x="63" y="25"/>
                  <a:pt x="48" y="19"/>
                </a:cubicBezTo>
                <a:cubicBezTo>
                  <a:pt x="33" y="12"/>
                  <a:pt x="1" y="84"/>
                  <a:pt x="0" y="84"/>
                </a:cubicBezTo>
                <a:cubicBezTo>
                  <a:pt x="0" y="84"/>
                  <a:pt x="10" y="93"/>
                  <a:pt x="19" y="93"/>
                </a:cubicBezTo>
                <a:cubicBezTo>
                  <a:pt x="28" y="94"/>
                  <a:pt x="28" y="96"/>
                  <a:pt x="28" y="9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12700" cap="flat">
            <a:solidFill>
              <a:srgbClr val="F29C1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3355087" y="3919855"/>
            <a:ext cx="285750" cy="228600"/>
          </a:xfrm>
          <a:prstGeom prst="ellipse">
            <a:avLst/>
          </a:prstGeom>
          <a:gradFill>
            <a:gsLst>
              <a:gs pos="10000">
                <a:schemeClr val="accent3">
                  <a:alpha val="5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1270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3383662" y="4148455"/>
            <a:ext cx="285750" cy="228600"/>
          </a:xfrm>
          <a:prstGeom prst="ellipse">
            <a:avLst/>
          </a:prstGeom>
          <a:gradFill>
            <a:gsLst>
              <a:gs pos="10000">
                <a:schemeClr val="accent3">
                  <a:alpha val="5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1270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155062" y="4002405"/>
            <a:ext cx="285750" cy="228600"/>
          </a:xfrm>
          <a:prstGeom prst="ellipse">
            <a:avLst/>
          </a:prstGeom>
          <a:gradFill>
            <a:gsLst>
              <a:gs pos="10000">
                <a:schemeClr val="accent3">
                  <a:alpha val="5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1270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3250312" y="4215130"/>
            <a:ext cx="168275" cy="161925"/>
          </a:xfrm>
          <a:prstGeom prst="ellipse">
            <a:avLst/>
          </a:prstGeom>
          <a:gradFill>
            <a:gsLst>
              <a:gs pos="10000">
                <a:schemeClr val="accent3">
                  <a:alpha val="5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1270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GB">
              <a:solidFill>
                <a:srgbClr val="4C4948"/>
              </a:solidFill>
            </a:endParaRPr>
          </a:p>
        </p:txBody>
      </p:sp>
      <p:pic>
        <p:nvPicPr>
          <p:cNvPr id="59" name="Picture 3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2674" y="1541367"/>
            <a:ext cx="693863" cy="740167"/>
          </a:xfrm>
          <a:prstGeom prst="rect">
            <a:avLst/>
          </a:prstGeom>
          <a:ln w="15875" cap="rnd">
            <a:prstDash val="sysDot"/>
            <a:headEnd type="none" w="sm" len="sm"/>
            <a:tailEnd type="triangle" w="sm" len="sm"/>
          </a:ln>
        </p:spPr>
      </p:pic>
      <p:pic>
        <p:nvPicPr>
          <p:cNvPr id="60" name="Picture 3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962" y="1197547"/>
            <a:ext cx="693863" cy="740167"/>
          </a:xfrm>
          <a:prstGeom prst="rect">
            <a:avLst/>
          </a:prstGeom>
          <a:ln w="15875" cap="rnd">
            <a:prstDash val="sysDot"/>
            <a:headEnd type="none" w="sm" len="sm"/>
            <a:tailEnd type="triangle" w="sm" len="sm"/>
          </a:ln>
        </p:spPr>
      </p:pic>
      <p:pic>
        <p:nvPicPr>
          <p:cNvPr id="61" name="Picture 3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459" y="1685024"/>
            <a:ext cx="693863" cy="740167"/>
          </a:xfrm>
          <a:prstGeom prst="rect">
            <a:avLst/>
          </a:prstGeom>
          <a:ln w="15875" cap="rnd">
            <a:prstDash val="sysDot"/>
            <a:headEnd type="none" w="sm" len="sm"/>
            <a:tailEnd type="triangle" w="sm" len="sm"/>
          </a:ln>
        </p:spPr>
      </p:pic>
      <p:sp>
        <p:nvSpPr>
          <p:cNvPr id="62" name="Arc 61"/>
          <p:cNvSpPr/>
          <p:nvPr/>
        </p:nvSpPr>
        <p:spPr>
          <a:xfrm flipV="1">
            <a:off x="3106076" y="2699580"/>
            <a:ext cx="783772" cy="904140"/>
          </a:xfrm>
          <a:prstGeom prst="arc">
            <a:avLst>
              <a:gd name="adj1" fmla="val 17410409"/>
              <a:gd name="adj2" fmla="val 4229360"/>
            </a:avLst>
          </a:prstGeom>
          <a:ln w="15875" cap="rnd">
            <a:solidFill>
              <a:schemeClr val="bg1">
                <a:lumMod val="50000"/>
              </a:schemeClr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10800000" flipV="1">
            <a:off x="3004447" y="2699580"/>
            <a:ext cx="783772" cy="904140"/>
          </a:xfrm>
          <a:prstGeom prst="arc">
            <a:avLst>
              <a:gd name="adj1" fmla="val 17410409"/>
              <a:gd name="adj2" fmla="val 4229360"/>
            </a:avLst>
          </a:prstGeom>
          <a:ln w="15875" cap="rnd">
            <a:solidFill>
              <a:schemeClr val="bg1">
                <a:lumMod val="50000"/>
              </a:schemeClr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64" name="Arc 63"/>
          <p:cNvSpPr/>
          <p:nvPr/>
        </p:nvSpPr>
        <p:spPr>
          <a:xfrm>
            <a:off x="3673928" y="2286524"/>
            <a:ext cx="1796144" cy="1326042"/>
          </a:xfrm>
          <a:prstGeom prst="arc">
            <a:avLst>
              <a:gd name="adj1" fmla="val 17575265"/>
              <a:gd name="adj2" fmla="val 21463495"/>
            </a:avLst>
          </a:prstGeom>
          <a:ln w="15875" cap="rnd">
            <a:solidFill>
              <a:schemeClr val="bg1">
                <a:lumMod val="50000"/>
              </a:schemeClr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65" name="Arc 64"/>
          <p:cNvSpPr/>
          <p:nvPr/>
        </p:nvSpPr>
        <p:spPr>
          <a:xfrm>
            <a:off x="2840020" y="1894611"/>
            <a:ext cx="3720411" cy="3871992"/>
          </a:xfrm>
          <a:prstGeom prst="arc">
            <a:avLst>
              <a:gd name="adj1" fmla="val 16525112"/>
              <a:gd name="adj2" fmla="val 402717"/>
            </a:avLst>
          </a:prstGeom>
          <a:ln w="15875" cap="rnd">
            <a:solidFill>
              <a:schemeClr val="bg1">
                <a:lumMod val="50000"/>
              </a:schemeClr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0" lang="en-GB">
              <a:solidFill>
                <a:srgbClr val="4C4948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3281" y="3375376"/>
            <a:ext cx="496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(−)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8219" y="3232698"/>
            <a:ext cx="496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(+)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35427" y="3232698"/>
            <a:ext cx="496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(+)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19672" y="1159048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ru-RU" dirty="0" smtClean="0">
                <a:solidFill>
                  <a:srgbClr val="4C4948"/>
                </a:solidFill>
              </a:rPr>
              <a:t>Миеломные клетки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12421" y="469458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ru-RU" dirty="0" smtClean="0">
                <a:solidFill>
                  <a:srgbClr val="4C4948"/>
                </a:solidFill>
              </a:rPr>
              <a:t>Кость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50174" y="3997558"/>
            <a:ext cx="1453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ru-RU" sz="1600" dirty="0" smtClean="0">
                <a:solidFill>
                  <a:srgbClr val="4C4948"/>
                </a:solidFill>
              </a:rPr>
              <a:t>Остеобласты</a:t>
            </a:r>
          </a:p>
        </p:txBody>
      </p:sp>
      <p:pic>
        <p:nvPicPr>
          <p:cNvPr id="1026" name="Picture 2" descr="C:\Users\dcampbell\AppData\Local\Microsoft\Windows\Temporary Internet Files\Content.Outlook\H4H3AZR0\cells_v1b.pn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04" b="93836" l="9662" r="89855">
                        <a14:foregroundMark x1="38164" y1="23973" x2="38164" y2="23973"/>
                        <a14:foregroundMark x1="56039" y1="39041" x2="56039" y2="39041"/>
                        <a14:foregroundMark x1="52657" y1="61644" x2="52657" y2="61644"/>
                        <a14:foregroundMark x1="22222" y1="56164" x2="22222" y2="56164"/>
                        <a14:foregroundMark x1="16908" y1="47945" x2="16908" y2="47945"/>
                        <a14:foregroundMark x1="20773" y1="33562" x2="20773" y2="33562"/>
                        <a14:foregroundMark x1="76329" y1="28767" x2="76329" y2="28767"/>
                        <a14:foregroundMark x1="79227" y1="56164" x2="79227" y2="56164"/>
                        <a14:foregroundMark x1="73913" y1="72603" x2="73913" y2="72603"/>
                        <a14:foregroundMark x1="57005" y1="73973" x2="57005" y2="73973"/>
                        <a14:foregroundMark x1="30435" y1="78082" x2="30435" y2="78082"/>
                        <a14:foregroundMark x1="29469" y1="82877" x2="29469" y2="82877"/>
                        <a14:foregroundMark x1="39130" y1="84247" x2="39130" y2="84247"/>
                        <a14:foregroundMark x1="19807" y1="72603" x2="19807" y2="72603"/>
                        <a14:foregroundMark x1="19324" y1="42466" x2="39130" y2="17123"/>
                        <a14:foregroundMark x1="50242" y1="18493" x2="73430" y2="29452"/>
                        <a14:foregroundMark x1="52657" y1="13699" x2="78744" y2="35616"/>
                        <a14:foregroundMark x1="77295" y1="43151" x2="76329" y2="74658"/>
                        <a14:foregroundMark x1="16908" y1="58904" x2="26570" y2="83562"/>
                        <a14:foregroundMark x1="21256" y1="71918" x2="81643" y2="40411"/>
                        <a14:foregroundMark x1="67150" y1="86301" x2="27053" y2="22603"/>
                        <a14:foregroundMark x1="19807" y1="32877" x2="37198" y2="15068"/>
                        <a14:foregroundMark x1="13527" y1="61644" x2="17391" y2="36301"/>
                        <a14:foregroundMark x1="23671" y1="85616" x2="45894" y2="93836"/>
                        <a14:foregroundMark x1="85990" y1="67808" x2="89855" y2="57534"/>
                        <a14:foregroundMark x1="60386" y1="13014" x2="53140" y2="8219"/>
                        <a14:foregroundMark x1="65217" y1="60274" x2="71498" y2="39041"/>
                        <a14:foregroundMark x1="73430" y1="56849" x2="51691" y2="19863"/>
                        <a14:foregroundMark x1="21256" y1="52055" x2="40097" y2="78082"/>
                        <a14:backgroundMark x1="94686" y1="21233" x2="94686" y2="21233"/>
                        <a14:backgroundMark x1="94203" y1="36301" x2="94203" y2="36301"/>
                        <a14:backgroundMark x1="94203" y1="80137" x2="94203" y2="80137"/>
                        <a14:backgroundMark x1="95169" y1="94521" x2="95169" y2="94521"/>
                        <a14:backgroundMark x1="92754" y1="88356" x2="92754" y2="88356"/>
                        <a14:backgroundMark x1="93720" y1="88356" x2="93720" y2="88356"/>
                        <a14:backgroundMark x1="80193" y1="95890" x2="80193" y2="95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9076" y="4034156"/>
            <a:ext cx="768858" cy="6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dcampbell\AppData\Local\Microsoft\Windows\Temporary Internet Files\Content.Outlook\H4H3AZR0\cells_v1b.pn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04" b="93836" l="9662" r="89855">
                        <a14:foregroundMark x1="38164" y1="23973" x2="38164" y2="23973"/>
                        <a14:foregroundMark x1="56039" y1="39041" x2="56039" y2="39041"/>
                        <a14:foregroundMark x1="52657" y1="61644" x2="52657" y2="61644"/>
                        <a14:foregroundMark x1="22222" y1="56164" x2="22222" y2="56164"/>
                        <a14:foregroundMark x1="16908" y1="47945" x2="16908" y2="47945"/>
                        <a14:foregroundMark x1="20773" y1="33562" x2="20773" y2="33562"/>
                        <a14:foregroundMark x1="76329" y1="28767" x2="76329" y2="28767"/>
                        <a14:foregroundMark x1="79227" y1="56164" x2="79227" y2="56164"/>
                        <a14:foregroundMark x1="73913" y1="72603" x2="73913" y2="72603"/>
                        <a14:foregroundMark x1="57005" y1="73973" x2="57005" y2="73973"/>
                        <a14:foregroundMark x1="30435" y1="78082" x2="30435" y2="78082"/>
                        <a14:foregroundMark x1="29469" y1="82877" x2="29469" y2="82877"/>
                        <a14:foregroundMark x1="39130" y1="84247" x2="39130" y2="84247"/>
                        <a14:foregroundMark x1="19807" y1="72603" x2="19807" y2="72603"/>
                        <a14:foregroundMark x1="19324" y1="42466" x2="39130" y2="17123"/>
                        <a14:foregroundMark x1="50242" y1="18493" x2="73430" y2="29452"/>
                        <a14:foregroundMark x1="52657" y1="13699" x2="78744" y2="35616"/>
                        <a14:foregroundMark x1="77295" y1="43151" x2="76329" y2="74658"/>
                        <a14:foregroundMark x1="16908" y1="58904" x2="26570" y2="83562"/>
                        <a14:foregroundMark x1="21256" y1="71918" x2="81643" y2="40411"/>
                        <a14:foregroundMark x1="67150" y1="86301" x2="27053" y2="22603"/>
                        <a14:foregroundMark x1="19807" y1="32877" x2="37198" y2="15068"/>
                        <a14:foregroundMark x1="13527" y1="61644" x2="17391" y2="36301"/>
                        <a14:foregroundMark x1="23671" y1="85616" x2="45894" y2="93836"/>
                        <a14:foregroundMark x1="85990" y1="67808" x2="89855" y2="57534"/>
                        <a14:foregroundMark x1="60386" y1="13014" x2="53140" y2="8219"/>
                        <a14:foregroundMark x1="65217" y1="60274" x2="71498" y2="39041"/>
                        <a14:foregroundMark x1="73430" y1="56849" x2="51691" y2="19863"/>
                        <a14:foregroundMark x1="21256" y1="52055" x2="40097" y2="78082"/>
                        <a14:backgroundMark x1="94686" y1="21233" x2="94686" y2="21233"/>
                        <a14:backgroundMark x1="94203" y1="36301" x2="94203" y2="36301"/>
                        <a14:backgroundMark x1="94203" y1="80137" x2="94203" y2="80137"/>
                        <a14:backgroundMark x1="95169" y1="94521" x2="95169" y2="94521"/>
                        <a14:backgroundMark x1="92754" y1="88356" x2="92754" y2="88356"/>
                        <a14:backgroundMark x1="93720" y1="88356" x2="93720" y2="88356"/>
                        <a14:backgroundMark x1="80193" y1="95890" x2="80193" y2="95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07666">
            <a:off x="6161462" y="4034156"/>
            <a:ext cx="768858" cy="6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dcampbell\AppData\Local\Microsoft\Windows\Temporary Internet Files\Content.Outlook\H4H3AZR0\cells_v1b.pn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04" b="93836" l="9662" r="89855">
                        <a14:foregroundMark x1="38164" y1="23973" x2="38164" y2="23973"/>
                        <a14:foregroundMark x1="56039" y1="39041" x2="56039" y2="39041"/>
                        <a14:foregroundMark x1="52657" y1="61644" x2="52657" y2="61644"/>
                        <a14:foregroundMark x1="22222" y1="56164" x2="22222" y2="56164"/>
                        <a14:foregroundMark x1="16908" y1="47945" x2="16908" y2="47945"/>
                        <a14:foregroundMark x1="20773" y1="33562" x2="20773" y2="33562"/>
                        <a14:foregroundMark x1="76329" y1="28767" x2="76329" y2="28767"/>
                        <a14:foregroundMark x1="79227" y1="56164" x2="79227" y2="56164"/>
                        <a14:foregroundMark x1="73913" y1="72603" x2="73913" y2="72603"/>
                        <a14:foregroundMark x1="57005" y1="73973" x2="57005" y2="73973"/>
                        <a14:foregroundMark x1="30435" y1="78082" x2="30435" y2="78082"/>
                        <a14:foregroundMark x1="29469" y1="82877" x2="29469" y2="82877"/>
                        <a14:foregroundMark x1="39130" y1="84247" x2="39130" y2="84247"/>
                        <a14:foregroundMark x1="19807" y1="72603" x2="19807" y2="72603"/>
                        <a14:foregroundMark x1="19324" y1="42466" x2="39130" y2="17123"/>
                        <a14:foregroundMark x1="50242" y1="18493" x2="73430" y2="29452"/>
                        <a14:foregroundMark x1="52657" y1="13699" x2="78744" y2="35616"/>
                        <a14:foregroundMark x1="77295" y1="43151" x2="76329" y2="74658"/>
                        <a14:foregroundMark x1="16908" y1="58904" x2="26570" y2="83562"/>
                        <a14:foregroundMark x1="21256" y1="71918" x2="81643" y2="40411"/>
                        <a14:foregroundMark x1="67150" y1="86301" x2="27053" y2="22603"/>
                        <a14:foregroundMark x1="19807" y1="32877" x2="37198" y2="15068"/>
                        <a14:foregroundMark x1="13527" y1="61644" x2="17391" y2="36301"/>
                        <a14:foregroundMark x1="23671" y1="85616" x2="45894" y2="93836"/>
                        <a14:foregroundMark x1="85990" y1="67808" x2="89855" y2="57534"/>
                        <a14:foregroundMark x1="60386" y1="13014" x2="53140" y2="8219"/>
                        <a14:foregroundMark x1="65217" y1="60274" x2="71498" y2="39041"/>
                        <a14:foregroundMark x1="73430" y1="56849" x2="51691" y2="19863"/>
                        <a14:foregroundMark x1="21256" y1="52055" x2="40097" y2="78082"/>
                        <a14:backgroundMark x1="94686" y1="21233" x2="94686" y2="21233"/>
                        <a14:backgroundMark x1="94203" y1="36301" x2="94203" y2="36301"/>
                        <a14:backgroundMark x1="94203" y1="80137" x2="94203" y2="80137"/>
                        <a14:backgroundMark x1="95169" y1="94521" x2="95169" y2="94521"/>
                        <a14:backgroundMark x1="92754" y1="88356" x2="92754" y2="88356"/>
                        <a14:backgroundMark x1="93720" y1="88356" x2="93720" y2="88356"/>
                        <a14:backgroundMark x1="80193" y1="95890" x2="80193" y2="95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80118">
            <a:off x="6751634" y="4034156"/>
            <a:ext cx="768858" cy="6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50" y="156185"/>
            <a:ext cx="15811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90" y="6453336"/>
            <a:ext cx="684481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01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ММ: влияние на костную ткань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3" name="Content Placeholder 52"/>
          <p:cNvSpPr>
            <a:spLocks noGrp="1"/>
          </p:cNvSpPr>
          <p:nvPr>
            <p:ph sz="half" idx="1"/>
          </p:nvPr>
        </p:nvSpPr>
        <p:spPr>
          <a:xfrm>
            <a:off x="482600" y="1484783"/>
            <a:ext cx="7867649" cy="49685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Плазматические клетки MM взаимодействуют со стромальными клетками костного мозга посредством молекул клеточной адгезии</a:t>
            </a:r>
            <a:r>
              <a:rPr lang="ru-RU" sz="2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>
              <a:defRPr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взаимодействие усиливает выработку факторов роста, которые стимулируют активность остеокластов и ангиогенез</a:t>
            </a:r>
            <a:r>
              <a:rPr lang="ru-RU" sz="2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Активированные остеокласты вызывают резорбцию костной ткани</a:t>
            </a:r>
            <a:r>
              <a:rPr lang="ru-RU" sz="2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Плазматические клетки могут также подавлять активность остеобластов и участвовать в образовании очагов разрушения костной ткани у пациентов с MM</a:t>
            </a:r>
            <a:r>
              <a:rPr lang="ru-RU" sz="2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ru-RU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3"/>
          </p:nvPr>
        </p:nvSpPr>
        <p:spPr>
          <a:xfrm>
            <a:off x="4572000" y="6021288"/>
            <a:ext cx="4176464" cy="395872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pPr marL="228600" indent="-228600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AB2E8EF-FEE3-4A2D-846D-CF6F55C3F81D}" type="slidenum">
              <a:rPr lang="en-US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50" y="156185"/>
            <a:ext cx="15811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73" y="6453337"/>
            <a:ext cx="692580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01538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Поражение  костей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91276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41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u="sng" dirty="0" err="1" smtClean="0">
                <a:solidFill>
                  <a:srgbClr val="FF0000"/>
                </a:solidFill>
              </a:rPr>
              <a:t>Гиперкальцемия</a:t>
            </a:r>
            <a:r>
              <a:rPr lang="ru-RU" b="1" i="1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Спутанность сознания, сонливость, кома</a:t>
            </a:r>
            <a:endParaRPr lang="en-US" dirty="0" smtClean="0"/>
          </a:p>
          <a:p>
            <a:r>
              <a:rPr lang="ru-RU" dirty="0" smtClean="0"/>
              <a:t>Потеря аппетита, тошнота, рвота, запоры</a:t>
            </a:r>
          </a:p>
          <a:p>
            <a:r>
              <a:rPr lang="ru-RU" dirty="0" smtClean="0"/>
              <a:t>Полиурия</a:t>
            </a:r>
          </a:p>
          <a:p>
            <a:r>
              <a:rPr lang="ru-RU" dirty="0" smtClean="0"/>
              <a:t>Гипотония, нарушения ритма </a:t>
            </a:r>
          </a:p>
          <a:p>
            <a:r>
              <a:rPr lang="ru-RU" dirty="0" smtClean="0"/>
              <a:t>ЭКГ </a:t>
            </a:r>
            <a:r>
              <a:rPr lang="ru-RU" dirty="0"/>
              <a:t>— критерии </a:t>
            </a:r>
            <a:r>
              <a:rPr lang="ru-RU" dirty="0" err="1"/>
              <a:t>гиперкальциемии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укорочение QRS </a:t>
            </a:r>
            <a:r>
              <a:rPr lang="ru-RU" dirty="0" err="1" smtClean="0"/>
              <a:t>комплекса;укорочение</a:t>
            </a:r>
            <a:r>
              <a:rPr lang="ru-RU" dirty="0" smtClean="0"/>
              <a:t> </a:t>
            </a:r>
            <a:r>
              <a:rPr lang="ru-RU" dirty="0"/>
              <a:t>интервала QT;</a:t>
            </a:r>
          </a:p>
          <a:p>
            <a:pPr marL="0" indent="0">
              <a:buNone/>
            </a:pPr>
            <a:r>
              <a:rPr lang="ru-RU" dirty="0"/>
              <a:t>удлинение интервала PQ до развития АВ — блокад различной </a:t>
            </a:r>
            <a:r>
              <a:rPr lang="ru-RU" dirty="0" err="1" smtClean="0"/>
              <a:t>степени;снижение</a:t>
            </a:r>
            <a:r>
              <a:rPr lang="ru-RU" dirty="0" smtClean="0"/>
              <a:t> </a:t>
            </a:r>
            <a:r>
              <a:rPr lang="ru-RU" dirty="0"/>
              <a:t>или инверсия Т в V2, V3;</a:t>
            </a:r>
          </a:p>
          <a:p>
            <a:pPr marL="0" indent="0">
              <a:buNone/>
            </a:pPr>
            <a:r>
              <a:rPr lang="ru-RU" dirty="0" smtClean="0"/>
              <a:t>увеличение амплитуды U-волны.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568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50" y="2685811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41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50" y="2685811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7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Поражение почек</a:t>
            </a:r>
          </a:p>
          <a:p>
            <a:pPr marL="0" indent="0">
              <a:buNone/>
            </a:pPr>
            <a:r>
              <a:rPr lang="ru-RU" dirty="0" smtClean="0"/>
              <a:t> протеинурия Бен-Джонса, альбуминурия, ХБП.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Костно-</a:t>
            </a:r>
            <a:r>
              <a:rPr lang="ru-RU" b="1" i="1" u="sng" dirty="0" err="1" smtClean="0">
                <a:solidFill>
                  <a:srgbClr val="FF0000"/>
                </a:solidFill>
              </a:rPr>
              <a:t>мозгвая</a:t>
            </a:r>
            <a:r>
              <a:rPr lang="ru-RU" b="1" i="1" u="sng" dirty="0" smtClean="0">
                <a:solidFill>
                  <a:srgbClr val="FF0000"/>
                </a:solidFill>
              </a:rPr>
              <a:t> недостаточность</a:t>
            </a:r>
          </a:p>
          <a:p>
            <a:pPr marL="0" indent="0">
              <a:buNone/>
            </a:pPr>
            <a:r>
              <a:rPr lang="ru-RU" dirty="0" smtClean="0"/>
              <a:t>Анемия</a:t>
            </a:r>
          </a:p>
          <a:p>
            <a:pPr marL="0" indent="0">
              <a:buNone/>
            </a:pPr>
            <a:r>
              <a:rPr lang="ru-RU" dirty="0" smtClean="0"/>
              <a:t>Лейкопения</a:t>
            </a:r>
          </a:p>
          <a:p>
            <a:pPr marL="0" indent="0">
              <a:buNone/>
            </a:pPr>
            <a:r>
              <a:rPr lang="ru-RU" dirty="0" smtClean="0"/>
              <a:t>Тромбоцитопения</a:t>
            </a:r>
          </a:p>
          <a:p>
            <a:pPr marL="0" indent="0">
              <a:buNone/>
            </a:pPr>
            <a:r>
              <a:rPr lang="ru-RU" dirty="0" smtClean="0"/>
              <a:t>Инфекционные  </a:t>
            </a:r>
            <a:r>
              <a:rPr lang="ru-RU" dirty="0" err="1" smtClean="0"/>
              <a:t>осложения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79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Синдром повышенной  вязкости </a:t>
            </a:r>
          </a:p>
          <a:p>
            <a:pPr marL="0" indent="0">
              <a:buNone/>
            </a:pPr>
            <a:r>
              <a:rPr lang="ru-RU" dirty="0" smtClean="0"/>
              <a:t>Уровень   </a:t>
            </a:r>
            <a:r>
              <a:rPr lang="ru-RU" dirty="0" err="1" smtClean="0"/>
              <a:t>моноклонального</a:t>
            </a:r>
            <a:r>
              <a:rPr lang="ru-RU" dirty="0" smtClean="0"/>
              <a:t> белка</a:t>
            </a:r>
            <a:r>
              <a:rPr lang="en-US" dirty="0" smtClean="0"/>
              <a:t> IgG</a:t>
            </a:r>
            <a:r>
              <a:rPr lang="ru-RU" dirty="0" smtClean="0"/>
              <a:t> или </a:t>
            </a:r>
            <a:r>
              <a:rPr lang="en-US" dirty="0" smtClean="0"/>
              <a:t>IgA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более  50 г/л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b="1" i="1" u="sng" dirty="0" err="1" smtClean="0">
                <a:solidFill>
                  <a:srgbClr val="FF0000"/>
                </a:solidFill>
              </a:rPr>
              <a:t>Криоглобулинемия</a:t>
            </a:r>
            <a:r>
              <a:rPr lang="ru-RU" b="1" i="1" u="sng" dirty="0" smtClean="0">
                <a:solidFill>
                  <a:srgbClr val="FF0000"/>
                </a:solidFill>
              </a:rPr>
              <a:t>-  </a:t>
            </a:r>
            <a:r>
              <a:rPr lang="ru-RU" dirty="0" smtClean="0"/>
              <a:t>нарушения микроциркуляции  в  капиллярах  кожи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Клиническая  картина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560840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Синдром </a:t>
            </a:r>
            <a:r>
              <a:rPr lang="ru-RU" dirty="0" err="1" smtClean="0"/>
              <a:t>Рейно</a:t>
            </a:r>
            <a:r>
              <a:rPr lang="ru-RU" dirty="0" smtClean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08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92500" lnSpcReduction="20000"/>
          </a:bodyPr>
          <a:lstStyle/>
          <a:p>
            <a:endParaRPr kumimoji="1" lang="ru-RU" dirty="0" smtClean="0"/>
          </a:p>
          <a:p>
            <a:pPr marL="0" indent="0">
              <a:buNone/>
            </a:pPr>
            <a:r>
              <a:rPr lang="ru-RU" altLang="en-US" sz="2600" dirty="0"/>
              <a:t>В настоящее время ММ является неизлечимым заболеванием.</a:t>
            </a:r>
            <a:br>
              <a:rPr lang="ru-RU" altLang="en-US" sz="2600" dirty="0"/>
            </a:br>
            <a:r>
              <a:rPr lang="ru-RU" altLang="en-US" sz="2600" dirty="0"/>
              <a:t/>
            </a:r>
            <a:br>
              <a:rPr lang="ru-RU" altLang="en-US" sz="2600" dirty="0"/>
            </a:br>
            <a:r>
              <a:rPr lang="ru-RU" altLang="en-US" sz="2600" dirty="0"/>
              <a:t>Последние достижения в области терапии приближают перевод ММ из категории смертельных в хронические заболевания</a:t>
            </a:r>
            <a:br>
              <a:rPr lang="ru-RU" altLang="en-US" sz="2600" dirty="0"/>
            </a:br>
            <a:endParaRPr kumimoji="1" lang="ru-RU" sz="2600" dirty="0"/>
          </a:p>
          <a:p>
            <a:pPr>
              <a:buFont typeface="Wingdings" panose="05000000000000000000" pitchFamily="2" charset="2"/>
              <a:buChar char="§"/>
            </a:pPr>
            <a:r>
              <a:rPr kumimoji="1" lang="en-US" sz="2600" dirty="0" err="1" smtClean="0"/>
              <a:t>Увеличить</a:t>
            </a:r>
            <a:r>
              <a:rPr kumimoji="1" lang="en-US" sz="2600" dirty="0" smtClean="0"/>
              <a:t> </a:t>
            </a:r>
            <a:r>
              <a:rPr kumimoji="1" lang="en-US" sz="2600" dirty="0" err="1" smtClean="0"/>
              <a:t>общую</a:t>
            </a:r>
            <a:r>
              <a:rPr kumimoji="1" lang="en-US" sz="2600" dirty="0" smtClean="0"/>
              <a:t> </a:t>
            </a:r>
            <a:r>
              <a:rPr kumimoji="1" lang="en-US" sz="2600" dirty="0" err="1" smtClean="0"/>
              <a:t>выживаемость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kumimoji="1" lang="en-US" sz="2600" dirty="0" err="1" smtClean="0"/>
              <a:t>Сохранить</a:t>
            </a:r>
            <a:r>
              <a:rPr kumimoji="1" lang="en-US" sz="2600" dirty="0" smtClean="0"/>
              <a:t> </a:t>
            </a:r>
            <a:r>
              <a:rPr kumimoji="1" lang="ru-RU" sz="2600" dirty="0"/>
              <a:t>хорошее качество жизни</a:t>
            </a:r>
            <a:endParaRPr lang="ru-RU" sz="2600" dirty="0"/>
          </a:p>
          <a:p>
            <a:pPr>
              <a:buFont typeface="Wingdings" panose="05000000000000000000" pitchFamily="2" charset="2"/>
              <a:buChar char="§"/>
            </a:pPr>
            <a:r>
              <a:rPr kumimoji="1" lang="en-US" sz="2600" dirty="0" err="1"/>
              <a:t>Предотвратить</a:t>
            </a:r>
            <a:r>
              <a:rPr kumimoji="1" lang="en-US" sz="2600" dirty="0"/>
              <a:t> </a:t>
            </a:r>
            <a:r>
              <a:rPr kumimoji="1" lang="en-US" sz="2600" dirty="0" err="1"/>
              <a:t>повреждение</a:t>
            </a:r>
            <a:r>
              <a:rPr kumimoji="1" lang="en-US" sz="2600" dirty="0"/>
              <a:t> </a:t>
            </a:r>
            <a:r>
              <a:rPr kumimoji="1" lang="en-US" sz="2600" dirty="0" err="1"/>
              <a:t>органов-мишеней</a:t>
            </a:r>
            <a:endParaRPr lang="ru-RU" sz="2600" dirty="0"/>
          </a:p>
          <a:p>
            <a:pPr>
              <a:buFont typeface="Wingdings" panose="05000000000000000000" pitchFamily="2" charset="2"/>
              <a:buChar char="§"/>
            </a:pPr>
            <a:r>
              <a:rPr kumimoji="1" lang="en-US" sz="2600" dirty="0"/>
              <a:t>У</a:t>
            </a:r>
            <a:r>
              <a:rPr kumimoji="1" lang="ru-RU" sz="2600" dirty="0" err="1"/>
              <a:t>меньшить</a:t>
            </a:r>
            <a:r>
              <a:rPr kumimoji="1" lang="ru-RU" sz="2600" dirty="0"/>
              <a:t> болевой синдром</a:t>
            </a:r>
            <a:endParaRPr lang="ru-RU" sz="2600" dirty="0"/>
          </a:p>
          <a:p>
            <a:pPr>
              <a:buFont typeface="Wingdings" panose="05000000000000000000" pitchFamily="2" charset="2"/>
              <a:buChar char="§"/>
            </a:pPr>
            <a:r>
              <a:rPr kumimoji="1" lang="en-US" sz="2600" dirty="0" err="1" smtClean="0"/>
              <a:t>Контролировать</a:t>
            </a:r>
            <a:r>
              <a:rPr kumimoji="1" lang="en-US" sz="2600" dirty="0" smtClean="0"/>
              <a:t> </a:t>
            </a:r>
            <a:r>
              <a:rPr kumimoji="1" lang="en-US" sz="2600" dirty="0"/>
              <a:t>MM в </a:t>
            </a:r>
            <a:r>
              <a:rPr kumimoji="1" lang="en-US" sz="2600" dirty="0" err="1"/>
              <a:t>стадии</a:t>
            </a:r>
            <a:r>
              <a:rPr kumimoji="1" lang="en-US" sz="2600" dirty="0"/>
              <a:t> </a:t>
            </a:r>
            <a:r>
              <a:rPr kumimoji="1" lang="en-US" sz="2600" dirty="0" err="1"/>
              <a:t>ремиссии</a:t>
            </a:r>
            <a:endParaRPr lang="ru-RU" sz="2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терапии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64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92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040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u="sng" dirty="0" smtClean="0"/>
              <a:t>Индукционный  этап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800" u="sng" dirty="0" smtClean="0"/>
          </a:p>
          <a:p>
            <a:r>
              <a:rPr lang="ru-RU" sz="2800" u="sng" dirty="0" smtClean="0"/>
              <a:t>Трансплантационный </a:t>
            </a:r>
            <a:r>
              <a:rPr lang="ru-RU" sz="2800" u="sng" dirty="0"/>
              <a:t>этап </a:t>
            </a:r>
            <a:r>
              <a:rPr lang="ru-RU" sz="2800" dirty="0" smtClean="0"/>
              <a:t>( </a:t>
            </a:r>
            <a:r>
              <a:rPr lang="ru-RU" sz="2800" dirty="0"/>
              <a:t>Пациентам с впервые выявленной ММ в возрасте до 65 лет, а также пациентам 65−70 лет с хорошим соматическим статусом без тяжелых сопутствующих </a:t>
            </a:r>
            <a:r>
              <a:rPr lang="ru-RU" sz="2800" dirty="0" smtClean="0"/>
              <a:t>заболеваний)</a:t>
            </a:r>
          </a:p>
          <a:p>
            <a:endParaRPr lang="ru-RU" sz="2800" dirty="0" smtClean="0"/>
          </a:p>
          <a:p>
            <a:r>
              <a:rPr lang="ru-RU" sz="2800" u="sng" dirty="0" smtClean="0"/>
              <a:t> </a:t>
            </a:r>
            <a:r>
              <a:rPr lang="ru-RU" sz="2800" u="sng" dirty="0"/>
              <a:t>Этап консолидирующего лечения </a:t>
            </a:r>
            <a:r>
              <a:rPr lang="ru-RU" sz="2800" u="sng" dirty="0" smtClean="0"/>
              <a:t>.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sz="2800" u="sng" dirty="0" smtClean="0"/>
              <a:t> Этап </a:t>
            </a:r>
            <a:r>
              <a:rPr lang="ru-RU" sz="2800" u="sng" dirty="0"/>
              <a:t>поддерживающей терапии </a:t>
            </a:r>
            <a:r>
              <a:rPr lang="ru-RU" u="sng" dirty="0" smtClean="0"/>
              <a:t>.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/>
              <a:t>Принципы терапии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03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699792" y="2271036"/>
            <a:ext cx="1574800" cy="934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ru-RU" sz="1300" dirty="0">
                <a:solidFill>
                  <a:srgbClr val="4C4948"/>
                </a:solidFill>
              </a:rPr>
              <a:t>Пожилые пациенты (не подходящие для трансплантации)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15062" y="1280436"/>
            <a:ext cx="2605410" cy="58477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ru-RU" sz="1400" dirty="0">
                <a:solidFill>
                  <a:srgbClr val="4C4948">
                    <a:lumMod val="95000"/>
                    <a:lumOff val="5000"/>
                  </a:srgbClr>
                </a:solidFill>
              </a:rPr>
              <a:t>Рецидивирующая/рефрактерная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4C4948">
                    <a:lumMod val="95000"/>
                    <a:lumOff val="5000"/>
                  </a:srgbClr>
                </a:solidFill>
              </a:rPr>
              <a:t>ММ</a:t>
            </a:r>
            <a:endParaRPr lang="ru-RU" sz="1400" dirty="0">
              <a:solidFill>
                <a:srgbClr val="4C4948">
                  <a:lumMod val="95000"/>
                  <a:lumOff val="5000"/>
                </a:srgb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5816" y="1280436"/>
            <a:ext cx="3046834" cy="58477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ru-RU" sz="1400" dirty="0">
                <a:solidFill>
                  <a:srgbClr val="4C4948">
                    <a:lumMod val="95000"/>
                    <a:lumOff val="5000"/>
                  </a:srgbClr>
                </a:solidFill>
              </a:rPr>
              <a:t>Распространенная стадия или             симптоматическая MM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4500" y="1280435"/>
            <a:ext cx="2438400" cy="584776"/>
          </a:xfrm>
          <a:prstGeom prst="roundRect">
            <a:avLst/>
          </a:prstGeom>
          <a:solidFill>
            <a:srgbClr val="0003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Стадия I или </a:t>
            </a:r>
            <a:r>
              <a:t/>
            </a:r>
            <a:br/>
            <a:r>
              <a:rPr lang="ru-RU" sz="1600" dirty="0" smtClean="0">
                <a:solidFill>
                  <a:srgbClr val="FFFFFF"/>
                </a:solidFill>
              </a:rPr>
              <a:t>бессимптомная MM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3808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ММ: практические рекомендации</a:t>
            </a:r>
          </a:p>
        </p:txBody>
      </p:sp>
      <p:cxnSp>
        <p:nvCxnSpPr>
          <p:cNvPr id="20" name="Straight Arrow Connector 19"/>
          <p:cNvCxnSpPr>
            <a:endCxn id="21" idx="0"/>
          </p:cNvCxnSpPr>
          <p:nvPr/>
        </p:nvCxnSpPr>
        <p:spPr>
          <a:xfrm>
            <a:off x="1257300" y="1921785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2271035"/>
            <a:ext cx="25146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</a:rPr>
              <a:t>Немедленное лечение </a:t>
            </a:r>
          </a:p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</a:rPr>
              <a:t>не рекомендуется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580112" y="3279433"/>
            <a:ext cx="0" cy="18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80817" y="1921785"/>
            <a:ext cx="2027287" cy="349250"/>
            <a:chOff x="3733800" y="2165350"/>
            <a:chExt cx="1752600" cy="65405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5486400" y="2165350"/>
              <a:ext cx="0" cy="6540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733800" y="2165350"/>
              <a:ext cx="0" cy="6540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4702200" y="2271036"/>
            <a:ext cx="1574800" cy="934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ru-RU" sz="1200" dirty="0">
                <a:solidFill>
                  <a:srgbClr val="4C4948"/>
                </a:solidFill>
              </a:rPr>
              <a:t>Более молодые пациенты (&lt; 65 лет), подходящие для трансплантации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29068" y="3476348"/>
            <a:ext cx="1428180" cy="39515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ru-RU" sz="1200" dirty="0" smtClean="0">
                <a:solidFill>
                  <a:srgbClr val="4C4948"/>
                </a:solidFill>
              </a:rPr>
              <a:t>АТСК</a:t>
            </a:r>
            <a:endParaRPr lang="ru-RU" sz="1200" dirty="0">
              <a:solidFill>
                <a:srgbClr val="4C4948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580112" y="3267825"/>
            <a:ext cx="0" cy="182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73" y="6453337"/>
            <a:ext cx="692580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72816"/>
            <a:ext cx="7308800" cy="4353347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моноклонального</a:t>
            </a:r>
            <a:r>
              <a:rPr lang="ru-RU" dirty="0" smtClean="0"/>
              <a:t> </a:t>
            </a:r>
            <a:r>
              <a:rPr lang="ru-RU" dirty="0"/>
              <a:t>протеина (M-протеина) в концентрации менее 30 г/л;</a:t>
            </a:r>
          </a:p>
          <a:p>
            <a:r>
              <a:rPr lang="ru-RU" dirty="0"/>
              <a:t>Менее 10 % </a:t>
            </a:r>
            <a:r>
              <a:rPr lang="ru-RU" dirty="0" err="1"/>
              <a:t>клональных</a:t>
            </a:r>
            <a:r>
              <a:rPr lang="ru-RU" dirty="0"/>
              <a:t> плазматических клеток в костном мозге;</a:t>
            </a:r>
          </a:p>
          <a:p>
            <a:r>
              <a:rPr lang="ru-RU" dirty="0"/>
              <a:t>Отсутствие симптомов злокачественного преобразования плазматических клеток (в соответствии с критериями CRAB: анемия, </a:t>
            </a:r>
            <a:r>
              <a:rPr lang="ru-RU" dirty="0" err="1"/>
              <a:t>гиперкальциемия</a:t>
            </a:r>
            <a:r>
              <a:rPr lang="ru-RU" dirty="0"/>
              <a:t>, почечная недостаточность, </a:t>
            </a:r>
            <a:r>
              <a:rPr lang="ru-RU" dirty="0" err="1"/>
              <a:t>остеолиз</a:t>
            </a:r>
            <a:r>
              <a:rPr lang="ru-RU" dirty="0"/>
              <a:t>), кроме случаев, когда симптомы имеют другую причину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Моноклональные</a:t>
            </a:r>
            <a:r>
              <a:rPr lang="ru-RU" dirty="0" smtClean="0"/>
              <a:t> </a:t>
            </a:r>
            <a:r>
              <a:rPr lang="ru-RU" dirty="0" err="1" smtClean="0"/>
              <a:t>гаммапатии</a:t>
            </a:r>
            <a:r>
              <a:rPr lang="ru-RU" dirty="0" smtClean="0"/>
              <a:t> неясного генеза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72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276873"/>
            <a:ext cx="7660902" cy="3202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302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В-клеточная </a:t>
            </a:r>
            <a:r>
              <a:rPr lang="ru-RU" sz="3200" dirty="0"/>
              <a:t>лимфоплазмоцитарная лимфома с преимущественным поражением костного мозга и секрецией </a:t>
            </a:r>
            <a:r>
              <a:rPr lang="ru-RU" sz="3200" dirty="0" err="1"/>
              <a:t>моноклонального</a:t>
            </a:r>
            <a:r>
              <a:rPr lang="ru-RU" sz="3200" dirty="0"/>
              <a:t> иммуноглобулина </a:t>
            </a:r>
            <a:r>
              <a:rPr lang="ru-RU" sz="3200" dirty="0" smtClean="0"/>
              <a:t>М.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Болезнь </a:t>
            </a:r>
            <a:r>
              <a:rPr lang="ru-RU" dirty="0" err="1" smtClean="0"/>
              <a:t>Вальденстрема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выявление </a:t>
            </a:r>
            <a:r>
              <a:rPr lang="ru-RU" dirty="0" err="1"/>
              <a:t>моноклонального</a:t>
            </a:r>
            <a:r>
              <a:rPr lang="ru-RU" dirty="0"/>
              <a:t> </a:t>
            </a:r>
            <a:r>
              <a:rPr lang="ru-RU" dirty="0" err="1"/>
              <a:t>IgM</a:t>
            </a:r>
            <a:r>
              <a:rPr lang="ru-RU" dirty="0"/>
              <a:t> в крови (независимо от уровня </a:t>
            </a:r>
            <a:r>
              <a:rPr lang="ru-RU" dirty="0" err="1"/>
              <a:t>парапротеина</a:t>
            </a:r>
            <a:r>
              <a:rPr lang="ru-RU" dirty="0"/>
              <a:t>);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инфильтрация костного мозга малыми лимфоцитами, </a:t>
            </a:r>
            <a:r>
              <a:rPr lang="ru-RU" dirty="0" smtClean="0"/>
              <a:t>плазматическими </a:t>
            </a:r>
            <a:r>
              <a:rPr lang="ru-RU" dirty="0"/>
              <a:t>клетками (диффузная, интерстициальная или </a:t>
            </a:r>
            <a:r>
              <a:rPr lang="ru-RU" dirty="0" err="1"/>
              <a:t>нодулярная</a:t>
            </a:r>
            <a:r>
              <a:rPr lang="ru-RU" dirty="0"/>
              <a:t>).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 молекулярно-генетическом исследовании  выявление  </a:t>
            </a:r>
            <a:r>
              <a:rPr lang="ru-RU" dirty="0"/>
              <a:t>точечной мутации P.L625P в гене MYD88 методом ПЦР в лимфоплазмоцитарных клетках </a:t>
            </a:r>
            <a:r>
              <a:rPr lang="en-US" dirty="0"/>
              <a:t>.</a:t>
            </a: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9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Жалобы </a:t>
            </a:r>
            <a:r>
              <a:rPr lang="ru-RU" sz="3200" dirty="0"/>
              <a:t>носят неспецифический характер, обусловлены </a:t>
            </a:r>
            <a:r>
              <a:rPr lang="ru-RU" sz="3200" dirty="0" err="1"/>
              <a:t>лимфоплазмацитарной</a:t>
            </a:r>
            <a:r>
              <a:rPr lang="ru-RU" sz="3200" dirty="0"/>
              <a:t> инфильтрацией органов и тканей и циркуляцией </a:t>
            </a:r>
            <a:r>
              <a:rPr lang="ru-RU" sz="3200" dirty="0" err="1"/>
              <a:t>макроглобулина</a:t>
            </a:r>
            <a:r>
              <a:rPr lang="ru-RU" sz="3200" dirty="0"/>
              <a:t>, приводящего к </a:t>
            </a:r>
            <a:r>
              <a:rPr lang="ru-RU" sz="3200" dirty="0" err="1"/>
              <a:t>гипервязкости</a:t>
            </a:r>
            <a:r>
              <a:rPr lang="ru-RU" sz="3200" dirty="0"/>
              <a:t>, </a:t>
            </a:r>
            <a:r>
              <a:rPr lang="ru-RU" sz="3200" dirty="0" smtClean="0"/>
              <a:t>амилоидозу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465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039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Пациентам </a:t>
            </a:r>
            <a:r>
              <a:rPr lang="ru-RU" dirty="0"/>
              <a:t>с тлеющей (бессимптомной) МВ специфическая </a:t>
            </a:r>
            <a:r>
              <a:rPr lang="ru-RU" dirty="0" smtClean="0"/>
              <a:t>  терапия </a:t>
            </a:r>
            <a:r>
              <a:rPr lang="ru-RU" dirty="0"/>
              <a:t>не рекомендуется.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Показаниями </a:t>
            </a:r>
            <a:r>
              <a:rPr lang="ru-RU" dirty="0"/>
              <a:t>к началу лечения МВ являются: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наличие В-симптомов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Синдром </a:t>
            </a:r>
            <a:r>
              <a:rPr lang="ru-RU" dirty="0" err="1"/>
              <a:t>гипервязкости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3. Симптоматическая </a:t>
            </a:r>
            <a:r>
              <a:rPr lang="ru-RU" dirty="0" err="1"/>
              <a:t>лимфаденопатия</a:t>
            </a:r>
            <a:r>
              <a:rPr lang="ru-RU" dirty="0"/>
              <a:t> или массивное увеличение ЛУ (≥5 см в диаметре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4. Симптоматическая </a:t>
            </a:r>
            <a:r>
              <a:rPr lang="ru-RU" dirty="0" err="1"/>
              <a:t>гепатомегалия</a:t>
            </a:r>
            <a:r>
              <a:rPr lang="ru-RU" dirty="0"/>
              <a:t> и/или </a:t>
            </a:r>
            <a:r>
              <a:rPr lang="ru-RU" dirty="0" err="1"/>
              <a:t>спленомегалия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Периферическая </a:t>
            </a:r>
            <a:r>
              <a:rPr lang="ru-RU" dirty="0" err="1"/>
              <a:t>нейропатия</a:t>
            </a:r>
            <a:r>
              <a:rPr lang="ru-RU" dirty="0"/>
              <a:t>, связанная с МВ.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ЛечениеМВ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137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896544"/>
          </a:xfrm>
        </p:spPr>
        <p:txBody>
          <a:bodyPr>
            <a:normAutofit/>
          </a:bodyPr>
          <a:lstStyle/>
          <a:p>
            <a:r>
              <a:rPr lang="ru-RU" dirty="0"/>
              <a:t>7. Симптоматическая </a:t>
            </a:r>
            <a:r>
              <a:rPr lang="ru-RU" dirty="0" err="1"/>
              <a:t>криоглобулинемия</a:t>
            </a:r>
            <a:r>
              <a:rPr lang="ru-RU" dirty="0"/>
              <a:t>. </a:t>
            </a:r>
          </a:p>
          <a:p>
            <a:r>
              <a:rPr lang="ru-RU" dirty="0"/>
              <a:t>8.  </a:t>
            </a:r>
            <a:r>
              <a:rPr lang="ru-RU" dirty="0" err="1"/>
              <a:t>Ципотения</a:t>
            </a:r>
            <a:r>
              <a:rPr lang="ru-RU" dirty="0"/>
              <a:t>  Hb≤10 г/дл. Тромбоцитопения менее 100×109/л и менее. </a:t>
            </a:r>
          </a:p>
          <a:p>
            <a:r>
              <a:rPr lang="ru-RU" dirty="0"/>
              <a:t>9 Иммунная гемолитическая анемия и/или тромбоцитопения. </a:t>
            </a:r>
            <a:endParaRPr lang="ru-RU" dirty="0" smtClean="0"/>
          </a:p>
          <a:p>
            <a:r>
              <a:rPr lang="ru-RU" dirty="0" smtClean="0"/>
              <a:t>10. </a:t>
            </a:r>
            <a:r>
              <a:rPr lang="ru-RU" dirty="0"/>
              <a:t>Почечная недостаточность, связанная с МВ. </a:t>
            </a:r>
            <a:r>
              <a:rPr lang="ru-RU" dirty="0" smtClean="0"/>
              <a:t>11. </a:t>
            </a:r>
            <a:r>
              <a:rPr lang="ru-RU" dirty="0"/>
              <a:t>Амилоидоз, связанный с МВ. </a:t>
            </a:r>
            <a:endParaRPr lang="ru-RU" dirty="0" smtClean="0"/>
          </a:p>
          <a:p>
            <a:r>
              <a:rPr lang="ru-RU" dirty="0" smtClean="0"/>
              <a:t>12. </a:t>
            </a:r>
            <a:r>
              <a:rPr lang="ru-RU" dirty="0"/>
              <a:t>Уровень </a:t>
            </a:r>
            <a:r>
              <a:rPr lang="ru-RU" dirty="0" err="1"/>
              <a:t>моноклонального</a:t>
            </a:r>
            <a:r>
              <a:rPr lang="ru-RU" dirty="0"/>
              <a:t> </a:t>
            </a:r>
            <a:r>
              <a:rPr lang="ru-RU" dirty="0" err="1"/>
              <a:t>IgM</a:t>
            </a:r>
            <a:r>
              <a:rPr lang="ru-RU" dirty="0"/>
              <a:t>&gt;50 г/л, даже при отсутствии симптомов.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Показания к началу терапии при МВ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637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700808"/>
            <a:ext cx="774084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В-клеточных </a:t>
            </a:r>
            <a:r>
              <a:rPr lang="ru-RU" dirty="0" err="1"/>
              <a:t>моноклональных</a:t>
            </a:r>
            <a:r>
              <a:rPr lang="ru-RU" dirty="0"/>
              <a:t> </a:t>
            </a:r>
            <a:r>
              <a:rPr lang="ru-RU" dirty="0" err="1"/>
              <a:t>лимфопролиферативных</a:t>
            </a:r>
            <a:r>
              <a:rPr lang="ru-RU" dirty="0"/>
              <a:t> заболеваний, отличающихся клиническим течением и имеющих общую черту: продукция тяжелой цепи иммуноглобулина, неспособной присоединять легкие цепи соответствующего класса.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зависимости от класса иммуноглобулина — </a:t>
            </a:r>
            <a:r>
              <a:rPr lang="ru-RU" dirty="0" err="1"/>
              <a:t>IgA</a:t>
            </a:r>
            <a:r>
              <a:rPr lang="ru-RU" dirty="0"/>
              <a:t>, </a:t>
            </a:r>
            <a:r>
              <a:rPr lang="ru-RU" dirty="0" err="1"/>
              <a:t>IgG</a:t>
            </a:r>
            <a:r>
              <a:rPr lang="ru-RU" dirty="0"/>
              <a:t>, </a:t>
            </a:r>
            <a:r>
              <a:rPr lang="ru-RU" dirty="0" err="1"/>
              <a:t>IgM</a:t>
            </a:r>
            <a:r>
              <a:rPr lang="ru-RU" dirty="0"/>
              <a:t> — различают три вида HCD: α-HCD, γ-HCD, µ-HCD, обозначенных по типу секретируемой тяжелой цепи.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Болезни тяжелых цепей иммуноглобулинов (</a:t>
            </a:r>
            <a:r>
              <a:rPr lang="ru-RU" sz="2800" b="1" dirty="0" err="1"/>
              <a:t>heavy</a:t>
            </a:r>
            <a:r>
              <a:rPr lang="ru-RU" sz="2800" b="1" dirty="0"/>
              <a:t> </a:t>
            </a:r>
            <a:r>
              <a:rPr lang="ru-RU" sz="2800" b="1" dirty="0" err="1"/>
              <a:t>chain</a:t>
            </a:r>
            <a:r>
              <a:rPr lang="ru-RU" sz="2800" b="1" dirty="0"/>
              <a:t> </a:t>
            </a:r>
            <a:r>
              <a:rPr lang="ru-RU" sz="2800" b="1" dirty="0" err="1"/>
              <a:t>diseases</a:t>
            </a:r>
            <a:r>
              <a:rPr lang="ru-RU" sz="2800" b="1" dirty="0"/>
              <a:t> — HCD</a:t>
            </a:r>
            <a:r>
              <a:rPr lang="ru-RU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28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6187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26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является </a:t>
            </a:r>
            <a:r>
              <a:rPr lang="ru-RU" b="1" dirty="0"/>
              <a:t>наиболее распространенной формой болезни тяжелых цепей и подобна средиземноморской </a:t>
            </a:r>
            <a:r>
              <a:rPr lang="ru-RU" b="1" dirty="0" err="1"/>
              <a:t>лимфоме</a:t>
            </a:r>
            <a:r>
              <a:rPr lang="ru-RU" b="1" dirty="0"/>
              <a:t> (</a:t>
            </a:r>
            <a:r>
              <a:rPr lang="ru-RU" b="1" dirty="0" err="1"/>
              <a:t>иммунопролиферативной</a:t>
            </a:r>
            <a:r>
              <a:rPr lang="ru-RU" b="1" dirty="0"/>
              <a:t> </a:t>
            </a:r>
            <a:r>
              <a:rPr lang="ru-RU" b="1" dirty="0" smtClean="0"/>
              <a:t>болезни</a:t>
            </a:r>
          </a:p>
          <a:p>
            <a:endParaRPr lang="ru-RU" b="1" dirty="0" smtClean="0"/>
          </a:p>
          <a:p>
            <a:r>
              <a:rPr lang="ru-RU" b="1" dirty="0" smtClean="0"/>
              <a:t>плазмоклеточная </a:t>
            </a:r>
            <a:r>
              <a:rPr lang="ru-RU" b="1" dirty="0"/>
              <a:t>инфильтрация слизистой оболочки тощей кишки</a:t>
            </a:r>
            <a:r>
              <a:rPr lang="ru-RU" b="1" dirty="0" smtClean="0"/>
              <a:t>, </a:t>
            </a:r>
            <a:r>
              <a:rPr lang="ru-RU" b="1" dirty="0" err="1" smtClean="0"/>
              <a:t>мезентериальных</a:t>
            </a:r>
            <a:r>
              <a:rPr lang="ru-RU" b="1" dirty="0" smtClean="0"/>
              <a:t> </a:t>
            </a:r>
            <a:r>
              <a:rPr lang="ru-RU" b="1" dirty="0"/>
              <a:t>лимфатических узлов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Болезнь тяжелых </a:t>
            </a:r>
            <a:r>
              <a:rPr lang="ru-RU" b="1" dirty="0" smtClean="0"/>
              <a:t>цепей </a:t>
            </a:r>
            <a:r>
              <a:rPr lang="en-US" b="1" dirty="0" smtClean="0"/>
              <a:t>IgA</a:t>
            </a:r>
            <a:r>
              <a:rPr lang="ru-RU" b="1" dirty="0" smtClean="0"/>
              <a:t> (</a:t>
            </a:r>
            <a:r>
              <a:rPr lang="ru-RU" b="1" dirty="0" err="1" smtClean="0"/>
              <a:t>болезньФранклина</a:t>
            </a:r>
            <a:r>
              <a:rPr lang="ru-RU" b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29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лимфаденопатия</a:t>
            </a:r>
            <a:r>
              <a:rPr lang="ru-RU" b="1" dirty="0"/>
              <a:t>, </a:t>
            </a:r>
            <a:r>
              <a:rPr lang="ru-RU" b="1" dirty="0" err="1"/>
              <a:t>гепатоспленомегалия</a:t>
            </a:r>
            <a:r>
              <a:rPr lang="ru-RU" b="1" dirty="0"/>
              <a:t>, лихорадка, рецидивирующие инфекции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анемия</a:t>
            </a:r>
            <a:r>
              <a:rPr lang="ru-RU" b="1" dirty="0"/>
              <a:t>, лейкопения, тромбоцитопения, </a:t>
            </a:r>
            <a:r>
              <a:rPr lang="ru-RU" b="1" dirty="0" err="1"/>
              <a:t>эозинофилия</a:t>
            </a:r>
            <a:r>
              <a:rPr lang="ru-RU" b="1" dirty="0"/>
              <a:t>, наличие циркулирующих атипичных лимфоцитов или плазматических клеток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Болезнь тяжелых цепей </a:t>
            </a:r>
            <a:r>
              <a:rPr lang="en-US" b="1" dirty="0" smtClean="0"/>
              <a:t>IgG</a:t>
            </a:r>
            <a:r>
              <a:rPr lang="ru-RU" b="1" dirty="0" smtClean="0"/>
              <a:t> (болезнь </a:t>
            </a:r>
            <a:r>
              <a:rPr lang="ru-RU" b="1" dirty="0" err="1" smtClean="0"/>
              <a:t>Селигманна</a:t>
            </a:r>
            <a:r>
              <a:rPr lang="ru-RU" b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17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поражение </a:t>
            </a:r>
            <a:r>
              <a:rPr lang="ru-RU" dirty="0"/>
              <a:t>висцеральных органов (селезенки, печени, абдоминальных лимфатических </a:t>
            </a:r>
            <a:r>
              <a:rPr lang="ru-RU" dirty="0" smtClean="0"/>
              <a:t>узлов)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патологические </a:t>
            </a:r>
            <a:r>
              <a:rPr lang="ru-RU" dirty="0"/>
              <a:t>переломы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Электрофорез </a:t>
            </a:r>
            <a:r>
              <a:rPr lang="ru-RU" dirty="0"/>
              <a:t>сывороточных белков обычно не выявляет патологии, может наблюдаться </a:t>
            </a:r>
            <a:r>
              <a:rPr lang="ru-RU" dirty="0" err="1"/>
              <a:t>гипогаммаглобулинемия</a:t>
            </a:r>
            <a:r>
              <a:rPr lang="ru-RU" dirty="0"/>
              <a:t>. Протеинурия </a:t>
            </a:r>
            <a:r>
              <a:rPr lang="ru-RU" dirty="0" err="1"/>
              <a:t>Бенс</a:t>
            </a:r>
            <a:r>
              <a:rPr lang="ru-RU" dirty="0"/>
              <a:t>-Джонса (тип κ) возникает у 10–15% пациентов. В общем анализе крови могут определяться анемия, лейкопения, тромбоцитопения, </a:t>
            </a:r>
            <a:r>
              <a:rPr lang="ru-RU" dirty="0" err="1"/>
              <a:t>эозинофилия</a:t>
            </a:r>
            <a:r>
              <a:rPr lang="ru-RU" dirty="0"/>
              <a:t>, наличие циркулирующих атипичных лимфоцитов или плазматических клеток.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Болезнь тяжелых цепей </a:t>
            </a:r>
            <a:r>
              <a:rPr lang="en-US" b="1" dirty="0" smtClean="0"/>
              <a:t>Ig</a:t>
            </a:r>
            <a:r>
              <a:rPr lang="ru-RU" b="1" dirty="0"/>
              <a:t>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9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u="sng" dirty="0" err="1"/>
              <a:t>Миеломная</a:t>
            </a:r>
            <a:r>
              <a:rPr lang="ru-RU" b="1" u="sng" dirty="0"/>
              <a:t>  </a:t>
            </a:r>
            <a:r>
              <a:rPr lang="ru-RU" b="1" u="sng" dirty="0" smtClean="0"/>
              <a:t>болезнь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b="1" u="sng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u="sng" dirty="0" err="1"/>
              <a:t>Моноколональную</a:t>
            </a:r>
            <a:r>
              <a:rPr lang="ru-RU" b="1" u="sng" dirty="0"/>
              <a:t> </a:t>
            </a:r>
            <a:r>
              <a:rPr lang="ru-RU" b="1" u="sng" dirty="0" err="1"/>
              <a:t>гаммапатию</a:t>
            </a:r>
            <a:r>
              <a:rPr lang="ru-RU" b="1" u="sng" dirty="0"/>
              <a:t> неясного генеза</a:t>
            </a:r>
            <a:endParaRPr lang="ru-RU" dirty="0"/>
          </a:p>
          <a:p>
            <a:endParaRPr lang="ru-RU" b="1" u="sng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u="sng" dirty="0"/>
              <a:t>Болезнь </a:t>
            </a:r>
            <a:r>
              <a:rPr lang="ru-RU" b="1" u="sng" dirty="0" err="1"/>
              <a:t>Вальденстрема</a:t>
            </a:r>
            <a:r>
              <a:rPr lang="ru-RU" b="1" u="sng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b="1" u="sng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b="1" u="sng" dirty="0"/>
              <a:t>Болезни тяжелых цепей.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лассификация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1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3" cy="540060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наличием опухоли, продуцирующей </a:t>
            </a:r>
            <a:r>
              <a:rPr lang="ru-RU" sz="2800" dirty="0" err="1" smtClean="0"/>
              <a:t>парапротеин</a:t>
            </a:r>
            <a:r>
              <a:rPr lang="ru-RU" sz="2800" dirty="0" smtClean="0"/>
              <a:t>.</a:t>
            </a:r>
            <a:endParaRPr lang="ru-R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в</a:t>
            </a:r>
            <a:r>
              <a:rPr lang="ru-RU" sz="2800" dirty="0" smtClean="0"/>
              <a:t>торичный гуморальный иммунодефицит.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повышение </a:t>
            </a:r>
            <a:r>
              <a:rPr lang="ru-RU" sz="2800" dirty="0"/>
              <a:t>вязкости крови и нарушение микроциркуляции (синдром повышенной вязкости</a:t>
            </a:r>
            <a:r>
              <a:rPr lang="ru-RU" sz="2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поражение почек (парапротеинемическая </a:t>
            </a:r>
            <a:r>
              <a:rPr lang="ru-RU" sz="2800" dirty="0" err="1"/>
              <a:t>тубулоинтерстициальная</a:t>
            </a:r>
            <a:r>
              <a:rPr lang="ru-RU" sz="2800" dirty="0"/>
              <a:t> нефропатия, </a:t>
            </a:r>
            <a:r>
              <a:rPr lang="ru-RU" sz="2800" dirty="0" err="1"/>
              <a:t>миеломная</a:t>
            </a:r>
            <a:r>
              <a:rPr lang="ru-RU" sz="2800" dirty="0"/>
              <a:t> </a:t>
            </a:r>
            <a:r>
              <a:rPr lang="ru-RU" sz="2800" dirty="0" smtClean="0"/>
              <a:t>почка).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Амилоидоз.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err="1" smtClean="0"/>
              <a:t>криоглобулинемия</a:t>
            </a:r>
            <a:r>
              <a:rPr lang="ru-RU" sz="2800" dirty="0" smtClean="0"/>
              <a:t> </a:t>
            </a:r>
            <a:r>
              <a:rPr lang="ru-RU" sz="2800" dirty="0"/>
              <a:t>I и II </a:t>
            </a:r>
            <a:r>
              <a:rPr lang="ru-RU" sz="2800" dirty="0" smtClean="0"/>
              <a:t>типов.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геморрагический </a:t>
            </a:r>
            <a:r>
              <a:rPr lang="ru-RU" sz="2800" dirty="0" smtClean="0"/>
              <a:t>синдром.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периферическая </a:t>
            </a:r>
            <a:r>
              <a:rPr lang="ru-RU" sz="2800" dirty="0" err="1"/>
              <a:t>нейропатия</a:t>
            </a:r>
            <a:r>
              <a:rPr lang="ru-RU" sz="2800" dirty="0"/>
              <a:t>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0432"/>
          </a:xfrm>
        </p:spPr>
        <p:txBody>
          <a:bodyPr/>
          <a:lstStyle/>
          <a:p>
            <a:r>
              <a:rPr lang="ru-RU" dirty="0"/>
              <a:t>Клиническая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209989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b="1" dirty="0" smtClean="0"/>
              <a:t>Этиология и патогенез </a:t>
            </a:r>
          </a:p>
          <a:p>
            <a:r>
              <a:rPr lang="ru-RU" dirty="0" smtClean="0"/>
              <a:t>Факторы , связанные   с  образом  жизни.</a:t>
            </a:r>
          </a:p>
          <a:p>
            <a:r>
              <a:rPr lang="ru-RU" dirty="0" smtClean="0"/>
              <a:t>Ионизирующее излучение.</a:t>
            </a:r>
          </a:p>
          <a:p>
            <a:r>
              <a:rPr lang="ru-RU" dirty="0" smtClean="0"/>
              <a:t>Производственные факторы.</a:t>
            </a:r>
          </a:p>
          <a:p>
            <a:r>
              <a:rPr lang="ru-RU" dirty="0" smtClean="0"/>
              <a:t>Предшествующие  заболевания.</a:t>
            </a:r>
          </a:p>
          <a:p>
            <a:pPr marL="0" indent="0">
              <a:buNone/>
            </a:pPr>
            <a:r>
              <a:rPr lang="ru-RU" dirty="0" err="1" smtClean="0"/>
              <a:t>Патогенетически</a:t>
            </a:r>
            <a:r>
              <a:rPr lang="ru-RU" dirty="0" smtClean="0"/>
              <a:t> решающим фактом является  длительная хроническая антигенная стимуляция после вирусных инфекций или других хронических заболеваний, длительного воздействия токсических веществ и радиации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Множественна  миелома ( ММ)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 smtClean="0"/>
              <a:t>В-клеточная злокачественная опухоль, морфологическим субстратом которой являются плазматические клетки, синтезирующие </a:t>
            </a:r>
            <a:r>
              <a:rPr lang="ru-RU" sz="2400" b="1" dirty="0" err="1" smtClean="0"/>
              <a:t>моноклональный</a:t>
            </a:r>
            <a:r>
              <a:rPr lang="ru-RU" sz="2400" b="1" dirty="0" smtClean="0"/>
              <a:t>  иммуноглобулин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58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76672"/>
            <a:ext cx="8280919" cy="564949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Первые сообщения о </a:t>
            </a:r>
            <a:r>
              <a:rPr lang="ru-RU" dirty="0"/>
              <a:t>заболевании, характеризующемся болями в костях, размягчением и повышенной хрупкостью костей, а также наличием в моче особой термолабильной белковой </a:t>
            </a:r>
            <a:r>
              <a:rPr lang="ru-RU" dirty="0" smtClean="0"/>
              <a:t>субстанции сделаны  </a:t>
            </a:r>
            <a:r>
              <a:rPr lang="ru-RU" dirty="0" err="1"/>
              <a:t>Далримпл</a:t>
            </a:r>
            <a:r>
              <a:rPr lang="ru-RU" dirty="0"/>
              <a:t> (</a:t>
            </a:r>
            <a:r>
              <a:rPr lang="en-US" dirty="0"/>
              <a:t>Dalrymple, 1846), </a:t>
            </a:r>
            <a:r>
              <a:rPr lang="ru-RU" dirty="0" err="1"/>
              <a:t>Бенс</a:t>
            </a:r>
            <a:r>
              <a:rPr lang="ru-RU" dirty="0"/>
              <a:t>-Джонс (Н. </a:t>
            </a:r>
            <a:r>
              <a:rPr lang="en-US" dirty="0" err="1"/>
              <a:t>Bence</a:t>
            </a:r>
            <a:r>
              <a:rPr lang="en-US" dirty="0"/>
              <a:t>-Jones, 1848), </a:t>
            </a:r>
            <a:r>
              <a:rPr lang="ru-RU" dirty="0" err="1"/>
              <a:t>Макинтайер</a:t>
            </a:r>
            <a:r>
              <a:rPr lang="ru-RU" dirty="0"/>
              <a:t> (</a:t>
            </a:r>
            <a:r>
              <a:rPr lang="en-US" dirty="0"/>
              <a:t>W. Macintyre, </a:t>
            </a:r>
            <a:r>
              <a:rPr lang="en-US" dirty="0" smtClean="0"/>
              <a:t>1850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/>
              <a:t>. А. Рустицкий в 1873 г. подробно описал патологоанатомическую </a:t>
            </a:r>
            <a:r>
              <a:rPr lang="ru-RU" dirty="0" smtClean="0"/>
              <a:t>картину</a:t>
            </a:r>
          </a:p>
          <a:p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/>
              <a:t>. </a:t>
            </a:r>
            <a:r>
              <a:rPr lang="ru-RU" dirty="0" err="1" smtClean="0"/>
              <a:t>Kahler</a:t>
            </a:r>
            <a:r>
              <a:rPr lang="ru-RU" dirty="0" smtClean="0"/>
              <a:t> </a:t>
            </a:r>
            <a:r>
              <a:rPr lang="ru-RU" dirty="0"/>
              <a:t>в 1889 г. представил </a:t>
            </a:r>
            <a:r>
              <a:rPr lang="ru-RU" dirty="0" smtClean="0"/>
              <a:t>клинико-морфологический </a:t>
            </a:r>
            <a:r>
              <a:rPr lang="ru-RU" dirty="0"/>
              <a:t>и патогенетический анализ </a:t>
            </a:r>
            <a:r>
              <a:rPr lang="ru-RU" dirty="0" smtClean="0"/>
              <a:t>заболевания.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1949 г. Г. А. Алексеев ввел термин «</a:t>
            </a:r>
            <a:r>
              <a:rPr lang="ru-RU" dirty="0" err="1"/>
              <a:t>миеломная</a:t>
            </a:r>
            <a:r>
              <a:rPr lang="ru-RU" dirty="0"/>
              <a:t> </a:t>
            </a:r>
            <a:r>
              <a:rPr lang="ru-RU" dirty="0" smtClean="0"/>
              <a:t>болезнь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3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Заболеваемость </a:t>
            </a:r>
            <a:r>
              <a:rPr lang="ru-RU" sz="2400" dirty="0"/>
              <a:t>ММ составляет приблизительно 1 % среди всех злокачественных опухолей </a:t>
            </a:r>
          </a:p>
          <a:p>
            <a:r>
              <a:rPr lang="ru-RU" sz="2400" dirty="0"/>
              <a:t>до 10−15 % всех опухолей кроветворной и лимфоидной тканей. </a:t>
            </a:r>
          </a:p>
          <a:p>
            <a:r>
              <a:rPr lang="ru-RU" sz="2400" dirty="0"/>
              <a:t>Заболевают преимущественно люди старшей возрастной группы. Средний возраст вновь заболевших − ≈70 лет, распространенность заболевания среди населения моложе 40 лет не превышает 2 %. </a:t>
            </a:r>
          </a:p>
          <a:p>
            <a:r>
              <a:rPr lang="ru-RU" sz="2400" dirty="0"/>
              <a:t>В России в 2017 г. заболеваемость ММ составила 2,78 на 100 тыс. населения, впервые было диагностировано 4 075 случая, умерли 2587 пациентов </a:t>
            </a:r>
          </a:p>
        </p:txBody>
      </p:sp>
    </p:spTree>
    <p:extLst>
      <p:ext uri="{BB962C8B-B14F-4D97-AF65-F5344CB8AC3E}">
        <p14:creationId xmlns:p14="http://schemas.microsoft.com/office/powerpoint/2010/main" val="2892122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415</TotalTime>
  <Words>2122</Words>
  <Application>Microsoft Office PowerPoint</Application>
  <PresentationFormat>Экран (4:3)</PresentationFormat>
  <Paragraphs>310</Paragraphs>
  <Slides>42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Schoolbook</vt:lpstr>
      <vt:lpstr>ＭＳ Ｐ明朝</vt:lpstr>
      <vt:lpstr>Symbol</vt:lpstr>
      <vt:lpstr>Wingdings</vt:lpstr>
      <vt:lpstr>Волна</vt:lpstr>
      <vt:lpstr>Парапротеинемические гемобластозы</vt:lpstr>
      <vt:lpstr>Парапротеины</vt:lpstr>
      <vt:lpstr>Презентация PowerPoint</vt:lpstr>
      <vt:lpstr>Презентация PowerPoint</vt:lpstr>
      <vt:lpstr>Классификация</vt:lpstr>
      <vt:lpstr>Клиническая картина</vt:lpstr>
      <vt:lpstr>Множественна  миелома ( ММ)   В-клеточная злокачественная опухоль, морфологическим субстратом которой являются плазматические клетки, синтезирующие моноклональный  иммуноглобулин.</vt:lpstr>
      <vt:lpstr>Презентация PowerPoint</vt:lpstr>
      <vt:lpstr>Эпидемиология </vt:lpstr>
      <vt:lpstr>Презентация PowerPoint</vt:lpstr>
      <vt:lpstr>Классификация ММ</vt:lpstr>
      <vt:lpstr>Презентация PowerPoint</vt:lpstr>
      <vt:lpstr>Cтадирование B. Durie и S. Salmon</vt:lpstr>
      <vt:lpstr> Стандартные факторы риска ММ и R-ISS </vt:lpstr>
      <vt:lpstr>Первичная диагностика ММ</vt:lpstr>
      <vt:lpstr>Презентация PowerPoint</vt:lpstr>
      <vt:lpstr>Клиническая  картина</vt:lpstr>
      <vt:lpstr>Презентация PowerPoint</vt:lpstr>
      <vt:lpstr>ММ: критерии CRAB</vt:lpstr>
      <vt:lpstr>C (кальций): миеломные клетки вызывают эрозию костной ткани с появлением костных «очагов» и повышением уровня кальция</vt:lpstr>
      <vt:lpstr>ММ: влияние на костную ткань</vt:lpstr>
      <vt:lpstr>Клиническая картина</vt:lpstr>
      <vt:lpstr>Клиническая картина</vt:lpstr>
      <vt:lpstr>Презентация PowerPoint</vt:lpstr>
      <vt:lpstr>Презентация PowerPoint</vt:lpstr>
      <vt:lpstr>Клиническая картина</vt:lpstr>
      <vt:lpstr>Клиническая  картина</vt:lpstr>
      <vt:lpstr>Синдром Рейно       </vt:lpstr>
      <vt:lpstr>Цели терапии ММ</vt:lpstr>
      <vt:lpstr>Принципы терапии</vt:lpstr>
      <vt:lpstr>ММ: практические рекомендации</vt:lpstr>
      <vt:lpstr>Моноклональные гаммапатии неясного генеза</vt:lpstr>
      <vt:lpstr>Дифференциальная диагностика</vt:lpstr>
      <vt:lpstr>Болезнь Вальденстрема</vt:lpstr>
      <vt:lpstr>Критерии диагностики</vt:lpstr>
      <vt:lpstr>Клиническая картина</vt:lpstr>
      <vt:lpstr>ЛечениеМВ </vt:lpstr>
      <vt:lpstr>Показания к началу терапии при МВ</vt:lpstr>
      <vt:lpstr>Болезни тяжелых цепей иммуноглобулинов (heavy chain diseases — HCD)</vt:lpstr>
      <vt:lpstr>Болезнь тяжелых цепей IgA (болезньФранклина)</vt:lpstr>
      <vt:lpstr>Болезнь тяжелых цепей IgG (болезнь Селигманна)</vt:lpstr>
      <vt:lpstr>Болезнь тяжелых цепей IgМ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DNS123</dc:creator>
  <cp:lastModifiedBy>Пользователь Windows</cp:lastModifiedBy>
  <cp:revision>40</cp:revision>
  <dcterms:created xsi:type="dcterms:W3CDTF">2020-08-30T18:10:56Z</dcterms:created>
  <dcterms:modified xsi:type="dcterms:W3CDTF">2021-02-19T08:17:59Z</dcterms:modified>
</cp:coreProperties>
</file>