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259" r:id="rId14"/>
    <p:sldId id="260" r:id="rId15"/>
    <p:sldId id="262" r:id="rId16"/>
    <p:sldId id="263" r:id="rId17"/>
    <p:sldId id="264" r:id="rId18"/>
    <p:sldId id="265" r:id="rId19"/>
    <p:sldId id="267" r:id="rId20"/>
    <p:sldId id="268" r:id="rId21"/>
    <p:sldId id="269" r:id="rId22"/>
    <p:sldId id="270" r:id="rId23"/>
    <p:sldId id="311" r:id="rId24"/>
    <p:sldId id="312" r:id="rId25"/>
    <p:sldId id="271" r:id="rId26"/>
    <p:sldId id="272" r:id="rId27"/>
    <p:sldId id="274" r:id="rId28"/>
    <p:sldId id="275" r:id="rId29"/>
    <p:sldId id="276" r:id="rId30"/>
    <p:sldId id="277" r:id="rId31"/>
    <p:sldId id="279" r:id="rId32"/>
    <p:sldId id="30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8" autoAdjust="0"/>
  </p:normalViewPr>
  <p:slideViewPr>
    <p:cSldViewPr>
      <p:cViewPr varScale="1">
        <p:scale>
          <a:sx n="93" d="100"/>
          <a:sy n="93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2C64E59-00CD-4C35-A9C0-6DDBFDC21FA9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6B62D70-8621-47B9-9242-8E0BD907A49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313259" y="548680"/>
            <a:ext cx="6517482" cy="720080"/>
          </a:xfrm>
        </p:spPr>
        <p:txBody>
          <a:bodyPr>
            <a:normAutofit/>
          </a:bodyPr>
          <a:lstStyle/>
          <a:p>
            <a:r>
              <a:rPr lang="ru-RU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800" b="1" cap="none" dirty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pharmaceutical </a:t>
            </a:r>
            <a:r>
              <a:rPr lang="en-US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ru-RU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416824" cy="302433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Hormones. Concept, biological role and classification of hormones. Thyroid hormones.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59399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D52A7"/>
                </a:solidFill>
              </a:rPr>
              <a:t>Associate Professor </a:t>
            </a:r>
            <a:r>
              <a:rPr lang="en-US" dirty="0" err="1" smtClean="0">
                <a:solidFill>
                  <a:srgbClr val="1D52A7"/>
                </a:solidFill>
              </a:rPr>
              <a:t>Gureeva</a:t>
            </a:r>
            <a:r>
              <a:rPr lang="en-US" dirty="0" smtClean="0">
                <a:solidFill>
                  <a:srgbClr val="1D52A7"/>
                </a:solidFill>
              </a:rPr>
              <a:t> E.S.</a:t>
            </a:r>
            <a:endParaRPr lang="ru-RU" dirty="0">
              <a:solidFill>
                <a:srgbClr val="1D52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77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Thyroid 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18" b="4392"/>
          <a:stretch/>
        </p:blipFill>
        <p:spPr bwMode="auto">
          <a:xfrm>
            <a:off x="251520" y="1268760"/>
            <a:ext cx="3877322" cy="231687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842" y="1268760"/>
            <a:ext cx="3555638" cy="151216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6216" y="2780928"/>
            <a:ext cx="1252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L-thyroxine 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61359"/>
            <a:ext cx="3567512" cy="152124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26750" y="5003884"/>
            <a:ext cx="221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3,5,3'-triiodothyronine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861048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1914 Kendall isolated a single compound from the thyroid glands of cattle, which he named thyroxine. The chemical structure of thyroxine was determined in 1926-1927. Harington and </a:t>
            </a:r>
            <a:r>
              <a:rPr lang="en-US" dirty="0" err="1" smtClean="0"/>
              <a:t>Barcher</a:t>
            </a:r>
            <a:r>
              <a:rPr lang="en-US" dirty="0" smtClean="0"/>
              <a:t>, who proved that it was l- 3,5,3',3'-tetraiodothyronine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661248"/>
            <a:ext cx="860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1951-53, a number of scientists isolated another hormone, l-3,5,3'-triodothyronine, which is 5 times more active than thyroxine, from human blood and bovine thyroid glands: 3,5,3'-triiodothyronine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113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80728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Obtaining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Levothyroxine sodium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5900"/>
            <a:ext cx="7776864" cy="509446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853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448251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12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261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Physical properties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Levothyroxine sodium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4562797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 smtClean="0"/>
              <a:t>An almost white or slightly </a:t>
            </a:r>
            <a:r>
              <a:rPr lang="en-US" sz="2200" dirty="0" err="1" smtClean="0"/>
              <a:t>coloured</a:t>
            </a:r>
            <a:r>
              <a:rPr lang="en-US" sz="2200" dirty="0" smtClean="0"/>
              <a:t> powder, or a fine, slightly </a:t>
            </a:r>
            <a:r>
              <a:rPr lang="en-US" sz="2200" dirty="0" err="1" smtClean="0"/>
              <a:t>coloured</a:t>
            </a:r>
            <a:r>
              <a:rPr lang="en-US" sz="2200" dirty="0" smtClean="0"/>
              <a:t>, crystalline powder; </a:t>
            </a:r>
            <a:r>
              <a:rPr lang="en-US" sz="2200" dirty="0" err="1" smtClean="0"/>
              <a:t>odourless</a:t>
            </a:r>
            <a:r>
              <a:rPr lang="en-US" sz="2200" dirty="0" smtClean="0"/>
              <a:t>. Levothyroxine sodium may contain a variable quantity of water of crystallization; anhydrous levothyroxine sodium is hygroscopic.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Very slightly soluble in water; slightly soluble in ethanol; practically insoluble in acetone and ether. It dissolves in solutions of alkali hydroxides.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65" y="1666999"/>
            <a:ext cx="3521807" cy="349019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828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50847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 smtClean="0">
                <a:solidFill>
                  <a:srgbClr val="7030A0"/>
                </a:solidFill>
              </a:rPr>
              <a:t>Detection of organically bound iodine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Levothyroxine sodium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840760" cy="275362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4870321"/>
            <a:ext cx="83939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2438" indent="-452438"/>
            <a:r>
              <a:rPr lang="en-US" sz="2200" b="1" dirty="0" smtClean="0">
                <a:solidFill>
                  <a:srgbClr val="7030A0"/>
                </a:solidFill>
              </a:rPr>
              <a:t>2.	Interaction with sodium nitrite in the presence of hydrochloric acid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229200"/>
            <a:ext cx="81779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Dissolve in a mixture of ethanol and about hydrochloric acid, add sodium nitrite and allow to stand for 15 minutes or heat for 2–3 minutes in a water-bath; a </a:t>
            </a:r>
            <a:r>
              <a:rPr lang="en-US" sz="2200" b="1" dirty="0" smtClean="0">
                <a:solidFill>
                  <a:srgbClr val="FFFF00"/>
                </a:solidFill>
              </a:rPr>
              <a:t>yellow solution </a:t>
            </a:r>
            <a:r>
              <a:rPr lang="en-US" sz="2200" dirty="0" smtClean="0"/>
              <a:t>is produced. Cool and add ammonia to make the solution alkaline; the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changes to </a:t>
            </a:r>
            <a:r>
              <a:rPr lang="en-US" sz="2200" b="1" dirty="0" smtClean="0">
                <a:solidFill>
                  <a:srgbClr val="FF0000"/>
                </a:solidFill>
              </a:rPr>
              <a:t>red</a:t>
            </a:r>
            <a:r>
              <a:rPr lang="en-US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474205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14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412776"/>
            <a:ext cx="12437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HPLC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Levothyroxine sodium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854097"/>
            <a:ext cx="35694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ru-RU" sz="2200" b="1" dirty="0" smtClean="0">
                <a:solidFill>
                  <a:srgbClr val="7030A0"/>
                </a:solidFill>
              </a:rPr>
              <a:t>4</a:t>
            </a:r>
            <a:r>
              <a:rPr lang="en-US" sz="2200" b="1" dirty="0" smtClean="0">
                <a:solidFill>
                  <a:srgbClr val="7030A0"/>
                </a:solidFill>
              </a:rPr>
              <a:t>.	Determination of sodium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744940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Identity in tablets is established by HPLC by comparing the retention times of the two peaks of the test and standard solutions. They should agree to within +2%.</a:t>
            </a:r>
            <a:endParaRPr lang="ru-RU" sz="2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0" y="5383766"/>
            <a:ext cx="7632848" cy="100811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08920"/>
            <a:ext cx="2409915" cy="240991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5" y="3429000"/>
            <a:ext cx="48245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sodium cation forms a yellow crystalline precipitate with </a:t>
            </a:r>
            <a:r>
              <a:rPr lang="en-US" sz="2200" dirty="0" err="1" smtClean="0"/>
              <a:t>zincuranyl</a:t>
            </a:r>
            <a:r>
              <a:rPr lang="en-US" sz="2200" dirty="0" smtClean="0"/>
              <a:t> acetate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839119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1452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Purity test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1412776"/>
            <a:ext cx="86409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1.	Specific optical rotation</a:t>
            </a:r>
          </a:p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  </a:t>
            </a:r>
            <a:r>
              <a:rPr lang="ru-RU" sz="2200" b="1" dirty="0" smtClean="0">
                <a:solidFill>
                  <a:srgbClr val="7030A0"/>
                </a:solidFill>
              </a:rPr>
              <a:t>			</a:t>
            </a:r>
            <a:r>
              <a:rPr lang="en-US" sz="2200" dirty="0" smtClean="0"/>
              <a:t>= +16.0° to +20.0°.</a:t>
            </a:r>
            <a:endParaRPr lang="ru-RU" sz="2200" dirty="0" smtClean="0"/>
          </a:p>
          <a:p>
            <a:pPr marL="446088" indent="-446088"/>
            <a:endParaRPr lang="en-US" sz="2200" b="1" dirty="0" smtClean="0"/>
          </a:p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Loss on drying</a:t>
            </a:r>
          </a:p>
          <a:p>
            <a:pPr marL="446088"/>
            <a:r>
              <a:rPr lang="en-US" sz="2200" dirty="0" smtClean="0"/>
              <a:t>Dry to constant weight at 105 °C; it loses not less than 60 mg/g and not more than 120 mg/g.</a:t>
            </a:r>
            <a:endParaRPr lang="ru-RU" sz="2200" dirty="0" smtClean="0"/>
          </a:p>
          <a:p>
            <a:pPr marL="446088"/>
            <a:endParaRPr lang="en-US" sz="2200" dirty="0" smtClean="0"/>
          </a:p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</a:t>
            </a:r>
            <a:r>
              <a:rPr lang="en-US" sz="2200" b="1" dirty="0" err="1" smtClean="0">
                <a:solidFill>
                  <a:srgbClr val="7030A0"/>
                </a:solidFill>
              </a:rPr>
              <a:t>Liothyronine</a:t>
            </a:r>
            <a:endParaRPr lang="en-US" sz="2200" b="1" dirty="0" smtClean="0">
              <a:solidFill>
                <a:srgbClr val="7030A0"/>
              </a:solidFill>
            </a:endParaRPr>
          </a:p>
          <a:p>
            <a:pPr marL="446088" indent="6350"/>
            <a:r>
              <a:rPr lang="en-US" sz="2200" dirty="0" smtClean="0"/>
              <a:t>Used Thin-layer chromatography</a:t>
            </a:r>
            <a:endParaRPr lang="ru-RU" sz="2200" dirty="0" smtClean="0"/>
          </a:p>
          <a:p>
            <a:pPr marL="446088" indent="6350"/>
            <a:endParaRPr lang="en-US" sz="2200" dirty="0" smtClean="0"/>
          </a:p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Soluble halides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Levothyroxine sodium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86" y="1756844"/>
            <a:ext cx="777567" cy="46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30587"/>
            <a:ext cx="3638550" cy="27908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29205"/>
            <a:ext cx="2266950" cy="13239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520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Assay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Levothyroxine sodium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12776"/>
            <a:ext cx="56166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iodine content is quantified by burning in a flask with oxygen, as in the identity test. Iodine bound to the organic part of the molecule is </a:t>
            </a:r>
            <a:r>
              <a:rPr lang="en-US" sz="2200" dirty="0" err="1" smtClean="0"/>
              <a:t>oxidised</a:t>
            </a:r>
            <a:r>
              <a:rPr lang="en-US" sz="2200" dirty="0" smtClean="0"/>
              <a:t> by oxygen:</a:t>
            </a:r>
            <a:endParaRPr lang="ru-RU" sz="2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r="16238"/>
          <a:stretch/>
        </p:blipFill>
        <p:spPr bwMode="auto">
          <a:xfrm>
            <a:off x="6228184" y="1442393"/>
            <a:ext cx="2657101" cy="238690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924944"/>
            <a:ext cx="5328592" cy="363549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72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115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Storage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3255367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Medical use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681606"/>
            <a:ext cx="50405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Hypothyroidism of various genesis deficiency of thyroid hormones, benign </a:t>
            </a:r>
            <a:r>
              <a:rPr lang="en-US" sz="2200" dirty="0" err="1" smtClean="0"/>
              <a:t>goitre</a:t>
            </a:r>
            <a:r>
              <a:rPr lang="en-US" sz="2200" dirty="0" smtClean="0"/>
              <a:t>. Thyroid cancer (after removal of the thyroid gland). As part of complex therapy: Graves' disease, autoimmune thyroiditis, thyroid function suppression test.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Levothyroxine sodium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9" y="1475492"/>
            <a:ext cx="49685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Levothyroxine sodium should be kept in a tightly closed container, protected from light.</a:t>
            </a:r>
            <a:endParaRPr lang="ru-RU" sz="2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3913"/>
            <a:ext cx="3638175" cy="315914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5" b="16060"/>
          <a:stretch/>
        </p:blipFill>
        <p:spPr bwMode="auto">
          <a:xfrm>
            <a:off x="5652120" y="4365104"/>
            <a:ext cx="3195837" cy="219867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998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80728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Obtaining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Thyroidine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Thyroidine</a:t>
            </a:r>
            <a:r>
              <a:rPr lang="en-US" sz="2200" dirty="0" smtClean="0"/>
              <a:t> is obtained by grinding the defatted and dried thyroid glands of slaughtered cattle. It is a substance insoluble in water and other solvents and contains mainly the hormones l-thyroxine and l-3,5,3'-triiodothyronine.</a:t>
            </a:r>
            <a:endParaRPr lang="ru-RU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2607295"/>
            <a:ext cx="261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Physical properties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140968"/>
            <a:ext cx="52565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Thyroidine</a:t>
            </a:r>
            <a:r>
              <a:rPr lang="en-US" sz="2200" dirty="0" smtClean="0"/>
              <a:t> (</a:t>
            </a:r>
            <a:r>
              <a:rPr lang="en-US" sz="2200" dirty="0" err="1" smtClean="0"/>
              <a:t>Thyreoidinum</a:t>
            </a:r>
            <a:r>
              <a:rPr lang="en-US" sz="2200" dirty="0" smtClean="0"/>
              <a:t>) is a yellowish grey powder with a faint </a:t>
            </a:r>
            <a:r>
              <a:rPr lang="en-US" sz="2200" dirty="0" err="1" smtClean="0"/>
              <a:t>odour</a:t>
            </a:r>
            <a:r>
              <a:rPr lang="en-US" sz="2200" dirty="0" smtClean="0"/>
              <a:t> characteristic of dried animal tissues. It is insoluble in water, alcohol and other solvents. The content of bound iodine in the medicinal product is 0.17 - 0.23%.</a:t>
            </a:r>
            <a:endParaRPr lang="ru-RU" sz="2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3168352" cy="316835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799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43761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 smtClean="0">
                <a:solidFill>
                  <a:srgbClr val="7030A0"/>
                </a:solidFill>
              </a:rPr>
              <a:t>Detection of protein in </a:t>
            </a:r>
            <a:r>
              <a:rPr lang="en-US" sz="2200" b="1" dirty="0" err="1" smtClean="0">
                <a:solidFill>
                  <a:srgbClr val="7030A0"/>
                </a:solidFill>
              </a:rPr>
              <a:t>thyroidin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Thyroidine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6154" y="1838434"/>
            <a:ext cx="81563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Protein is detected by the formation of a yellow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after boiling </a:t>
            </a:r>
            <a:r>
              <a:rPr lang="en-US" sz="2200" dirty="0" err="1" smtClean="0"/>
              <a:t>thyroidine</a:t>
            </a:r>
            <a:r>
              <a:rPr lang="en-US" sz="2200" dirty="0" smtClean="0"/>
              <a:t> in sodium hydroxide solution. Subsequent addition of dilute </a:t>
            </a:r>
            <a:r>
              <a:rPr lang="en-US" sz="2200" dirty="0" err="1" smtClean="0"/>
              <a:t>sulphuric</a:t>
            </a:r>
            <a:r>
              <a:rPr lang="en-US" sz="2200" dirty="0" smtClean="0"/>
              <a:t> acid </a:t>
            </a:r>
            <a:r>
              <a:rPr lang="en-US" sz="2200" dirty="0" err="1" smtClean="0"/>
              <a:t>discolours</a:t>
            </a:r>
            <a:r>
              <a:rPr lang="en-US" sz="2200" dirty="0" smtClean="0"/>
              <a:t> the solution and a colloidal precipitate falls out.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358153"/>
            <a:ext cx="50802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2438" indent="-452438"/>
            <a:r>
              <a:rPr lang="en-US" sz="2200" b="1" dirty="0" smtClean="0">
                <a:solidFill>
                  <a:srgbClr val="7030A0"/>
                </a:solidFill>
              </a:rPr>
              <a:t>2.	Detection of organically bound iodine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10" y="3933056"/>
            <a:ext cx="5610225" cy="26574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48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C00000"/>
                </a:solidFill>
              </a:rPr>
              <a:t>Hormones</a:t>
            </a:r>
            <a:r>
              <a:rPr lang="en-US" sz="2200" dirty="0" smtClean="0"/>
              <a:t> (from the Greek </a:t>
            </a:r>
            <a:r>
              <a:rPr lang="en-US" sz="2200" dirty="0" err="1" smtClean="0"/>
              <a:t>hormaino</a:t>
            </a:r>
            <a:r>
              <a:rPr lang="en-US" sz="2200" dirty="0" smtClean="0"/>
              <a:t> - to induce) are biologically active substances secreted by endocrine cells into the blood or lymph to regulate biochemical and physiological processes in target cells.</a:t>
            </a:r>
            <a:endParaRPr lang="ru-RU" sz="2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19782"/>
            <a:ext cx="5940660" cy="396044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613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20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31697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Oxygen flask method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Thyroidine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6154" y="1700808"/>
            <a:ext cx="81563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A starch solution with added </a:t>
            </a:r>
            <a:r>
              <a:rPr lang="en-US" sz="2200" dirty="0" err="1" smtClean="0"/>
              <a:t>sulphamic</a:t>
            </a:r>
            <a:r>
              <a:rPr lang="en-US" sz="2200" dirty="0" smtClean="0"/>
              <a:t> acid is used as the absorbent liquid. </a:t>
            </a:r>
            <a:r>
              <a:rPr lang="en-US" sz="2200" dirty="0" err="1" smtClean="0"/>
              <a:t>Sulphamic</a:t>
            </a:r>
            <a:r>
              <a:rPr lang="en-US" sz="2200" dirty="0" smtClean="0"/>
              <a:t> acid binds nitrites formed during the combustion of the protein part of the molecule:</a:t>
            </a:r>
            <a:endParaRPr lang="ru-RU"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5157192"/>
            <a:ext cx="12437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HPLC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5" y="2780928"/>
            <a:ext cx="4371975" cy="9525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6154" y="3789040"/>
            <a:ext cx="81563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iodine released when the drug burns gives the starch a characteristic blue </a:t>
            </a:r>
            <a:r>
              <a:rPr lang="en-US" sz="2200" dirty="0" err="1" smtClean="0"/>
              <a:t>colour</a:t>
            </a:r>
            <a:r>
              <a:rPr lang="en-US" sz="2200" dirty="0" smtClean="0"/>
              <a:t>. This method can detect not only iodine but also nitrogen and </a:t>
            </a:r>
            <a:r>
              <a:rPr lang="en-US" sz="2200" dirty="0" err="1" smtClean="0"/>
              <a:t>sulphur</a:t>
            </a:r>
            <a:r>
              <a:rPr lang="en-US" sz="2200" dirty="0" smtClean="0"/>
              <a:t> in </a:t>
            </a:r>
            <a:r>
              <a:rPr lang="en-US" sz="2200" dirty="0" err="1" smtClean="0"/>
              <a:t>thyroidine</a:t>
            </a:r>
            <a:r>
              <a:rPr lang="en-US" sz="2200" dirty="0" smtClean="0"/>
              <a:t>, elements that are part of the thyroglobulin protein.</a:t>
            </a:r>
            <a:endParaRPr lang="ru-RU" sz="22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3032662" cy="124162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6154" y="5517232"/>
            <a:ext cx="81563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Identity in tablets is established by HPLC by comparing the retention times of the two peaks of the test and standard solutions. They should agree to within +2%.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5260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21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452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Purity test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Thyroidine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59340"/>
            <a:ext cx="633670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Fat impurities </a:t>
            </a:r>
            <a:r>
              <a:rPr lang="en-US" sz="2200" dirty="0" smtClean="0"/>
              <a:t>(not more than 2 %) are determined in </a:t>
            </a:r>
            <a:r>
              <a:rPr lang="en-US" sz="2200" dirty="0" err="1" smtClean="0"/>
              <a:t>thyroidine</a:t>
            </a:r>
            <a:r>
              <a:rPr lang="en-US" sz="2200" dirty="0" smtClean="0"/>
              <a:t>. The determination is carried out in a </a:t>
            </a:r>
            <a:r>
              <a:rPr lang="en-US" sz="2200" dirty="0" err="1" smtClean="0"/>
              <a:t>Zaichenko</a:t>
            </a:r>
            <a:r>
              <a:rPr lang="en-US" sz="2200" dirty="0" smtClean="0"/>
              <a:t> apparatus which allows quantitative extraction of fat from a </a:t>
            </a:r>
            <a:r>
              <a:rPr lang="en-US" sz="2200" dirty="0" err="1" smtClean="0"/>
              <a:t>thyroidine</a:t>
            </a:r>
            <a:r>
              <a:rPr lang="en-US" sz="2200" dirty="0" smtClean="0"/>
              <a:t> suspension placed in an extraction tube.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The iodide impurity </a:t>
            </a:r>
            <a:r>
              <a:rPr lang="en-US" sz="2200" dirty="0" smtClean="0"/>
              <a:t>is extracted with saturated zinc </a:t>
            </a:r>
            <a:r>
              <a:rPr lang="en-US" sz="2200" dirty="0" err="1" smtClean="0"/>
              <a:t>sulphate</a:t>
            </a:r>
            <a:r>
              <a:rPr lang="en-US" sz="2200" dirty="0" smtClean="0"/>
              <a:t> solution, then starch solution, 10% sodium nitrite solution and dilute </a:t>
            </a:r>
            <a:r>
              <a:rPr lang="en-US" sz="2200" dirty="0" err="1" smtClean="0"/>
              <a:t>sulphuric</a:t>
            </a:r>
            <a:r>
              <a:rPr lang="en-US" sz="2200" dirty="0" smtClean="0"/>
              <a:t> acid are added to the filtrate. No blue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should appear.</a:t>
            </a:r>
            <a:endParaRPr lang="en-US" sz="2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43" y="1412775"/>
            <a:ext cx="2116137" cy="460851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364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Assay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31697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1.	Oxygen flask method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Thyroidine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39"/>
            <a:ext cx="6696744" cy="456892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860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Assay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22529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</a:t>
            </a:r>
            <a:r>
              <a:rPr lang="en-US" sz="2200" b="1" dirty="0" err="1" smtClean="0">
                <a:solidFill>
                  <a:srgbClr val="7030A0"/>
                </a:solidFill>
              </a:rPr>
              <a:t>Argentometry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Thyroidine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03939"/>
            <a:ext cx="6276470" cy="326741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071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Assay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9" y="1412776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Determination of iodine after </a:t>
            </a:r>
            <a:r>
              <a:rPr lang="en-US" sz="2200" b="1" dirty="0" err="1" smtClean="0">
                <a:solidFill>
                  <a:srgbClr val="7030A0"/>
                </a:solidFill>
              </a:rPr>
              <a:t>mineralisation</a:t>
            </a:r>
            <a:r>
              <a:rPr lang="en-US" sz="2200" b="1" dirty="0" smtClean="0">
                <a:solidFill>
                  <a:srgbClr val="7030A0"/>
                </a:solidFill>
              </a:rPr>
              <a:t> with potassium permanganate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Thyroidine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483369" cy="205602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074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15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Storage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Thyroidine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679303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Medical use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140968"/>
            <a:ext cx="48245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Thyroidine</a:t>
            </a:r>
            <a:r>
              <a:rPr lang="en-US" sz="2200" dirty="0" smtClean="0"/>
              <a:t> is an anti-hypothyroid drug. It is used to treat hypothyroidism leading to conditions such as myxedema, hypothyroidism, cretinism, obesity, sporadic or endemic goiter, etc.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3937"/>
            <a:ext cx="48245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In well-corked jars of dark glass, in a dry, cool place to prevent decomposition with the formation of iodides.</a:t>
            </a:r>
            <a:endParaRPr lang="ru-RU" sz="22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r="10662"/>
          <a:stretch/>
        </p:blipFill>
        <p:spPr bwMode="auto">
          <a:xfrm>
            <a:off x="5436096" y="1790799"/>
            <a:ext cx="3456384" cy="319871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610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26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Antithyroid</a:t>
            </a:r>
            <a:r>
              <a:rPr lang="en-US" sz="3200" b="1" dirty="0" smtClean="0">
                <a:solidFill>
                  <a:srgbClr val="0070C0"/>
                </a:solidFill>
              </a:rPr>
              <a:t> agents: diiodotyrosine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646185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In the body, the biosynthesis of this hormone is from tyrosine and iodine:</a:t>
            </a:r>
            <a:endParaRPr lang="ru-RU" sz="2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5"/>
          <a:stretch/>
        </p:blipFill>
        <p:spPr bwMode="auto">
          <a:xfrm>
            <a:off x="231327" y="1268760"/>
            <a:ext cx="3889375" cy="152724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06" y="4108723"/>
            <a:ext cx="4700587" cy="256063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110223"/>
            <a:ext cx="4464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White or white with a slight greyish tinge, crystalline powder, </a:t>
            </a:r>
            <a:r>
              <a:rPr lang="en-US" sz="2000" dirty="0" err="1" smtClean="0"/>
              <a:t>odourless</a:t>
            </a:r>
            <a:r>
              <a:rPr lang="en-US" sz="2000" dirty="0" smtClean="0"/>
              <a:t>, slightly bitter taste, melting point 196-202 ° (with decomposition), slightly soluble in water and alcohol, practically insoluble in ether, benzene and chloroform, freely soluble in dilute alkalis and acids.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19799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2776"/>
            <a:ext cx="40904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rgbClr val="7030A0"/>
                </a:solidFill>
              </a:rPr>
              <a:t>IR and UV spectrophotometry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990001"/>
            <a:ext cx="34298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2.	Reaction with </a:t>
            </a:r>
            <a:r>
              <a:rPr lang="en-US" sz="2200" b="1" dirty="0" err="1" smtClean="0">
                <a:solidFill>
                  <a:srgbClr val="7030A0"/>
                </a:solidFill>
              </a:rPr>
              <a:t>ninhydrin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Antithyroid</a:t>
            </a:r>
            <a:r>
              <a:rPr lang="en-US" sz="3200" b="1" dirty="0" smtClean="0">
                <a:solidFill>
                  <a:srgbClr val="0070C0"/>
                </a:solidFill>
              </a:rPr>
              <a:t> agents: diiodotyrosine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11" y="2636912"/>
            <a:ext cx="7073081" cy="389965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488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980728"/>
            <a:ext cx="1856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Identification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9" y="1412776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3.	Interaction with concentrated nitric acid in the presence of </a:t>
            </a:r>
            <a:r>
              <a:rPr lang="en-US" sz="2200" b="1" dirty="0" err="1" smtClean="0">
                <a:solidFill>
                  <a:srgbClr val="7030A0"/>
                </a:solidFill>
              </a:rPr>
              <a:t>sulphuric</a:t>
            </a:r>
            <a:r>
              <a:rPr lang="en-US" sz="2200" b="1" dirty="0" smtClean="0">
                <a:solidFill>
                  <a:srgbClr val="7030A0"/>
                </a:solidFill>
              </a:rPr>
              <a:t> acid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Antithyroid</a:t>
            </a:r>
            <a:r>
              <a:rPr lang="en-US" sz="3200" b="1" dirty="0" smtClean="0">
                <a:solidFill>
                  <a:srgbClr val="0070C0"/>
                </a:solidFill>
              </a:rPr>
              <a:t> agents: diiodotyrosine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356992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/>
            <a:r>
              <a:rPr lang="en-US" sz="2200" b="1" dirty="0" smtClean="0">
                <a:solidFill>
                  <a:srgbClr val="7030A0"/>
                </a:solidFill>
              </a:rPr>
              <a:t>4.	Heating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6154" y="2276872"/>
            <a:ext cx="8156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If a few drops of concentrated nitric acid are added to a solution of the drug in dilute </a:t>
            </a:r>
            <a:r>
              <a:rPr lang="en-US" sz="2200" dirty="0" err="1" smtClean="0"/>
              <a:t>sulphuric</a:t>
            </a:r>
            <a:r>
              <a:rPr lang="en-US" sz="2200" dirty="0" smtClean="0"/>
              <a:t> acid, an </a:t>
            </a:r>
            <a:r>
              <a:rPr lang="en-US" sz="2200" b="1" dirty="0" smtClean="0">
                <a:solidFill>
                  <a:srgbClr val="FFC000"/>
                </a:solidFill>
              </a:rPr>
              <a:t>orange</a:t>
            </a:r>
            <a:r>
              <a:rPr lang="en-US" sz="2200" dirty="0" smtClean="0"/>
              <a:t>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appears.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36154" y="3789040"/>
            <a:ext cx="81563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When the drug is heated, violet iodine </a:t>
            </a:r>
            <a:r>
              <a:rPr lang="en-US" sz="2200" dirty="0" err="1" smtClean="0"/>
              <a:t>vapours</a:t>
            </a:r>
            <a:r>
              <a:rPr lang="en-US" sz="2200" dirty="0" smtClean="0"/>
              <a:t> are released.</a:t>
            </a:r>
            <a:endParaRPr lang="ru-RU" sz="22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1"/>
          <a:stretch/>
        </p:blipFill>
        <p:spPr bwMode="auto">
          <a:xfrm>
            <a:off x="3277323" y="4228980"/>
            <a:ext cx="2728882" cy="233392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3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452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Purity test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9" y="1412776"/>
            <a:ext cx="856895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>
              <a:spcAft>
                <a:spcPts val="600"/>
              </a:spcAft>
            </a:pPr>
            <a:r>
              <a:rPr lang="en-US" sz="2200" dirty="0" smtClean="0"/>
              <a:t>1.	</a:t>
            </a:r>
            <a:r>
              <a:rPr lang="en-US" sz="2200" b="1" dirty="0" smtClean="0">
                <a:solidFill>
                  <a:srgbClr val="0070C0"/>
                </a:solidFill>
              </a:rPr>
              <a:t>Free iodine is detected</a:t>
            </a:r>
            <a:r>
              <a:rPr lang="en-US" sz="2200" dirty="0" smtClean="0"/>
              <a:t>. The drug is shaken with chloroform. The latter should not be </a:t>
            </a:r>
            <a:r>
              <a:rPr lang="en-US" sz="2200" dirty="0" err="1" smtClean="0"/>
              <a:t>coloured</a:t>
            </a:r>
            <a:r>
              <a:rPr lang="en-US" sz="2200" dirty="0" smtClean="0"/>
              <a:t> violet.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200" b="1" dirty="0" smtClean="0">
                <a:solidFill>
                  <a:srgbClr val="0070C0"/>
                </a:solidFill>
              </a:rPr>
              <a:t>The drug must be free from tyrosine</a:t>
            </a:r>
            <a:r>
              <a:rPr lang="en-US" sz="2200" dirty="0" smtClean="0"/>
              <a:t>. Dissolve the drug in caustic soda solution, add </a:t>
            </a:r>
            <a:r>
              <a:rPr lang="en-US" sz="2200" dirty="0" err="1" smtClean="0"/>
              <a:t>Millon's</a:t>
            </a:r>
            <a:r>
              <a:rPr lang="en-US" sz="2200" dirty="0" smtClean="0"/>
              <a:t> reagent (a solution of HgNO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 and Hg(NO</a:t>
            </a:r>
            <a:r>
              <a:rPr lang="ru-RU" sz="2200" baseline="-25000" dirty="0" smtClean="0"/>
              <a:t>3</a:t>
            </a:r>
            <a:r>
              <a:rPr lang="en-US" sz="2200" dirty="0" smtClean="0"/>
              <a:t>)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in dilute HNO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 with an admixture of HNO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) dropwise until the precipitate formed dissolves and heat for a few minutes; no red </a:t>
            </a:r>
            <a:r>
              <a:rPr lang="en-US" sz="2200" dirty="0" err="1" smtClean="0"/>
              <a:t>colour</a:t>
            </a:r>
            <a:r>
              <a:rPr lang="en-US" sz="2200" dirty="0" smtClean="0"/>
              <a:t> should appear.</a:t>
            </a:r>
            <a:endParaRPr lang="ru-RU" sz="2200" dirty="0" smtClean="0"/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endParaRPr lang="ru-RU" sz="2200" dirty="0"/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endParaRPr lang="ru-RU" sz="2200" dirty="0" smtClean="0"/>
          </a:p>
          <a:p>
            <a:pPr algn="just">
              <a:spcAft>
                <a:spcPts val="600"/>
              </a:spcAft>
            </a:pPr>
            <a:endParaRPr lang="en-US" sz="2200" dirty="0" smtClean="0"/>
          </a:p>
          <a:p>
            <a:pPr marL="446088" indent="-446088">
              <a:spcAft>
                <a:spcPts val="600"/>
              </a:spcAft>
            </a:pPr>
            <a:r>
              <a:rPr lang="en-US" sz="2200" dirty="0" smtClean="0"/>
              <a:t>3.	</a:t>
            </a:r>
            <a:r>
              <a:rPr lang="en-US" sz="2200" b="1" dirty="0" smtClean="0">
                <a:solidFill>
                  <a:srgbClr val="0070C0"/>
                </a:solidFill>
              </a:rPr>
              <a:t>Halogens, </a:t>
            </a:r>
            <a:r>
              <a:rPr lang="en-US" sz="2200" b="1" dirty="0" err="1" smtClean="0">
                <a:solidFill>
                  <a:srgbClr val="0070C0"/>
                </a:solidFill>
              </a:rPr>
              <a:t>sulphates</a:t>
            </a:r>
            <a:r>
              <a:rPr lang="en-US" sz="2200" b="1" dirty="0" smtClean="0">
                <a:solidFill>
                  <a:srgbClr val="0070C0"/>
                </a:solidFill>
              </a:rPr>
              <a:t> and heavy metals </a:t>
            </a:r>
            <a:r>
              <a:rPr lang="en-US" sz="2200" dirty="0" smtClean="0"/>
              <a:t>must be within the reference standard.</a:t>
            </a:r>
          </a:p>
          <a:p>
            <a:pPr marL="446088" indent="-446088">
              <a:spcAft>
                <a:spcPts val="600"/>
              </a:spcAft>
            </a:pPr>
            <a:r>
              <a:rPr lang="en-US" sz="2200" dirty="0" smtClean="0"/>
              <a:t>4.	</a:t>
            </a:r>
            <a:r>
              <a:rPr lang="en-US" sz="2200" b="1" dirty="0" smtClean="0">
                <a:solidFill>
                  <a:srgbClr val="0070C0"/>
                </a:solidFill>
              </a:rPr>
              <a:t>The loss in mass on drying and </a:t>
            </a:r>
            <a:r>
              <a:rPr lang="en-US" sz="2200" b="1" dirty="0" err="1" smtClean="0">
                <a:solidFill>
                  <a:srgbClr val="0070C0"/>
                </a:solidFill>
              </a:rPr>
              <a:t>sulphate</a:t>
            </a:r>
            <a:r>
              <a:rPr lang="en-US" sz="2200" b="1" dirty="0" smtClean="0">
                <a:solidFill>
                  <a:srgbClr val="0070C0"/>
                </a:solidFill>
              </a:rPr>
              <a:t> ash </a:t>
            </a:r>
            <a:r>
              <a:rPr lang="en-US" sz="2200" dirty="0" smtClean="0"/>
              <a:t>are determined.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Antithyroid</a:t>
            </a:r>
            <a:r>
              <a:rPr lang="en-US" sz="3200" b="1" dirty="0" smtClean="0">
                <a:solidFill>
                  <a:srgbClr val="0070C0"/>
                </a:solidFill>
              </a:rPr>
              <a:t> agents: diiodotyrosine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2000"/>
                    </a14:imgEffect>
                    <a14:imgEffect>
                      <a14:brightnessContrast bright="-40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92" y="3573016"/>
            <a:ext cx="59372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53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277813" y="1124744"/>
            <a:ext cx="8542659" cy="518457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042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30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80728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Assay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412776"/>
            <a:ext cx="18021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6088" indent="-446088"/>
            <a:r>
              <a:rPr lang="en-US" sz="2200" b="1" dirty="0" err="1" smtClean="0">
                <a:solidFill>
                  <a:srgbClr val="7030A0"/>
                </a:solidFill>
              </a:rPr>
              <a:t>Argentometry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Antithyroid</a:t>
            </a:r>
            <a:r>
              <a:rPr lang="en-US" sz="3200" b="1" dirty="0" smtClean="0">
                <a:solidFill>
                  <a:srgbClr val="0070C0"/>
                </a:solidFill>
              </a:rPr>
              <a:t> agents: diiodotyrosine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51" y="2347719"/>
            <a:ext cx="7057541" cy="288148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20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31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980728"/>
            <a:ext cx="1152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Storage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6154" y="332656"/>
            <a:ext cx="815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Antithyroid</a:t>
            </a:r>
            <a:r>
              <a:rPr lang="en-US" sz="3200" b="1" dirty="0" smtClean="0">
                <a:solidFill>
                  <a:srgbClr val="0070C0"/>
                </a:solidFill>
              </a:rPr>
              <a:t> agents: diiodotyrosine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492896"/>
            <a:ext cx="171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Medical use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140968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Inhibits the synthesis of thyroid hormone by the pituitary gland according to the feedback principle. Combined treatment of hyperthyroidism (thyrotoxicosis) and </a:t>
            </a:r>
            <a:r>
              <a:rPr lang="en-US" sz="2200" dirty="0" err="1" smtClean="0"/>
              <a:t>basalgia</a:t>
            </a:r>
            <a:r>
              <a:rPr lang="en-US" sz="2200" dirty="0" smtClean="0"/>
              <a:t>, together with </a:t>
            </a:r>
            <a:r>
              <a:rPr lang="en-US" sz="2200" dirty="0" err="1" smtClean="0"/>
              <a:t>methylthiouracil</a:t>
            </a:r>
            <a:r>
              <a:rPr lang="en-US" sz="2200" dirty="0" smtClean="0"/>
              <a:t>. </a:t>
            </a:r>
            <a:r>
              <a:rPr lang="en-US" sz="2200" dirty="0" err="1" smtClean="0"/>
              <a:t>Methylthiouracil</a:t>
            </a:r>
            <a:r>
              <a:rPr lang="en-US" sz="2200" dirty="0" smtClean="0"/>
              <a:t> directly inhibits the production of thyroid hormone, and the thyroid function of the pituitary gland enhanced by </a:t>
            </a:r>
            <a:r>
              <a:rPr lang="en-US" sz="2200" dirty="0" err="1" smtClean="0"/>
              <a:t>methylthiouracil</a:t>
            </a:r>
            <a:r>
              <a:rPr lang="en-US" sz="2200" dirty="0" smtClean="0"/>
              <a:t> is inhibited by diiodotyrosine, which eliminates the hyperemia, hyperplasia and hypertrophy of the thyroid gland associated with treatment with </a:t>
            </a:r>
            <a:r>
              <a:rPr lang="en-US" sz="2200" dirty="0" err="1" smtClean="0"/>
              <a:t>methylthiouracil</a:t>
            </a:r>
            <a:r>
              <a:rPr lang="en-US" sz="2200" dirty="0" smtClean="0"/>
              <a:t> (</a:t>
            </a:r>
            <a:r>
              <a:rPr lang="en-US" sz="2200" dirty="0" err="1" smtClean="0"/>
              <a:t>strumogenic</a:t>
            </a:r>
            <a:r>
              <a:rPr lang="en-US" sz="2200" dirty="0" smtClean="0"/>
              <a:t> effect of </a:t>
            </a:r>
            <a:r>
              <a:rPr lang="en-US" sz="2200" dirty="0" err="1" smtClean="0"/>
              <a:t>methylthiouracil</a:t>
            </a:r>
            <a:r>
              <a:rPr lang="en-US" sz="2200" dirty="0" smtClean="0"/>
              <a:t>). Treatment of dermatoses in patients with hyperthyroidism.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3937"/>
            <a:ext cx="87129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In tightly closed containers, away from light, in a dry place.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8966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32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31567" y="1196752"/>
            <a:ext cx="4269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 you for attention!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23470" r="12699" b="7514"/>
          <a:stretch/>
        </p:blipFill>
        <p:spPr bwMode="auto">
          <a:xfrm>
            <a:off x="2358598" y="1988840"/>
            <a:ext cx="4415183" cy="368405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645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4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8"/>
          <a:stretch/>
        </p:blipFill>
        <p:spPr bwMode="auto">
          <a:xfrm>
            <a:off x="188719" y="1124744"/>
            <a:ext cx="5247378" cy="542866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2276872"/>
            <a:ext cx="33843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Hormones are </a:t>
            </a:r>
            <a:r>
              <a:rPr lang="en-US" sz="2200" dirty="0" err="1" smtClean="0"/>
              <a:t>characterised</a:t>
            </a:r>
            <a:r>
              <a:rPr lang="en-US" sz="2200" dirty="0" smtClean="0"/>
              <a:t> by: </a:t>
            </a:r>
          </a:p>
          <a:p>
            <a:pPr marL="538163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specificity of action; </a:t>
            </a:r>
          </a:p>
          <a:p>
            <a:pPr marL="538163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high biological activity; </a:t>
            </a:r>
          </a:p>
          <a:p>
            <a:pPr marL="538163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local and remote action; </a:t>
            </a:r>
          </a:p>
          <a:p>
            <a:pPr marL="538163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relatively short half-life (less than 1 h).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24295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28"/>
            <a:ext cx="3629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Classification of hormones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Hormones are classified according to where they are produced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62822"/>
            <a:ext cx="648072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452438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hypothalamus</a:t>
            </a:r>
            <a:r>
              <a:rPr lang="en-US" sz="2200" dirty="0" smtClean="0"/>
              <a:t> (</a:t>
            </a:r>
            <a:r>
              <a:rPr lang="en-US" sz="2200" dirty="0" err="1" smtClean="0"/>
              <a:t>corticoliberin</a:t>
            </a:r>
            <a:r>
              <a:rPr lang="en-US" sz="2200" dirty="0" smtClean="0"/>
              <a:t>, </a:t>
            </a:r>
            <a:r>
              <a:rPr lang="en-US" sz="2200" dirty="0" err="1" smtClean="0"/>
              <a:t>thyreoliberin</a:t>
            </a:r>
            <a:r>
              <a:rPr lang="en-US" sz="2200" dirty="0" smtClean="0"/>
              <a:t>, </a:t>
            </a:r>
            <a:r>
              <a:rPr lang="en-US" sz="2200" dirty="0" err="1" smtClean="0"/>
              <a:t>gonadoliberin</a:t>
            </a:r>
            <a:r>
              <a:rPr lang="en-US" sz="2200" dirty="0" smtClean="0"/>
              <a:t>, somatoliberin, </a:t>
            </a:r>
            <a:r>
              <a:rPr lang="en-US" sz="2200" dirty="0" err="1" smtClean="0"/>
              <a:t>melanoliberin</a:t>
            </a:r>
            <a:r>
              <a:rPr lang="en-US" sz="2200" dirty="0" smtClean="0"/>
              <a:t>, </a:t>
            </a:r>
            <a:r>
              <a:rPr lang="en-US" sz="2200" dirty="0" err="1" smtClean="0"/>
              <a:t>prolactostatin</a:t>
            </a:r>
            <a:r>
              <a:rPr lang="en-US" sz="2200" dirty="0" smtClean="0"/>
              <a:t>, somatostatin, </a:t>
            </a:r>
            <a:r>
              <a:rPr lang="en-US" sz="2200" dirty="0" err="1" smtClean="0"/>
              <a:t>melanostatin</a:t>
            </a:r>
            <a:r>
              <a:rPr lang="en-US" sz="2200" dirty="0" smtClean="0"/>
              <a:t>)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pituitary</a:t>
            </a:r>
            <a:r>
              <a:rPr lang="en-US" sz="2200" dirty="0" smtClean="0"/>
              <a:t> (</a:t>
            </a:r>
            <a:r>
              <a:rPr lang="en-US" sz="2200" dirty="0" err="1" smtClean="0"/>
              <a:t>somatotropic</a:t>
            </a:r>
            <a:r>
              <a:rPr lang="en-US" sz="2200" dirty="0" smtClean="0"/>
              <a:t>, </a:t>
            </a:r>
            <a:r>
              <a:rPr lang="en-US" sz="2200" dirty="0" err="1" smtClean="0"/>
              <a:t>lactotropic</a:t>
            </a:r>
            <a:r>
              <a:rPr lang="en-US" sz="2200" dirty="0" smtClean="0"/>
              <a:t>, adrenocorticotropic, </a:t>
            </a:r>
            <a:r>
              <a:rPr lang="en-US" sz="2200" dirty="0" err="1" smtClean="0"/>
              <a:t>thyrotropic</a:t>
            </a:r>
            <a:r>
              <a:rPr lang="en-US" sz="2200" dirty="0" smtClean="0"/>
              <a:t> hormones, melanocyte stimulating, vasopressin, oxytocin, follicle stimulating, </a:t>
            </a:r>
            <a:r>
              <a:rPr lang="en-US" sz="2200" dirty="0" err="1" smtClean="0"/>
              <a:t>luteinising</a:t>
            </a:r>
            <a:r>
              <a:rPr lang="en-US" sz="2200" dirty="0" smtClean="0"/>
              <a:t>)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pineal gland</a:t>
            </a:r>
            <a:r>
              <a:rPr lang="en-US" sz="2200" dirty="0" smtClean="0"/>
              <a:t> (melatonin);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peripheral endocrine glands </a:t>
            </a:r>
            <a:r>
              <a:rPr lang="en-US" sz="2200" dirty="0" smtClean="0"/>
              <a:t>(insulin, glucagon, cortisol, thyroxine, adrenaline, aldosterone, estradiol, </a:t>
            </a:r>
            <a:r>
              <a:rPr lang="en-US" sz="2200" dirty="0" err="1" smtClean="0"/>
              <a:t>estriol</a:t>
            </a:r>
            <a:r>
              <a:rPr lang="en-US" sz="2200" dirty="0" smtClean="0"/>
              <a:t>, testosterone, calcitonin, </a:t>
            </a:r>
            <a:r>
              <a:rPr lang="en-US" sz="2200" dirty="0" err="1" smtClean="0"/>
              <a:t>parathormone</a:t>
            </a:r>
            <a:r>
              <a:rPr lang="en-US" sz="2200" dirty="0" smtClean="0"/>
              <a:t>, calcitriol).</a:t>
            </a:r>
            <a:endParaRPr lang="en-US" sz="2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r="19481"/>
          <a:stretch/>
        </p:blipFill>
        <p:spPr bwMode="auto">
          <a:xfrm>
            <a:off x="6822796" y="1843663"/>
            <a:ext cx="2094055" cy="212533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6" t="32717" b="14474"/>
          <a:stretch/>
        </p:blipFill>
        <p:spPr bwMode="auto">
          <a:xfrm>
            <a:off x="6822795" y="4375823"/>
            <a:ext cx="2085937" cy="171747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332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6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28"/>
            <a:ext cx="3629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Classification of hormones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Hormones can be divided into 3 groups according to their mechanism of action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222862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452438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Hormones that do not penetrate the cell and interact with membrane receptors </a:t>
            </a:r>
            <a:r>
              <a:rPr lang="en-US" sz="2200" dirty="0" smtClean="0"/>
              <a:t>(peptides, protein hormones, adrenaline). The signal is transmitted within the cell by intracellular mediators (secondary messengers). The main end effect is a change in enzyme activity;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Hormones that enter the cell </a:t>
            </a:r>
            <a:r>
              <a:rPr lang="en-US" sz="2200" dirty="0" smtClean="0"/>
              <a:t>(steroid hormones, thyroid hormones). Their receptors are located inside the cells. The main end effect is a change in the amount of enzyme proteins through gene expression;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Membrane acting hormones </a:t>
            </a:r>
            <a:r>
              <a:rPr lang="en-US" sz="2200" dirty="0" smtClean="0"/>
              <a:t>(insulin, thyroid hormones). The hormone is an allosteric effector of membrane transport systems. Binding of a hormone to a membrane receptor leads to a change in the conductance of membrane ion channels.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48584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28"/>
            <a:ext cx="3629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Classification of hormones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By </a:t>
            </a:r>
            <a:r>
              <a:rPr lang="en-US" sz="2200" b="1" dirty="0" err="1" smtClean="0">
                <a:solidFill>
                  <a:srgbClr val="7030A0"/>
                </a:solidFill>
              </a:rPr>
              <a:t>localisation</a:t>
            </a:r>
            <a:r>
              <a:rPr lang="en-US" sz="2200" b="1" dirty="0" smtClean="0">
                <a:solidFill>
                  <a:srgbClr val="7030A0"/>
                </a:solidFill>
              </a:rPr>
              <a:t> of hormone receptors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988840"/>
            <a:ext cx="547260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inside or on the surface of the plasma membrane </a:t>
            </a:r>
            <a:r>
              <a:rPr lang="en-US" sz="2200" dirty="0" smtClean="0"/>
              <a:t>(receptors for peptide hormones, </a:t>
            </a:r>
            <a:r>
              <a:rPr lang="en-US" sz="2200" dirty="0" err="1" smtClean="0"/>
              <a:t>catecholamines</a:t>
            </a:r>
            <a:r>
              <a:rPr lang="en-US" sz="2200" dirty="0" smtClean="0"/>
              <a:t>, eicosanoids);</a:t>
            </a:r>
            <a:endParaRPr lang="ru-RU" sz="2200" dirty="0" smtClean="0"/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endParaRPr lang="ru-RU" sz="2200" dirty="0"/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endParaRPr lang="ru-RU" sz="2200" dirty="0" smtClean="0"/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endParaRPr lang="en-US" sz="2200" dirty="0" smtClean="0"/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in the cell cytoplasm and nucleus </a:t>
            </a:r>
            <a:r>
              <a:rPr lang="en-US" sz="2200" dirty="0" smtClean="0"/>
              <a:t>(steroid hormone receptors, thyroid hormone receptors).</a:t>
            </a:r>
            <a:endParaRPr lang="en-US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28977" r="15506" b="5791"/>
          <a:stretch/>
        </p:blipFill>
        <p:spPr bwMode="auto">
          <a:xfrm>
            <a:off x="5868145" y="1996546"/>
            <a:ext cx="3024336" cy="214823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0"/>
          <a:stretch/>
        </p:blipFill>
        <p:spPr bwMode="auto">
          <a:xfrm>
            <a:off x="5868145" y="4502793"/>
            <a:ext cx="3024333" cy="190744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35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28"/>
            <a:ext cx="3629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Classification of hormones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By affecting metabolism and physiological functions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772816"/>
            <a:ext cx="864096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3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protein metabolism </a:t>
            </a:r>
            <a:r>
              <a:rPr lang="en-US" sz="2200" dirty="0" smtClean="0"/>
              <a:t>(somatotropin, adrenocorticotropic, </a:t>
            </a:r>
            <a:r>
              <a:rPr lang="en-US" sz="2200" dirty="0" err="1" smtClean="0"/>
              <a:t>thyrotropic</a:t>
            </a:r>
            <a:r>
              <a:rPr lang="en-US" sz="2200" dirty="0" smtClean="0"/>
              <a:t> hormone, insulin, thyroxine) 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carbohydrate and lipid metabolism </a:t>
            </a:r>
            <a:r>
              <a:rPr lang="en-US" sz="2200" dirty="0" smtClean="0"/>
              <a:t>(somatotropin, adrenocorticotropic, </a:t>
            </a:r>
            <a:r>
              <a:rPr lang="en-US" sz="2200" dirty="0" err="1" smtClean="0"/>
              <a:t>thyrotropic</a:t>
            </a:r>
            <a:r>
              <a:rPr lang="en-US" sz="2200" dirty="0" smtClean="0"/>
              <a:t> hormones, insulin, thyroxine, epinephrine, glucagon); 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water and salt metabolism; calcium and phosphorus metabolism </a:t>
            </a:r>
            <a:r>
              <a:rPr lang="en-US" sz="2200" dirty="0" smtClean="0"/>
              <a:t>(aldosterone, vasopressin; calcitonin, </a:t>
            </a:r>
            <a:r>
              <a:rPr lang="en-US" sz="2200" dirty="0" err="1" smtClean="0"/>
              <a:t>parathormone</a:t>
            </a:r>
            <a:r>
              <a:rPr lang="en-US" sz="2200" dirty="0" smtClean="0"/>
              <a:t>, calcitriol); 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reproductive function </a:t>
            </a:r>
            <a:r>
              <a:rPr lang="en-US" sz="2200" dirty="0" smtClean="0"/>
              <a:t>(gonadotropic hormones, estradiol, </a:t>
            </a:r>
            <a:r>
              <a:rPr lang="en-US" sz="2200" dirty="0" err="1" smtClean="0"/>
              <a:t>estriol</a:t>
            </a:r>
            <a:r>
              <a:rPr lang="en-US" sz="2200" dirty="0" smtClean="0"/>
              <a:t>, progesterone, testosterone, prolactin, oxytocin).</a:t>
            </a:r>
            <a:endParaRPr lang="en-US" sz="2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5374377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By solubility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755903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hydrophilic</a:t>
            </a:r>
            <a:r>
              <a:rPr lang="en-US" sz="2200" dirty="0" smtClean="0"/>
              <a:t> (peptide hormones, amino acid derivatives);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hydrophobic</a:t>
            </a:r>
            <a:r>
              <a:rPr lang="en-US" sz="2200" dirty="0" smtClean="0"/>
              <a:t> (steroid hormones).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10818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35343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9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32656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Hormones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28"/>
            <a:ext cx="3629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Classification of hormones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according to their chemical structure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413338"/>
            <a:ext cx="568863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Amino acid derivatives </a:t>
            </a:r>
            <a:r>
              <a:rPr lang="en-US" sz="2200" dirty="0" smtClean="0"/>
              <a:t>(epinephrine, norepinephrine, thyroxine, triiodothyronine); 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Peptide hormones </a:t>
            </a:r>
            <a:r>
              <a:rPr lang="en-US" sz="2200" dirty="0" smtClean="0"/>
              <a:t>(pituitary hormones, calcitonin, </a:t>
            </a:r>
            <a:r>
              <a:rPr lang="en-US" sz="2200" dirty="0" err="1" smtClean="0"/>
              <a:t>parathormone</a:t>
            </a:r>
            <a:r>
              <a:rPr lang="en-US" sz="2200" dirty="0" smtClean="0"/>
              <a:t>, insulin, glucagon); 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70C0"/>
                </a:solidFill>
              </a:rPr>
              <a:t>Steroid hormones </a:t>
            </a:r>
            <a:r>
              <a:rPr lang="en-US" sz="2200" dirty="0" smtClean="0"/>
              <a:t>(cortisol, aldosterone, estradiol, progesterone, testosterone, calcitriol).</a:t>
            </a:r>
            <a:endParaRPr lang="en-US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/>
          <a:stretch/>
        </p:blipFill>
        <p:spPr bwMode="auto">
          <a:xfrm>
            <a:off x="6084168" y="1512542"/>
            <a:ext cx="2736303" cy="167183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r="9910"/>
          <a:stretch/>
        </p:blipFill>
        <p:spPr bwMode="auto">
          <a:xfrm>
            <a:off x="6084168" y="3415531"/>
            <a:ext cx="2808311" cy="256164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8" t="7522" r="13326" b="6501"/>
          <a:stretch/>
        </p:blipFill>
        <p:spPr bwMode="auto">
          <a:xfrm>
            <a:off x="3095836" y="4869160"/>
            <a:ext cx="1929571" cy="186781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42855" y="5651956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calcitonin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891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Капли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Капли</Template>
  <TotalTime>252</TotalTime>
  <Words>1540</Words>
  <Application>Microsoft Office PowerPoint</Application>
  <PresentationFormat>Экран (4:3)</PresentationFormat>
  <Paragraphs>189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Капли</vt:lpstr>
      <vt:lpstr>«Special pharmaceutical chemistry»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«Special pharmaceutical chemistry»</dc:title>
  <dc:creator>Лена Лена</dc:creator>
  <cp:lastModifiedBy>Лена Лена</cp:lastModifiedBy>
  <cp:revision>37</cp:revision>
  <dcterms:created xsi:type="dcterms:W3CDTF">2024-05-20T17:23:14Z</dcterms:created>
  <dcterms:modified xsi:type="dcterms:W3CDTF">2024-05-21T05:08:53Z</dcterms:modified>
</cp:coreProperties>
</file>