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62" r:id="rId3"/>
    <p:sldId id="257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9BE868-8B4A-4EAA-A3C4-238B65825BB1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2C4C4E-7784-4D43-A66D-6168C81CB37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C4C4E-7784-4D43-A66D-6168C81CB373}" type="slidenum">
              <a:rPr lang="ru-RU" smtClean="0"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C4C4E-7784-4D43-A66D-6168C81CB373}" type="slidenum">
              <a:rPr lang="ru-RU" smtClean="0"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C4C4E-7784-4D43-A66D-6168C81CB373}" type="slidenum">
              <a:rPr lang="ru-RU" smtClean="0"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C4C4E-7784-4D43-A66D-6168C81CB373}" type="slidenum">
              <a:rPr lang="ru-RU" smtClean="0"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C4C4E-7784-4D43-A66D-6168C81CB373}" type="slidenum">
              <a:rPr lang="ru-RU" smtClean="0"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C4C4E-7784-4D43-A66D-6168C81CB373}" type="slidenum">
              <a:rPr lang="ru-RU" smtClean="0"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B2BD1-C8F6-4074-BEF9-91571000AF6A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3F57-C1E7-4F6C-884E-F6F81F23B7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B2BD1-C8F6-4074-BEF9-91571000AF6A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3F57-C1E7-4F6C-884E-F6F81F23B7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B2BD1-C8F6-4074-BEF9-91571000AF6A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3F57-C1E7-4F6C-884E-F6F81F23B7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B2BD1-C8F6-4074-BEF9-91571000AF6A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3F57-C1E7-4F6C-884E-F6F81F23B7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B2BD1-C8F6-4074-BEF9-91571000AF6A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3F57-C1E7-4F6C-884E-F6F81F23B7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B2BD1-C8F6-4074-BEF9-91571000AF6A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3F57-C1E7-4F6C-884E-F6F81F23B7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B2BD1-C8F6-4074-BEF9-91571000AF6A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3F57-C1E7-4F6C-884E-F6F81F23B7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B2BD1-C8F6-4074-BEF9-91571000AF6A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3F57-C1E7-4F6C-884E-F6F81F23B7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B2BD1-C8F6-4074-BEF9-91571000AF6A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3F57-C1E7-4F6C-884E-F6F81F23B7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B2BD1-C8F6-4074-BEF9-91571000AF6A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3F57-C1E7-4F6C-884E-F6F81F23B7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B2BD1-C8F6-4074-BEF9-91571000AF6A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5223F57-C1E7-4F6C-884E-F6F81F23B7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5B2BD1-C8F6-4074-BEF9-91571000AF6A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5223F57-C1E7-4F6C-884E-F6F81F23B772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857364"/>
            <a:ext cx="7851648" cy="1828800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Этапы работы с </a:t>
            </a:r>
            <a:r>
              <a:rPr lang="ru-RU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артикулятором</a:t>
            </a:r>
            <a:r>
              <a:rPr lang="ru-RU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Spacy</a:t>
            </a:r>
            <a:r>
              <a:rPr lang="en-US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Wing</a:t>
            </a:r>
            <a:endParaRPr lang="ru-RU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85728"/>
            <a:ext cx="7851648" cy="857256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3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4857760"/>
            <a:ext cx="8501122" cy="1000132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Установка модели верхней челюсти на </a:t>
            </a:r>
            <a:r>
              <a:rPr lang="ru-RU" sz="28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прикусной</a:t>
            </a: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вилке и её </a:t>
            </a:r>
            <a:r>
              <a:rPr lang="ru-RU" sz="28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загипсовка</a:t>
            </a: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85720" y="285728"/>
            <a:ext cx="8429684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II</a:t>
            </a:r>
            <a:r>
              <a:rPr kumimoji="0" lang="en-US" sz="3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Установка моделей в </a:t>
            </a:r>
            <a:r>
              <a:rPr lang="ru-RU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артикулятор</a:t>
            </a:r>
            <a:endParaRPr kumimoji="0" lang="ru-RU" sz="36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Рисунок 9" descr="20161009_170712.jpg"/>
          <p:cNvPicPr>
            <a:picLocks noChangeAspect="1"/>
          </p:cNvPicPr>
          <p:nvPr/>
        </p:nvPicPr>
        <p:blipFill>
          <a:blip r:embed="rId2" cstate="print"/>
          <a:srcRect l="18750" t="23958" r="32813" b="25000"/>
          <a:stretch>
            <a:fillRect/>
          </a:stretch>
        </p:blipFill>
        <p:spPr>
          <a:xfrm>
            <a:off x="285720" y="1142984"/>
            <a:ext cx="4071966" cy="3500462"/>
          </a:xfrm>
          <a:prstGeom prst="rect">
            <a:avLst/>
          </a:prstGeom>
        </p:spPr>
      </p:pic>
      <p:pic>
        <p:nvPicPr>
          <p:cNvPr id="11" name="Рисунок 10" descr="20161009_174326.jpg"/>
          <p:cNvPicPr>
            <a:picLocks noChangeAspect="1"/>
          </p:cNvPicPr>
          <p:nvPr/>
        </p:nvPicPr>
        <p:blipFill>
          <a:blip r:embed="rId3" cstate="print"/>
          <a:srcRect l="14844" t="14526" r="16122" b="10302"/>
          <a:stretch>
            <a:fillRect/>
          </a:stretch>
        </p:blipFill>
        <p:spPr>
          <a:xfrm>
            <a:off x="4429124" y="1142984"/>
            <a:ext cx="4214842" cy="3442121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85728"/>
            <a:ext cx="7851648" cy="857256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3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5357826"/>
            <a:ext cx="8501122" cy="1000132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28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Загипсовка</a:t>
            </a: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моделей нижней челюсти в центральной окклюзии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85720" y="285728"/>
            <a:ext cx="8429684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III. 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Установка моделей в </a:t>
            </a:r>
            <a:r>
              <a:rPr lang="ru-RU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артикулятор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Рисунок 6" descr="20161009_1803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480" y="928670"/>
            <a:ext cx="5643570" cy="423267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85728"/>
            <a:ext cx="7851648" cy="857256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3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5357826"/>
            <a:ext cx="8501122" cy="1000132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Фиксация центральной окклюзии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85720" y="285728"/>
            <a:ext cx="8429684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IV. 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Регистрация прикуса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Рисунок 5" descr="20160920_135640.jpg"/>
          <p:cNvPicPr>
            <a:picLocks noChangeAspect="1"/>
          </p:cNvPicPr>
          <p:nvPr/>
        </p:nvPicPr>
        <p:blipFill>
          <a:blip r:embed="rId2" cstate="print"/>
          <a:srcRect l="32031" t="13541" r="30469" b="48959"/>
          <a:stretch>
            <a:fillRect/>
          </a:stretch>
        </p:blipFill>
        <p:spPr>
          <a:xfrm>
            <a:off x="1785918" y="1000108"/>
            <a:ext cx="5786478" cy="4339859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85728"/>
            <a:ext cx="7851648" cy="857256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3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5357826"/>
            <a:ext cx="8501122" cy="1000132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Фиксация передней окклюзии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85720" y="285728"/>
            <a:ext cx="8429684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IV. 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Регистрация прикуса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Рисунок 6" descr="20160920_142511.jpg"/>
          <p:cNvPicPr>
            <a:picLocks noChangeAspect="1"/>
          </p:cNvPicPr>
          <p:nvPr/>
        </p:nvPicPr>
        <p:blipFill>
          <a:blip r:embed="rId2"/>
          <a:srcRect l="27344" t="22916" r="38281" b="51042"/>
          <a:stretch>
            <a:fillRect/>
          </a:stretch>
        </p:blipFill>
        <p:spPr>
          <a:xfrm>
            <a:off x="1214414" y="1285859"/>
            <a:ext cx="6715172" cy="381543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85728"/>
            <a:ext cx="7851648" cy="857256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3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5500702"/>
            <a:ext cx="8501122" cy="1000132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Фиксация правой боковой окклюзии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85720" y="285728"/>
            <a:ext cx="8429684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IV. 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Регистрация прикуса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Рисунок 9" descr="20160920_144333.jpg"/>
          <p:cNvPicPr>
            <a:picLocks noChangeAspect="1"/>
          </p:cNvPicPr>
          <p:nvPr/>
        </p:nvPicPr>
        <p:blipFill>
          <a:blip r:embed="rId2"/>
          <a:srcRect l="46875" t="33333" r="21094" b="40625"/>
          <a:stretch>
            <a:fillRect/>
          </a:stretch>
        </p:blipFill>
        <p:spPr>
          <a:xfrm>
            <a:off x="1142976" y="1214421"/>
            <a:ext cx="6858048" cy="4181737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85728"/>
            <a:ext cx="7851648" cy="857256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3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5500702"/>
            <a:ext cx="8501122" cy="1000132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Фиксация левой боковой окклюзии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85720" y="285728"/>
            <a:ext cx="8429684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IV. 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Регистрация прикуса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Рисунок 6" descr="20160920_150242.jpg"/>
          <p:cNvPicPr>
            <a:picLocks noChangeAspect="1"/>
          </p:cNvPicPr>
          <p:nvPr/>
        </p:nvPicPr>
        <p:blipFill>
          <a:blip r:embed="rId2">
            <a:lum contrast="-20000"/>
          </a:blip>
          <a:srcRect l="35156" t="30208" r="36719" b="48958"/>
          <a:stretch>
            <a:fillRect/>
          </a:stretch>
        </p:blipFill>
        <p:spPr>
          <a:xfrm>
            <a:off x="1142976" y="1500174"/>
            <a:ext cx="6643734" cy="3690963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85728"/>
            <a:ext cx="7851648" cy="857256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3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5715016"/>
            <a:ext cx="8501122" cy="785818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Разблокировка суставного механизма 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85720" y="285728"/>
            <a:ext cx="8429684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V. 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Настройка суставного механизма 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Рисунок 5" descr="20161009_180412.jpg"/>
          <p:cNvPicPr>
            <a:picLocks noChangeAspect="1"/>
          </p:cNvPicPr>
          <p:nvPr/>
        </p:nvPicPr>
        <p:blipFill>
          <a:blip r:embed="rId2" cstate="print"/>
          <a:srcRect l="32031" t="32292" r="20312" b="16666"/>
          <a:stretch>
            <a:fillRect/>
          </a:stretch>
        </p:blipFill>
        <p:spPr>
          <a:xfrm>
            <a:off x="1571604" y="1071547"/>
            <a:ext cx="5715040" cy="459077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85728"/>
            <a:ext cx="7851648" cy="857256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3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5786454"/>
            <a:ext cx="8501122" cy="714380"/>
          </a:xfrm>
        </p:spPr>
        <p:txBody>
          <a:bodyPr>
            <a:normAutofit fontScale="85000" lnSpcReduction="2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Установка </a:t>
            </a:r>
            <a:r>
              <a:rPr lang="ru-RU" sz="28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сагитального</a:t>
            </a: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суставного пути при помощи </a:t>
            </a:r>
            <a:r>
              <a:rPr lang="ru-RU" sz="28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прикусного</a:t>
            </a: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шаблона 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85720" y="285728"/>
            <a:ext cx="8429684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V. 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Настройка суставного механизма 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Рисунок 6" descr="20161009_180656.jpg"/>
          <p:cNvPicPr>
            <a:picLocks noChangeAspect="1"/>
          </p:cNvPicPr>
          <p:nvPr/>
        </p:nvPicPr>
        <p:blipFill>
          <a:blip r:embed="rId3" cstate="print"/>
          <a:srcRect l="10156" t="6250" r="19531" b="8333"/>
          <a:stretch>
            <a:fillRect/>
          </a:stretch>
        </p:blipFill>
        <p:spPr>
          <a:xfrm>
            <a:off x="2071670" y="1000108"/>
            <a:ext cx="5253307" cy="478634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85728"/>
            <a:ext cx="7851648" cy="857256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3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5786454"/>
            <a:ext cx="8501122" cy="714380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Фиксация </a:t>
            </a:r>
            <a:r>
              <a:rPr lang="ru-RU" sz="28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сагитального</a:t>
            </a: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суставного пути справа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85720" y="285728"/>
            <a:ext cx="8429684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V. 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Настройка суставного механизма 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Рисунок 5" descr="20161009_180737.jpg"/>
          <p:cNvPicPr>
            <a:picLocks noChangeAspect="1"/>
          </p:cNvPicPr>
          <p:nvPr/>
        </p:nvPicPr>
        <p:blipFill>
          <a:blip r:embed="rId3" cstate="print"/>
          <a:srcRect l="24219" t="16666" r="26562" b="16667"/>
          <a:stretch>
            <a:fillRect/>
          </a:stretch>
        </p:blipFill>
        <p:spPr>
          <a:xfrm>
            <a:off x="571473" y="1285860"/>
            <a:ext cx="4000528" cy="4143404"/>
          </a:xfrm>
          <a:prstGeom prst="rect">
            <a:avLst/>
          </a:prstGeom>
        </p:spPr>
      </p:pic>
      <p:pic>
        <p:nvPicPr>
          <p:cNvPr id="9" name="Рисунок 8" descr="20161009_180851.jpg"/>
          <p:cNvPicPr>
            <a:picLocks noChangeAspect="1"/>
          </p:cNvPicPr>
          <p:nvPr/>
        </p:nvPicPr>
        <p:blipFill>
          <a:blip r:embed="rId4" cstate="print"/>
          <a:srcRect l="30468" t="16666" r="23040" b="16667"/>
          <a:stretch>
            <a:fillRect/>
          </a:stretch>
        </p:blipFill>
        <p:spPr>
          <a:xfrm>
            <a:off x="4786314" y="1285860"/>
            <a:ext cx="3929090" cy="4148796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85728"/>
            <a:ext cx="7851648" cy="857256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3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5643578"/>
            <a:ext cx="8501122" cy="714380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Фиксация </a:t>
            </a:r>
            <a:r>
              <a:rPr lang="ru-RU" sz="28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сагитального</a:t>
            </a: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суставного пути слева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85720" y="285728"/>
            <a:ext cx="8429684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V. 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Настройка суставного механизма 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Рисунок 6" descr="20161009_180932.jpg"/>
          <p:cNvPicPr>
            <a:picLocks noChangeAspect="1"/>
          </p:cNvPicPr>
          <p:nvPr/>
        </p:nvPicPr>
        <p:blipFill>
          <a:blip r:embed="rId3" cstate="print"/>
          <a:srcRect l="25000" t="19791" r="32031" b="21875"/>
          <a:stretch>
            <a:fillRect/>
          </a:stretch>
        </p:blipFill>
        <p:spPr>
          <a:xfrm>
            <a:off x="428596" y="1357298"/>
            <a:ext cx="3929090" cy="4000528"/>
          </a:xfrm>
          <a:prstGeom prst="rect">
            <a:avLst/>
          </a:prstGeom>
        </p:spPr>
      </p:pic>
      <p:pic>
        <p:nvPicPr>
          <p:cNvPr id="10" name="Рисунок 9" descr="20161009_181008.jpg"/>
          <p:cNvPicPr>
            <a:picLocks noChangeAspect="1"/>
          </p:cNvPicPr>
          <p:nvPr/>
        </p:nvPicPr>
        <p:blipFill>
          <a:blip r:embed="rId4" cstate="print"/>
          <a:srcRect l="14843" t="12500" r="39063" b="29167"/>
          <a:stretch>
            <a:fillRect/>
          </a:stretch>
        </p:blipFill>
        <p:spPr>
          <a:xfrm>
            <a:off x="4500562" y="1357298"/>
            <a:ext cx="4214842" cy="4000528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85728"/>
            <a:ext cx="7851648" cy="785818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I.</a:t>
            </a:r>
            <a:r>
              <a:rPr lang="ru-RU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Установка лицевой дуги </a:t>
            </a:r>
            <a:endParaRPr lang="ru-RU" sz="3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5429264"/>
            <a:ext cx="7854696" cy="766318"/>
          </a:xfrm>
        </p:spPr>
        <p:txBody>
          <a:bodyPr>
            <a:normAutofit fontScale="92500" lnSpcReduction="1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Ориентация центрального штифта – балансира на лицевой дуге справа от красной линии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6" name="Рисунок 5" descr="20161014_070256.jpg"/>
          <p:cNvPicPr>
            <a:picLocks noChangeAspect="1"/>
          </p:cNvPicPr>
          <p:nvPr/>
        </p:nvPicPr>
        <p:blipFill>
          <a:blip r:embed="rId2" cstate="print"/>
          <a:srcRect l="13281" t="16666" r="25781" b="28125"/>
          <a:stretch>
            <a:fillRect/>
          </a:stretch>
        </p:blipFill>
        <p:spPr>
          <a:xfrm>
            <a:off x="1785918" y="1571612"/>
            <a:ext cx="5572164" cy="3786214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85728"/>
            <a:ext cx="7851648" cy="857256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3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5643578"/>
            <a:ext cx="8501122" cy="714380"/>
          </a:xfrm>
        </p:spPr>
        <p:txBody>
          <a:bodyPr>
            <a:normAutofit fontScale="85000" lnSpcReduction="2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Установка угла </a:t>
            </a:r>
            <a:r>
              <a:rPr lang="ru-RU" sz="28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Беннета</a:t>
            </a: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справа при помощи </a:t>
            </a:r>
            <a:r>
              <a:rPr lang="ru-RU" sz="28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прикусного</a:t>
            </a: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шаблона для левой боковой окклюзии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85720" y="285728"/>
            <a:ext cx="8429684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V. 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Настройка суставного механизма 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Рисунок 8" descr="20161009_183654.jpg"/>
          <p:cNvPicPr>
            <a:picLocks noChangeAspect="1"/>
          </p:cNvPicPr>
          <p:nvPr/>
        </p:nvPicPr>
        <p:blipFill>
          <a:blip r:embed="rId3" cstate="print"/>
          <a:srcRect l="25781" t="23958" r="28907" b="17708"/>
          <a:stretch>
            <a:fillRect/>
          </a:stretch>
        </p:blipFill>
        <p:spPr>
          <a:xfrm>
            <a:off x="500034" y="1357298"/>
            <a:ext cx="4143404" cy="4000528"/>
          </a:xfrm>
          <a:prstGeom prst="rect">
            <a:avLst/>
          </a:prstGeom>
        </p:spPr>
      </p:pic>
      <p:pic>
        <p:nvPicPr>
          <p:cNvPr id="11" name="Рисунок 10" descr="20161009_183803.jpg"/>
          <p:cNvPicPr>
            <a:picLocks noChangeAspect="1"/>
          </p:cNvPicPr>
          <p:nvPr/>
        </p:nvPicPr>
        <p:blipFill>
          <a:blip r:embed="rId4" cstate="print"/>
          <a:srcRect l="20312" t="13541" r="34375" b="28125"/>
          <a:stretch>
            <a:fillRect/>
          </a:stretch>
        </p:blipFill>
        <p:spPr>
          <a:xfrm>
            <a:off x="4714844" y="1357298"/>
            <a:ext cx="4143436" cy="4000528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85728"/>
            <a:ext cx="7851648" cy="857256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3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5429264"/>
            <a:ext cx="8501122" cy="714380"/>
          </a:xfrm>
        </p:spPr>
        <p:txBody>
          <a:bodyPr>
            <a:normAutofit fontScale="85000" lnSpcReduction="2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Установка угла </a:t>
            </a:r>
            <a:r>
              <a:rPr lang="ru-RU" sz="28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Беннета</a:t>
            </a: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слева при помощи </a:t>
            </a:r>
            <a:r>
              <a:rPr lang="ru-RU" sz="28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прикусного</a:t>
            </a: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шаблона для правой боковой окклюзии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85720" y="285728"/>
            <a:ext cx="8429684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V. 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Настройка суставного механизма 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Рисунок 6" descr="20161009_184223.jpg"/>
          <p:cNvPicPr>
            <a:picLocks noChangeAspect="1"/>
          </p:cNvPicPr>
          <p:nvPr/>
        </p:nvPicPr>
        <p:blipFill>
          <a:blip r:embed="rId3" cstate="print"/>
          <a:srcRect l="32031" t="17708" r="26562" b="27083"/>
          <a:stretch>
            <a:fillRect/>
          </a:stretch>
        </p:blipFill>
        <p:spPr>
          <a:xfrm>
            <a:off x="500034" y="1214422"/>
            <a:ext cx="3786214" cy="3786214"/>
          </a:xfrm>
          <a:prstGeom prst="rect">
            <a:avLst/>
          </a:prstGeom>
        </p:spPr>
      </p:pic>
      <p:pic>
        <p:nvPicPr>
          <p:cNvPr id="10" name="Рисунок 9" descr="20161009_184244.jpg"/>
          <p:cNvPicPr>
            <a:picLocks noChangeAspect="1"/>
          </p:cNvPicPr>
          <p:nvPr/>
        </p:nvPicPr>
        <p:blipFill>
          <a:blip r:embed="rId4" cstate="print"/>
          <a:srcRect l="32813" t="13541" r="19295" b="27083"/>
          <a:stretch>
            <a:fillRect/>
          </a:stretch>
        </p:blipFill>
        <p:spPr>
          <a:xfrm>
            <a:off x="4643438" y="1214422"/>
            <a:ext cx="4071966" cy="3786214"/>
          </a:xfrm>
          <a:prstGeom prst="rect">
            <a:avLst/>
          </a:prstGeom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85728"/>
            <a:ext cx="7851648" cy="857256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3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5429264"/>
            <a:ext cx="8501122" cy="714380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Определение пути резцового штифта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85720" y="285728"/>
            <a:ext cx="8429684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V. 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Настройка суставного механизма 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Рисунок 8" descr="20161010_153300.jpg"/>
          <p:cNvPicPr>
            <a:picLocks noChangeAspect="1"/>
          </p:cNvPicPr>
          <p:nvPr/>
        </p:nvPicPr>
        <p:blipFill>
          <a:blip r:embed="rId3" cstate="print"/>
          <a:srcRect l="24219" t="9374" r="21875" b="19791"/>
          <a:stretch>
            <a:fillRect/>
          </a:stretch>
        </p:blipFill>
        <p:spPr>
          <a:xfrm>
            <a:off x="2285984" y="928670"/>
            <a:ext cx="4494291" cy="4429156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85728"/>
            <a:ext cx="7851648" cy="928694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I.</a:t>
            </a:r>
            <a:r>
              <a:rPr lang="ru-RU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Установка лицевой дуги </a:t>
            </a:r>
            <a:endParaRPr lang="ru-RU" sz="3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5500702"/>
            <a:ext cx="7854696" cy="909194"/>
          </a:xfrm>
        </p:spPr>
        <p:txBody>
          <a:bodyPr>
            <a:normAutofit lnSpcReduction="1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Установка и фиксация </a:t>
            </a:r>
            <a:r>
              <a:rPr lang="ru-RU" sz="28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прикусной</a:t>
            </a: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вилки в полости рта 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4" name="Рисунок 3" descr="20160910_131750.jpg"/>
          <p:cNvPicPr>
            <a:picLocks noChangeAspect="1"/>
          </p:cNvPicPr>
          <p:nvPr/>
        </p:nvPicPr>
        <p:blipFill>
          <a:blip r:embed="rId2" cstate="print"/>
          <a:srcRect l="22656" t="13542" r="35156" b="35416"/>
          <a:stretch>
            <a:fillRect/>
          </a:stretch>
        </p:blipFill>
        <p:spPr>
          <a:xfrm>
            <a:off x="642910" y="1643050"/>
            <a:ext cx="3857652" cy="3643338"/>
          </a:xfrm>
          <a:prstGeom prst="rect">
            <a:avLst/>
          </a:prstGeom>
        </p:spPr>
      </p:pic>
      <p:pic>
        <p:nvPicPr>
          <p:cNvPr id="5" name="Рисунок 4" descr="20160910_131814.jpg"/>
          <p:cNvPicPr>
            <a:picLocks noChangeAspect="1"/>
          </p:cNvPicPr>
          <p:nvPr/>
        </p:nvPicPr>
        <p:blipFill>
          <a:blip r:embed="rId3" cstate="print"/>
          <a:srcRect l="30468" t="5208" r="21094" b="33797"/>
          <a:stretch>
            <a:fillRect/>
          </a:stretch>
        </p:blipFill>
        <p:spPr>
          <a:xfrm>
            <a:off x="4643438" y="1643050"/>
            <a:ext cx="4000528" cy="36433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rot="19339519">
            <a:off x="1734701" y="2763544"/>
            <a:ext cx="1368152" cy="35855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6132" y="2060848"/>
            <a:ext cx="1335140" cy="1152244"/>
          </a:xfrm>
          <a:prstGeom prst="rect">
            <a:avLst/>
          </a:prstGeom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357166"/>
            <a:ext cx="7851648" cy="71438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I.</a:t>
            </a:r>
            <a:r>
              <a:rPr lang="ru-RU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Установка лицевой дуги </a:t>
            </a:r>
            <a:endParaRPr lang="ru-RU" sz="3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5357826"/>
            <a:ext cx="7854696" cy="823906"/>
          </a:xfrm>
        </p:spPr>
        <p:txBody>
          <a:bodyPr>
            <a:normAutofit fontScale="92500" lnSpcReduction="1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Установка ушных штифтов слева и справа (расположенных сзади на лицевой дуге)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6" name="Рисунок 5" descr="20160910_132701.jpg"/>
          <p:cNvPicPr>
            <a:picLocks noChangeAspect="1"/>
          </p:cNvPicPr>
          <p:nvPr/>
        </p:nvPicPr>
        <p:blipFill>
          <a:blip r:embed="rId2"/>
          <a:srcRect l="35156" t="37500" r="45312" b="35350"/>
          <a:stretch>
            <a:fillRect/>
          </a:stretch>
        </p:blipFill>
        <p:spPr>
          <a:xfrm>
            <a:off x="2571736" y="1357298"/>
            <a:ext cx="3929090" cy="3714776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85728"/>
            <a:ext cx="7851648" cy="71438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I.</a:t>
            </a:r>
            <a:r>
              <a:rPr lang="ru-RU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Установка лицевой дуги </a:t>
            </a:r>
            <a:endParaRPr lang="ru-RU" sz="3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5500702"/>
            <a:ext cx="8143932" cy="1109658"/>
          </a:xfrm>
        </p:spPr>
        <p:txBody>
          <a:bodyPr>
            <a:normAutofit fontScale="85000" lnSpcReduction="1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Установка носового упора у основания крыла носа </a:t>
            </a:r>
          </a:p>
          <a:p>
            <a:pPr algn="ctr"/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(указатель </a:t>
            </a:r>
            <a:r>
              <a:rPr lang="ru-RU" sz="28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Камперовской</a:t>
            </a: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горизонтали)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5" name="Рисунок 4" descr="20160910_132728.jpg"/>
          <p:cNvPicPr>
            <a:picLocks noChangeAspect="1"/>
          </p:cNvPicPr>
          <p:nvPr/>
        </p:nvPicPr>
        <p:blipFill>
          <a:blip r:embed="rId2"/>
          <a:srcRect l="43750" t="49851" r="40625" b="28571"/>
          <a:stretch>
            <a:fillRect/>
          </a:stretch>
        </p:blipFill>
        <p:spPr>
          <a:xfrm>
            <a:off x="2571736" y="1214422"/>
            <a:ext cx="4000528" cy="4143404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85728"/>
            <a:ext cx="7851648" cy="857256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3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5357826"/>
            <a:ext cx="7854696" cy="895344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Окончательная фиксация лицевой дуги  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6" name="Рисунок 5" descr="20160910_132724.jpg"/>
          <p:cNvPicPr>
            <a:picLocks noChangeAspect="1"/>
          </p:cNvPicPr>
          <p:nvPr/>
        </p:nvPicPr>
        <p:blipFill>
          <a:blip r:embed="rId2" cstate="print"/>
          <a:srcRect l="14063" t="15625" r="22656" b="9375"/>
          <a:stretch>
            <a:fillRect/>
          </a:stretch>
        </p:blipFill>
        <p:spPr>
          <a:xfrm>
            <a:off x="2071670" y="1000108"/>
            <a:ext cx="4902433" cy="4143404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71472" y="285728"/>
            <a:ext cx="7851648" cy="71438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I.</a:t>
            </a:r>
            <a:r>
              <a:rPr kumimoji="0" lang="ru-RU" sz="3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Установка лицевой дуги </a:t>
            </a:r>
            <a:endParaRPr kumimoji="0" lang="ru-RU" sz="36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 rot="21022096">
            <a:off x="3779912" y="2348880"/>
            <a:ext cx="1728192" cy="43204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85728"/>
            <a:ext cx="7851648" cy="857256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3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5357826"/>
            <a:ext cx="7854696" cy="1000132"/>
          </a:xfrm>
        </p:spPr>
        <p:txBody>
          <a:bodyPr>
            <a:normAutofit fontScale="925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Фиксация установочных пластин и индикатора носового упора над штифтом резцового пути  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85720" y="285728"/>
            <a:ext cx="8429684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I</a:t>
            </a:r>
            <a:r>
              <a:rPr kumimoji="0" lang="en-US" sz="3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.</a:t>
            </a:r>
            <a:r>
              <a:rPr kumimoji="0" lang="ru-RU" sz="3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Установка лицевой дуги в </a:t>
            </a:r>
            <a:r>
              <a:rPr kumimoji="0" lang="ru-RU" sz="36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артикулятор</a:t>
            </a:r>
            <a:r>
              <a:rPr kumimoji="0" lang="ru-RU" sz="3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sz="36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20161014_073503.jpg"/>
          <p:cNvPicPr>
            <a:picLocks noChangeAspect="1"/>
          </p:cNvPicPr>
          <p:nvPr/>
        </p:nvPicPr>
        <p:blipFill>
          <a:blip r:embed="rId2" cstate="print"/>
          <a:srcRect l="20312" t="7291" r="17187" b="10416"/>
          <a:stretch>
            <a:fillRect/>
          </a:stretch>
        </p:blipFill>
        <p:spPr>
          <a:xfrm>
            <a:off x="2143109" y="984034"/>
            <a:ext cx="4429156" cy="437379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85728"/>
            <a:ext cx="7851648" cy="857256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3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5357826"/>
            <a:ext cx="7854696" cy="1000132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Установка передних ушных штифтов в соответствующие места </a:t>
            </a:r>
            <a:r>
              <a:rPr lang="ru-RU" sz="28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артикулятора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85720" y="285728"/>
            <a:ext cx="8429684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I</a:t>
            </a:r>
            <a:r>
              <a:rPr kumimoji="0" lang="en-US" sz="3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.</a:t>
            </a:r>
            <a:r>
              <a:rPr kumimoji="0" lang="ru-RU" sz="3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Установка лицевой дуги в </a:t>
            </a:r>
            <a:r>
              <a:rPr kumimoji="0" lang="ru-RU" sz="36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артикулятор</a:t>
            </a:r>
            <a:r>
              <a:rPr kumimoji="0" lang="ru-RU" sz="3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sz="36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 descr="20161009_171157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 t="36458" r="74219" b="22917"/>
          <a:stretch>
            <a:fillRect/>
          </a:stretch>
        </p:blipFill>
        <p:spPr>
          <a:xfrm>
            <a:off x="2643174" y="1071546"/>
            <a:ext cx="3500462" cy="4136966"/>
          </a:xfrm>
          <a:prstGeom prst="rect">
            <a:avLst/>
          </a:prstGeom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85728"/>
            <a:ext cx="7851648" cy="857256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3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4857760"/>
            <a:ext cx="8501122" cy="1000132"/>
          </a:xfrm>
        </p:spPr>
        <p:txBody>
          <a:bodyPr>
            <a:normAutofit fontScale="85000" lnSpcReduction="1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Регулировка высоты центрального штифта на лицевой дуге по индикатору носового упора до </a:t>
            </a:r>
            <a:r>
              <a:rPr lang="ru-RU" sz="28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косания</a:t>
            </a: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85720" y="285728"/>
            <a:ext cx="8429684" cy="5715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I</a:t>
            </a:r>
            <a:r>
              <a:rPr kumimoji="0" lang="en-US" sz="3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.</a:t>
            </a:r>
            <a:r>
              <a:rPr kumimoji="0" lang="ru-RU" sz="3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Установка лицевой дуги в </a:t>
            </a:r>
            <a:r>
              <a:rPr kumimoji="0" lang="ru-RU" sz="36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артикулятор</a:t>
            </a:r>
            <a:r>
              <a:rPr kumimoji="0" lang="ru-RU" sz="3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sz="36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 descr="20161009_1742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562" y="1285860"/>
            <a:ext cx="4190997" cy="3143248"/>
          </a:xfrm>
          <a:prstGeom prst="rect">
            <a:avLst/>
          </a:prstGeom>
        </p:spPr>
      </p:pic>
      <p:pic>
        <p:nvPicPr>
          <p:cNvPr id="7" name="Рисунок 6" descr="20161009_1742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285860"/>
            <a:ext cx="4190997" cy="3143248"/>
          </a:xfrm>
          <a:prstGeom prst="rect">
            <a:avLst/>
          </a:prstGeom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108</TotalTime>
  <Words>300</Words>
  <Application>Microsoft Office PowerPoint</Application>
  <PresentationFormat>Экран (4:3)</PresentationFormat>
  <Paragraphs>67</Paragraphs>
  <Slides>22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Calibri</vt:lpstr>
      <vt:lpstr>Constantia</vt:lpstr>
      <vt:lpstr>Wingdings 2</vt:lpstr>
      <vt:lpstr>Поток</vt:lpstr>
      <vt:lpstr>Этапы работы с артикулятором Spacy Wing</vt:lpstr>
      <vt:lpstr>I.Установка лицевой дуги </vt:lpstr>
      <vt:lpstr>I.Установка лицевой дуги </vt:lpstr>
      <vt:lpstr>I.Установка лицевой дуги </vt:lpstr>
      <vt:lpstr>I.Установка лицевой дуги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Этапы работы с артикулятором Spacy Wing</dc:title>
  <dc:creator>Jony</dc:creator>
  <cp:lastModifiedBy>Евгений Буянов</cp:lastModifiedBy>
  <cp:revision>15</cp:revision>
  <dcterms:created xsi:type="dcterms:W3CDTF">2016-10-12T21:25:00Z</dcterms:created>
  <dcterms:modified xsi:type="dcterms:W3CDTF">2024-10-31T03:28:59Z</dcterms:modified>
</cp:coreProperties>
</file>