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8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74E325E-00BC-43BC-8B99-EE901FAA1592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5BEA157-211C-46CA-BB72-E1287647CCC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313259" y="548680"/>
            <a:ext cx="6517482" cy="720080"/>
          </a:xfrm>
        </p:spPr>
        <p:txBody>
          <a:bodyPr>
            <a:normAutofit/>
          </a:bodyPr>
          <a:lstStyle/>
          <a:p>
            <a:r>
              <a:rPr lang="ru-RU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800" b="1" cap="none" dirty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pharmaceutical </a:t>
            </a:r>
            <a:r>
              <a:rPr lang="en-US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ru-RU" sz="2800" b="1" cap="none" dirty="0" smtClean="0">
                <a:solidFill>
                  <a:srgbClr val="1D52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416824" cy="28083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Chromane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phenylchromane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vitamins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593998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D52A7"/>
                </a:solidFill>
              </a:rPr>
              <a:t>Associate Professor </a:t>
            </a:r>
            <a:r>
              <a:rPr lang="en-US" dirty="0" err="1" smtClean="0">
                <a:solidFill>
                  <a:srgbClr val="1D52A7"/>
                </a:solidFill>
              </a:rPr>
              <a:t>Gureeva</a:t>
            </a:r>
            <a:r>
              <a:rPr lang="en-US" dirty="0" smtClean="0">
                <a:solidFill>
                  <a:srgbClr val="1D52A7"/>
                </a:solidFill>
              </a:rPr>
              <a:t> E.S.</a:t>
            </a:r>
            <a:endParaRPr lang="ru-RU" dirty="0">
              <a:solidFill>
                <a:srgbClr val="1D52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59305"/>
            <a:ext cx="7878763" cy="40100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56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Tocopherol acetate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72816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/>
            <a:r>
              <a:rPr lang="en-US" sz="2200" b="1" i="1" dirty="0" smtClean="0">
                <a:solidFill>
                  <a:srgbClr val="0070C0"/>
                </a:solidFill>
              </a:rPr>
              <a:t>4.	Interaction with concentrated nitric acid on heating</a:t>
            </a:r>
            <a:endParaRPr lang="en-US" sz="2200" b="1" i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5733256"/>
            <a:ext cx="4139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3300"/>
                </a:solidFill>
              </a:rPr>
              <a:t>red-orange</a:t>
            </a:r>
            <a:r>
              <a:rPr lang="en-US" dirty="0" smtClean="0"/>
              <a:t> </a:t>
            </a:r>
            <a:r>
              <a:rPr lang="en-US" b="1" dirty="0" smtClean="0"/>
              <a:t>colored o-</a:t>
            </a:r>
            <a:r>
              <a:rPr lang="en-US" b="1" dirty="0" err="1" smtClean="0"/>
              <a:t>tocopherylquinone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325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56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Tocopherol acetate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72816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/>
            <a:r>
              <a:rPr lang="en-US" sz="2200" b="1" i="1" dirty="0" smtClean="0">
                <a:solidFill>
                  <a:srgbClr val="0070C0"/>
                </a:solidFill>
              </a:rPr>
              <a:t>5.	Interaction with ferric chloride.</a:t>
            </a:r>
            <a:endParaRPr lang="en-US" sz="2200" b="1" i="1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t="45743" r="6750" b="20880"/>
          <a:stretch/>
        </p:blipFill>
        <p:spPr bwMode="auto">
          <a:xfrm>
            <a:off x="335253" y="2476488"/>
            <a:ext cx="8485219" cy="253668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0458" y="4581128"/>
            <a:ext cx="91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yellow</a:t>
            </a:r>
            <a:endParaRPr lang="ru-RU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56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Tocopherol acetate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72816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/>
            <a:r>
              <a:rPr lang="ru-RU" sz="2200" b="1" i="1" dirty="0" smtClean="0">
                <a:solidFill>
                  <a:srgbClr val="0070C0"/>
                </a:solidFill>
              </a:rPr>
              <a:t>6</a:t>
            </a:r>
            <a:r>
              <a:rPr lang="en-US" sz="2200" b="1" i="1" dirty="0" smtClean="0">
                <a:solidFill>
                  <a:srgbClr val="0070C0"/>
                </a:solidFill>
              </a:rPr>
              <a:t>.	Interaction with potassium </a:t>
            </a:r>
            <a:r>
              <a:rPr lang="en-US" sz="2200" b="1" i="1" dirty="0" err="1" smtClean="0">
                <a:solidFill>
                  <a:srgbClr val="0070C0"/>
                </a:solidFill>
              </a:rPr>
              <a:t>hexacyanoferrate</a:t>
            </a:r>
            <a:r>
              <a:rPr lang="en-US" sz="2200" b="1" i="1" dirty="0" smtClean="0">
                <a:solidFill>
                  <a:srgbClr val="0070C0"/>
                </a:solidFill>
              </a:rPr>
              <a:t> in alkaline medium</a:t>
            </a:r>
            <a:endParaRPr lang="en-US" sz="2200" b="1" i="1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904656" cy="297767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5373216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r>
              <a:rPr lang="ru-RU" sz="2200" b="1" i="1" dirty="0" smtClean="0">
                <a:solidFill>
                  <a:srgbClr val="0070C0"/>
                </a:solidFill>
              </a:rPr>
              <a:t>7. </a:t>
            </a:r>
            <a:r>
              <a:rPr lang="en-US" sz="2200" b="1" i="1" dirty="0" smtClean="0">
                <a:solidFill>
                  <a:srgbClr val="0070C0"/>
                </a:solidFill>
              </a:rPr>
              <a:t>Interaction with a reagent containing iron (III) chloride and α,α-</a:t>
            </a:r>
            <a:r>
              <a:rPr lang="en-US" sz="2200" b="1" i="1" dirty="0" err="1" smtClean="0">
                <a:solidFill>
                  <a:srgbClr val="0070C0"/>
                </a:solidFill>
              </a:rPr>
              <a:t>dipyridyl</a:t>
            </a:r>
            <a:r>
              <a:rPr lang="en-US" sz="2200" b="1" i="1" dirty="0" smtClean="0">
                <a:solidFill>
                  <a:srgbClr val="0070C0"/>
                </a:solidFill>
              </a:rPr>
              <a:t> in a mixture of ethanol and benzene.</a:t>
            </a:r>
            <a:endParaRPr lang="ru-RU" sz="2200" b="1" i="1" dirty="0" smtClean="0">
              <a:solidFill>
                <a:srgbClr val="0070C0"/>
              </a:solidFill>
            </a:endParaRPr>
          </a:p>
          <a:p>
            <a:pPr marL="268288" algn="just"/>
            <a:r>
              <a:rPr lang="en-US" sz="2000" dirty="0" smtClean="0"/>
              <a:t>A </a:t>
            </a:r>
            <a:r>
              <a:rPr lang="en-US" sz="2000" b="1" dirty="0" smtClean="0">
                <a:solidFill>
                  <a:srgbClr val="C00000"/>
                </a:solidFill>
              </a:rPr>
              <a:t>red coloration </a:t>
            </a:r>
            <a:r>
              <a:rPr lang="en-US" sz="2000" dirty="0" smtClean="0"/>
              <a:t>appears, having a maximum of light absorption at a wavelength of 500 nm.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312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56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Tocopherol acetate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13452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Purity test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890698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200" dirty="0"/>
              <a:t>When testing for purity determine the transparency, color of the solution, acid number (not more than 0.5 from a sample of 2.0 g). </a:t>
            </a:r>
            <a:endParaRPr lang="ru-RU" sz="2200" dirty="0" smtClean="0"/>
          </a:p>
          <a:p>
            <a:pPr algn="just">
              <a:spcAft>
                <a:spcPts val="1200"/>
              </a:spcAft>
            </a:pPr>
            <a:r>
              <a:rPr lang="en-US" sz="2200" dirty="0" smtClean="0"/>
              <a:t>Determine </a:t>
            </a:r>
            <a:r>
              <a:rPr lang="en-US" sz="2200" dirty="0"/>
              <a:t>the sum of extraneous impurities (up to 1%) and impurity </a:t>
            </a:r>
            <a:r>
              <a:rPr lang="ru-RU" sz="2200" dirty="0"/>
              <a:t>α</a:t>
            </a:r>
            <a:r>
              <a:rPr lang="en-US" sz="2200" dirty="0"/>
              <a:t>-tocopherol (not more than 4%) by HPLC. </a:t>
            </a:r>
            <a:endParaRPr lang="ru-RU" sz="2200" dirty="0" smtClean="0"/>
          </a:p>
          <a:p>
            <a:pPr algn="just">
              <a:spcAft>
                <a:spcPts val="1200"/>
              </a:spcAft>
            </a:pPr>
            <a:r>
              <a:rPr lang="en-US" sz="2200" dirty="0" smtClean="0"/>
              <a:t>Detection </a:t>
            </a:r>
            <a:r>
              <a:rPr lang="en-US" sz="2200" dirty="0"/>
              <a:t>of the total content of impurities is performed at a wavelength of 210 nm, and </a:t>
            </a:r>
            <a:r>
              <a:rPr lang="ru-RU" sz="2200" dirty="0"/>
              <a:t>α</a:t>
            </a:r>
            <a:r>
              <a:rPr lang="en-US" sz="2200" dirty="0"/>
              <a:t>-tocopherol - at 292 nm. Calculations are made by comparing the peak areas of the test substance and the state standard sample of tocopherol acetate.</a:t>
            </a:r>
            <a:endParaRPr lang="ru-RU" sz="2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31583"/>
            <a:ext cx="3960440" cy="168718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156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56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Tocopherol acetate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1863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Quantification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772816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/>
            <a:r>
              <a:rPr lang="en-US" sz="2200" b="1" i="1" dirty="0" smtClean="0">
                <a:solidFill>
                  <a:srgbClr val="0070C0"/>
                </a:solidFill>
              </a:rPr>
              <a:t>1.	</a:t>
            </a:r>
            <a:r>
              <a:rPr lang="en-US" sz="2200" b="1" i="1" dirty="0" err="1" smtClean="0">
                <a:solidFill>
                  <a:srgbClr val="0070C0"/>
                </a:solidFill>
              </a:rPr>
              <a:t>Cerimetry</a:t>
            </a:r>
            <a:endParaRPr lang="en-US" sz="2200" b="1" i="1" dirty="0">
              <a:solidFill>
                <a:srgbClr val="0070C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7200800" cy="437084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4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56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Tocopherol acetate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1863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Quantification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772816"/>
            <a:ext cx="799288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/>
            <a:r>
              <a:rPr lang="en-US" sz="2200" b="1" i="1" dirty="0" smtClean="0">
                <a:solidFill>
                  <a:srgbClr val="0070C0"/>
                </a:solidFill>
              </a:rPr>
              <a:t>2.	Gas-liquid chromatography</a:t>
            </a:r>
          </a:p>
          <a:p>
            <a:pPr marL="622300" indent="-354013"/>
            <a:r>
              <a:rPr lang="en-US" sz="2200" dirty="0" smtClean="0"/>
              <a:t>This method is used to quantify tocopherol oil solutions</a:t>
            </a:r>
          </a:p>
          <a:p>
            <a:pPr marL="354013" indent="-354013"/>
            <a:endParaRPr lang="ru-RU" sz="800" b="1" i="1" dirty="0" smtClean="0">
              <a:solidFill>
                <a:srgbClr val="0070C0"/>
              </a:solidFill>
            </a:endParaRPr>
          </a:p>
          <a:p>
            <a:pPr marL="354013" indent="-354013"/>
            <a:r>
              <a:rPr lang="en-US" sz="2200" b="1" i="1" dirty="0" smtClean="0">
                <a:solidFill>
                  <a:srgbClr val="0070C0"/>
                </a:solidFill>
              </a:rPr>
              <a:t>3.	HPLC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998113"/>
            <a:ext cx="10715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Storage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429000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During storage it is necessary to take into account the influence of UV radiation. Tocopherol acetate is stored in hermetically sealed, filled to the top in dark glass jars in a cool place protected from light (at a temperature not exceeding +10°C).</a:t>
            </a:r>
            <a:endParaRPr lang="ru-RU" sz="2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28" y="4653136"/>
            <a:ext cx="4530080" cy="181203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73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56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Tocopherol acetate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15808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Medical use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844824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/>
              <a:t>Tocopherol acetate is used in the form of solutions in oil 5, 10 and 30% for ingestion and intramuscular injection. It is prescribed for diseases of the neuromuscular system, peripheral vessels, atherosclerosis, threatened abortion, dysfunction of the sex glands in men and other diseases.</a:t>
            </a:r>
            <a:endParaRPr lang="ru-RU" sz="2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01008"/>
            <a:ext cx="4464496" cy="301030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0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5" r="27643"/>
          <a:stretch/>
        </p:blipFill>
        <p:spPr bwMode="auto">
          <a:xfrm>
            <a:off x="291985" y="1412776"/>
            <a:ext cx="2263791" cy="273630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17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1340768"/>
            <a:ext cx="59766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 smtClean="0"/>
              <a:t>In 1936, Saint-Georgie, studying natural extracts of vitamin C (lemons, red pepper), found that in the treatment of patients with scurvy, they are much more effective than synthetic ascorbic acid. Hence it was concluded that natural preparations of vitamin C contain some other substance, the presence of which is necessary to manifest the full effect of ascorbic acid.</a:t>
            </a:r>
            <a:endParaRPr lang="ru-RU" sz="22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91985" y="4365104"/>
            <a:ext cx="86004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This substance affects the state of capillary blood vessels, their fragility, permeability, in connection with which it was called "</a:t>
            </a:r>
            <a:r>
              <a:rPr lang="en-US" sz="2200" b="1" i="1" dirty="0" smtClean="0"/>
              <a:t>vitamin permeability</a:t>
            </a:r>
            <a:r>
              <a:rPr lang="en-US" sz="2200" dirty="0" smtClean="0"/>
              <a:t>", or </a:t>
            </a:r>
            <a:r>
              <a:rPr lang="en-US" sz="2200" b="1" i="1" dirty="0" smtClean="0"/>
              <a:t>vitamin P</a:t>
            </a:r>
            <a:r>
              <a:rPr lang="en-US" sz="2200" dirty="0" smtClean="0"/>
              <a:t>, from the Latin word </a:t>
            </a:r>
            <a:r>
              <a:rPr lang="en-US" sz="2200" dirty="0" err="1" smtClean="0"/>
              <a:t>permeabilitus</a:t>
            </a:r>
            <a:r>
              <a:rPr lang="en-US" sz="2200" dirty="0" smtClean="0"/>
              <a:t>, which means "to penetrate". Lack of vitamin P in the body causes painful phenomena - pitting hemorrhages. From red pepper and citrus fruits, a yellow crystalline substance, citrine, which has the effect of vitamin P, has been isolated.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8876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18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3096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Structure of </a:t>
            </a:r>
            <a:r>
              <a:rPr lang="en-US" sz="2400" b="1" dirty="0" err="1" smtClean="0">
                <a:solidFill>
                  <a:srgbClr val="C00000"/>
                </a:solidFill>
              </a:rPr>
              <a:t>flavanoids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9" y="2204863"/>
            <a:ext cx="3702685" cy="166908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062" y="3399383"/>
            <a:ext cx="1008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flavan</a:t>
            </a:r>
            <a:endParaRPr lang="ru-RU" sz="2400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4285977" cy="428597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9" y="4221088"/>
            <a:ext cx="3674315" cy="226975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22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19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7370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Groups of </a:t>
            </a:r>
            <a:r>
              <a:rPr lang="en-US" sz="2400" b="1" dirty="0" err="1" smtClean="0">
                <a:solidFill>
                  <a:srgbClr val="C00000"/>
                </a:solidFill>
              </a:rPr>
              <a:t>flavan</a:t>
            </a:r>
            <a:r>
              <a:rPr lang="en-US" sz="2400" b="1" dirty="0" smtClean="0">
                <a:solidFill>
                  <a:srgbClr val="C00000"/>
                </a:solidFill>
              </a:rPr>
              <a:t> derivatives are of interest for medicine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88840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r>
              <a:rPr lang="en-US" sz="2200" b="1" dirty="0" smtClean="0">
                <a:solidFill>
                  <a:srgbClr val="0070C0"/>
                </a:solidFill>
              </a:rPr>
              <a:t>1.	3-Oxy derivatives of </a:t>
            </a:r>
            <a:r>
              <a:rPr lang="en-US" sz="2200" b="1" dirty="0" err="1" smtClean="0">
                <a:solidFill>
                  <a:srgbClr val="0070C0"/>
                </a:solidFill>
              </a:rPr>
              <a:t>flavan</a:t>
            </a:r>
            <a:r>
              <a:rPr lang="en-US" sz="2200" b="1" dirty="0" smtClean="0">
                <a:solidFill>
                  <a:srgbClr val="0070C0"/>
                </a:solidFill>
              </a:rPr>
              <a:t> (2 - </a:t>
            </a:r>
            <a:r>
              <a:rPr lang="en-US" sz="2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2200" b="1" dirty="0" smtClean="0">
                <a:solidFill>
                  <a:srgbClr val="0070C0"/>
                </a:solidFill>
              </a:rPr>
              <a:t>) are </a:t>
            </a:r>
            <a:r>
              <a:rPr lang="en-US" sz="2200" b="1" dirty="0" err="1" smtClean="0">
                <a:solidFill>
                  <a:srgbClr val="0070C0"/>
                </a:solidFill>
              </a:rPr>
              <a:t>catechins</a:t>
            </a:r>
            <a:r>
              <a:rPr lang="en-US" sz="2200" b="1" dirty="0" smtClean="0">
                <a:solidFill>
                  <a:srgbClr val="0070C0"/>
                </a:solidFill>
              </a:rPr>
              <a:t> with tannin property:</a:t>
            </a:r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3948439" cy="252028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6952"/>
            <a:ext cx="2608196" cy="252028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13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</a:t>
            </a:fld>
            <a:endParaRPr lang="ru-RU"/>
          </a:p>
        </p:txBody>
      </p:sp>
      <p:pic>
        <p:nvPicPr>
          <p:cNvPr id="8" name="Объект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EF5BA431-FF02-4174-B2D8-4E8B7B073556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68" y="1700808"/>
            <a:ext cx="3672408" cy="460971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667"/>
            <a:ext cx="5220432" cy="2032697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3968" y="1744940"/>
            <a:ext cx="46085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discovery of vitamin E in 1922 was made quite by accident by Herbert Evans and Catherine Scott Bishop.</a:t>
            </a:r>
            <a:endParaRPr lang="ru-RU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0"/>
            <a:ext cx="2774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History of discovery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20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7370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Groups of </a:t>
            </a:r>
            <a:r>
              <a:rPr lang="en-US" sz="2400" b="1" dirty="0" err="1" smtClean="0">
                <a:solidFill>
                  <a:srgbClr val="C00000"/>
                </a:solidFill>
              </a:rPr>
              <a:t>flavan</a:t>
            </a:r>
            <a:r>
              <a:rPr lang="en-US" sz="2400" b="1" dirty="0" smtClean="0">
                <a:solidFill>
                  <a:srgbClr val="C00000"/>
                </a:solidFill>
              </a:rPr>
              <a:t> derivatives are of interest for medicine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2011487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en-US" sz="2200" b="1" dirty="0" smtClean="0">
                <a:solidFill>
                  <a:srgbClr val="0070C0"/>
                </a:solidFill>
              </a:rPr>
              <a:t>2.	Derivatives of 4 - </a:t>
            </a:r>
            <a:r>
              <a:rPr lang="en-US" sz="2200" b="1" dirty="0" err="1" smtClean="0">
                <a:solidFill>
                  <a:srgbClr val="0070C0"/>
                </a:solidFill>
              </a:rPr>
              <a:t>oxoflavan</a:t>
            </a:r>
            <a:r>
              <a:rPr lang="en-US" sz="2200" b="1" dirty="0" smtClean="0">
                <a:solidFill>
                  <a:srgbClr val="0070C0"/>
                </a:solidFill>
              </a:rPr>
              <a:t> (4 - </a:t>
            </a:r>
            <a:r>
              <a:rPr lang="en-US" sz="2200" b="1" dirty="0" err="1" smtClean="0">
                <a:solidFill>
                  <a:srgbClr val="0070C0"/>
                </a:solidFill>
              </a:rPr>
              <a:t>oxo</a:t>
            </a:r>
            <a:r>
              <a:rPr lang="en-US" sz="2200" b="1" dirty="0" smtClean="0">
                <a:solidFill>
                  <a:srgbClr val="0070C0"/>
                </a:solidFill>
              </a:rPr>
              <a:t> - 2 - </a:t>
            </a:r>
            <a:r>
              <a:rPr lang="en-US" sz="2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2200" b="1" dirty="0" smtClean="0">
                <a:solidFill>
                  <a:srgbClr val="0070C0"/>
                </a:solidFill>
              </a:rPr>
              <a:t>) - Flavanones, which cause coloration of fruits and berries: </a:t>
            </a:r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952" y="2996952"/>
            <a:ext cx="3203488" cy="252028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6952"/>
            <a:ext cx="2520280" cy="252028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9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21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7370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Groups of </a:t>
            </a:r>
            <a:r>
              <a:rPr lang="en-US" sz="2400" b="1" dirty="0" err="1" smtClean="0">
                <a:solidFill>
                  <a:srgbClr val="C00000"/>
                </a:solidFill>
              </a:rPr>
              <a:t>flavan</a:t>
            </a:r>
            <a:r>
              <a:rPr lang="en-US" sz="2400" b="1" dirty="0" smtClean="0">
                <a:solidFill>
                  <a:srgbClr val="C00000"/>
                </a:solidFill>
              </a:rPr>
              <a:t> derivatives are of interest for medicine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988840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r>
              <a:rPr lang="en-US" sz="2200" b="1" dirty="0" smtClean="0">
                <a:solidFill>
                  <a:srgbClr val="0070C0"/>
                </a:solidFill>
              </a:rPr>
              <a:t>3.	The </a:t>
            </a:r>
            <a:r>
              <a:rPr lang="en-US" sz="2200" b="1" dirty="0" err="1" smtClean="0">
                <a:solidFill>
                  <a:srgbClr val="0070C0"/>
                </a:solidFill>
              </a:rPr>
              <a:t>oxysubstituted</a:t>
            </a:r>
            <a:r>
              <a:rPr lang="en-US" sz="2200" b="1" dirty="0" smtClean="0">
                <a:solidFill>
                  <a:srgbClr val="0070C0"/>
                </a:solidFill>
              </a:rPr>
              <a:t> flavones are </a:t>
            </a:r>
            <a:r>
              <a:rPr lang="en-US" sz="2200" b="1" dirty="0" err="1" smtClean="0">
                <a:solidFill>
                  <a:srgbClr val="0070C0"/>
                </a:solidFill>
              </a:rPr>
              <a:t>flavonols</a:t>
            </a:r>
            <a:r>
              <a:rPr lang="en-US" sz="2200" b="1" dirty="0" smtClean="0">
                <a:solidFill>
                  <a:srgbClr val="0070C0"/>
                </a:solidFill>
              </a:rPr>
              <a:t>:</a:t>
            </a:r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00" y="3030428"/>
            <a:ext cx="3116932" cy="255415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8059"/>
            <a:ext cx="2519171" cy="2519171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25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22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r="56403" b="14718"/>
          <a:stretch/>
        </p:blipFill>
        <p:spPr bwMode="auto">
          <a:xfrm>
            <a:off x="539552" y="2204864"/>
            <a:ext cx="2991944" cy="352080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15" b="54345"/>
          <a:stretch/>
        </p:blipFill>
        <p:spPr bwMode="auto">
          <a:xfrm>
            <a:off x="5220072" y="2204864"/>
            <a:ext cx="3305451" cy="237626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1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23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68760"/>
            <a:ext cx="86409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b="1" dirty="0" err="1"/>
              <a:t>Rutin</a:t>
            </a:r>
            <a:r>
              <a:rPr lang="en-US" sz="2200" dirty="0"/>
              <a:t> </a:t>
            </a:r>
            <a:r>
              <a:rPr lang="en-US" sz="2200" u="sng" dirty="0"/>
              <a:t>was first isolated</a:t>
            </a:r>
            <a:r>
              <a:rPr lang="en-US" sz="2200" dirty="0"/>
              <a:t> by the Nuremberg pharmacologist Weiss (1842) from a semi-shrubby plant of the </a:t>
            </a:r>
            <a:r>
              <a:rPr lang="en-US" sz="2200" dirty="0" err="1"/>
              <a:t>ruta</a:t>
            </a:r>
            <a:r>
              <a:rPr lang="en-US" sz="2200" dirty="0"/>
              <a:t> family (</a:t>
            </a:r>
            <a:r>
              <a:rPr lang="en-US" sz="2200" dirty="0" err="1"/>
              <a:t>Ruta</a:t>
            </a:r>
            <a:r>
              <a:rPr lang="en-US" sz="2200" dirty="0"/>
              <a:t> </a:t>
            </a:r>
            <a:r>
              <a:rPr lang="en-US" sz="2200" dirty="0" err="1"/>
              <a:t>graveolems</a:t>
            </a:r>
            <a:r>
              <a:rPr lang="en-US" sz="2200" dirty="0"/>
              <a:t>). Later, it was isolated from the green mass of buckwheat, where its content, depending on the variety of buckwheat, ranges from 1.5 to 6% of the dry matter. </a:t>
            </a:r>
            <a:r>
              <a:rPr lang="en-US" sz="2200" dirty="0" err="1"/>
              <a:t>Rutin</a:t>
            </a:r>
            <a:r>
              <a:rPr lang="en-US" sz="2200" dirty="0"/>
              <a:t> is also found in the leaves of </a:t>
            </a:r>
            <a:r>
              <a:rPr lang="en-US" sz="2200" dirty="0" err="1"/>
              <a:t>Eucaliptus</a:t>
            </a:r>
            <a:r>
              <a:rPr lang="en-US" sz="2200" dirty="0"/>
              <a:t> </a:t>
            </a:r>
            <a:r>
              <a:rPr lang="en-US" sz="2200" dirty="0" err="1"/>
              <a:t>nacror</a:t>
            </a:r>
            <a:r>
              <a:rPr lang="en-US" sz="2200" dirty="0"/>
              <a:t> (about 24% per dry matter) and in the leaves of the Chinese tree </a:t>
            </a:r>
            <a:r>
              <a:rPr lang="en-US" sz="2200" dirty="0" err="1"/>
              <a:t>Sophorica</a:t>
            </a:r>
            <a:r>
              <a:rPr lang="en-US" sz="2200" dirty="0"/>
              <a:t> </a:t>
            </a:r>
            <a:r>
              <a:rPr lang="en-US" sz="2200" dirty="0" smtClean="0"/>
              <a:t>japonica </a:t>
            </a:r>
            <a:r>
              <a:rPr lang="en-US" sz="2200" dirty="0"/>
              <a:t>with a content of up to 44.5% per dry matter</a:t>
            </a:r>
            <a:r>
              <a:rPr lang="en-US" sz="2200" dirty="0" smtClean="0"/>
              <a:t>.</a:t>
            </a:r>
            <a:endParaRPr lang="ru-RU" sz="22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320480" cy="287539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3861048"/>
            <a:ext cx="38164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As a substance with P - vitamin activity </a:t>
            </a:r>
            <a:r>
              <a:rPr lang="en-US" sz="2200" dirty="0" err="1" smtClean="0"/>
              <a:t>rutin</a:t>
            </a:r>
            <a:r>
              <a:rPr lang="en-US" sz="2200" dirty="0" smtClean="0"/>
              <a:t> was recognized in medicine in 1944 and is used not only for the treatment of diseases associated with impaired capillary function, but also in the treatment of frostbite.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600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24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1497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Quercetin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3596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Obtaining</a:t>
            </a:r>
            <a:endParaRPr lang="ru-RU" sz="2200" dirty="0">
              <a:solidFill>
                <a:srgbClr val="7030A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473" y="2780928"/>
            <a:ext cx="6011863" cy="149542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73" y="4448522"/>
            <a:ext cx="5973763" cy="142875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2348880"/>
            <a:ext cx="40114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/>
              <a:t>1. Scheme of quercetin synthesis</a:t>
            </a:r>
            <a:endParaRPr lang="ru-RU" sz="2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8032" y="6167045"/>
            <a:ext cx="78843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2. Quercetin can be obtained from </a:t>
            </a:r>
            <a:r>
              <a:rPr lang="en-US" sz="2200" b="1" dirty="0" err="1"/>
              <a:t>rutin</a:t>
            </a:r>
            <a:r>
              <a:rPr lang="en-US" sz="2200" b="1" dirty="0"/>
              <a:t> by hydrolysis.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9197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25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917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3596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Obtaining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413338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Rutin</a:t>
            </a:r>
            <a:r>
              <a:rPr lang="en-US" sz="2200" dirty="0" smtClean="0"/>
              <a:t> is extracted with water from plant material, then separate proteins by precipitation, and </a:t>
            </a:r>
            <a:r>
              <a:rPr lang="en-US" sz="2200" dirty="0" err="1" smtClean="0"/>
              <a:t>rutin</a:t>
            </a:r>
            <a:r>
              <a:rPr lang="en-US" sz="2200" dirty="0" smtClean="0"/>
              <a:t> recrystallized. When obtaining should be taken into account that </a:t>
            </a:r>
            <a:r>
              <a:rPr lang="en-US" sz="2200" dirty="0" err="1" smtClean="0"/>
              <a:t>rutin</a:t>
            </a:r>
            <a:r>
              <a:rPr lang="en-US" sz="2200" dirty="0" smtClean="0"/>
              <a:t> in an acidic environment, especially when heated, is easily hydrolyzed to form quercetin, </a:t>
            </a:r>
            <a:r>
              <a:rPr lang="en-US" sz="2200" dirty="0" err="1" smtClean="0"/>
              <a:t>rhamnose</a:t>
            </a:r>
            <a:r>
              <a:rPr lang="en-US" sz="2200" dirty="0" smtClean="0"/>
              <a:t> and glucose.</a:t>
            </a:r>
            <a:endParaRPr lang="ru-RU" sz="22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06" y="4022930"/>
            <a:ext cx="4576750" cy="257442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6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26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24068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Physical properties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413338"/>
            <a:ext cx="532859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 smtClean="0">
                <a:solidFill>
                  <a:srgbClr val="C00000"/>
                </a:solidFill>
              </a:rPr>
              <a:t>Rutin</a:t>
            </a:r>
            <a:r>
              <a:rPr lang="en-US" sz="2200" dirty="0" smtClean="0"/>
              <a:t> is a greenish-yellow odorless fine-crystalline powder. Practically insoluble in water and chloroform, soluble in boiling ethanol. Being a polyatomic phenol, </a:t>
            </a:r>
            <a:r>
              <a:rPr lang="en-US" sz="2200" dirty="0" err="1" smtClean="0"/>
              <a:t>rutin</a:t>
            </a:r>
            <a:r>
              <a:rPr lang="en-US" sz="2200" dirty="0" smtClean="0"/>
              <a:t> is soluble in dilute solutions of caustic alkali.</a:t>
            </a:r>
            <a:endParaRPr lang="ru-RU" sz="2200" dirty="0" smtClean="0"/>
          </a:p>
          <a:p>
            <a:pPr algn="just"/>
            <a:endParaRPr lang="en-US" sz="2200" dirty="0" smtClean="0"/>
          </a:p>
          <a:p>
            <a:pPr algn="just"/>
            <a:r>
              <a:rPr lang="en-US" sz="2200" b="1" dirty="0" smtClean="0">
                <a:solidFill>
                  <a:srgbClr val="C00000"/>
                </a:solidFill>
              </a:rPr>
              <a:t>Quercetin</a:t>
            </a:r>
            <a:r>
              <a:rPr lang="en-US" sz="2200" dirty="0" smtClean="0"/>
              <a:t> is a yellow, fine-crystalline, odorless powder. Practically insoluble in water and chloroform, slightly soluble in ethanol. Being a polyatomic phenol, quercetin is soluble in dilute solutions of caustic alkali.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635" y="1772816"/>
            <a:ext cx="2618845" cy="239407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b="10922"/>
          <a:stretch/>
        </p:blipFill>
        <p:spPr bwMode="auto">
          <a:xfrm>
            <a:off x="6273635" y="4455706"/>
            <a:ext cx="2618845" cy="199763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9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27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348880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en-US" sz="2200" b="1" i="1" dirty="0" smtClean="0">
                <a:solidFill>
                  <a:srgbClr val="0070C0"/>
                </a:solidFill>
              </a:rPr>
              <a:t>1.	IR, UV spectrophotometry, PMR spectroscopy are used to test the authenticity of flavonoids.</a:t>
            </a:r>
          </a:p>
          <a:p>
            <a:pPr marL="268288" indent="-268288" algn="just"/>
            <a:r>
              <a:rPr lang="en-US" sz="2200" b="1" i="1" dirty="0" smtClean="0">
                <a:solidFill>
                  <a:srgbClr val="0070C0"/>
                </a:solidFill>
              </a:rPr>
              <a:t>2.	Alkaline hydrolysis</a:t>
            </a:r>
            <a:endParaRPr lang="en-US" sz="2200" b="1" i="1" dirty="0">
              <a:solidFill>
                <a:srgbClr val="0070C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7008407" cy="228294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51920" y="5445224"/>
            <a:ext cx="29132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FC000"/>
                </a:solidFill>
              </a:rPr>
              <a:t>yellow-orange coloring</a:t>
            </a:r>
            <a:endParaRPr lang="ru-RU" sz="2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28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348880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en-US" sz="2200" b="1" i="1" dirty="0" smtClean="0">
                <a:solidFill>
                  <a:srgbClr val="0070C0"/>
                </a:solidFill>
              </a:rPr>
              <a:t>3.	Interaction with iron chloride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662989"/>
            <a:ext cx="8630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2">
                    <a:lumMod val="50000"/>
                  </a:schemeClr>
                </a:solidFill>
              </a:rPr>
              <a:t>dark green </a:t>
            </a:r>
            <a:r>
              <a:rPr lang="en-US" sz="2200" dirty="0" smtClean="0"/>
              <a:t>coloring is formed, and with the subsequent addition of a few drops of alkali solution, the coloring of the solution changes to </a:t>
            </a:r>
            <a:r>
              <a:rPr lang="en-US" sz="2200" b="1" dirty="0" smtClean="0">
                <a:solidFill>
                  <a:srgbClr val="CC0000"/>
                </a:solidFill>
              </a:rPr>
              <a:t>red-brown</a:t>
            </a:r>
            <a:endParaRPr lang="ru-RU" sz="2200" b="1" dirty="0">
              <a:solidFill>
                <a:srgbClr val="CC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9" y="2940283"/>
            <a:ext cx="2762250" cy="2505075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08" y="2959571"/>
            <a:ext cx="5344668" cy="252508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6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29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348880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en-US" sz="2200" b="1" i="1" dirty="0" smtClean="0">
                <a:solidFill>
                  <a:srgbClr val="0070C0"/>
                </a:solidFill>
              </a:rPr>
              <a:t>4.	Cyanine reaction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79767"/>
            <a:ext cx="5918172" cy="377523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28576" y="5579948"/>
            <a:ext cx="5622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</a:rPr>
              <a:t>red</a:t>
            </a:r>
            <a:endParaRPr lang="ru-RU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1538783"/>
            <a:ext cx="864096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200" dirty="0" smtClean="0"/>
              <a:t>In </a:t>
            </a:r>
            <a:r>
              <a:rPr lang="en-US" sz="2200" b="1" dirty="0" smtClean="0"/>
              <a:t>1931</a:t>
            </a:r>
            <a:r>
              <a:rPr lang="en-US" sz="2200" dirty="0" smtClean="0"/>
              <a:t>, </a:t>
            </a:r>
            <a:r>
              <a:rPr lang="en-US" sz="2200" b="1" i="1" dirty="0" err="1" smtClean="0"/>
              <a:t>Mattill</a:t>
            </a:r>
            <a:r>
              <a:rPr lang="en-US" sz="2200" b="1" i="1" dirty="0" smtClean="0"/>
              <a:t> and </a:t>
            </a:r>
            <a:r>
              <a:rPr lang="en-US" sz="2200" b="1" i="1" dirty="0" err="1" smtClean="0"/>
              <a:t>Olcott</a:t>
            </a:r>
            <a:r>
              <a:rPr lang="en-US" sz="2200" b="1" i="1" dirty="0" smtClean="0"/>
              <a:t> </a:t>
            </a:r>
            <a:r>
              <a:rPr lang="en-US" sz="2200" dirty="0" smtClean="0"/>
              <a:t>described the antioxidant function of vitamin E.</a:t>
            </a:r>
          </a:p>
          <a:p>
            <a:pPr algn="just">
              <a:spcAft>
                <a:spcPts val="1200"/>
              </a:spcAft>
            </a:pPr>
            <a:r>
              <a:rPr lang="en-US" sz="2200" dirty="0" smtClean="0"/>
              <a:t>In the same year, it was discovered that vitamin E deficiency causes muscle failure and </a:t>
            </a:r>
            <a:r>
              <a:rPr lang="en-US" sz="2200" dirty="0" err="1" smtClean="0"/>
              <a:t>encephalomalacia</a:t>
            </a:r>
            <a:r>
              <a:rPr lang="en-US" sz="2200" dirty="0" smtClean="0"/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200" dirty="0" smtClean="0"/>
              <a:t>In </a:t>
            </a:r>
            <a:r>
              <a:rPr lang="en-US" sz="2200" b="1" dirty="0" smtClean="0"/>
              <a:t>1936</a:t>
            </a:r>
            <a:r>
              <a:rPr lang="en-US" sz="2200" dirty="0" smtClean="0"/>
              <a:t>, α-tocopherol was first isolated by </a:t>
            </a:r>
            <a:r>
              <a:rPr lang="en-US" sz="2200" b="1" i="1" dirty="0" smtClean="0"/>
              <a:t>Evans</a:t>
            </a:r>
            <a:r>
              <a:rPr lang="en-US" sz="2200" dirty="0" smtClean="0"/>
              <a:t>. The name tocopherol (from the Greek </a:t>
            </a:r>
            <a:r>
              <a:rPr lang="en-US" sz="2200" dirty="0" err="1" smtClean="0"/>
              <a:t>τόκος</a:t>
            </a:r>
            <a:r>
              <a:rPr lang="en-US" sz="2200" dirty="0" smtClean="0"/>
              <a:t> "offspring, procreation" and </a:t>
            </a:r>
            <a:r>
              <a:rPr lang="en-US" sz="2200" dirty="0" err="1" smtClean="0"/>
              <a:t>φέρω</a:t>
            </a:r>
            <a:r>
              <a:rPr lang="en-US" sz="2200" dirty="0" smtClean="0"/>
              <a:t> "bearing") was proposed by </a:t>
            </a:r>
            <a:r>
              <a:rPr lang="en-US" sz="2200" b="1" i="1" dirty="0" smtClean="0"/>
              <a:t>J. Calhoun</a:t>
            </a:r>
            <a:r>
              <a:rPr lang="en-US" sz="2200" dirty="0" smtClean="0"/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200" dirty="0" smtClean="0"/>
              <a:t>In </a:t>
            </a:r>
            <a:r>
              <a:rPr lang="en-US" sz="2200" b="1" dirty="0" smtClean="0"/>
              <a:t>1938</a:t>
            </a:r>
            <a:r>
              <a:rPr lang="en-US" sz="2200" dirty="0" smtClean="0"/>
              <a:t>, the chemical structure of α-tocopherol was described and </a:t>
            </a:r>
            <a:r>
              <a:rPr lang="en-US" sz="2200" b="1" i="1" dirty="0" smtClean="0"/>
              <a:t>Paul Karrer </a:t>
            </a:r>
            <a:r>
              <a:rPr lang="en-US" sz="2200" dirty="0" smtClean="0"/>
              <a:t>was able to synthesize it.</a:t>
            </a:r>
          </a:p>
          <a:p>
            <a:pPr algn="just">
              <a:spcAft>
                <a:spcPts val="1200"/>
              </a:spcAft>
            </a:pPr>
            <a:r>
              <a:rPr lang="en-US" sz="2200" dirty="0" smtClean="0"/>
              <a:t>The first therapeutic use of vitamin E was conducted in </a:t>
            </a:r>
            <a:r>
              <a:rPr lang="en-US" sz="2200" b="1" dirty="0" smtClean="0"/>
              <a:t>1938</a:t>
            </a:r>
            <a:r>
              <a:rPr lang="en-US" sz="2200" dirty="0" smtClean="0"/>
              <a:t> by </a:t>
            </a:r>
            <a:r>
              <a:rPr lang="en-US" sz="2200" b="1" i="1" dirty="0" err="1" smtClean="0"/>
              <a:t>Wiedenbauer</a:t>
            </a:r>
            <a:r>
              <a:rPr lang="en-US" sz="2200" dirty="0" smtClean="0"/>
              <a:t>, who used wheat germ oil as a supplement for 17 premature newborn infants suffering from growth disorders. Eleven of them recovered and were able to resume normal growth rates.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0"/>
            <a:ext cx="2774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History of discovery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30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348880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en-US" sz="2200" b="1" i="1" dirty="0" smtClean="0">
                <a:solidFill>
                  <a:srgbClr val="0070C0"/>
                </a:solidFill>
              </a:rPr>
              <a:t>5.	Formation of </a:t>
            </a:r>
            <a:r>
              <a:rPr lang="en-US" sz="2200" b="1" i="1" dirty="0" err="1" smtClean="0">
                <a:solidFill>
                  <a:srgbClr val="0070C0"/>
                </a:solidFill>
              </a:rPr>
              <a:t>oxyquinone</a:t>
            </a:r>
            <a:r>
              <a:rPr lang="en-US" sz="2200" b="1" i="1" dirty="0" smtClean="0">
                <a:solidFill>
                  <a:srgbClr val="0070C0"/>
                </a:solidFill>
              </a:rPr>
              <a:t> and its salts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2" b="7363"/>
          <a:stretch/>
        </p:blipFill>
        <p:spPr bwMode="auto">
          <a:xfrm>
            <a:off x="1619672" y="2892118"/>
            <a:ext cx="5859501" cy="363322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50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31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348880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en-US" sz="2200" b="1" i="1" dirty="0" smtClean="0">
                <a:solidFill>
                  <a:srgbClr val="0070C0"/>
                </a:solidFill>
              </a:rPr>
              <a:t>6.	Detection of sugars after hydrolysis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8568952" cy="1677463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07592" y="3995772"/>
            <a:ext cx="1232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6600"/>
                </a:solidFill>
              </a:rPr>
              <a:t>brick-red precipitate</a:t>
            </a:r>
            <a:endParaRPr lang="ru-RU" sz="16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0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32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348880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en-US" sz="2200" b="1" i="1" dirty="0" smtClean="0">
                <a:solidFill>
                  <a:srgbClr val="0070C0"/>
                </a:solidFill>
              </a:rPr>
              <a:t>7.	Formation of complex salts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65175" cy="187220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57154" y="5085184"/>
            <a:ext cx="3515246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C000"/>
                </a:solidFill>
              </a:rPr>
              <a:t>yellow or orange</a:t>
            </a:r>
            <a:r>
              <a:rPr lang="ru-RU" sz="2200" dirty="0" smtClean="0">
                <a:solidFill>
                  <a:srgbClr val="FFC000"/>
                </a:solidFill>
              </a:rPr>
              <a:t> </a:t>
            </a:r>
            <a:r>
              <a:rPr lang="en-US" sz="2200" dirty="0" smtClean="0">
                <a:solidFill>
                  <a:srgbClr val="FFC000"/>
                </a:solidFill>
              </a:rPr>
              <a:t>precipitate</a:t>
            </a:r>
            <a:endParaRPr lang="ru-RU" sz="2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7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33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348880"/>
            <a:ext cx="85689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en-US" sz="2200" b="1" i="1" dirty="0" smtClean="0">
                <a:solidFill>
                  <a:srgbClr val="0070C0"/>
                </a:solidFill>
              </a:rPr>
              <a:t>8.	Obtaining a </a:t>
            </a:r>
            <a:r>
              <a:rPr lang="en-US" sz="2200" b="1" i="1" dirty="0" err="1" smtClean="0">
                <a:solidFill>
                  <a:srgbClr val="0070C0"/>
                </a:solidFill>
              </a:rPr>
              <a:t>tosyl</a:t>
            </a:r>
            <a:r>
              <a:rPr lang="en-US" sz="2200" b="1" i="1" dirty="0" smtClean="0">
                <a:solidFill>
                  <a:srgbClr val="0070C0"/>
                </a:solidFill>
              </a:rPr>
              <a:t> derivative of quercetin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8" y="2868928"/>
            <a:ext cx="6472516" cy="366039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48264" y="5013176"/>
            <a:ext cx="201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Yellow crystals of </a:t>
            </a:r>
            <a:r>
              <a:rPr lang="en-US" sz="2000" dirty="0" err="1" smtClean="0"/>
              <a:t>tetratosylflavone</a:t>
            </a:r>
            <a:r>
              <a:rPr lang="en-US" sz="2000" dirty="0" smtClean="0"/>
              <a:t> have a melting point of 191.5°C.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058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34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863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Quantification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348880"/>
            <a:ext cx="85689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en-US" sz="2200" b="1" i="1" dirty="0" smtClean="0">
                <a:solidFill>
                  <a:srgbClr val="0070C0"/>
                </a:solidFill>
              </a:rPr>
              <a:t>1.	Spectrophotometric determination</a:t>
            </a:r>
          </a:p>
          <a:p>
            <a:pPr marL="268288" indent="-268288" algn="just"/>
            <a:r>
              <a:rPr lang="en-US" sz="2200" b="1" i="1" dirty="0" smtClean="0">
                <a:solidFill>
                  <a:srgbClr val="0070C0"/>
                </a:solidFill>
              </a:rPr>
              <a:t>2.	Colorimetric determination.</a:t>
            </a:r>
          </a:p>
          <a:p>
            <a:pPr marL="268288" algn="just"/>
            <a:r>
              <a:rPr lang="en-US" sz="2200" dirty="0" smtClean="0"/>
              <a:t>The method is based on the reactions of</a:t>
            </a:r>
          </a:p>
          <a:p>
            <a:pPr marL="806450" indent="-342900"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with alkali;</a:t>
            </a:r>
          </a:p>
          <a:p>
            <a:pPr marL="806450" indent="-342900" algn="just">
              <a:buFont typeface="Wingdings" panose="05000000000000000000" pitchFamily="2" charset="2"/>
              <a:buChar char="ü"/>
            </a:pPr>
            <a:r>
              <a:rPr lang="en-US" sz="2200" dirty="0" smtClean="0"/>
              <a:t>formation of colored complex compounds.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149080"/>
            <a:ext cx="10715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Storage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581128"/>
            <a:ext cx="43564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/>
              <a:t>Rutin</a:t>
            </a:r>
            <a:r>
              <a:rPr lang="en-US" sz="2200" dirty="0" smtClean="0"/>
              <a:t> and quercetin are stored in well sealed containers, in a dry place, protected from light.</a:t>
            </a:r>
            <a:endParaRPr lang="ru-RU" sz="22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r="10630"/>
          <a:stretch/>
        </p:blipFill>
        <p:spPr bwMode="auto">
          <a:xfrm>
            <a:off x="6275439" y="3241432"/>
            <a:ext cx="2404414" cy="309634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8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Phenylchroman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Bioflavonoids (P vitamins)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35</a:t>
            </a:fld>
            <a:endParaRPr lang="ru-RU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455167"/>
            <a:ext cx="27357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Rutin</a:t>
            </a:r>
            <a:r>
              <a:rPr lang="en-US" sz="2400" b="1" dirty="0" smtClean="0">
                <a:solidFill>
                  <a:srgbClr val="C00000"/>
                </a:solidFill>
              </a:rPr>
              <a:t> and quercetin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917993"/>
            <a:ext cx="15808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Medical use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283837"/>
            <a:ext cx="57606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 smtClean="0"/>
              <a:t>The main effect of </a:t>
            </a:r>
            <a:r>
              <a:rPr lang="en-US" sz="2200" dirty="0" err="1" smtClean="0"/>
              <a:t>rutin</a:t>
            </a:r>
            <a:r>
              <a:rPr lang="en-US" sz="2200" dirty="0" smtClean="0"/>
              <a:t>, especially in combination with ascorbic acid, is to resist capillaries and reduce vascular permeability. </a:t>
            </a:r>
            <a:endParaRPr lang="ru-RU" sz="22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In addition, it takes part in the oxidative-reductive processes of metabolism, normalizes the activity of the thyroid gland, enhances the effect of ascorbic acid and promotes its accumulation in various organs.</a:t>
            </a:r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There is information about the favorable effect of </a:t>
            </a:r>
            <a:r>
              <a:rPr lang="en-US" sz="2200" dirty="0" err="1" smtClean="0"/>
              <a:t>rutin</a:t>
            </a:r>
            <a:r>
              <a:rPr lang="en-US" sz="2200" dirty="0" smtClean="0"/>
              <a:t> in radiation sickness. Often </a:t>
            </a:r>
            <a:r>
              <a:rPr lang="en-US" sz="2200" dirty="0" err="1" smtClean="0"/>
              <a:t>rutin</a:t>
            </a:r>
            <a:r>
              <a:rPr lang="en-US" sz="2200" dirty="0" smtClean="0"/>
              <a:t> is prescribed together with ascorbic acid.</a:t>
            </a:r>
            <a:endParaRPr lang="en-US" sz="22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23" y="2693036"/>
            <a:ext cx="2363939" cy="3151919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0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31567" y="836712"/>
            <a:ext cx="4269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Thank you for attention!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t="23470" r="12699" b="7514"/>
          <a:stretch/>
        </p:blipFill>
        <p:spPr bwMode="auto">
          <a:xfrm>
            <a:off x="1794155" y="1412776"/>
            <a:ext cx="5514149" cy="460103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48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804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Sources of vitamin 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E vitamin2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83562"/>
            <a:ext cx="6192688" cy="346977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412776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The best </a:t>
            </a:r>
            <a:r>
              <a:rPr lang="en-US" sz="2200" b="1" i="1" dirty="0" smtClean="0">
                <a:solidFill>
                  <a:srgbClr val="00B050"/>
                </a:solidFill>
              </a:rPr>
              <a:t>plant sources</a:t>
            </a:r>
            <a:r>
              <a:rPr lang="en-US" sz="2200" dirty="0" smtClean="0"/>
              <a:t> of vitamin E include: green peas, wheat and rye germ, soybeans, beans, green salad, lentils, oats, corn, soybean, olive oil.</a:t>
            </a:r>
          </a:p>
          <a:p>
            <a:pPr algn="just"/>
            <a:r>
              <a:rPr lang="en-US" sz="2200" b="1" i="1" dirty="0" smtClean="0">
                <a:solidFill>
                  <a:srgbClr val="FF0000"/>
                </a:solidFill>
              </a:rPr>
              <a:t>Animal products </a:t>
            </a:r>
            <a:r>
              <a:rPr lang="en-US" sz="2200" dirty="0" smtClean="0"/>
              <a:t>also contain some vitamin: animal fat, meat, beef liver.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4144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935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Structure of vitamin 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57"/>
          <a:stretch/>
        </p:blipFill>
        <p:spPr bwMode="auto">
          <a:xfrm>
            <a:off x="539552" y="1988841"/>
            <a:ext cx="4090554" cy="1080120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63483" y="3212976"/>
            <a:ext cx="912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γ</a:t>
            </a:r>
            <a:r>
              <a:rPr lang="en-US" dirty="0"/>
              <a:t>-</a:t>
            </a:r>
            <a:r>
              <a:rPr lang="en-US" dirty="0" err="1"/>
              <a:t>pyran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2996952"/>
            <a:ext cx="2432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Chromane</a:t>
            </a:r>
            <a:endParaRPr lang="ru-RU" dirty="0" smtClean="0"/>
          </a:p>
          <a:p>
            <a:pPr algn="ctr"/>
            <a:r>
              <a:rPr lang="en-US" dirty="0" smtClean="0"/>
              <a:t>(</a:t>
            </a:r>
            <a:r>
              <a:rPr lang="en-US" dirty="0"/>
              <a:t>benzo-</a:t>
            </a:r>
            <a:r>
              <a:rPr lang="ru-RU" dirty="0"/>
              <a:t>γ</a:t>
            </a:r>
            <a:r>
              <a:rPr lang="en-US" dirty="0"/>
              <a:t>-</a:t>
            </a:r>
            <a:r>
              <a:rPr lang="en-US" dirty="0" err="1"/>
              <a:t>dihydropyran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149080"/>
            <a:ext cx="6768752" cy="128559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43609" y="5590981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2-methyl-2-(4', 8', 12'-trimethyltridecyl)-6-oxychromane</a:t>
            </a:r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3024336" cy="268173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0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9358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Structure of vitamin 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4549518" cy="1368152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08568" y="1403484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76520" y="2267580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7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31840" y="2483604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8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698516"/>
              </p:ext>
            </p:extLst>
          </p:nvPr>
        </p:nvGraphicFramePr>
        <p:xfrm>
          <a:off x="421829" y="3290413"/>
          <a:ext cx="8470651" cy="3154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6846"/>
                <a:gridCol w="1724023"/>
                <a:gridCol w="1724891"/>
                <a:gridCol w="1724891"/>
              </a:tblGrid>
              <a:tr h="33543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 err="1">
                          <a:solidFill>
                            <a:srgbClr val="C00000"/>
                          </a:solidFill>
                          <a:effectLst/>
                        </a:rPr>
                        <a:t>Tocopherols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 err="1">
                          <a:solidFill>
                            <a:srgbClr val="C00000"/>
                          </a:solidFill>
                          <a:effectLst/>
                        </a:rPr>
                        <a:t>Position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4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8 </a:t>
                      </a:r>
                      <a:endParaRPr lang="ru-RU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35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2000" dirty="0" smtClean="0">
                          <a:effectLst/>
                          <a:latin typeface="Times New Roman"/>
                          <a:cs typeface="Times New Roman"/>
                        </a:rPr>
                        <a:t>α</a:t>
                      </a:r>
                      <a:r>
                        <a:rPr lang="ru-RU" sz="2000" dirty="0" smtClean="0">
                          <a:effectLst/>
                        </a:rPr>
                        <a:t>-</a:t>
                      </a:r>
                      <a:r>
                        <a:rPr lang="ru-RU" sz="2000" dirty="0" err="1" smtClean="0">
                          <a:effectLst/>
                        </a:rPr>
                        <a:t>Tocopherol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–CH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–CH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–CH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5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2000" dirty="0" smtClean="0">
                          <a:effectLst/>
                          <a:latin typeface="Times New Roman"/>
                          <a:cs typeface="Times New Roman"/>
                        </a:rPr>
                        <a:t>β</a:t>
                      </a:r>
                      <a:r>
                        <a:rPr lang="ru-RU" sz="2000" dirty="0" smtClean="0">
                          <a:effectLst/>
                        </a:rPr>
                        <a:t>-</a:t>
                      </a:r>
                      <a:r>
                        <a:rPr lang="ru-RU" sz="2000" dirty="0" err="1" smtClean="0">
                          <a:effectLst/>
                        </a:rPr>
                        <a:t>Tocopherol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r>
                        <a:rPr lang="en-US" sz="2000" dirty="0">
                          <a:effectLst/>
                        </a:rPr>
                        <a:t>CH</a:t>
                      </a:r>
                      <a:r>
                        <a:rPr lang="ru-RU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r>
                        <a:rPr lang="en-US" sz="2000" dirty="0">
                          <a:effectLst/>
                        </a:rPr>
                        <a:t>CH</a:t>
                      </a:r>
                      <a:r>
                        <a:rPr lang="ru-RU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2000" dirty="0" smtClean="0">
                          <a:effectLst/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ru-RU" sz="2000" dirty="0" smtClean="0">
                          <a:effectLst/>
                        </a:rPr>
                        <a:t>-</a:t>
                      </a:r>
                      <a:r>
                        <a:rPr lang="ru-RU" sz="2000" dirty="0" err="1" smtClean="0">
                          <a:effectLst/>
                        </a:rPr>
                        <a:t>Tocopherol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r>
                        <a:rPr lang="en-US" sz="2000" dirty="0">
                          <a:effectLst/>
                        </a:rPr>
                        <a:t>CH</a:t>
                      </a:r>
                      <a:r>
                        <a:rPr lang="ru-RU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r>
                        <a:rPr lang="en-US" sz="2000" dirty="0">
                          <a:effectLst/>
                        </a:rPr>
                        <a:t>CH</a:t>
                      </a:r>
                      <a:r>
                        <a:rPr lang="ru-RU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5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l-GR" sz="2000" dirty="0" smtClean="0">
                          <a:effectLst/>
                        </a:rPr>
                        <a:t>ζ</a:t>
                      </a:r>
                      <a:r>
                        <a:rPr lang="ru-RU" sz="2000" dirty="0" smtClean="0">
                          <a:effectLst/>
                        </a:rPr>
                        <a:t>-</a:t>
                      </a:r>
                      <a:r>
                        <a:rPr lang="ru-RU" sz="2000" dirty="0" err="1" smtClean="0">
                          <a:effectLst/>
                        </a:rPr>
                        <a:t>Tocopherols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r>
                        <a:rPr lang="en-US" sz="2000" dirty="0">
                          <a:effectLst/>
                        </a:rPr>
                        <a:t>CH</a:t>
                      </a:r>
                      <a:r>
                        <a:rPr lang="ru-RU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r>
                        <a:rPr lang="en-US" sz="2000" dirty="0">
                          <a:effectLst/>
                        </a:rPr>
                        <a:t>CH</a:t>
                      </a:r>
                      <a:r>
                        <a:rPr lang="ru-RU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</a:rPr>
                        <a:t>8-Methyltocol (</a:t>
                      </a:r>
                      <a:r>
                        <a:rPr lang="ru-RU" sz="2000">
                          <a:effectLst/>
                          <a:sym typeface="Symbol"/>
                        </a:rPr>
                        <a:t></a:t>
                      </a:r>
                      <a:r>
                        <a:rPr lang="ru-RU" sz="2000">
                          <a:effectLst/>
                        </a:rPr>
                        <a:t>-Tocopherol)</a:t>
                      </a:r>
                      <a:endParaRPr lang="ru-RU" sz="20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r>
                        <a:rPr lang="en-US" sz="2000" dirty="0">
                          <a:effectLst/>
                        </a:rPr>
                        <a:t>CH</a:t>
                      </a:r>
                      <a:r>
                        <a:rPr lang="ru-RU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5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5-Methyltocol </a:t>
                      </a:r>
                      <a:r>
                        <a:rPr lang="ru-RU" sz="2000" dirty="0" smtClean="0">
                          <a:effectLst/>
                        </a:rPr>
                        <a:t>(</a:t>
                      </a:r>
                      <a:r>
                        <a:rPr lang="el-GR" sz="2000" dirty="0" smtClean="0">
                          <a:effectLst/>
                        </a:rPr>
                        <a:t>ε</a:t>
                      </a:r>
                      <a:r>
                        <a:rPr lang="ru-RU" sz="2000" dirty="0" smtClean="0">
                          <a:effectLst/>
                        </a:rPr>
                        <a:t>-</a:t>
                      </a:r>
                      <a:r>
                        <a:rPr lang="ru-RU" sz="2000" dirty="0" err="1" smtClean="0">
                          <a:effectLst/>
                        </a:rPr>
                        <a:t>Tocopherol</a:t>
                      </a:r>
                      <a:r>
                        <a:rPr lang="ru-RU" sz="2000" dirty="0">
                          <a:effectLst/>
                        </a:rPr>
                        <a:t>)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r>
                        <a:rPr lang="en-US" sz="2000" dirty="0">
                          <a:effectLst/>
                        </a:rPr>
                        <a:t>CH</a:t>
                      </a:r>
                      <a:r>
                        <a:rPr lang="ru-RU" sz="2000" baseline="-25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7-Methyltocol (</a:t>
                      </a:r>
                      <a:r>
                        <a:rPr lang="ru-RU" sz="2000" dirty="0">
                          <a:effectLst/>
                          <a:sym typeface="Symbol"/>
                        </a:rPr>
                        <a:t></a:t>
                      </a:r>
                      <a:r>
                        <a:rPr lang="ru-RU" sz="2000" dirty="0">
                          <a:effectLst/>
                        </a:rPr>
                        <a:t>-</a:t>
                      </a:r>
                      <a:r>
                        <a:rPr lang="ru-RU" sz="2000" dirty="0" err="1">
                          <a:effectLst/>
                        </a:rPr>
                        <a:t>Tocopherol</a:t>
                      </a:r>
                      <a:r>
                        <a:rPr lang="ru-RU" sz="2000" dirty="0">
                          <a:effectLst/>
                        </a:rPr>
                        <a:t>)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>
                          <a:effectLst/>
                        </a:rPr>
                        <a:t>–</a:t>
                      </a:r>
                      <a:r>
                        <a:rPr lang="en-US" sz="2000">
                          <a:effectLst/>
                        </a:rPr>
                        <a:t>CH</a:t>
                      </a:r>
                      <a:r>
                        <a:rPr lang="ru-RU" sz="2000" baseline="-25000">
                          <a:effectLst/>
                        </a:rPr>
                        <a:t>3</a:t>
                      </a:r>
                      <a:endParaRPr lang="ru-RU" sz="200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effectLst/>
                        </a:rPr>
                        <a:t>–</a:t>
                      </a:r>
                      <a:endParaRPr lang="ru-RU" sz="2000" dirty="0">
                        <a:effectLst/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327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56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Tocopherol acetate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81" y="3717032"/>
            <a:ext cx="4608870" cy="288054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16402" r="7671" b="48095"/>
          <a:stretch/>
        </p:blipFill>
        <p:spPr bwMode="auto">
          <a:xfrm>
            <a:off x="1403648" y="1418430"/>
            <a:ext cx="6303264" cy="2045226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9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56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Tocopherol acetate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13596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Obtaining</a:t>
            </a:r>
            <a:endParaRPr lang="ru-RU" sz="2200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5462680" cy="4536504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4168" y="2132856"/>
            <a:ext cx="280831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dirty="0" smtClean="0"/>
              <a:t>Colorless or light yellow transparent, viscous, oily liquid with a faint odor. Under the influence of light and air it turns yellow. Refractive index 1.4950-1.4985</a:t>
            </a:r>
          </a:p>
          <a:p>
            <a:pPr algn="just">
              <a:spcAft>
                <a:spcPts val="1200"/>
              </a:spcAft>
            </a:pPr>
            <a:r>
              <a:rPr lang="en-US" sz="2000" dirty="0" smtClean="0"/>
              <a:t>Practically insoluble in water, </a:t>
            </a:r>
            <a:r>
              <a:rPr lang="en-US" sz="2000" dirty="0"/>
              <a:t>easily </a:t>
            </a:r>
            <a:r>
              <a:rPr lang="en-US" sz="2000" dirty="0" smtClean="0"/>
              <a:t>soluble in ethanol, very easily soluble in ether and vegetable oils.</a:t>
            </a:r>
            <a:endParaRPr lang="en-US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08676" y="1412776"/>
            <a:ext cx="24068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Physical properties</a:t>
            </a:r>
            <a:endParaRPr lang="ru-RU" sz="2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28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829" y="332656"/>
            <a:ext cx="84706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Chromane</a:t>
            </a:r>
            <a:r>
              <a:rPr lang="en-US" sz="3200" b="1" dirty="0" smtClean="0">
                <a:solidFill>
                  <a:srgbClr val="0070C0"/>
                </a:solidFill>
              </a:rPr>
              <a:t> vitamins.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Tocopherols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532440" y="6520259"/>
            <a:ext cx="573161" cy="365125"/>
          </a:xfrm>
        </p:spPr>
        <p:txBody>
          <a:bodyPr/>
          <a:lstStyle/>
          <a:p>
            <a:fld id="{E4BF139B-3B4E-4221-95DA-59CA7323F185}" type="slidenum">
              <a:rPr lang="ru-RU" smtClean="0"/>
              <a:t>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2569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Tocopherol acetate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12776"/>
            <a:ext cx="171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7030A0"/>
                </a:solidFill>
              </a:rPr>
              <a:t>Identification</a:t>
            </a:r>
            <a:endParaRPr lang="ru-RU" sz="2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72816"/>
            <a:ext cx="7992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/>
            <a:r>
              <a:rPr lang="en-US" sz="2200" b="1" i="1" dirty="0" smtClean="0">
                <a:solidFill>
                  <a:srgbClr val="0070C0"/>
                </a:solidFill>
              </a:rPr>
              <a:t>1.	Infrared spectroscopy</a:t>
            </a:r>
          </a:p>
          <a:p>
            <a:pPr marL="354013" indent="-354013"/>
            <a:r>
              <a:rPr lang="en-US" sz="2200" b="1" i="1" dirty="0" smtClean="0">
                <a:solidFill>
                  <a:srgbClr val="0070C0"/>
                </a:solidFill>
              </a:rPr>
              <a:t>2.	UV spectrophotometry</a:t>
            </a:r>
          </a:p>
          <a:p>
            <a:pPr marL="354013" indent="-354013"/>
            <a:r>
              <a:rPr lang="en-US" sz="2200" b="1" i="1" dirty="0" smtClean="0">
                <a:solidFill>
                  <a:srgbClr val="0070C0"/>
                </a:solidFill>
              </a:rPr>
              <a:t>3.	Alkaline hydrolysis followed by detection of acetic acid</a:t>
            </a:r>
            <a:endParaRPr lang="en-US" sz="22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49038"/>
            <a:ext cx="8496944" cy="2684218"/>
          </a:xfrm>
          <a:prstGeom prst="rect">
            <a:avLst/>
          </a:prstGeom>
          <a:noFill/>
          <a:ln>
            <a:noFill/>
          </a:ln>
          <a:effectLst>
            <a:outerShdw blurRad="152400" dist="190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86050" y="5085184"/>
            <a:ext cx="1186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fruity </a:t>
            </a:r>
            <a:r>
              <a:rPr lang="en-US" dirty="0" smtClean="0"/>
              <a:t>smell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Капли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Override1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1613</Words>
  <Application>Microsoft Office PowerPoint</Application>
  <PresentationFormat>Экран (4:3)</PresentationFormat>
  <Paragraphs>265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Капли</vt:lpstr>
      <vt:lpstr>«Special pharmaceutical chemistry»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«Special pharmaceutical chemistry»</dc:title>
  <dc:creator>Лена Лена</dc:creator>
  <cp:lastModifiedBy>Лена Лена</cp:lastModifiedBy>
  <cp:revision>67</cp:revision>
  <dcterms:created xsi:type="dcterms:W3CDTF">2023-11-02T12:35:56Z</dcterms:created>
  <dcterms:modified xsi:type="dcterms:W3CDTF">2023-11-03T13:48:47Z</dcterms:modified>
</cp:coreProperties>
</file>