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15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4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ei Filippov" initials="SF" lastIdx="1" clrIdx="0">
    <p:extLst>
      <p:ext uri="{19B8F6BF-5375-455C-9EA6-DF929625EA0E}">
        <p15:presenceInfo xmlns:p15="http://schemas.microsoft.com/office/powerpoint/2012/main" userId="08f6dc23203cbf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88A"/>
    <a:srgbClr val="088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8483A-6258-4188-8CD9-285A1B41176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26575-C897-4731-B85D-88925E202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3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5FAFD-496E-47F5-0AE4-5F2CECEF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4E2D670-668A-9E98-8621-6EEAC384D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D11DD96-2E8F-64C5-67A9-1C5D87BDD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59895E-3EA2-FFDD-1DAF-C00E227AA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26575-C897-4731-B85D-88925E2021B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1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7416E-35A0-3916-FE15-86FEA5FE7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937E43-6273-E554-BD1E-B867190FC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4800F-A34C-7FFE-D080-D1D439CB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E68AC4-0F47-757B-0572-79149D27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A62780-8044-C689-5924-971D5B2D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7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8DB0B-411E-1BB0-B5F1-B2697E2C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553A4-DC05-796F-6FED-FE611F40F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AF67B-8A44-80CD-5A8E-4C5D93DD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6EE79-1DE6-0C00-6056-60B9C5CC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795D3-3387-2C14-1D3F-B0EDBECA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1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A709D9-8785-84AD-65D2-79BC598B6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4B6B37-9FEA-3F45-A6AD-B69F5B89C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007A9-8B33-A1AD-82CC-C74592BE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8BEA8-C559-EEA9-6A47-33149A64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FBD41-9992-B630-E3CF-2F9AFCA0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2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24709-D8C9-BC83-D269-CA21EB09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8591C-6BCB-42E8-6BA6-78AAD3107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59B280-566A-FE10-3130-3BEDA30E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290F0-62A4-1AE6-B3F0-A0E97C2C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C9EA0-3024-EC96-B60F-161B45F2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2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9F660-7A29-CE73-8235-9EF79F3A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55A16-A2DD-3A96-83C6-8086C1586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1E65D-0084-CB23-E7F3-67A892CA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4C4A67-6A4A-4266-493C-7BADE75F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F8848-BDFB-4386-5B31-614A7397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0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2FCDC-73D8-431A-9B87-252F32E9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648D2-E06F-D65F-BEB4-B25BDDDBC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591BEB-FBDC-2E92-3945-E6B404509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11D95C-8271-6F25-1ED0-EED1510B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593C6E-AD24-D0E5-3924-5663155C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B35720-2C05-B6A8-093D-FF367749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4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64127-B024-AEDA-8CB1-6951FC11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2F4F11-3B44-CDDA-7EEE-3E27B4AC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9B0B6E-C374-D7D1-6099-31F4AE903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434135-2EF7-DC8B-A09C-A243C69F4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212F81-8B73-CC41-A3B5-5B3EA31AE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4D9B68-A97B-4BDF-BF9A-408B24D0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D0AD34-C615-8918-AA7C-B5106AAC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B9DC59-FA01-6919-B49E-6386FF80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2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10A6D-8AF6-17B9-A4D3-348944B5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9B804C-34EE-BDD4-E3B9-3F5F12D1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5DE8ED-27EE-97BD-B30F-FA551EC9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B52F4F-9B50-E2B4-23F8-C2A35F41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1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62E3C6-E076-5834-A6C3-09C4C0B2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664B2C-2597-FDF1-7E6E-86FDF2FA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5884F1-64B2-E0AA-9537-C254AC9B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1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2E2B4-D7FA-3FC2-E256-F801C64F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4CE7E-396D-276E-AE4D-63C00C4B1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C1A2F-F962-1A6B-1C6D-AE7D47E41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AB66C-C56F-B729-E9B8-A54DFFFD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D48B3-951A-55A1-8FC0-0F59A835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F871B8-E55E-A798-2A3B-60B0DB57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8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28EF1-53AB-953F-FB87-27BBB3BA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3895E5-A5E8-4BA7-C496-A66881899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A8F2DF-7E11-FF10-9C78-2C10FE1B2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1238FC-B6D8-564C-33C4-46A0FDE9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B5F184-2ADD-D666-AB81-58BDEB86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6F575B-13C5-CCE7-A28D-58AC9D6A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1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1895C-241E-9969-E785-33CE1546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0C1213-9A92-65F0-2A5E-496C3CE0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E1EA1B-74E8-CD58-90B9-DA80F8E20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C7A5-E8A4-41FB-B259-7CEF58A78ED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DD341-9E50-1966-AFA5-1A06BB91E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11A4F-32F3-7ED0-5BAD-7460E3D4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7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839F5-E12D-7862-9292-1D2040F857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93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619D3-A7EA-88CA-A3CF-DB735F96B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4327" y="137161"/>
            <a:ext cx="8825658" cy="1819069"/>
          </a:xfrm>
        </p:spPr>
        <p:txBody>
          <a:bodyPr/>
          <a:lstStyle/>
          <a:p>
            <a:r>
              <a:rPr lang="ru-RU" sz="2000" dirty="0">
                <a:solidFill>
                  <a:srgbClr val="E4C88A"/>
                </a:solidFill>
              </a:rPr>
              <a:t>ВОЛГОГРАДСКИЙ ГОСУДАРСТВЕННЫЙ МЕДИЦИНСКИЙ УНИВЕРСИТЕТ</a:t>
            </a:r>
            <a:br>
              <a:rPr lang="ru-RU" sz="2000" dirty="0">
                <a:solidFill>
                  <a:srgbClr val="E4C88A"/>
                </a:solidFill>
              </a:rPr>
            </a:br>
            <a:r>
              <a:rPr lang="ru-RU" sz="2000" dirty="0">
                <a:solidFill>
                  <a:srgbClr val="E4C88A"/>
                </a:solidFill>
              </a:rPr>
              <a:t>КАФЕДРА СТОМАТОЛОГИИ ДЕТСКОГО ВОЗРАСТА</a:t>
            </a:r>
            <a:br>
              <a:rPr lang="ru-RU" sz="2000" dirty="0">
                <a:solidFill>
                  <a:srgbClr val="E4C88A"/>
                </a:solidFill>
              </a:rPr>
            </a:br>
            <a:r>
              <a:rPr lang="ru-RU" sz="2000" dirty="0">
                <a:solidFill>
                  <a:srgbClr val="E4C88A"/>
                </a:solidFill>
              </a:rPr>
              <a:t>  </a:t>
            </a:r>
            <a:br>
              <a:rPr lang="ru-RU" sz="2000" dirty="0">
                <a:solidFill>
                  <a:srgbClr val="E4C88A"/>
                </a:solidFill>
              </a:rPr>
            </a:br>
            <a:br>
              <a:rPr lang="ru-RU" sz="2000" dirty="0">
                <a:solidFill>
                  <a:srgbClr val="E4C88A"/>
                </a:solidFill>
              </a:rPr>
            </a:br>
            <a:r>
              <a:rPr lang="ru-RU" sz="2000" dirty="0">
                <a:solidFill>
                  <a:srgbClr val="E4C88A"/>
                </a:solidFill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8A920-4869-1141-A1EC-39DFE7E3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0" y="1621735"/>
            <a:ext cx="8825658" cy="540218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4600" b="1" dirty="0">
                <a:solidFill>
                  <a:srgbClr val="E4C88A"/>
                </a:solidFill>
              </a:rPr>
              <a:t>СОВРЕМЕННЫЕ МЕТОДЫ ЛЕЧЕНИЯ ПЕРЕЛОМОВ НИЖНЕЙ ЧЕЛЮСТИ В ДЕТСКОМ ВОЗРАСТЕ</a:t>
            </a:r>
          </a:p>
          <a:p>
            <a:pPr algn="ctr"/>
            <a:endParaRPr lang="ru-RU" sz="2600" dirty="0">
              <a:solidFill>
                <a:srgbClr val="E4C88A"/>
              </a:solidFill>
            </a:endParaRPr>
          </a:p>
          <a:p>
            <a:pPr algn="ctr"/>
            <a:br>
              <a:rPr lang="ru-RU" sz="2600" dirty="0">
                <a:solidFill>
                  <a:srgbClr val="E4C88A"/>
                </a:solidFill>
              </a:rPr>
            </a:br>
            <a:r>
              <a:rPr lang="ru-RU" sz="2600" dirty="0">
                <a:solidFill>
                  <a:srgbClr val="E4C88A"/>
                </a:solidFill>
              </a:rPr>
              <a:t>ВОЛГОГРАД</a:t>
            </a:r>
          </a:p>
          <a:p>
            <a:pPr algn="ctr"/>
            <a:endParaRPr lang="ru-RU" sz="2600" b="1" dirty="0">
              <a:solidFill>
                <a:srgbClr val="E4C88A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  <a:highlight>
                <a:srgbClr val="E4C88A"/>
              </a:highlight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28921-1CE1-2F32-48CD-3B2A238E3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34" y="229907"/>
            <a:ext cx="3361336" cy="12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8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609F5-DE7F-9778-3E94-CC55F5858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CDC7852-B111-513F-1C1E-3EFC958288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59E97-1C91-B5D9-709D-B16A11E8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000" b="1" dirty="0">
                <a:solidFill>
                  <a:srgbClr val="E4C88A"/>
                </a:solidFill>
                <a:latin typeface="+mn-lt"/>
              </a:rPr>
              <a:t>Частота встречаемости различных локализаций переломов нижней челюсти у детей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BC4E0-7A60-1EE8-D328-76571D1D4D53}"/>
              </a:ext>
            </a:extLst>
          </p:cNvPr>
          <p:cNvSpPr txBox="1"/>
          <p:nvPr/>
        </p:nvSpPr>
        <p:spPr>
          <a:xfrm>
            <a:off x="1227668" y="1109133"/>
            <a:ext cx="94826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algn="ctr"/>
            <a:endParaRPr lang="ru-RU" sz="4000" b="1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DA0C3464-DD10-D0E7-0B5C-6C5F6C21B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48" y="1688571"/>
            <a:ext cx="7763974" cy="47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9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2A782-8EC4-7D75-3FC6-CD90C4D0D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18077889-FF56-504E-FD94-4014560EDB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F3E3D-C180-3114-A4BC-4AD86FFB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b="1" dirty="0">
                <a:solidFill>
                  <a:srgbClr val="E4C88A"/>
                </a:solidFill>
                <a:latin typeface="+mn-lt"/>
              </a:rPr>
              <a:t>Переломы нижней челюсти у детей делятся на две группы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1B5E2-C980-F075-51F6-3C5C520BC8F6}"/>
              </a:ext>
            </a:extLst>
          </p:cNvPr>
          <p:cNvSpPr txBox="1"/>
          <p:nvPr/>
        </p:nvSpPr>
        <p:spPr>
          <a:xfrm>
            <a:off x="1227668" y="1109133"/>
            <a:ext cx="948266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>
              <a:buFontTx/>
              <a:buChar char="-"/>
            </a:pPr>
            <a:r>
              <a:rPr lang="ru-RU" sz="4400" dirty="0">
                <a:solidFill>
                  <a:srgbClr val="E4C88A"/>
                </a:solidFill>
              </a:rPr>
              <a:t> </a:t>
            </a:r>
            <a:r>
              <a:rPr lang="ru-RU" sz="4000" b="1" dirty="0" err="1">
                <a:solidFill>
                  <a:srgbClr val="E4C88A"/>
                </a:solidFill>
              </a:rPr>
              <a:t>поднадкостничные</a:t>
            </a:r>
            <a:r>
              <a:rPr lang="ru-RU" sz="4000" dirty="0">
                <a:solidFill>
                  <a:srgbClr val="E4C88A"/>
                </a:solidFill>
              </a:rPr>
              <a:t> ( неполные переломы по типу « зеленой ветки » или  « ивового прута » )</a:t>
            </a:r>
          </a:p>
          <a:p>
            <a:pPr>
              <a:buFontTx/>
              <a:buChar char="-"/>
            </a:pPr>
            <a:endParaRPr lang="ru-RU" sz="4000" dirty="0">
              <a:solidFill>
                <a:srgbClr val="E4C88A"/>
              </a:solidFill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E4C88A"/>
                </a:solidFill>
              </a:rPr>
              <a:t>- </a:t>
            </a:r>
            <a:r>
              <a:rPr lang="ru-RU" sz="4000" b="1" dirty="0">
                <a:solidFill>
                  <a:srgbClr val="E4C88A"/>
                </a:solidFill>
              </a:rPr>
              <a:t>переломы с нарушением целости надкостницы </a:t>
            </a:r>
            <a:r>
              <a:rPr lang="ru-RU" sz="4000" dirty="0">
                <a:solidFill>
                  <a:srgbClr val="E4C88A"/>
                </a:solidFill>
              </a:rPr>
              <a:t>( полные )</a:t>
            </a:r>
          </a:p>
          <a:p>
            <a:pPr algn="ctr"/>
            <a:endParaRPr lang="ru-RU" sz="4000" b="1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8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F39C4-E86C-29E7-205A-366E9BCC3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D5AAC83E-A836-F56D-1D90-F603B40CD5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5E19D-4FDE-EE5B-E9CF-400FA2C9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3100" b="1" dirty="0">
                <a:solidFill>
                  <a:srgbClr val="E4C88A"/>
                </a:solidFill>
                <a:latin typeface="+mn-lt"/>
              </a:rPr>
              <a:t>Серия сканов компьютерной томографии пациента С. 2,5 лет с двусторонним </a:t>
            </a:r>
            <a:r>
              <a:rPr lang="ru-RU" sz="3100" b="1" dirty="0" err="1">
                <a:solidFill>
                  <a:srgbClr val="E4C88A"/>
                </a:solidFill>
                <a:latin typeface="+mn-lt"/>
              </a:rPr>
              <a:t>интракапсулярным</a:t>
            </a:r>
            <a:r>
              <a:rPr lang="ru-RU" sz="3100" b="1" dirty="0">
                <a:solidFill>
                  <a:srgbClr val="E4C88A"/>
                </a:solidFill>
                <a:latin typeface="+mn-lt"/>
              </a:rPr>
              <a:t> переломом суставных отростков в динамике ( </a:t>
            </a:r>
            <a:r>
              <a:rPr lang="en-US" sz="3100" b="1" dirty="0">
                <a:solidFill>
                  <a:srgbClr val="E4C88A"/>
                </a:solidFill>
                <a:latin typeface="+mn-lt"/>
              </a:rPr>
              <a:t>A – D </a:t>
            </a:r>
            <a:r>
              <a:rPr lang="ru-RU" sz="3100" b="1" dirty="0">
                <a:solidFill>
                  <a:srgbClr val="E4C88A"/>
                </a:solidFill>
                <a:latin typeface="+mn-lt"/>
              </a:rPr>
              <a:t>на момент травмы, </a:t>
            </a:r>
            <a:r>
              <a:rPr lang="en-US" sz="3100" b="1" dirty="0">
                <a:solidFill>
                  <a:srgbClr val="E4C88A"/>
                </a:solidFill>
                <a:latin typeface="+mn-lt"/>
              </a:rPr>
              <a:t>E – H </a:t>
            </a:r>
            <a:r>
              <a:rPr lang="ru-RU" sz="3100" b="1" dirty="0">
                <a:solidFill>
                  <a:srgbClr val="E4C88A"/>
                </a:solidFill>
                <a:latin typeface="+mn-lt"/>
              </a:rPr>
              <a:t>через полгода )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6B255-CFFB-4085-8888-96D425818537}"/>
              </a:ext>
            </a:extLst>
          </p:cNvPr>
          <p:cNvSpPr txBox="1"/>
          <p:nvPr/>
        </p:nvSpPr>
        <p:spPr>
          <a:xfrm>
            <a:off x="1227668" y="0"/>
            <a:ext cx="97366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477EABE7-8D06-51D4-31BF-1223D3B81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71" y="1760786"/>
            <a:ext cx="9675061" cy="47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2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DC27F-924D-1D5A-1CC0-045B0BA80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191B1399-EA5E-CBBC-DC80-6C888AE2D0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0"/>
            <a:ext cx="12869043" cy="7241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2858A-CACE-4E51-F9AB-5D58AAC3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3100" b="1" dirty="0">
                <a:solidFill>
                  <a:srgbClr val="E4C88A"/>
                </a:solidFill>
                <a:latin typeface="+mn-lt"/>
              </a:rPr>
              <a:t>Серия сканов компьютерной томографии пациента А. 5,5 лет с  </a:t>
            </a:r>
            <a:r>
              <a:rPr lang="ru-RU" sz="3100" b="1" dirty="0" err="1">
                <a:solidFill>
                  <a:srgbClr val="E4C88A"/>
                </a:solidFill>
                <a:latin typeface="+mn-lt"/>
              </a:rPr>
              <a:t>интракапсулярным</a:t>
            </a:r>
            <a:r>
              <a:rPr lang="ru-RU" sz="3100" b="1" dirty="0">
                <a:solidFill>
                  <a:srgbClr val="E4C88A"/>
                </a:solidFill>
                <a:latin typeface="+mn-lt"/>
              </a:rPr>
              <a:t> переломом суставного отростка справа в динамике ( </a:t>
            </a:r>
            <a:r>
              <a:rPr lang="en-US" sz="3100" b="1" dirty="0">
                <a:solidFill>
                  <a:srgbClr val="E4C88A"/>
                </a:solidFill>
                <a:latin typeface="+mn-lt"/>
              </a:rPr>
              <a:t>A – C </a:t>
            </a:r>
            <a:r>
              <a:rPr lang="ru-RU" sz="3100" b="1" dirty="0">
                <a:solidFill>
                  <a:srgbClr val="E4C88A"/>
                </a:solidFill>
                <a:latin typeface="+mn-lt"/>
              </a:rPr>
              <a:t>на момент травмы, </a:t>
            </a:r>
            <a:r>
              <a:rPr lang="en-US" sz="3100" b="1" dirty="0">
                <a:solidFill>
                  <a:srgbClr val="E4C88A"/>
                </a:solidFill>
                <a:latin typeface="+mn-lt"/>
              </a:rPr>
              <a:t>D – F </a:t>
            </a:r>
            <a:r>
              <a:rPr lang="ru-RU" sz="3100" b="1" dirty="0">
                <a:solidFill>
                  <a:srgbClr val="E4C88A"/>
                </a:solidFill>
                <a:latin typeface="+mn-lt"/>
              </a:rPr>
              <a:t>через полгода )</a:t>
            </a:r>
            <a:br>
              <a:rPr lang="ru-RU" sz="3100" b="1" dirty="0">
                <a:solidFill>
                  <a:srgbClr val="E4C88A"/>
                </a:solidFill>
                <a:latin typeface="+mn-lt"/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A6ADB-CD0C-155C-32EA-639525FF469E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8">
            <a:extLst>
              <a:ext uri="{FF2B5EF4-FFF2-40B4-BE49-F238E27FC236}">
                <a16:creationId xmlns:a16="http://schemas.microsoft.com/office/drawing/2014/main" id="{DE75138D-BA69-8224-F73D-A365A173B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52" y="1443037"/>
            <a:ext cx="6037981" cy="50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4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A09F6-955B-DA61-6D72-FB6C8F979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6311C8C8-08B9-C50C-E461-DB20FFBC68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130A3-8CE4-47CC-DF25-6DDAB7F6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000" b="1" dirty="0">
                <a:solidFill>
                  <a:srgbClr val="E4C88A"/>
                </a:solidFill>
              </a:rPr>
              <a:t>Скан компьютерной томографии пациента К. 6  лет с двусторонним </a:t>
            </a:r>
            <a:r>
              <a:rPr lang="ru-RU" sz="4000" b="1" dirty="0" err="1">
                <a:solidFill>
                  <a:srgbClr val="E4C88A"/>
                </a:solidFill>
              </a:rPr>
              <a:t>интракапсулярным</a:t>
            </a:r>
            <a:r>
              <a:rPr lang="ru-RU" sz="4000" b="1" dirty="0">
                <a:solidFill>
                  <a:srgbClr val="E4C88A"/>
                </a:solidFill>
              </a:rPr>
              <a:t> переломом суставных отростков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62604-3E35-9CE9-8345-54B489257D6D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5C5D5F8D-F5BF-AA9E-6DF2-BC2061E59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408570"/>
            <a:ext cx="10170913" cy="37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7CF48-0888-2670-A23D-F89C1496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1E3140B-9EC1-7AD5-4D44-7C7A35409D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4D03F-1923-A382-CF5E-130DC624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b="1" dirty="0">
                <a:solidFill>
                  <a:srgbClr val="E4C88A"/>
                </a:solidFill>
                <a:latin typeface="+mn-lt"/>
              </a:rPr>
              <a:t>Методы лечения переломов нижней челюсти у детей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0029E-3514-F066-A7F4-CC9EE7955D38}"/>
              </a:ext>
            </a:extLst>
          </p:cNvPr>
          <p:cNvSpPr txBox="1"/>
          <p:nvPr/>
        </p:nvSpPr>
        <p:spPr>
          <a:xfrm>
            <a:off x="1227668" y="1109133"/>
            <a:ext cx="948266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>
              <a:buFontTx/>
              <a:buChar char="-"/>
            </a:pPr>
            <a:r>
              <a:rPr lang="ru-RU" sz="4400" dirty="0">
                <a:solidFill>
                  <a:srgbClr val="E4C88A"/>
                </a:solidFill>
              </a:rPr>
              <a:t> </a:t>
            </a:r>
            <a:r>
              <a:rPr lang="ru-RU" sz="4000" b="1" dirty="0">
                <a:solidFill>
                  <a:srgbClr val="E4C88A"/>
                </a:solidFill>
              </a:rPr>
              <a:t>ортопедические</a:t>
            </a:r>
          </a:p>
          <a:p>
            <a:pPr>
              <a:buFontTx/>
              <a:buChar char="-"/>
            </a:pPr>
            <a:endParaRPr lang="ru-RU" sz="4000" b="1" dirty="0">
              <a:solidFill>
                <a:srgbClr val="E4C88A"/>
              </a:solidFill>
            </a:endParaRPr>
          </a:p>
          <a:p>
            <a:pPr>
              <a:buFontTx/>
              <a:buChar char="-"/>
            </a:pPr>
            <a:r>
              <a:rPr lang="ru-RU" sz="4000" b="1" dirty="0">
                <a:solidFill>
                  <a:srgbClr val="E4C88A"/>
                </a:solidFill>
              </a:rPr>
              <a:t>хирургические</a:t>
            </a:r>
          </a:p>
          <a:p>
            <a:pPr>
              <a:buFontTx/>
              <a:buChar char="-"/>
            </a:pPr>
            <a:endParaRPr lang="ru-RU" sz="4000" b="1" dirty="0">
              <a:solidFill>
                <a:srgbClr val="E4C88A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E4C88A"/>
                </a:solidFill>
              </a:rPr>
              <a:t>- комбинированные</a:t>
            </a:r>
          </a:p>
          <a:p>
            <a:pPr algn="ctr"/>
            <a:endParaRPr lang="ru-RU" sz="4000" b="1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1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161F9-E176-75BB-EA0A-5770E1D5C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ECB00DD6-F463-55BD-1C5C-4D0064983F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E04AC-A84A-D195-F301-530465B0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E4C88A"/>
                </a:solidFill>
              </a:rPr>
              <a:t> </a:t>
            </a:r>
            <a:br>
              <a:rPr lang="ru-RU" b="1" dirty="0">
                <a:solidFill>
                  <a:srgbClr val="E4C88A"/>
                </a:solidFill>
              </a:rPr>
            </a:br>
            <a:br>
              <a:rPr lang="ru-RU" b="1" dirty="0">
                <a:solidFill>
                  <a:srgbClr val="E4C88A"/>
                </a:solidFill>
              </a:rPr>
            </a:br>
            <a:r>
              <a:rPr lang="ru-RU" sz="4000" b="1" dirty="0">
                <a:solidFill>
                  <a:srgbClr val="E4C88A"/>
                </a:solidFill>
                <a:latin typeface="+mn-lt"/>
              </a:rPr>
              <a:t>Важно ! </a:t>
            </a:r>
            <a:r>
              <a:rPr lang="ru-RU" sz="4000" b="1" dirty="0" err="1">
                <a:solidFill>
                  <a:srgbClr val="E4C88A"/>
                </a:solidFill>
                <a:latin typeface="+mn-lt"/>
              </a:rPr>
              <a:t>Назубные</a:t>
            </a:r>
            <a:r>
              <a:rPr lang="ru-RU" sz="4000" b="1" dirty="0">
                <a:solidFill>
                  <a:srgbClr val="E4C88A"/>
                </a:solidFill>
                <a:latin typeface="+mn-lt"/>
              </a:rPr>
              <a:t> проволочные шины рекомендовано использовать после 11 лет</a:t>
            </a:r>
            <a:r>
              <a:rPr lang="ru-RU" sz="4000" dirty="0">
                <a:solidFill>
                  <a:srgbClr val="E4C88A"/>
                </a:solidFill>
                <a:latin typeface="+mn-lt"/>
              </a:rPr>
              <a:t>  </a:t>
            </a:r>
            <a:r>
              <a:rPr lang="ru-RU" dirty="0">
                <a:solidFill>
                  <a:srgbClr val="E4C88A"/>
                </a:solidFill>
              </a:rPr>
              <a:t>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ED81B-0213-D3C7-0A46-EA765C315BF0}"/>
              </a:ext>
            </a:extLst>
          </p:cNvPr>
          <p:cNvSpPr txBox="1"/>
          <p:nvPr/>
        </p:nvSpPr>
        <p:spPr>
          <a:xfrm>
            <a:off x="1227668" y="1109133"/>
            <a:ext cx="94826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algn="ctr"/>
            <a:r>
              <a:rPr lang="ru-RU" sz="4400" dirty="0">
                <a:solidFill>
                  <a:srgbClr val="E4C88A"/>
                </a:solidFill>
              </a:rPr>
              <a:t> </a:t>
            </a:r>
            <a:endParaRPr lang="ru-RU" sz="4000" b="1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A3370820-EF6D-F873-DABD-9EF5FD6D9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17871" r="17994" b="59528"/>
          <a:stretch/>
        </p:blipFill>
        <p:spPr>
          <a:xfrm>
            <a:off x="3760086" y="1531514"/>
            <a:ext cx="4748913" cy="49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32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A6FB9-EBBA-F5F9-3BB2-BCBF243DB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BF6DCEFE-6734-0F50-A311-A2E2040D25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6B242-84DA-C036-5FBA-D71A2AC7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000" b="1" dirty="0">
                <a:solidFill>
                  <a:srgbClr val="E4C88A"/>
                </a:solidFill>
                <a:latin typeface="+mn-lt"/>
              </a:rPr>
              <a:t>Двусторонний перелом нижней челюсти в области 7.2, 7.3 и 8.2, 8.3 у пациента Б. 7 лет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0A8FB-01F0-6AD4-5934-17A817F4F218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algn="ctr"/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49C04C0A-7E83-C66C-A44C-075393C5B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r="2117" b="4733"/>
          <a:stretch/>
        </p:blipFill>
        <p:spPr>
          <a:xfrm>
            <a:off x="2887133" y="1645971"/>
            <a:ext cx="7053277" cy="472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2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E54BF-1186-5142-DE47-A3CDD18DE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3043B2B-7495-9916-17E9-A0D38ECEB1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8679E-AD10-52B8-7978-60DCD83C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152400"/>
            <a:ext cx="10540999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b="1" dirty="0">
                <a:solidFill>
                  <a:srgbClr val="E4C88A"/>
                </a:solidFill>
                <a:latin typeface="+mn-lt"/>
              </a:rPr>
              <a:t>Рентгенологическая картина пациента Б. 7 лет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600D1-3E6B-7549-C5CF-89A43D2957F8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60DC69FD-15C9-0664-DBC2-91099DC5C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1011" r="1780" b="11708"/>
          <a:stretch/>
        </p:blipFill>
        <p:spPr>
          <a:xfrm>
            <a:off x="2336798" y="1481665"/>
            <a:ext cx="8796885" cy="47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23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E1FD1-B67F-8DDF-CD44-FD22FB491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DD16C6FA-9F0E-39BA-1EFF-B34258EE24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A167A-1C8E-8883-FDE1-7BE31BC7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000" b="1" dirty="0">
                <a:solidFill>
                  <a:srgbClr val="E4C88A"/>
                </a:solidFill>
                <a:latin typeface="+mn-lt"/>
              </a:rPr>
              <a:t>Фиксация фрагментов нижней челюсти проволочной вязью, пациент Б. 7 лет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CF12E-707B-3020-7762-D2A9B3C93CF1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3F808ACC-7D02-2622-0A36-E84D99090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2165" r="1230" b="4070"/>
          <a:stretch/>
        </p:blipFill>
        <p:spPr>
          <a:xfrm>
            <a:off x="2446866" y="1701801"/>
            <a:ext cx="7526883" cy="47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1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C3612F2-CD64-E6F2-390B-D30997B30C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E6051-9862-9F85-2966-B4C60B68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04800"/>
            <a:ext cx="9880600" cy="109220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400" b="1" dirty="0">
                <a:solidFill>
                  <a:srgbClr val="E4C88A"/>
                </a:solidFill>
              </a:rPr>
              <a:t>Формирование нижней челюсти в антенатальном периоде ( 5-ая неделя)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DACD77EF-1CE4-DEF5-B90B-19A37A506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61" y="2048933"/>
            <a:ext cx="8321877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5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2AFF4-92D5-3CAF-35F4-E522526F1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56746156-83B1-DFC1-6EBA-6E4BA6FD44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1188-02E7-9589-4768-C8D768D0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152400"/>
            <a:ext cx="10871199" cy="120226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b="1" dirty="0" err="1">
                <a:solidFill>
                  <a:srgbClr val="E4C88A"/>
                </a:solidFill>
                <a:latin typeface="+mn-lt"/>
              </a:rPr>
              <a:t>Рентгеноконтроль</a:t>
            </a:r>
            <a:r>
              <a:rPr lang="ru-RU" b="1" dirty="0">
                <a:solidFill>
                  <a:srgbClr val="E4C88A"/>
                </a:solidFill>
                <a:latin typeface="+mn-lt"/>
              </a:rPr>
              <a:t> пациент Б. 7 лет после фиксации проволочной вязью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FA436-38A6-32FA-99BC-7C0B897B845D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88FD065B-3790-E633-1985-3E0400D94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5179" r="1558" b="3269"/>
          <a:stretch/>
        </p:blipFill>
        <p:spPr>
          <a:xfrm>
            <a:off x="2675466" y="1871132"/>
            <a:ext cx="7645401" cy="47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34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85C57-8233-C9C3-D1C2-4CA6E98C4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D6263783-C92A-BF3D-DD0F-019C6148D4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7E9C8-8B5E-62F2-A3AA-43E212A4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10549465" cy="102446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000" b="1" dirty="0">
                <a:solidFill>
                  <a:srgbClr val="E4C88A"/>
                </a:solidFill>
                <a:latin typeface="+mn-lt"/>
              </a:rPr>
              <a:t>Перелом нижней челюсти в центральном отделе у пациента В. 2 года, клиническая картина до и после лечения 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E8D3E-5253-97B8-AC7A-86BD6D4867BA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B1979CE0-9C1C-6D44-9163-103B4225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8022" r="52006" b="2987"/>
          <a:stretch/>
        </p:blipFill>
        <p:spPr>
          <a:xfrm>
            <a:off x="1159933" y="2463800"/>
            <a:ext cx="4351867" cy="3530600"/>
          </a:xfrm>
          <a:prstGeom prst="rect">
            <a:avLst/>
          </a:prstGeo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5AC530F3-9741-17B8-EA74-4EFBD730F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6" t="7595" r="2227" b="3415"/>
          <a:stretch/>
        </p:blipFill>
        <p:spPr>
          <a:xfrm>
            <a:off x="7099298" y="2463799"/>
            <a:ext cx="4351868" cy="35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42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E5F0C-C6D3-E1C8-04F8-E46FA9BB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D239CD98-99A2-FBFE-666C-4ACBD11651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320E9-4347-1F7F-886B-6E11EF63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152400"/>
            <a:ext cx="10066865" cy="1083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000" b="1" dirty="0">
                <a:solidFill>
                  <a:srgbClr val="E4C88A"/>
                </a:solidFill>
                <a:latin typeface="+mn-lt"/>
              </a:rPr>
              <a:t>Компьютерная томография пациента В. 2 года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4759A-5B19-33E8-4522-D60D1804C538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algn="ctr"/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89957BBC-00B2-10B5-4B40-9EB6E40F2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t="2713" r="50585" b="3766"/>
          <a:stretch/>
        </p:blipFill>
        <p:spPr>
          <a:xfrm>
            <a:off x="1227667" y="1964266"/>
            <a:ext cx="4809066" cy="3784601"/>
          </a:xfrm>
          <a:prstGeom prst="rect">
            <a:avLst/>
          </a:prstGeo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172C87C0-2C77-2B11-E3E7-9C38B491A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9" t="2511" r="1177" b="3968"/>
          <a:stretch/>
        </p:blipFill>
        <p:spPr>
          <a:xfrm>
            <a:off x="6824133" y="1964265"/>
            <a:ext cx="4809066" cy="37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47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0A077-9FA2-CA13-29BA-0CFD79925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9FE525C7-B0C2-6CD8-AC27-C9A434E77A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6C6A9-6E52-82D3-3030-3AF1B04A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152400"/>
            <a:ext cx="10710333" cy="104986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000" b="1" dirty="0">
                <a:solidFill>
                  <a:srgbClr val="E4C88A"/>
                </a:solidFill>
                <a:latin typeface="+mn-lt"/>
              </a:rPr>
              <a:t>Этапы </a:t>
            </a:r>
            <a:r>
              <a:rPr lang="ru-RU" sz="4000" b="1" dirty="0" err="1">
                <a:solidFill>
                  <a:srgbClr val="E4C88A"/>
                </a:solidFill>
                <a:latin typeface="+mn-lt"/>
              </a:rPr>
              <a:t>шинирования</a:t>
            </a:r>
            <a:r>
              <a:rPr lang="ru-RU" sz="4000" b="1" dirty="0">
                <a:solidFill>
                  <a:srgbClr val="E4C88A"/>
                </a:solidFill>
                <a:latin typeface="+mn-lt"/>
              </a:rPr>
              <a:t> при помощи </a:t>
            </a:r>
            <a:r>
              <a:rPr lang="ru-RU" sz="4000" b="1" dirty="0" err="1">
                <a:solidFill>
                  <a:srgbClr val="E4C88A"/>
                </a:solidFill>
                <a:latin typeface="+mn-lt"/>
              </a:rPr>
              <a:t>светоотверждающих</a:t>
            </a:r>
            <a:r>
              <a:rPr lang="ru-RU" sz="4000" b="1" dirty="0">
                <a:solidFill>
                  <a:srgbClr val="E4C88A"/>
                </a:solidFill>
                <a:latin typeface="+mn-lt"/>
              </a:rPr>
              <a:t> материалов 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35F8D-2EF1-F8C0-C92E-4ABA3C715A93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3EBEFA41-694B-D523-5E38-9EB5BF3EB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87" y="1354666"/>
            <a:ext cx="8142380" cy="519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5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225E1-E75C-0393-FA6B-371289342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19BDB09B-4196-5FC0-AE9E-D3A41C81C4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ECBB2-0A3C-18D7-77B2-23018860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>
                <a:latin typeface="+mn-lt"/>
              </a:rPr>
            </a:br>
            <a:br>
              <a:rPr lang="ru-RU" sz="4000" dirty="0">
                <a:latin typeface="+mn-lt"/>
              </a:rPr>
            </a:br>
            <a:r>
              <a:rPr lang="ru-RU" sz="4000" b="1" dirty="0">
                <a:solidFill>
                  <a:srgbClr val="E4C88A"/>
                </a:solidFill>
                <a:latin typeface="+mn-lt"/>
              </a:rPr>
              <a:t>Иммобилизация нижней челюсти в молочном прикусе при помощи </a:t>
            </a:r>
            <a:r>
              <a:rPr lang="ru-RU" sz="4000" b="1" dirty="0" err="1">
                <a:solidFill>
                  <a:srgbClr val="E4C88A"/>
                </a:solidFill>
                <a:latin typeface="+mn-lt"/>
              </a:rPr>
              <a:t>минивинтов</a:t>
            </a:r>
            <a:r>
              <a:rPr lang="ru-RU" sz="4000" b="1" dirty="0">
                <a:solidFill>
                  <a:srgbClr val="E4C88A"/>
                </a:solidFill>
                <a:latin typeface="+mn-lt"/>
              </a:rPr>
              <a:t>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D126C-C6AE-B823-7CBD-4B061BA7FE55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8">
            <a:extLst>
              <a:ext uri="{FF2B5EF4-FFF2-40B4-BE49-F238E27FC236}">
                <a16:creationId xmlns:a16="http://schemas.microsoft.com/office/drawing/2014/main" id="{81F0B407-5BD1-87FA-BCAF-8F8FE83B1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" b="1893"/>
          <a:stretch/>
        </p:blipFill>
        <p:spPr>
          <a:xfrm>
            <a:off x="2941759" y="1540139"/>
            <a:ext cx="6388508" cy="50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4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44D42-30FD-62F7-6335-61663646C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62778E4E-87BC-D316-8B00-CC181B7AC1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36AAA-C122-0106-B16C-64463DA9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000" b="1" dirty="0" err="1">
                <a:solidFill>
                  <a:srgbClr val="E4C88A"/>
                </a:solidFill>
                <a:latin typeface="+mn-lt"/>
              </a:rPr>
              <a:t>Рентгеноконтроль</a:t>
            </a:r>
            <a:r>
              <a:rPr lang="ru-RU" sz="4000" b="1" dirty="0">
                <a:solidFill>
                  <a:srgbClr val="E4C88A"/>
                </a:solidFill>
                <a:latin typeface="+mn-lt"/>
              </a:rPr>
              <a:t> установки </a:t>
            </a:r>
            <a:r>
              <a:rPr lang="ru-RU" sz="4000" b="1" dirty="0" err="1">
                <a:solidFill>
                  <a:srgbClr val="E4C88A"/>
                </a:solidFill>
                <a:latin typeface="+mn-lt"/>
              </a:rPr>
              <a:t>минивинтов</a:t>
            </a:r>
            <a:r>
              <a:rPr lang="ru-RU" sz="4000" b="1" dirty="0">
                <a:solidFill>
                  <a:srgbClr val="E4C88A"/>
                </a:solidFill>
                <a:latin typeface="+mn-lt"/>
              </a:rPr>
              <a:t> в молочном прикусе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623DC-78BF-E99E-760B-8CE671D89E3B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41A63139-6787-94E9-A780-6EEE3543B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1126" r="1757" b="53424"/>
          <a:stretch/>
        </p:blipFill>
        <p:spPr>
          <a:xfrm>
            <a:off x="110066" y="2379134"/>
            <a:ext cx="5781351" cy="2715000"/>
          </a:xfrm>
          <a:prstGeom prst="rect">
            <a:avLst/>
          </a:prstGeo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14CDA5C4-3416-CEFE-33C5-831931576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51269" r="2317" b="3459"/>
          <a:stretch/>
        </p:blipFill>
        <p:spPr>
          <a:xfrm>
            <a:off x="6299198" y="2379134"/>
            <a:ext cx="5782736" cy="2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78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F0DAA-13A5-4DC8-71BA-BA4B4D107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B1D7EDE6-9689-9BEA-63C3-F2E38F6A1E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7B408-E58B-AEEF-EED4-8EAFCE91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10176932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000" b="1" dirty="0">
                <a:solidFill>
                  <a:srgbClr val="E4C88A"/>
                </a:solidFill>
                <a:latin typeface="+mn-lt"/>
              </a:rPr>
              <a:t>Контроль положения </a:t>
            </a:r>
            <a:r>
              <a:rPr lang="ru-RU" sz="4000" b="1" dirty="0" err="1">
                <a:solidFill>
                  <a:srgbClr val="E4C88A"/>
                </a:solidFill>
                <a:latin typeface="+mn-lt"/>
              </a:rPr>
              <a:t>минивинтов</a:t>
            </a:r>
            <a:r>
              <a:rPr lang="ru-RU" sz="4000" b="1" dirty="0">
                <a:solidFill>
                  <a:srgbClr val="E4C88A"/>
                </a:solidFill>
                <a:latin typeface="+mn-lt"/>
              </a:rPr>
              <a:t> при помощи компьютерной томографии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470BD-B83D-C284-8B69-BDC2828E4B65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F2622FE4-CDD6-A600-A754-42AE33CB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689" r="693" b="4138"/>
          <a:stretch/>
        </p:blipFill>
        <p:spPr>
          <a:xfrm>
            <a:off x="1964267" y="1862667"/>
            <a:ext cx="8670150" cy="46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3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8B45F-CB5D-1B02-A2DE-7141C7A8A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2D353756-469B-829E-31DC-695D786F90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6A0CB-BC2C-2B43-338A-02D2368F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900" b="1" dirty="0">
                <a:solidFill>
                  <a:srgbClr val="E4C88A"/>
                </a:solidFill>
                <a:latin typeface="+mn-lt"/>
              </a:rPr>
              <a:t>Шина - каппа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C6D44-7835-F64D-CA8F-9E508CFFCC48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B72B6B9E-C770-2D5A-3E03-D1BBFF9AA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/>
          <a:stretch/>
        </p:blipFill>
        <p:spPr>
          <a:xfrm>
            <a:off x="2410882" y="1380066"/>
            <a:ext cx="7664452" cy="49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4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E3AA1-9F69-36DF-9B21-DB07ABBB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4EE7C3A-83FC-B6AB-9B92-B34B0554FA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B0AF6-B3CA-8D65-A8B5-401DC741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b="1" dirty="0" err="1">
                <a:solidFill>
                  <a:srgbClr val="E4C88A"/>
                </a:solidFill>
                <a:latin typeface="+mn-lt"/>
              </a:rPr>
              <a:t>Подбородочно</a:t>
            </a:r>
            <a:r>
              <a:rPr lang="ru-RU" b="1" dirty="0">
                <a:solidFill>
                  <a:srgbClr val="E4C88A"/>
                </a:solidFill>
                <a:latin typeface="+mn-lt"/>
              </a:rPr>
              <a:t> – теменная повязка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2C50C-F79D-2782-FB3F-25BE76310973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D9EE2466-9AC0-460F-338C-A5AE5FE34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56" y="1443037"/>
            <a:ext cx="5477811" cy="514337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F49F4A-B39A-5FBE-8F63-B16B61A82D32}"/>
              </a:ext>
            </a:extLst>
          </p:cNvPr>
          <p:cNvSpPr/>
          <p:nvPr/>
        </p:nvSpPr>
        <p:spPr>
          <a:xfrm>
            <a:off x="7687733" y="3546908"/>
            <a:ext cx="381000" cy="2358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05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92495-E7A0-FDBE-E2F7-2D8D97379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EA6B906D-94BA-D5C0-8F5B-5DABDC800A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9ED2B-C202-4152-6FBA-D87143F8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152400"/>
            <a:ext cx="10591799" cy="1083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3100" b="1" dirty="0">
                <a:solidFill>
                  <a:srgbClr val="E4C88A"/>
                </a:solidFill>
                <a:latin typeface="+mn-lt"/>
              </a:rPr>
              <a:t>Панорамный снимок пациента П. 5 лет с диагнозом перелом в области тела нижней челюсти, состояние после  остеосинтеза </a:t>
            </a:r>
            <a:r>
              <a:rPr lang="ru-RU" sz="3100" b="1" dirty="0" err="1">
                <a:solidFill>
                  <a:srgbClr val="E4C88A"/>
                </a:solidFill>
                <a:latin typeface="+mn-lt"/>
              </a:rPr>
              <a:t>биодеградируемыми</a:t>
            </a:r>
            <a:r>
              <a:rPr lang="ru-RU" sz="3100" b="1" dirty="0">
                <a:solidFill>
                  <a:srgbClr val="E4C88A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E4C88A"/>
                </a:solidFill>
                <a:latin typeface="+mn-lt"/>
              </a:rPr>
              <a:t>минипластинами</a:t>
            </a:r>
            <a:r>
              <a:rPr lang="ru-RU" sz="3100" b="1" dirty="0">
                <a:solidFill>
                  <a:srgbClr val="E4C88A"/>
                </a:solidFill>
                <a:latin typeface="+mn-lt"/>
              </a:rPr>
              <a:t>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E8E1A-08CC-864A-9A45-5CDBD04FD7FB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F03DD7EF-CF6B-B475-6021-3A7A64E1C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3113" r="1" b="3654"/>
          <a:stretch/>
        </p:blipFill>
        <p:spPr>
          <a:xfrm>
            <a:off x="3001433" y="1676399"/>
            <a:ext cx="6189133" cy="47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3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3F471-2318-1606-37F9-7A79FC01F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D17A9E89-67CC-60F3-F484-170B68E4E4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12F74-8670-C893-8E4D-D3F5FE319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4" y="152401"/>
            <a:ext cx="9719734" cy="133773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400" b="1" dirty="0">
                <a:solidFill>
                  <a:srgbClr val="E4C88A"/>
                </a:solidFill>
              </a:rPr>
              <a:t>Формирование нижней челюсти в антенатальном периоде ( 6-ая неделя)</a:t>
            </a:r>
            <a:r>
              <a:rPr lang="ru-RU" dirty="0">
                <a:solidFill>
                  <a:srgbClr val="E4C88A"/>
                </a:solidFill>
              </a:rPr>
              <a:t> 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AB739F56-0D7C-A24C-D938-870224F51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2304785"/>
            <a:ext cx="9599908" cy="34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28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2814F-9C81-B14C-CC40-881F9B918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E1D094D3-3357-4AF8-6CB5-8A71642170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2BD86-4202-4CA9-340F-AC452F17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152400"/>
            <a:ext cx="10718799" cy="11345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000" b="1" dirty="0">
                <a:solidFill>
                  <a:srgbClr val="E4C88A"/>
                </a:solidFill>
                <a:latin typeface="+mn-lt"/>
              </a:rPr>
              <a:t>Пациент П. через 10 месяцев после хирургического вмешательства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04566-DDA2-E6D7-301B-E5131D92EEB8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561527A2-0E92-2A71-34B2-DF684BA0E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69" y="1553105"/>
            <a:ext cx="6376464" cy="50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95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366D4-4207-A233-87ED-B6BC18FD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226C6EB9-2DD6-7E6F-DD87-82B0E5A256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BDE7F-1238-3136-67CF-DDA4B9F3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000" b="1" dirty="0">
                <a:solidFill>
                  <a:srgbClr val="E4C88A"/>
                </a:solidFill>
                <a:latin typeface="+mn-lt"/>
              </a:rPr>
              <a:t>Этапы фиксации биорезорбируемых </a:t>
            </a:r>
            <a:r>
              <a:rPr lang="ru-RU" sz="4000" b="1" dirty="0" err="1">
                <a:solidFill>
                  <a:srgbClr val="E4C88A"/>
                </a:solidFill>
                <a:latin typeface="+mn-lt"/>
              </a:rPr>
              <a:t>минипластин</a:t>
            </a:r>
            <a:r>
              <a:rPr lang="ru-RU" sz="4000" b="1" dirty="0">
                <a:solidFill>
                  <a:srgbClr val="E4C88A"/>
                </a:solidFill>
                <a:latin typeface="+mn-lt"/>
              </a:rPr>
              <a:t>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CC3CB-9331-C951-24B1-9C20D9F5F713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08FE6064-5ACC-0756-121E-9C3713D5C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04" y="1531144"/>
            <a:ext cx="7610963" cy="51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67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7F63C-3578-DAD5-30C9-73DCCD62B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B35C54F2-58B2-265C-A8D6-E45E8FFC54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1363E-D72A-FC64-8504-138DC138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C3BB5-B959-7491-1952-1D6572E1BCB8}"/>
              </a:ext>
            </a:extLst>
          </p:cNvPr>
          <p:cNvSpPr txBox="1"/>
          <p:nvPr/>
        </p:nvSpPr>
        <p:spPr>
          <a:xfrm>
            <a:off x="1227668" y="1109133"/>
            <a:ext cx="9482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1A90B-9C7B-29C6-CC6D-4F3C8F5A5ECA}"/>
              </a:ext>
            </a:extLst>
          </p:cNvPr>
          <p:cNvSpPr txBox="1"/>
          <p:nvPr/>
        </p:nvSpPr>
        <p:spPr>
          <a:xfrm>
            <a:off x="2472267" y="245533"/>
            <a:ext cx="904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E4C88A"/>
                </a:solidFill>
                <a:latin typeface="+mn-lt"/>
              </a:rPr>
              <a:t>Этапы фиксации биорезорбируемых </a:t>
            </a:r>
            <a:r>
              <a:rPr lang="ru-RU" sz="3600" b="1" dirty="0" err="1">
                <a:solidFill>
                  <a:srgbClr val="E4C88A"/>
                </a:solidFill>
                <a:latin typeface="+mn-lt"/>
              </a:rPr>
              <a:t>минипластин</a:t>
            </a:r>
            <a:r>
              <a:rPr lang="ru-RU" sz="3600" b="1" dirty="0">
                <a:solidFill>
                  <a:srgbClr val="E4C88A"/>
                </a:solidFill>
                <a:latin typeface="+mn-lt"/>
              </a:rPr>
              <a:t> </a:t>
            </a:r>
            <a:endParaRPr lang="ru-RU" sz="3600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677B3B9E-0718-092F-DB94-A7B39E3DF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55" y="1538995"/>
            <a:ext cx="7499878" cy="49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1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69ED7-0439-C418-3EBB-191BDA74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2D93AE68-AB1D-BCF4-3638-D813460641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76FAA-7FFF-8F25-61E0-001CB37A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5C35D-9B0C-217C-1E6A-0803E8E6A9E2}"/>
              </a:ext>
            </a:extLst>
          </p:cNvPr>
          <p:cNvSpPr txBox="1"/>
          <p:nvPr/>
        </p:nvSpPr>
        <p:spPr>
          <a:xfrm>
            <a:off x="1227668" y="1109133"/>
            <a:ext cx="9482665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r>
              <a:rPr lang="ru-RU" sz="3600" b="1" dirty="0"/>
              <a:t>Сроки иммобилизации челюсти шинами индивидуальны, но чем младше ребенок, тем меньше длительность ношения конструкций</a:t>
            </a:r>
            <a:r>
              <a:rPr lang="ru-RU" sz="3600" dirty="0"/>
              <a:t>. </a:t>
            </a:r>
          </a:p>
          <a:p>
            <a:pPr marL="0" indent="0">
              <a:buNone/>
            </a:pPr>
            <a:endParaRPr lang="ru-RU" sz="3600" dirty="0"/>
          </a:p>
          <a:p>
            <a:pPr>
              <a:buFontTx/>
              <a:buChar char="-"/>
            </a:pPr>
            <a:r>
              <a:rPr lang="ru-RU" sz="3600" dirty="0"/>
              <a:t>при односторонних переломах 3-5 недель</a:t>
            </a:r>
          </a:p>
          <a:p>
            <a:pPr>
              <a:buFontTx/>
              <a:buChar char="-"/>
            </a:pPr>
            <a:endParaRPr lang="ru-RU" sz="3600" dirty="0"/>
          </a:p>
          <a:p>
            <a:pPr>
              <a:buFontTx/>
              <a:buChar char="-"/>
            </a:pPr>
            <a:r>
              <a:rPr lang="ru-RU" sz="3600" dirty="0"/>
              <a:t>- при двусторонних до 5-6 недель</a:t>
            </a: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79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A47BC-5E0A-3ACA-11E9-A4CE84B57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128B68D-8F3E-3D29-66FB-9D6B7D9F9B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566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456625C-8236-3794-3150-6A27F90A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</a:t>
            </a:r>
            <a:endParaRPr lang="ru-RU" sz="3600" b="1" dirty="0">
              <a:solidFill>
                <a:srgbClr val="E4C88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798DFF-FBA3-63D3-3275-2E06AE13A6F1}"/>
              </a:ext>
            </a:extLst>
          </p:cNvPr>
          <p:cNvSpPr txBox="1"/>
          <p:nvPr/>
        </p:nvSpPr>
        <p:spPr>
          <a:xfrm>
            <a:off x="474133" y="365125"/>
            <a:ext cx="1067646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800" b="1" dirty="0">
              <a:solidFill>
                <a:srgbClr val="E4C88A"/>
              </a:solidFill>
            </a:endParaRPr>
          </a:p>
          <a:p>
            <a:pPr algn="ctr"/>
            <a:endParaRPr lang="ru-RU" sz="4800" b="1" dirty="0">
              <a:solidFill>
                <a:srgbClr val="E4C88A"/>
              </a:solidFill>
            </a:endParaRPr>
          </a:p>
          <a:p>
            <a:pPr algn="ctr"/>
            <a:endParaRPr lang="ru-RU" sz="4800" b="1" dirty="0">
              <a:solidFill>
                <a:srgbClr val="E4C88A"/>
              </a:solidFill>
            </a:endParaRPr>
          </a:p>
          <a:p>
            <a:pPr algn="ctr"/>
            <a:r>
              <a:rPr lang="ru-RU" sz="6000" b="1" dirty="0">
                <a:solidFill>
                  <a:srgbClr val="E4C88A"/>
                </a:solidFill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30883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F74B1-47DC-819A-ABB4-EB8906D62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877C9B6-E390-F373-D841-0BC1E0E106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E5196-90D4-ABFE-586A-5DA46A1A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4" y="152401"/>
            <a:ext cx="9719734" cy="133773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400" b="1" dirty="0">
                <a:solidFill>
                  <a:srgbClr val="E4C88A"/>
                </a:solidFill>
              </a:rPr>
              <a:t>Формирование нижней челюсти в антенатальном периоде ( 7-ая неделя)</a:t>
            </a:r>
            <a:r>
              <a:rPr lang="ru-RU" dirty="0">
                <a:solidFill>
                  <a:srgbClr val="E4C88A"/>
                </a:solidFill>
              </a:rPr>
              <a:t> 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67992E9E-07D3-342B-1CBD-ACCFB57C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59" y="2174080"/>
            <a:ext cx="9172457" cy="382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6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3D4DA-0138-5FDA-4EE9-6832DBB2F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0DD6A854-7703-5A2A-686A-1BC6796E89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0371E-6548-2976-1627-8D8C4A9A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152400"/>
            <a:ext cx="9537583" cy="132926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000" b="1" dirty="0">
                <a:solidFill>
                  <a:srgbClr val="E4C88A"/>
                </a:solidFill>
              </a:rPr>
              <a:t>Возрастные изменения строения нижней челюсти у ребенка в постнатальном периоде</a:t>
            </a:r>
            <a:br>
              <a:rPr lang="ru-RU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189DDEC1-C04C-6A2C-B72E-A8BEB06C6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37" y="1557867"/>
            <a:ext cx="4067809" cy="49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2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8C8E3-9817-08ED-FB73-5B4741AD4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5F44B304-F96A-17EF-50F7-FDF382A4E0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968CA-1671-630A-34DB-4CAE73D0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152400"/>
            <a:ext cx="9537583" cy="132926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400" b="1" dirty="0">
                <a:solidFill>
                  <a:srgbClr val="E4C88A"/>
                </a:solidFill>
              </a:rPr>
              <a:t>Рост челюстных костей происходит неравномерно – наиболее интенсивен в период прорезывания зубов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2C3FE-24BA-B0E9-199E-497BCDE0A5AC}"/>
              </a:ext>
            </a:extLst>
          </p:cNvPr>
          <p:cNvSpPr txBox="1"/>
          <p:nvPr/>
        </p:nvSpPr>
        <p:spPr>
          <a:xfrm>
            <a:off x="1016000" y="2074333"/>
            <a:ext cx="10007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rgbClr val="E4C88A"/>
                </a:solidFill>
              </a:rPr>
              <a:t>- от 2,5 до 4 лет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E4C88A"/>
                </a:solidFill>
              </a:rPr>
              <a:t>- с 9 до 12 лет</a:t>
            </a:r>
          </a:p>
        </p:txBody>
      </p:sp>
    </p:spTree>
    <p:extLst>
      <p:ext uri="{BB962C8B-B14F-4D97-AF65-F5344CB8AC3E}">
        <p14:creationId xmlns:p14="http://schemas.microsoft.com/office/powerpoint/2010/main" val="5568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BEC90-B421-CBA5-E5FE-668DC4216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90B143C6-4B87-F380-A543-EB507F59C2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10E4B-F6E9-B41B-38B8-0F8653D5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4900" b="1" dirty="0">
                <a:solidFill>
                  <a:srgbClr val="E4C88A"/>
                </a:solidFill>
              </a:rPr>
              <a:t>Основные зоны роста нижней челюсти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02C48-DFDC-3187-306F-41FFEDBC67C0}"/>
              </a:ext>
            </a:extLst>
          </p:cNvPr>
          <p:cNvSpPr txBox="1"/>
          <p:nvPr/>
        </p:nvSpPr>
        <p:spPr>
          <a:xfrm>
            <a:off x="1227668" y="1109133"/>
            <a:ext cx="948266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algn="ctr"/>
            <a:r>
              <a:rPr lang="ru-RU" sz="4400" dirty="0">
                <a:solidFill>
                  <a:srgbClr val="E4C88A"/>
                </a:solidFill>
              </a:rPr>
              <a:t>- </a:t>
            </a:r>
            <a:r>
              <a:rPr lang="ru-RU" sz="4000" b="1" dirty="0">
                <a:solidFill>
                  <a:srgbClr val="E4C88A"/>
                </a:solidFill>
              </a:rPr>
              <a:t>суставной отросток  нижней челюсти</a:t>
            </a:r>
          </a:p>
          <a:p>
            <a:pPr algn="ctr">
              <a:buFontTx/>
              <a:buChar char="-"/>
            </a:pPr>
            <a:endParaRPr lang="ru-RU" sz="4000" b="1" dirty="0">
              <a:solidFill>
                <a:srgbClr val="E4C88A"/>
              </a:solidFill>
            </a:endParaRPr>
          </a:p>
          <a:p>
            <a:pPr algn="ctr">
              <a:buFontTx/>
              <a:buChar char="-"/>
            </a:pPr>
            <a:r>
              <a:rPr lang="ru-RU" sz="4000" b="1" dirty="0">
                <a:solidFill>
                  <a:srgbClr val="E4C88A"/>
                </a:solidFill>
              </a:rPr>
              <a:t>задние отделы тела нижней челюсти</a:t>
            </a:r>
          </a:p>
          <a:p>
            <a:pPr algn="ctr">
              <a:buFontTx/>
              <a:buChar char="-"/>
            </a:pPr>
            <a:endParaRPr lang="ru-RU" sz="4000" b="1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E4C88A"/>
                </a:solidFill>
              </a:rPr>
              <a:t>- углы и верхние отделы ветви нижней челюсти</a:t>
            </a: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9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5ADD9-76B0-705A-40C4-3CB25E2AB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540FB7A-8A3A-FEE3-AA6E-60F0422FDB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9BF08-A125-3D7A-382A-A9E2FE4A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sz="3600" b="1" dirty="0" err="1">
                <a:solidFill>
                  <a:srgbClr val="E4C88A"/>
                </a:solidFill>
                <a:latin typeface="+mn-lt"/>
              </a:rPr>
              <a:t>Анатомо</a:t>
            </a:r>
            <a:r>
              <a:rPr lang="ru-RU" sz="3600" b="1" dirty="0">
                <a:solidFill>
                  <a:srgbClr val="E4C88A"/>
                </a:solidFill>
                <a:latin typeface="+mn-lt"/>
              </a:rPr>
              <a:t> – физиологические особенности у детей, влияющие на характер травмы </a:t>
            </a:r>
            <a:r>
              <a:rPr lang="ru-RU" sz="3600" b="1" dirty="0" err="1">
                <a:solidFill>
                  <a:srgbClr val="E4C88A"/>
                </a:solidFill>
                <a:latin typeface="+mn-lt"/>
              </a:rPr>
              <a:t>челюстно</a:t>
            </a:r>
            <a:r>
              <a:rPr lang="ru-RU" sz="3600" b="1" dirty="0">
                <a:solidFill>
                  <a:srgbClr val="E4C88A"/>
                </a:solidFill>
                <a:latin typeface="+mn-lt"/>
              </a:rPr>
              <a:t> – лицевой области </a:t>
            </a:r>
            <a:br>
              <a:rPr lang="ru-RU" b="1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49C97-00D5-64C2-ECDC-DB830B4F5F5E}"/>
              </a:ext>
            </a:extLst>
          </p:cNvPr>
          <p:cNvSpPr txBox="1"/>
          <p:nvPr/>
        </p:nvSpPr>
        <p:spPr>
          <a:xfrm>
            <a:off x="1227668" y="1109133"/>
            <a:ext cx="948266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E4C88A"/>
                </a:solidFill>
              </a:rPr>
              <a:t>- </a:t>
            </a:r>
            <a:r>
              <a:rPr lang="ru-RU" sz="3200" dirty="0">
                <a:solidFill>
                  <a:srgbClr val="E4C88A"/>
                </a:solidFill>
              </a:rPr>
              <a:t>меньший рост и масса тела ( смягчение воздействия травмирующей силы )</a:t>
            </a:r>
          </a:p>
          <a:p>
            <a:pPr marL="0" indent="0">
              <a:buNone/>
            </a:pPr>
            <a:endParaRPr lang="ru-RU" sz="3200" dirty="0">
              <a:solidFill>
                <a:srgbClr val="E4C88A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E4C88A"/>
                </a:solidFill>
              </a:rPr>
              <a:t>- более тонкие и эластичные кости ( за счет меньшего содержания минеральных солей )</a:t>
            </a:r>
          </a:p>
          <a:p>
            <a:pPr marL="0" indent="0">
              <a:buNone/>
            </a:pPr>
            <a:endParaRPr lang="ru-RU" sz="3200" dirty="0">
              <a:solidFill>
                <a:srgbClr val="E4C88A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E4C88A"/>
                </a:solidFill>
              </a:rPr>
              <a:t>- повышенная растяжимость надкостницы ( при этом толщина ее больше )</a:t>
            </a:r>
          </a:p>
          <a:p>
            <a:pPr algn="ctr"/>
            <a:endParaRPr lang="ru-RU" sz="4400" dirty="0">
              <a:solidFill>
                <a:srgbClr val="E4C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9623F-0922-6F34-8619-E9EFD2546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9960845E-66D1-00E1-6034-1135A82B9F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DCFC1-7767-D6C1-A11C-27857453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8" y="152400"/>
            <a:ext cx="9245600" cy="95673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br>
              <a:rPr lang="ru-RU" dirty="0">
                <a:solidFill>
                  <a:srgbClr val="E4C88A"/>
                </a:solidFill>
              </a:rPr>
            </a:br>
            <a:r>
              <a:rPr lang="ru-RU" b="1" dirty="0">
                <a:solidFill>
                  <a:srgbClr val="E4C88A"/>
                </a:solidFill>
                <a:latin typeface="+mn-lt"/>
              </a:rPr>
              <a:t>Механизмы возникновения перелома нижней челюсти :</a:t>
            </a:r>
            <a:br>
              <a:rPr lang="ru-RU" b="1" dirty="0">
                <a:solidFill>
                  <a:srgbClr val="E4C88A"/>
                </a:solidFill>
                <a:latin typeface="+mn-lt"/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AFB57-3172-5EF4-3F27-38CD5EBA99AD}"/>
              </a:ext>
            </a:extLst>
          </p:cNvPr>
          <p:cNvSpPr txBox="1"/>
          <p:nvPr/>
        </p:nvSpPr>
        <p:spPr>
          <a:xfrm>
            <a:off x="1227668" y="1109134"/>
            <a:ext cx="10591799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  <a:p>
            <a:r>
              <a:rPr lang="ru-RU" sz="4400" dirty="0">
                <a:solidFill>
                  <a:srgbClr val="E4C88A"/>
                </a:solidFill>
              </a:rPr>
              <a:t>- </a:t>
            </a:r>
            <a:r>
              <a:rPr lang="ru-RU" sz="3200" b="1" dirty="0">
                <a:solidFill>
                  <a:srgbClr val="E4C88A"/>
                </a:solidFill>
              </a:rPr>
              <a:t>перегиб</a:t>
            </a:r>
            <a:r>
              <a:rPr lang="ru-RU" sz="3200" dirty="0">
                <a:solidFill>
                  <a:srgbClr val="E4C88A"/>
                </a:solidFill>
              </a:rPr>
              <a:t> ( напряжение дугообразной нижней челюсти в наиболее изогнутых или тонких участках)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rgbClr val="E4C88A"/>
                </a:solidFill>
              </a:rPr>
              <a:t>сжатие</a:t>
            </a:r>
            <a:r>
              <a:rPr lang="ru-RU" sz="3200" dirty="0">
                <a:solidFill>
                  <a:srgbClr val="E4C88A"/>
                </a:solidFill>
              </a:rPr>
              <a:t> ( действующая и противодействующая силы направлены на встречу друг другу)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rgbClr val="E4C88A"/>
                </a:solidFill>
              </a:rPr>
              <a:t> </a:t>
            </a:r>
            <a:r>
              <a:rPr lang="ru-RU" sz="3200" b="1" dirty="0">
                <a:solidFill>
                  <a:srgbClr val="E4C88A"/>
                </a:solidFill>
              </a:rPr>
              <a:t>сдвиг</a:t>
            </a:r>
            <a:r>
              <a:rPr lang="ru-RU" sz="3200" dirty="0">
                <a:solidFill>
                  <a:srgbClr val="E4C88A"/>
                </a:solidFill>
              </a:rPr>
              <a:t> ( сила приложенная к кости , не имеет противодействия )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E4C88A"/>
                </a:solidFill>
              </a:rPr>
              <a:t>-  </a:t>
            </a:r>
            <a:r>
              <a:rPr lang="ru-RU" sz="3200" b="1" dirty="0">
                <a:solidFill>
                  <a:srgbClr val="E4C88A"/>
                </a:solidFill>
              </a:rPr>
              <a:t>отрыв </a:t>
            </a:r>
            <a:r>
              <a:rPr lang="ru-RU" sz="3200" dirty="0">
                <a:solidFill>
                  <a:srgbClr val="E4C88A"/>
                </a:solidFill>
              </a:rPr>
              <a:t>(происходит при направленном ударе сверху вниз на область подбородка при сомкнутых зубах)</a:t>
            </a:r>
          </a:p>
          <a:p>
            <a:endParaRPr lang="ru-RU" sz="3200" b="1" dirty="0">
              <a:solidFill>
                <a:srgbClr val="E4C88A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E4C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26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761</Words>
  <Application>Microsoft Office PowerPoint</Application>
  <PresentationFormat>Широкоэкранный</PresentationFormat>
  <Paragraphs>88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ВОЛГОГРАДСКИЙ ГОСУДАРСТВЕННЫЙ МЕДИЦИНСКИЙ УНИВЕРСИТЕТ КАФЕДРА СТОМАТОЛОГИИ ДЕТСКОГО ВОЗРАСТА      </vt:lpstr>
      <vt:lpstr>  Формирование нижней челюсти в антенатальном периоде ( 5-ая неделя)                                                      </vt:lpstr>
      <vt:lpstr>  Формирование нижней челюсти в антенатальном периоде ( 6-ая неделя)                                                     </vt:lpstr>
      <vt:lpstr>  Формирование нижней челюсти в антенатальном периоде ( 7-ая неделя)                                                     </vt:lpstr>
      <vt:lpstr>   Возрастные изменения строения нижней челюсти у ребенка в постнатальном периоде                                                     </vt:lpstr>
      <vt:lpstr>   Рост челюстных костей происходит неравномерно – наиболее интенсивен в период прорезывания зубов                                                     </vt:lpstr>
      <vt:lpstr>   Основные зоны роста нижней челюсти                                                      </vt:lpstr>
      <vt:lpstr>   Анатомо – физиологические особенности у детей, влияющие на характер травмы челюстно – лицевой области                                                      </vt:lpstr>
      <vt:lpstr>   Механизмы возникновения перелома нижней челюсти :                                                     </vt:lpstr>
      <vt:lpstr>   Частота встречаемости различных локализаций переломов нижней челюсти у детей                                                      </vt:lpstr>
      <vt:lpstr>   Переломы нижней челюсти у детей делятся на две группы                                                      </vt:lpstr>
      <vt:lpstr>   Серия сканов компьютерной томографии пациента С. 2,5 лет с двусторонним интракапсулярным переломом суставных отростков в динамике ( A – D на момент травмы, E – H через полгода )                                                      </vt:lpstr>
      <vt:lpstr>  Серия сканов компьютерной томографии пациента А. 5,5 лет с  интракапсулярным переломом суставного отростка справа в динамике ( A – C на момент травмы, D – F через полгода )                                                     </vt:lpstr>
      <vt:lpstr>   Скан компьютерной томографии пациента К. 6  лет с двусторонним интракапсулярным переломом суставных отростков                                                      </vt:lpstr>
      <vt:lpstr>   Методы лечения переломов нижней челюсти у детей                                                      </vt:lpstr>
      <vt:lpstr>   Важно ! Назубные проволочные шины рекомендовано использовать после 11 лет                                                    </vt:lpstr>
      <vt:lpstr>   Двусторонний перелом нижней челюсти в области 7.2, 7.3 и 8.2, 8.3 у пациента Б. 7 лет                                                      </vt:lpstr>
      <vt:lpstr>   Рентгенологическая картина пациента Б. 7 лет                                                      </vt:lpstr>
      <vt:lpstr>   Фиксация фрагментов нижней челюсти проволочной вязью, пациент Б. 7 лет                                                      </vt:lpstr>
      <vt:lpstr>   Рентгеноконтроль пациент Б. 7 лет после фиксации проволочной вязью                                                      </vt:lpstr>
      <vt:lpstr>   Перелом нижней челюсти в центральном отделе у пациента В. 2 года, клиническая картина до и после лечения                                                       </vt:lpstr>
      <vt:lpstr>   Компьютерная томография пациента В. 2 года                                                      </vt:lpstr>
      <vt:lpstr>  Этапы шинирования при помощи светоотверждающих материалов                                                       </vt:lpstr>
      <vt:lpstr>  Иммобилизация нижней челюсти в молочном прикусе при помощи минивинтов                                                      </vt:lpstr>
      <vt:lpstr>   Рентгеноконтроль установки минивинтов в молочном прикусе                                                      </vt:lpstr>
      <vt:lpstr>   Контроль положения минивинтов при помощи компьютерной томографии                                                      </vt:lpstr>
      <vt:lpstr>   Шина - каппа                                                      </vt:lpstr>
      <vt:lpstr>   Подбородочно – теменная повязка                                                      </vt:lpstr>
      <vt:lpstr>   Панорамный снимок пациента П. 5 лет с диагнозом перелом в области тела нижней челюсти, состояние после  остеосинтеза биодеградируемыми минипластинами                                                      </vt:lpstr>
      <vt:lpstr>   Пациент П. через 10 месяцев после хирургического вмешательства                                                     </vt:lpstr>
      <vt:lpstr>   Этапы фиксации биорезорбируемых минипластин                                                      </vt:lpstr>
      <vt:lpstr>                                                        </vt:lpstr>
      <vt:lpstr>                                                      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ВОЛГОГРАДСКИЙ ГОСУДАРСТВЕННЫЙ МЕДИЦИНСКИЙ УНИВЕРСИТЕТ КАФЕДРА СТОМАТОЛОГИИ ДЕТСКОГО ВОЗРАСТА</dc:title>
  <dc:creator>Sergei Filippov</dc:creator>
  <cp:lastModifiedBy>Sergei Filippov</cp:lastModifiedBy>
  <cp:revision>20</cp:revision>
  <dcterms:created xsi:type="dcterms:W3CDTF">2025-03-03T13:06:06Z</dcterms:created>
  <dcterms:modified xsi:type="dcterms:W3CDTF">2025-05-15T12:11:12Z</dcterms:modified>
</cp:coreProperties>
</file>