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7" r:id="rId3"/>
    <p:sldId id="258" r:id="rId4"/>
    <p:sldId id="260" r:id="rId5"/>
    <p:sldId id="267" r:id="rId6"/>
    <p:sldId id="279" r:id="rId7"/>
    <p:sldId id="278" r:id="rId8"/>
    <p:sldId id="277" r:id="rId9"/>
    <p:sldId id="268" r:id="rId10"/>
    <p:sldId id="269" r:id="rId11"/>
    <p:sldId id="270" r:id="rId12"/>
    <p:sldId id="271" r:id="rId13"/>
    <p:sldId id="272" r:id="rId14"/>
    <p:sldId id="261" r:id="rId15"/>
    <p:sldId id="262" r:id="rId16"/>
    <p:sldId id="273" r:id="rId17"/>
    <p:sldId id="274" r:id="rId18"/>
    <p:sldId id="275" r:id="rId19"/>
    <p:sldId id="276" r:id="rId20"/>
    <p:sldId id="263" r:id="rId21"/>
    <p:sldId id="26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213"/>
    <a:srgbClr val="990000"/>
    <a:srgbClr val="F010D0"/>
    <a:srgbClr val="FF99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095" autoAdjust="0"/>
  </p:normalViewPr>
  <p:slideViewPr>
    <p:cSldViewPr>
      <p:cViewPr varScale="1">
        <p:scale>
          <a:sx n="81" d="100"/>
          <a:sy n="81" d="100"/>
        </p:scale>
        <p:origin x="1469" y="62"/>
      </p:cViewPr>
      <p:guideLst>
        <p:guide orient="horz" pos="2160"/>
        <p:guide pos="2880"/>
      </p:guideLst>
    </p:cSldViewPr>
  </p:slideViewPr>
  <p:outlineViewPr>
    <p:cViewPr>
      <p:scale>
        <a:sx n="33" d="100"/>
        <a:sy n="33" d="100"/>
      </p:scale>
      <p:origin x="48" y="12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solidFill>
                  <a:prstClr val="black">
                    <a:tint val="75000"/>
                  </a:prstClr>
                </a:solidFill>
              </a:rPr>
              <a:pPr/>
              <a:t>03.04.2023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7F7AD79-0345-45ED-9B74-10619854E6BC}" type="slidenum">
              <a:rPr lang="ru-RU" smtClean="0">
                <a:solidFill>
                  <a:srgbClr val="FFCA08"/>
                </a:solidFill>
              </a:rPr>
              <a:pPr/>
              <a:t>‹#›</a:t>
            </a:fld>
            <a:endParaRPr lang="ru-RU">
              <a:solidFill>
                <a:srgbClr val="FFCA08"/>
              </a:solidFill>
            </a:endParaRPr>
          </a:p>
        </p:txBody>
      </p:sp>
    </p:spTree>
    <p:extLst>
      <p:ext uri="{BB962C8B-B14F-4D97-AF65-F5344CB8AC3E}">
        <p14:creationId xmlns:p14="http://schemas.microsoft.com/office/powerpoint/2010/main" val="275497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FA9164D-9E4D-4064-AFC7-568482598846}" type="datetimeFigureOut">
              <a:rPr lang="ru-RU" smtClean="0"/>
              <a:pPr/>
              <a:t>03.04.2023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FA9164D-9E4D-4064-AFC7-568482598846}" type="datetimeFigureOut">
              <a:rPr lang="ru-RU" smtClean="0"/>
              <a:pPr/>
              <a:t>03.04.2023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FA9164D-9E4D-4064-AFC7-568482598846}" type="datetimeFigureOut">
              <a:rPr lang="ru-RU" smtClean="0"/>
              <a:pPr/>
              <a:t>03.04.2023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FA9164D-9E4D-4064-AFC7-568482598846}" type="datetimeFigureOut">
              <a:rPr lang="ru-RU" smtClean="0"/>
              <a:pPr/>
              <a:t>03.04.2023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9164D-9E4D-4064-AFC7-568482598846}" type="datetimeFigureOut">
              <a:rPr lang="ru-RU" smtClean="0">
                <a:solidFill>
                  <a:prstClr val="black">
                    <a:tint val="75000"/>
                  </a:prstClr>
                </a:solidFill>
              </a:rPr>
              <a:pPr/>
              <a:t>03.04.2023</a:t>
            </a:fld>
            <a:endParaRPr lang="ru-RU">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F7AD79-0345-45ED-9B74-10619854E6BC}" type="slidenum">
              <a:rPr lang="ru-RU" smtClean="0">
                <a:solidFill>
                  <a:srgbClr val="FFCA08"/>
                </a:solidFill>
              </a:rPr>
              <a:pPr/>
              <a:t>‹#›</a:t>
            </a:fld>
            <a:endParaRPr lang="ru-RU">
              <a:solidFill>
                <a:srgbClr val="FFCA08"/>
              </a:solidFill>
            </a:endParaRPr>
          </a:p>
        </p:txBody>
      </p:sp>
    </p:spTree>
    <p:extLst>
      <p:ext uri="{BB962C8B-B14F-4D97-AF65-F5344CB8AC3E}">
        <p14:creationId xmlns:p14="http://schemas.microsoft.com/office/powerpoint/2010/main" val="14570533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400" b="1" dirty="0">
                <a:solidFill>
                  <a:srgbClr val="990000"/>
                </a:solidFill>
                <a:latin typeface="Times New Roman" pitchFamily="18" charset="0"/>
                <a:cs typeface="Times New Roman" pitchFamily="18" charset="0"/>
              </a:rPr>
              <a:t>Theme:</a:t>
            </a:r>
            <a:r>
              <a:rPr lang="ru-RU" sz="3400" b="1" dirty="0">
                <a:solidFill>
                  <a:srgbClr val="990000"/>
                </a:solidFill>
                <a:latin typeface="Times New Roman" pitchFamily="18" charset="0"/>
                <a:cs typeface="Times New Roman" pitchFamily="18" charset="0"/>
              </a:rPr>
              <a:t> </a:t>
            </a:r>
            <a:r>
              <a:rPr lang="en-US" sz="3400" b="1" dirty="0">
                <a:solidFill>
                  <a:srgbClr val="990000"/>
                </a:solidFill>
                <a:latin typeface="Times New Roman" pitchFamily="18" charset="0"/>
                <a:cs typeface="Times New Roman" pitchFamily="18" charset="0"/>
              </a:rPr>
              <a:t>Western rationalism (of XIX-XX centuries).</a:t>
            </a:r>
            <a:br>
              <a:rPr lang="ru-RU" sz="4000" dirty="0">
                <a:solidFill>
                  <a:srgbClr val="00FFFF"/>
                </a:solidFill>
                <a:effectLst/>
              </a:rPr>
            </a:br>
            <a:endParaRPr lang="ru-RU" sz="4000" dirty="0">
              <a:solidFill>
                <a:srgbClr val="00FFFF"/>
              </a:solidFill>
              <a:effectLst/>
              <a:latin typeface="+mn-lt"/>
            </a:endParaRPr>
          </a:p>
        </p:txBody>
      </p:sp>
      <p:sp>
        <p:nvSpPr>
          <p:cNvPr id="3" name="Подзаголовок 2"/>
          <p:cNvSpPr>
            <a:spLocks noGrp="1"/>
          </p:cNvSpPr>
          <p:nvPr>
            <p:ph type="body" idx="1"/>
          </p:nvPr>
        </p:nvSpPr>
        <p:spPr>
          <a:xfrm>
            <a:off x="1285852" y="1196752"/>
            <a:ext cx="6357982" cy="648072"/>
          </a:xfrm>
        </p:spPr>
        <p:txBody>
          <a:bodyPr>
            <a:noAutofit/>
          </a:bodyPr>
          <a:lstStyle/>
          <a:p>
            <a:pPr algn="just"/>
            <a:endParaRPr lang="ru-RU" sz="2400" dirty="0"/>
          </a:p>
          <a:p>
            <a:pPr algn="ctr"/>
            <a:r>
              <a:rPr lang="en-US" sz="3200" b="1" dirty="0">
                <a:solidFill>
                  <a:srgbClr val="990000"/>
                </a:solidFill>
              </a:rPr>
              <a:t>The Marxist philosophy.</a:t>
            </a:r>
            <a:r>
              <a:rPr lang="en-US" sz="3200" dirty="0">
                <a:solidFill>
                  <a:srgbClr val="990000"/>
                </a:solidFill>
              </a:rPr>
              <a:t> </a:t>
            </a:r>
            <a:endParaRPr lang="ru-RU" sz="3200" dirty="0">
              <a:solidFill>
                <a:srgbClr val="990000"/>
              </a:solidFill>
            </a:endParaRPr>
          </a:p>
          <a:p>
            <a:pPr algn="ctr"/>
            <a:endParaRPr lang="ru-RU" sz="3200" dirty="0">
              <a:solidFill>
                <a:srgbClr val="002060"/>
              </a:solidFill>
            </a:endParaRPr>
          </a:p>
        </p:txBody>
      </p:sp>
      <p:pic>
        <p:nvPicPr>
          <p:cNvPr id="5" name="Объект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11560" y="1844824"/>
            <a:ext cx="2828925" cy="3587153"/>
          </a:xfrm>
        </p:spPr>
      </p:pic>
      <p:sp>
        <p:nvSpPr>
          <p:cNvPr id="8" name="Содержимое 7"/>
          <p:cNvSpPr>
            <a:spLocks noGrp="1"/>
          </p:cNvSpPr>
          <p:nvPr>
            <p:ph sz="quarter" idx="4"/>
          </p:nvPr>
        </p:nvSpPr>
        <p:spPr>
          <a:xfrm>
            <a:off x="3635895" y="1844824"/>
            <a:ext cx="5050905" cy="4515496"/>
          </a:xfrm>
        </p:spPr>
        <p:txBody>
          <a:bodyPr>
            <a:noAutofit/>
          </a:bodyPr>
          <a:lstStyle/>
          <a:p>
            <a:pPr marL="179388" indent="444500" algn="ctr">
              <a:buNone/>
            </a:pPr>
            <a:r>
              <a:rPr lang="en-US" sz="2800" dirty="0"/>
              <a:t>The philosophy of </a:t>
            </a:r>
            <a:r>
              <a:rPr lang="en-US" sz="2800" b="1" dirty="0">
                <a:solidFill>
                  <a:srgbClr val="990000"/>
                </a:solidFill>
              </a:rPr>
              <a:t>Karl Marx </a:t>
            </a:r>
            <a:r>
              <a:rPr lang="en-US" sz="2800" dirty="0">
                <a:solidFill>
                  <a:schemeClr val="tx1"/>
                </a:solidFill>
              </a:rPr>
              <a:t>formed in the course of German classic philosophy. From the passion to Hegel’s ideas Marx drifted to passion of Feuerbach’s philosophy and then propounded original ideas. He worked out the theory, which was new more high form of materialism. </a:t>
            </a:r>
            <a:endParaRPr lang="ru-RU" sz="2800" dirty="0">
              <a:solidFill>
                <a:schemeClr val="tx1"/>
              </a:solidFill>
            </a:endParaRPr>
          </a:p>
        </p:txBody>
      </p:sp>
      <p:sp>
        <p:nvSpPr>
          <p:cNvPr id="7" name="Прямоугольник 6"/>
          <p:cNvSpPr/>
          <p:nvPr/>
        </p:nvSpPr>
        <p:spPr>
          <a:xfrm>
            <a:off x="827584" y="5805264"/>
            <a:ext cx="2667568" cy="646331"/>
          </a:xfrm>
          <a:prstGeom prst="rect">
            <a:avLst/>
          </a:prstGeom>
        </p:spPr>
        <p:txBody>
          <a:bodyPr wrap="square">
            <a:spAutoFit/>
          </a:bodyPr>
          <a:lstStyle/>
          <a:p>
            <a:pPr algn="ctr"/>
            <a:r>
              <a:rPr lang="en-US" b="1" dirty="0">
                <a:solidFill>
                  <a:srgbClr val="990000"/>
                </a:solidFill>
              </a:rPr>
              <a:t>5 May 1818 – 14 March 1883</a:t>
            </a:r>
            <a:endParaRPr lang="ru-RU" b="1" dirty="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14338"/>
            <a:ext cx="8750206" cy="8072470"/>
          </a:xfrm>
        </p:spPr>
        <p:txBody>
          <a:bodyPr>
            <a:noAutofit/>
          </a:bodyPr>
          <a:lstStyle/>
          <a:p>
            <a:pPr algn="ctr">
              <a:buNone/>
            </a:pPr>
            <a:endParaRPr lang="ru-RU" sz="3600" b="1" dirty="0">
              <a:solidFill>
                <a:srgbClr val="990000"/>
              </a:solidFill>
            </a:endParaRPr>
          </a:p>
          <a:p>
            <a:pPr algn="ctr">
              <a:buFont typeface="Wingdings" panose="05000000000000000000" pitchFamily="2" charset="2"/>
              <a:buChar char="Ø"/>
            </a:pPr>
            <a:r>
              <a:rPr lang="en-US" sz="4000" b="1" u="sng" dirty="0">
                <a:solidFill>
                  <a:srgbClr val="ED4213"/>
                </a:solidFill>
              </a:rPr>
              <a:t>Estrangement of man from man. </a:t>
            </a:r>
            <a:r>
              <a:rPr lang="en-US" sz="4000" dirty="0">
                <a:solidFill>
                  <a:schemeClr val="tx1"/>
                </a:solidFill>
              </a:rPr>
              <a:t>Standardization of man in capitalist society leads to the situation, when in respect of other man there is no notion about his value as personality. Another man is regarded either as rival or as subordinate or as boss, that is as means for achievement own goals.</a:t>
            </a:r>
            <a:endParaRPr lang="ru-RU" sz="4000" dirty="0">
              <a:solidFill>
                <a:schemeClr val="tx1"/>
              </a:solidFill>
            </a:endParaRPr>
          </a:p>
          <a:p>
            <a:pPr algn="ctr">
              <a:buNone/>
            </a:pPr>
            <a:endParaRPr lang="ru-RU" sz="4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85000" lnSpcReduction="10000"/>
          </a:bodyPr>
          <a:lstStyle/>
          <a:p>
            <a:pPr algn="ctr">
              <a:spcBef>
                <a:spcPts val="0"/>
              </a:spcBef>
              <a:buNone/>
            </a:pPr>
            <a:r>
              <a:rPr lang="en-US" sz="3200" dirty="0">
                <a:solidFill>
                  <a:schemeClr val="tx1"/>
                </a:solidFill>
              </a:rPr>
              <a:t>Marx saw the cause of estrangement in private property and considered, that estrangement will disappear after the abolition of private property and man will become free, creative creature. He will pass from the “kingdom of necessity” to the “kingdom of freedom”.</a:t>
            </a:r>
            <a:endParaRPr lang="ru-RU" sz="3200" dirty="0">
              <a:solidFill>
                <a:schemeClr val="tx1"/>
              </a:solidFill>
            </a:endParaRPr>
          </a:p>
          <a:p>
            <a:pPr algn="ctr">
              <a:spcBef>
                <a:spcPts val="0"/>
              </a:spcBef>
              <a:buNone/>
            </a:pPr>
            <a:r>
              <a:rPr lang="en-US" sz="3200" dirty="0">
                <a:solidFill>
                  <a:schemeClr val="tx1"/>
                </a:solidFill>
              </a:rPr>
              <a:t>However, achievement of such state is the matter of indefinite future. The modern being is another. In this being, according to Marx, working class, </a:t>
            </a:r>
            <a:r>
              <a:rPr lang="en-US" sz="3200" b="1" i="1" dirty="0">
                <a:solidFill>
                  <a:srgbClr val="C00000"/>
                </a:solidFill>
              </a:rPr>
              <a:t>proletariat</a:t>
            </a:r>
            <a:r>
              <a:rPr lang="en-US" sz="3200" dirty="0">
                <a:solidFill>
                  <a:schemeClr val="tx1"/>
                </a:solidFill>
              </a:rPr>
              <a:t>, the most humiliated and destitute acts. The being of proletariat is the maximum estranged being. Its activity is activity of despair. Capitalism deprived proletariat of all, deprived it of its family essence. But that is why proletariat is able to become </a:t>
            </a:r>
            <a:r>
              <a:rPr lang="en-US" sz="3200" b="1" i="1" dirty="0">
                <a:solidFill>
                  <a:srgbClr val="C00000"/>
                </a:solidFill>
              </a:rPr>
              <a:t>liberator of mankind</a:t>
            </a:r>
            <a:r>
              <a:rPr lang="en-US" sz="3200" b="1" dirty="0">
                <a:solidFill>
                  <a:schemeClr val="tx1"/>
                </a:solidFill>
              </a:rPr>
              <a:t>.</a:t>
            </a:r>
            <a:r>
              <a:rPr lang="en-US" sz="3200" dirty="0">
                <a:solidFill>
                  <a:schemeClr val="tx1"/>
                </a:solidFill>
              </a:rPr>
              <a:t> Although this last idea of Marx now seems the most disputable, it should be borne in mind, that ideas of German thinker exercised and continue to exercise immense influence on philosophic thought.</a:t>
            </a:r>
            <a:endParaRPr lang="ru-RU" sz="3200" dirty="0">
              <a:solidFill>
                <a:schemeClr val="tx1"/>
              </a:solidFill>
            </a:endParaRPr>
          </a:p>
          <a:p>
            <a:pPr algn="ct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0"/>
            <a:ext cx="8229600" cy="1428736"/>
          </a:xfrm>
        </p:spPr>
        <p:txBody>
          <a:bodyPr>
            <a:normAutofit/>
          </a:bodyPr>
          <a:lstStyle/>
          <a:p>
            <a:pPr algn="ctr"/>
            <a:r>
              <a:rPr lang="en-US" sz="3200" b="1" u="sng" dirty="0">
                <a:solidFill>
                  <a:srgbClr val="990000"/>
                </a:solidFill>
                <a:latin typeface="Times New Roman" pitchFamily="18" charset="0"/>
                <a:cs typeface="Times New Roman" pitchFamily="18" charset="0"/>
              </a:rPr>
              <a:t>Positivism. Early positivism (O. Comte, H. Spencer, J.S. Mill).</a:t>
            </a:r>
            <a:endParaRPr lang="ru-RU" sz="3600" u="sng"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5286388"/>
            <a:ext cx="2757478" cy="1143008"/>
          </a:xfrm>
        </p:spPr>
        <p:txBody>
          <a:bodyPr>
            <a:normAutofit lnSpcReduction="10000"/>
          </a:bodyPr>
          <a:lstStyle/>
          <a:p>
            <a:pPr algn="ctr">
              <a:buNone/>
            </a:pPr>
            <a:r>
              <a:rPr lang="en-US" sz="3200" b="1" dirty="0">
                <a:solidFill>
                  <a:srgbClr val="990000"/>
                </a:solidFill>
              </a:rPr>
              <a:t>O. Comte</a:t>
            </a:r>
          </a:p>
          <a:p>
            <a:pPr algn="ctr">
              <a:buNone/>
            </a:pPr>
            <a:r>
              <a:rPr lang="en-US" sz="3200" b="1" dirty="0">
                <a:solidFill>
                  <a:srgbClr val="990000"/>
                </a:solidFill>
              </a:rPr>
              <a:t>1798-1851</a:t>
            </a:r>
            <a:endParaRPr lang="ru-RU" sz="3200" b="1" dirty="0">
              <a:solidFill>
                <a:srgbClr val="990000"/>
              </a:solidFill>
            </a:endParaRPr>
          </a:p>
        </p:txBody>
      </p:sp>
      <p:sp>
        <p:nvSpPr>
          <p:cNvPr id="6" name="Содержимое 5"/>
          <p:cNvSpPr>
            <a:spLocks noGrp="1"/>
          </p:cNvSpPr>
          <p:nvPr>
            <p:ph sz="half" idx="2"/>
          </p:nvPr>
        </p:nvSpPr>
        <p:spPr>
          <a:xfrm>
            <a:off x="3214678" y="1196752"/>
            <a:ext cx="5929322" cy="5661248"/>
          </a:xfrm>
        </p:spPr>
        <p:txBody>
          <a:bodyPr>
            <a:noAutofit/>
          </a:bodyPr>
          <a:lstStyle/>
          <a:p>
            <a:pPr algn="ctr">
              <a:buNone/>
            </a:pPr>
            <a:r>
              <a:rPr lang="en-US" sz="2800" dirty="0">
                <a:solidFill>
                  <a:schemeClr val="tx1"/>
                </a:solidFill>
              </a:rPr>
              <a:t>The increase of role of science in the life of society generated new philosophic theory – positivism in the middle of 19-th century. This term was introduced by French philosopher and sociologi</a:t>
            </a:r>
            <a:r>
              <a:rPr lang="en-US" sz="2800" dirty="0"/>
              <a:t>st </a:t>
            </a:r>
            <a:r>
              <a:rPr lang="en-US" sz="2800" b="1" dirty="0">
                <a:solidFill>
                  <a:srgbClr val="990000"/>
                </a:solidFill>
              </a:rPr>
              <a:t>O. Comte</a:t>
            </a:r>
            <a:r>
              <a:rPr lang="en-US" sz="2800" b="1" dirty="0">
                <a:solidFill>
                  <a:schemeClr val="tx1"/>
                </a:solidFill>
              </a:rPr>
              <a:t>. </a:t>
            </a:r>
            <a:r>
              <a:rPr lang="en-US" sz="2800" dirty="0">
                <a:solidFill>
                  <a:schemeClr val="tx1"/>
                </a:solidFill>
              </a:rPr>
              <a:t>According to positivism, only concrete sciences (mathematics, physics, chemistry, biology) and their synthetic combinations can be the source of true, positive knowledge. </a:t>
            </a:r>
            <a:endParaRPr lang="ru-RU" sz="2800" dirty="0">
              <a:solidFill>
                <a:schemeClr val="tx1"/>
              </a:solidFill>
            </a:endParaRPr>
          </a:p>
        </p:txBody>
      </p:sp>
      <p:pic>
        <p:nvPicPr>
          <p:cNvPr id="2" name="Picture 2" descr="C:\Users\solomea\Pictures\imgpreview.jpg"/>
          <p:cNvPicPr>
            <a:picLocks noChangeAspect="1" noChangeArrowheads="1"/>
          </p:cNvPicPr>
          <p:nvPr/>
        </p:nvPicPr>
        <p:blipFill>
          <a:blip r:embed="rId2"/>
          <a:srcRect/>
          <a:stretch>
            <a:fillRect/>
          </a:stretch>
        </p:blipFill>
        <p:spPr bwMode="auto">
          <a:xfrm>
            <a:off x="357158" y="1571612"/>
            <a:ext cx="2714644" cy="37147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357982"/>
          </a:xfrm>
        </p:spPr>
        <p:txBody>
          <a:bodyPr>
            <a:noAutofit/>
          </a:bodyPr>
          <a:lstStyle/>
          <a:p>
            <a:pPr algn="ctr">
              <a:buNone/>
            </a:pPr>
            <a:r>
              <a:rPr lang="en-US" sz="4000" dirty="0">
                <a:solidFill>
                  <a:schemeClr val="tx1"/>
                </a:solidFill>
              </a:rPr>
              <a:t>Positivism as itself, which rise and evolution are connected with the development of scientific knowledge exists and as independent philosophic theory and as world outlook of researchers in the field of natural and exact sciences and in the field of psychology, history, sociology, ethics and aesthetics too.</a:t>
            </a:r>
            <a:endParaRPr lang="ru-RU" sz="4000" dirty="0">
              <a:solidFill>
                <a:schemeClr val="tx1"/>
              </a:solidFill>
            </a:endParaRPr>
          </a:p>
          <a:p>
            <a:pPr algn="ctr">
              <a:buNone/>
            </a:pPr>
            <a:endParaRPr lang="ru-RU" sz="36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85728"/>
            <a:ext cx="8229600" cy="6038872"/>
          </a:xfrm>
        </p:spPr>
        <p:txBody>
          <a:bodyPr/>
          <a:lstStyle/>
          <a:p>
            <a:pPr algn="ctr">
              <a:buNone/>
            </a:pPr>
            <a:r>
              <a:rPr lang="en-US" sz="3200" b="1" u="sng" dirty="0">
                <a:solidFill>
                  <a:srgbClr val="C00000"/>
                </a:solidFill>
              </a:rPr>
              <a:t>There are some main features of positivism.</a:t>
            </a:r>
            <a:endParaRPr lang="ru-RU" sz="3200" b="1" u="sng" dirty="0">
              <a:solidFill>
                <a:srgbClr val="C00000"/>
              </a:solidFill>
            </a:endParaRPr>
          </a:p>
          <a:p>
            <a:pPr algn="ctr">
              <a:buNone/>
            </a:pPr>
            <a:r>
              <a:rPr lang="en-US" sz="3600" dirty="0">
                <a:solidFill>
                  <a:schemeClr val="tx1"/>
                </a:solidFill>
              </a:rPr>
              <a:t>1. Pretensions of traditional philosophy with its search of beginnings and causes, supernatural substances, standing beyond the limits of possibilities of experimental knowledge are unfounded.</a:t>
            </a:r>
            <a:endParaRPr lang="ru-RU" sz="3600" dirty="0">
              <a:solidFill>
                <a:schemeClr val="tx1"/>
              </a:solidFill>
            </a:endParaRPr>
          </a:p>
          <a:p>
            <a:pPr algn="ctr">
              <a:buNone/>
            </a:pPr>
            <a:r>
              <a:rPr lang="en-US" sz="3600" dirty="0">
                <a:solidFill>
                  <a:schemeClr val="tx1"/>
                </a:solidFill>
              </a:rPr>
              <a:t>2. Only the world of phenomena must be investigated. </a:t>
            </a:r>
            <a:endParaRPr lang="ru-RU" sz="3600" dirty="0">
              <a:solidFill>
                <a:schemeClr val="tx1"/>
              </a:solidFill>
            </a:endParaRP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095070"/>
          </a:xfrm>
        </p:spPr>
        <p:txBody>
          <a:bodyPr>
            <a:noAutofit/>
          </a:bodyPr>
          <a:lstStyle/>
          <a:p>
            <a:pPr algn="ctr">
              <a:buNone/>
            </a:pPr>
            <a:r>
              <a:rPr lang="en-US" sz="3000" dirty="0">
                <a:solidFill>
                  <a:schemeClr val="tx1"/>
                </a:solidFill>
              </a:rPr>
              <a:t>3. Philosophy can preserve status of science, if it will change its subject and become special activity in service of science either as generalization of scientific knowledge or as the logic of science.</a:t>
            </a:r>
            <a:endParaRPr lang="ru-RU" sz="3000" dirty="0">
              <a:solidFill>
                <a:schemeClr val="tx1"/>
              </a:solidFill>
            </a:endParaRPr>
          </a:p>
          <a:p>
            <a:pPr algn="ctr">
              <a:buNone/>
            </a:pPr>
            <a:r>
              <a:rPr lang="en-US" sz="3000" dirty="0">
                <a:solidFill>
                  <a:schemeClr val="tx1"/>
                </a:solidFill>
              </a:rPr>
              <a:t>4. The process of cognition is the single subject of philosophy as severe science. This process is unified, homogeneous; therefore the employment of scientific methods is possible not only in study of nature, but of society and of human being. Science is not only the model of human cognition, but the main means of reorganization and improvement of life.</a:t>
            </a:r>
            <a:endParaRPr lang="ru-RU" sz="3000" dirty="0">
              <a:solidFill>
                <a:schemeClr val="tx1"/>
              </a:solidFill>
            </a:endParaRPr>
          </a:p>
          <a:p>
            <a:pPr indent="0" algn="ctr">
              <a:buNone/>
            </a:pPr>
            <a:endParaRPr lang="ru-RU" sz="4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001156" cy="6309360"/>
          </a:xfrm>
        </p:spPr>
        <p:txBody>
          <a:bodyPr>
            <a:noAutofit/>
          </a:bodyPr>
          <a:lstStyle/>
          <a:p>
            <a:pPr indent="0" algn="ctr">
              <a:buNone/>
            </a:pPr>
            <a:r>
              <a:rPr lang="en-US" sz="2900" b="1" u="sng" dirty="0">
                <a:solidFill>
                  <a:srgbClr val="C00000"/>
                </a:solidFill>
              </a:rPr>
              <a:t>O. Comte divided all human history and accordingly philosophy into three stages</a:t>
            </a:r>
            <a:r>
              <a:rPr lang="ru-RU" sz="2900" b="1" u="sng" dirty="0">
                <a:solidFill>
                  <a:srgbClr val="C00000"/>
                </a:solidFill>
              </a:rPr>
              <a:t>:</a:t>
            </a:r>
            <a:r>
              <a:rPr lang="en-US" sz="2900" b="1" u="sng" dirty="0">
                <a:solidFill>
                  <a:srgbClr val="C00000"/>
                </a:solidFill>
              </a:rPr>
              <a:t> </a:t>
            </a:r>
          </a:p>
          <a:p>
            <a:pPr indent="0" algn="ctr">
              <a:buNone/>
            </a:pPr>
            <a:r>
              <a:rPr lang="en-US" sz="2900" dirty="0"/>
              <a:t>At the first, </a:t>
            </a:r>
            <a:r>
              <a:rPr lang="en-US" sz="2900" b="1" dirty="0">
                <a:solidFill>
                  <a:srgbClr val="990000"/>
                </a:solidFill>
              </a:rPr>
              <a:t>theological stage</a:t>
            </a:r>
            <a:r>
              <a:rPr lang="en-US" sz="2900" dirty="0"/>
              <a:t>, all phenomena were regarded as the objects of influence of supernatural forces. </a:t>
            </a:r>
          </a:p>
          <a:p>
            <a:pPr indent="0" algn="ctr">
              <a:buNone/>
            </a:pPr>
            <a:r>
              <a:rPr lang="en-US" sz="2900" dirty="0"/>
              <a:t>At the second, </a:t>
            </a:r>
            <a:r>
              <a:rPr lang="en-US" sz="2900" b="1" dirty="0">
                <a:solidFill>
                  <a:srgbClr val="990000"/>
                </a:solidFill>
              </a:rPr>
              <a:t>metaphysical stage</a:t>
            </a:r>
            <a:r>
              <a:rPr lang="en-US" sz="2900" dirty="0"/>
              <a:t>, all in the world was explained through action of some abstract origins. </a:t>
            </a:r>
          </a:p>
          <a:p>
            <a:pPr indent="0" algn="ctr">
              <a:buNone/>
            </a:pPr>
            <a:r>
              <a:rPr lang="en-US" sz="2900" dirty="0"/>
              <a:t>At third, </a:t>
            </a:r>
            <a:r>
              <a:rPr lang="en-US" sz="2900" b="1" dirty="0">
                <a:solidFill>
                  <a:srgbClr val="990000"/>
                </a:solidFill>
              </a:rPr>
              <a:t>positive stage</a:t>
            </a:r>
            <a:r>
              <a:rPr lang="en-US" sz="2900" dirty="0"/>
              <a:t>, man is not interested in the origin of world; he bases his </a:t>
            </a:r>
            <a:r>
              <a:rPr lang="en-US" sz="2900" dirty="0" err="1"/>
              <a:t>reasonings</a:t>
            </a:r>
            <a:r>
              <a:rPr lang="en-US" sz="2900" dirty="0"/>
              <a:t> only on observations. </a:t>
            </a:r>
          </a:p>
          <a:p>
            <a:pPr indent="0" algn="ctr">
              <a:buNone/>
            </a:pPr>
            <a:r>
              <a:rPr lang="en-US" sz="2700" b="1" dirty="0"/>
              <a:t>Philosophy becomes an instrument for regulation of science, the way of revealing of general laws for all sciences, which can be used in the study of society.</a:t>
            </a:r>
            <a:endParaRPr lang="ru-RU" sz="2700" b="1" dirty="0"/>
          </a:p>
          <a:p>
            <a:pPr indent="0" algn="ctr">
              <a:buNone/>
            </a:pPr>
            <a:endParaRPr lang="ru-RU"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28596" y="5000636"/>
            <a:ext cx="3071834" cy="1071570"/>
          </a:xfrm>
        </p:spPr>
        <p:txBody>
          <a:bodyPr>
            <a:normAutofit/>
          </a:bodyPr>
          <a:lstStyle/>
          <a:p>
            <a:pPr algn="ctr">
              <a:buNone/>
            </a:pPr>
            <a:r>
              <a:rPr lang="en-US" b="1" dirty="0">
                <a:solidFill>
                  <a:srgbClr val="990000"/>
                </a:solidFill>
              </a:rPr>
              <a:t>H. Spencer</a:t>
            </a:r>
          </a:p>
          <a:p>
            <a:pPr algn="ctr">
              <a:buNone/>
            </a:pPr>
            <a:r>
              <a:rPr lang="en-US" b="1" dirty="0">
                <a:solidFill>
                  <a:srgbClr val="990000"/>
                </a:solidFill>
              </a:rPr>
              <a:t>1820-1903</a:t>
            </a:r>
            <a:endParaRPr lang="ru-RU" b="1" dirty="0">
              <a:solidFill>
                <a:srgbClr val="990000"/>
              </a:solidFill>
            </a:endParaRPr>
          </a:p>
        </p:txBody>
      </p:sp>
      <p:sp>
        <p:nvSpPr>
          <p:cNvPr id="6" name="Содержимое 5"/>
          <p:cNvSpPr>
            <a:spLocks noGrp="1"/>
          </p:cNvSpPr>
          <p:nvPr>
            <p:ph sz="half" idx="2"/>
          </p:nvPr>
        </p:nvSpPr>
        <p:spPr>
          <a:xfrm>
            <a:off x="3714744" y="357166"/>
            <a:ext cx="5214974" cy="6286544"/>
          </a:xfrm>
        </p:spPr>
        <p:txBody>
          <a:bodyPr>
            <a:normAutofit/>
          </a:bodyPr>
          <a:lstStyle/>
          <a:p>
            <a:pPr algn="ctr">
              <a:buNone/>
            </a:pPr>
            <a:r>
              <a:rPr lang="en-US" sz="2800" b="1" dirty="0">
                <a:solidFill>
                  <a:srgbClr val="990000"/>
                </a:solidFill>
              </a:rPr>
              <a:t>Herbert Spencer </a:t>
            </a:r>
            <a:r>
              <a:rPr lang="en-US" sz="2800" dirty="0">
                <a:solidFill>
                  <a:schemeClr val="tx1"/>
                </a:solidFill>
              </a:rPr>
              <a:t>saw the tasks of philosophy in unification of knowledge, in revealing general interests, forming the basis of all sciences. Such general principles, in Spencer’s opinion are the principles of eternity of matter and movement power resistance. If to see generalization through, then the most general principle is the principle of changing of everything that exists.</a:t>
            </a:r>
            <a:endParaRPr lang="ru-RU" sz="2800" dirty="0">
              <a:solidFill>
                <a:schemeClr val="tx1"/>
              </a:solidFill>
            </a:endParaRPr>
          </a:p>
          <a:p>
            <a:pPr>
              <a:buNone/>
            </a:pPr>
            <a:endParaRPr lang="ru-RU" sz="2800" dirty="0"/>
          </a:p>
        </p:txBody>
      </p:sp>
      <p:pic>
        <p:nvPicPr>
          <p:cNvPr id="3074" name="Picture 2" descr="C:\Users\solomea\Pictures\untitled.png"/>
          <p:cNvPicPr>
            <a:picLocks noChangeAspect="1" noChangeArrowheads="1"/>
          </p:cNvPicPr>
          <p:nvPr/>
        </p:nvPicPr>
        <p:blipFill>
          <a:blip r:embed="rId2" cstate="print"/>
          <a:srcRect/>
          <a:stretch>
            <a:fillRect/>
          </a:stretch>
        </p:blipFill>
        <p:spPr bwMode="auto">
          <a:xfrm>
            <a:off x="285720" y="428604"/>
            <a:ext cx="3286148" cy="37147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42910" y="4857760"/>
            <a:ext cx="3429024" cy="1357322"/>
          </a:xfrm>
        </p:spPr>
        <p:txBody>
          <a:bodyPr>
            <a:normAutofit fontScale="85000" lnSpcReduction="20000"/>
          </a:bodyPr>
          <a:lstStyle/>
          <a:p>
            <a:pPr algn="ctr">
              <a:buNone/>
            </a:pPr>
            <a:r>
              <a:rPr lang="en-US" sz="2800" b="1" dirty="0">
                <a:solidFill>
                  <a:srgbClr val="990000"/>
                </a:solidFill>
              </a:rPr>
              <a:t>J.S. Mill</a:t>
            </a:r>
          </a:p>
          <a:p>
            <a:pPr algn="ctr">
              <a:buNone/>
            </a:pPr>
            <a:r>
              <a:rPr lang="en-US" sz="2800" b="1" dirty="0">
                <a:solidFill>
                  <a:srgbClr val="990000"/>
                </a:solidFill>
              </a:rPr>
              <a:t>1806-1873</a:t>
            </a:r>
            <a:endParaRPr lang="ru-RU" sz="2800" b="1" dirty="0">
              <a:solidFill>
                <a:srgbClr val="990000"/>
              </a:solidFill>
            </a:endParaRPr>
          </a:p>
        </p:txBody>
      </p:sp>
      <p:sp>
        <p:nvSpPr>
          <p:cNvPr id="5" name="Содержимое 4"/>
          <p:cNvSpPr>
            <a:spLocks noGrp="1"/>
          </p:cNvSpPr>
          <p:nvPr>
            <p:ph sz="half" idx="2"/>
          </p:nvPr>
        </p:nvSpPr>
        <p:spPr>
          <a:xfrm>
            <a:off x="3347864" y="116632"/>
            <a:ext cx="5688632" cy="6741368"/>
          </a:xfrm>
        </p:spPr>
        <p:txBody>
          <a:bodyPr>
            <a:normAutofit fontScale="85000" lnSpcReduction="20000"/>
          </a:bodyPr>
          <a:lstStyle/>
          <a:p>
            <a:pPr algn="ctr">
              <a:buNone/>
            </a:pPr>
            <a:r>
              <a:rPr lang="en-US" sz="3000" dirty="0">
                <a:solidFill>
                  <a:schemeClr val="tx1"/>
                </a:solidFill>
              </a:rPr>
              <a:t>The third philosopher of early positivism </a:t>
            </a:r>
            <a:r>
              <a:rPr lang="en-US" sz="3000" b="1" dirty="0">
                <a:solidFill>
                  <a:schemeClr val="tx1"/>
                </a:solidFill>
              </a:rPr>
              <a:t>John Stuart Mill </a:t>
            </a:r>
            <a:r>
              <a:rPr lang="en-US" sz="3000" dirty="0">
                <a:solidFill>
                  <a:schemeClr val="tx1"/>
                </a:solidFill>
              </a:rPr>
              <a:t>considered inductive logic as the main instrument of scientific philosophy. English thinker tried to defend original existence of logic, proved absence of close connections between logic and traditional metaphysics. Mill criticized metaphysical interpretation of </a:t>
            </a:r>
            <a:r>
              <a:rPr lang="en-US" sz="3000" b="1" i="1" dirty="0">
                <a:solidFill>
                  <a:srgbClr val="C00000"/>
                </a:solidFill>
              </a:rPr>
              <a:t>lucidity and simplicity of theory. </a:t>
            </a:r>
            <a:r>
              <a:rPr lang="en-US" sz="3000" dirty="0">
                <a:solidFill>
                  <a:schemeClr val="tx1"/>
                </a:solidFill>
              </a:rPr>
              <a:t>The simplicity of scientific theory is not connected with that some “first essence” reveals itself in this theory obviously. The simplicity of theory is its logical characteristic consistency of deducing one statements from other.</a:t>
            </a:r>
            <a:endParaRPr lang="ru-RU" sz="3000" dirty="0">
              <a:solidFill>
                <a:schemeClr val="tx1"/>
              </a:solidFill>
            </a:endParaRPr>
          </a:p>
          <a:p>
            <a:pPr>
              <a:buNone/>
            </a:pPr>
            <a:endParaRPr lang="ru-RU" dirty="0"/>
          </a:p>
        </p:txBody>
      </p:sp>
      <p:pic>
        <p:nvPicPr>
          <p:cNvPr id="4098" name="Picture 2" descr="C:\Users\solomea\Pictures\6-29519-2_mill-1356072113.jpg"/>
          <p:cNvPicPr>
            <a:picLocks noChangeAspect="1" noChangeArrowheads="1"/>
          </p:cNvPicPr>
          <p:nvPr/>
        </p:nvPicPr>
        <p:blipFill>
          <a:blip r:embed="rId2"/>
          <a:srcRect/>
          <a:stretch>
            <a:fillRect/>
          </a:stretch>
        </p:blipFill>
        <p:spPr bwMode="auto">
          <a:xfrm>
            <a:off x="571472" y="357166"/>
            <a:ext cx="3286148" cy="404813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28596" y="5000636"/>
            <a:ext cx="3286148" cy="1285884"/>
          </a:xfrm>
        </p:spPr>
        <p:txBody>
          <a:bodyPr>
            <a:normAutofit fontScale="92500"/>
          </a:bodyPr>
          <a:lstStyle/>
          <a:p>
            <a:pPr algn="ctr">
              <a:buNone/>
            </a:pPr>
            <a:r>
              <a:rPr lang="en-US" b="1" dirty="0">
                <a:solidFill>
                  <a:srgbClr val="990000"/>
                </a:solidFill>
              </a:rPr>
              <a:t>E. Mach</a:t>
            </a:r>
          </a:p>
          <a:p>
            <a:pPr algn="ctr">
              <a:buNone/>
            </a:pPr>
            <a:r>
              <a:rPr lang="en-US" b="1" dirty="0">
                <a:solidFill>
                  <a:srgbClr val="990000"/>
                </a:solidFill>
              </a:rPr>
              <a:t>1838-1916</a:t>
            </a:r>
            <a:endParaRPr lang="ru-RU" b="1" dirty="0">
              <a:solidFill>
                <a:srgbClr val="990000"/>
              </a:solidFill>
            </a:endParaRPr>
          </a:p>
        </p:txBody>
      </p:sp>
      <p:sp>
        <p:nvSpPr>
          <p:cNvPr id="6" name="Содержимое 5"/>
          <p:cNvSpPr>
            <a:spLocks noGrp="1"/>
          </p:cNvSpPr>
          <p:nvPr>
            <p:ph sz="half" idx="2"/>
          </p:nvPr>
        </p:nvSpPr>
        <p:spPr>
          <a:xfrm>
            <a:off x="3563888" y="0"/>
            <a:ext cx="5472608" cy="6858000"/>
          </a:xfrm>
        </p:spPr>
        <p:txBody>
          <a:bodyPr>
            <a:normAutofit fontScale="92500"/>
          </a:bodyPr>
          <a:lstStyle/>
          <a:p>
            <a:pPr algn="ctr">
              <a:buNone/>
            </a:pPr>
            <a:r>
              <a:rPr lang="en-US" b="1" u="sng" dirty="0">
                <a:solidFill>
                  <a:srgbClr val="C00000"/>
                </a:solidFill>
              </a:rPr>
              <a:t>Second positivism (R. </a:t>
            </a:r>
            <a:r>
              <a:rPr lang="en-US" b="1" u="sng" dirty="0" err="1">
                <a:solidFill>
                  <a:srgbClr val="C00000"/>
                </a:solidFill>
              </a:rPr>
              <a:t>Avenarius</a:t>
            </a:r>
            <a:r>
              <a:rPr lang="en-US" b="1" u="sng" dirty="0">
                <a:solidFill>
                  <a:srgbClr val="C00000"/>
                </a:solidFill>
              </a:rPr>
              <a:t> and E. Mach)</a:t>
            </a:r>
          </a:p>
          <a:p>
            <a:pPr algn="ctr">
              <a:spcBef>
                <a:spcPts val="0"/>
              </a:spcBef>
              <a:buNone/>
            </a:pPr>
            <a:r>
              <a:rPr lang="en-US" dirty="0"/>
              <a:t>The founders of so-called “second positivism” R. </a:t>
            </a:r>
            <a:r>
              <a:rPr lang="en-US" dirty="0" err="1"/>
              <a:t>Avenarius</a:t>
            </a:r>
            <a:r>
              <a:rPr lang="en-US" dirty="0"/>
              <a:t> and E. Mach approved of the idea about abolition of old metaphysics about change of position of philosophy in culture. But they also saw the task of philosophy in determination of principles of regulation phenomena in the consciousness of researcher.</a:t>
            </a:r>
            <a:endParaRPr lang="ru-RU" dirty="0"/>
          </a:p>
          <a:p>
            <a:pPr algn="ctr">
              <a:spcBef>
                <a:spcPts val="0"/>
              </a:spcBef>
              <a:buNone/>
            </a:pPr>
            <a:r>
              <a:rPr lang="en-US" dirty="0"/>
              <a:t>The term </a:t>
            </a:r>
            <a:r>
              <a:rPr lang="en-US" b="1" dirty="0">
                <a:solidFill>
                  <a:srgbClr val="990000"/>
                </a:solidFill>
              </a:rPr>
              <a:t>“</a:t>
            </a:r>
            <a:r>
              <a:rPr lang="en-US" b="1" dirty="0" err="1">
                <a:solidFill>
                  <a:srgbClr val="990000"/>
                </a:solidFill>
              </a:rPr>
              <a:t>empiriocriticism</a:t>
            </a:r>
            <a:r>
              <a:rPr lang="en-US" b="1" dirty="0">
                <a:solidFill>
                  <a:srgbClr val="990000"/>
                </a:solidFill>
              </a:rPr>
              <a:t>” </a:t>
            </a:r>
            <a:r>
              <a:rPr lang="en-US" dirty="0"/>
              <a:t>which was introduced by </a:t>
            </a:r>
            <a:r>
              <a:rPr lang="en-US" dirty="0" err="1"/>
              <a:t>Avenarius</a:t>
            </a:r>
            <a:r>
              <a:rPr lang="en-US" dirty="0"/>
              <a:t>, literally means the critique of experience. The latter is the facts of world fixed in human consciousness by means of affirmations statements. </a:t>
            </a:r>
            <a:endParaRPr lang="ru-RU" u="sng" dirty="0">
              <a:solidFill>
                <a:srgbClr val="002060"/>
              </a:solidFill>
            </a:endParaRPr>
          </a:p>
        </p:txBody>
      </p:sp>
      <p:sp>
        <p:nvSpPr>
          <p:cNvPr id="7170" name="AutoShape 2" descr="https://community.emc.com/servlet/JiveServlet/showImage/38-3582-31330/Ernst-Mach-19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1" name="Picture 3" descr="C:\Users\solomea\Pictures\untitled.png"/>
          <p:cNvPicPr>
            <a:picLocks noChangeAspect="1" noChangeArrowheads="1"/>
          </p:cNvPicPr>
          <p:nvPr/>
        </p:nvPicPr>
        <p:blipFill>
          <a:blip r:embed="rId2"/>
          <a:srcRect/>
          <a:stretch>
            <a:fillRect/>
          </a:stretch>
        </p:blipFill>
        <p:spPr bwMode="auto">
          <a:xfrm>
            <a:off x="285720" y="500042"/>
            <a:ext cx="3429024" cy="421484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85720" y="0"/>
            <a:ext cx="8858280" cy="6858000"/>
          </a:xfrm>
        </p:spPr>
        <p:txBody>
          <a:bodyPr>
            <a:normAutofit/>
          </a:bodyPr>
          <a:lstStyle/>
          <a:p>
            <a:pPr marL="88900" indent="-7938">
              <a:buNone/>
            </a:pPr>
            <a:endParaRPr lang="ru-RU" sz="3000" b="1" dirty="0"/>
          </a:p>
          <a:p>
            <a:pPr algn="ctr">
              <a:spcBef>
                <a:spcPts val="0"/>
              </a:spcBef>
              <a:buNone/>
            </a:pPr>
            <a:r>
              <a:rPr lang="en-US" sz="3200" dirty="0">
                <a:solidFill>
                  <a:schemeClr val="tx1"/>
                </a:solidFill>
              </a:rPr>
              <a:t>Marx realized the </a:t>
            </a:r>
            <a:r>
              <a:rPr lang="en-US" sz="3200" b="1" i="1" dirty="0">
                <a:solidFill>
                  <a:srgbClr val="C00000"/>
                </a:solidFill>
              </a:rPr>
              <a:t>joining of materialism and dialectics.</a:t>
            </a:r>
            <a:r>
              <a:rPr lang="en-US" sz="3200" dirty="0"/>
              <a:t> </a:t>
            </a:r>
            <a:r>
              <a:rPr lang="en-US" sz="3200" dirty="0">
                <a:solidFill>
                  <a:schemeClr val="tx1"/>
                </a:solidFill>
              </a:rPr>
              <a:t>Thus materialist dialectics appeared, which, according to Marx, regards ideal </a:t>
            </a:r>
            <a:r>
              <a:rPr lang="ru-RU" sz="3200" dirty="0">
                <a:solidFill>
                  <a:schemeClr val="tx1"/>
                </a:solidFill>
              </a:rPr>
              <a:t>«</a:t>
            </a:r>
            <a:r>
              <a:rPr lang="en-US" sz="3200" dirty="0">
                <a:solidFill>
                  <a:schemeClr val="tx1"/>
                </a:solidFill>
              </a:rPr>
              <a:t>as material that was transplanted in human head and transformed in it</a:t>
            </a:r>
            <a:r>
              <a:rPr lang="ru-RU" sz="3200" dirty="0">
                <a:solidFill>
                  <a:schemeClr val="tx1"/>
                </a:solidFill>
              </a:rPr>
              <a:t>»</a:t>
            </a:r>
            <a:r>
              <a:rPr lang="en-US" sz="3200" dirty="0">
                <a:solidFill>
                  <a:schemeClr val="tx1"/>
                </a:solidFill>
              </a:rPr>
              <a:t>.</a:t>
            </a:r>
            <a:endParaRPr lang="ru-RU" sz="3200" dirty="0">
              <a:solidFill>
                <a:schemeClr val="tx1"/>
              </a:solidFill>
            </a:endParaRPr>
          </a:p>
          <a:p>
            <a:pPr algn="ctr">
              <a:spcBef>
                <a:spcPts val="0"/>
              </a:spcBef>
              <a:buNone/>
            </a:pPr>
            <a:r>
              <a:rPr lang="en-US" sz="3200" dirty="0">
                <a:solidFill>
                  <a:schemeClr val="tx1"/>
                </a:solidFill>
              </a:rPr>
              <a:t>Marx tried to substantiate the objectivity of the process of development of matter and being. As to human thought, it is the transformation of material. And material object as itself is considered from the point of view, of practically acting concretely-historical man with his needs.</a:t>
            </a:r>
            <a:endParaRPr lang="ru-RU" sz="3200" dirty="0">
              <a:solidFill>
                <a:schemeClr val="tx1"/>
              </a:solidFill>
            </a:endParaRPr>
          </a:p>
          <a:p>
            <a:pPr marL="88900" indent="-7938">
              <a:buNone/>
            </a:pPr>
            <a:endParaRPr lang="en-US" sz="3000" b="1" dirty="0"/>
          </a:p>
          <a:p>
            <a:pPr marL="88900" indent="-7938">
              <a:buNone/>
            </a:pPr>
            <a:endParaRPr lang="ru-RU" dirty="0"/>
          </a:p>
          <a:p>
            <a:pPr marL="88900" indent="-7938">
              <a:buNone/>
            </a:pPr>
            <a:endParaRPr lang="ru-RU" dirty="0"/>
          </a:p>
          <a:p>
            <a:pPr marL="88900" indent="-7938">
              <a:buNone/>
            </a:pPr>
            <a:endParaRPr lang="ru-RU" dirty="0"/>
          </a:p>
          <a:p>
            <a:pPr marL="88900" indent="-7938">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14282" y="214290"/>
            <a:ext cx="8715436" cy="6429420"/>
          </a:xfrm>
        </p:spPr>
        <p:txBody>
          <a:bodyPr>
            <a:normAutofit/>
          </a:bodyPr>
          <a:lstStyle/>
          <a:p>
            <a:pPr algn="ctr">
              <a:buNone/>
            </a:pPr>
            <a:r>
              <a:rPr lang="en-US" dirty="0">
                <a:solidFill>
                  <a:schemeClr val="tx1"/>
                </a:solidFill>
              </a:rPr>
              <a:t>To reveal the features of understanding of experience can so-called </a:t>
            </a:r>
            <a:r>
              <a:rPr lang="en-US" b="1" dirty="0">
                <a:solidFill>
                  <a:srgbClr val="ED4213"/>
                </a:solidFill>
              </a:rPr>
              <a:t>“principled co-ordination”. </a:t>
            </a:r>
            <a:r>
              <a:rPr lang="en-US" dirty="0">
                <a:solidFill>
                  <a:schemeClr val="tx1"/>
                </a:solidFill>
              </a:rPr>
              <a:t>That is the man with his system and environment form real unity of experience. </a:t>
            </a:r>
            <a:endParaRPr lang="ru-RU" dirty="0">
              <a:solidFill>
                <a:schemeClr val="tx1"/>
              </a:solidFill>
            </a:endParaRPr>
          </a:p>
          <a:p>
            <a:pPr algn="ctr">
              <a:buNone/>
            </a:pPr>
            <a:r>
              <a:rPr lang="en-US" dirty="0">
                <a:solidFill>
                  <a:schemeClr val="tx1"/>
                </a:solidFill>
              </a:rPr>
              <a:t>According to </a:t>
            </a:r>
            <a:r>
              <a:rPr lang="en-US" dirty="0" err="1">
                <a:solidFill>
                  <a:schemeClr val="tx1"/>
                </a:solidFill>
              </a:rPr>
              <a:t>empiriocriticism</a:t>
            </a:r>
            <a:r>
              <a:rPr lang="en-US" b="1" dirty="0">
                <a:solidFill>
                  <a:schemeClr val="tx1"/>
                </a:solidFill>
              </a:rPr>
              <a:t>, </a:t>
            </a:r>
            <a:r>
              <a:rPr lang="en-US" b="1" dirty="0">
                <a:solidFill>
                  <a:srgbClr val="ED4213"/>
                </a:solidFill>
              </a:rPr>
              <a:t>philosophy must cleanse experience from fruitless dreams unnecessary products of mental activity (statements about substance and soul).</a:t>
            </a:r>
            <a:endParaRPr lang="ru-RU" b="1" dirty="0">
              <a:solidFill>
                <a:srgbClr val="ED4213"/>
              </a:solidFill>
            </a:endParaRPr>
          </a:p>
          <a:p>
            <a:pPr algn="ctr">
              <a:buNone/>
            </a:pPr>
            <a:r>
              <a:rPr lang="en-US" dirty="0">
                <a:solidFill>
                  <a:schemeClr val="tx1"/>
                </a:solidFill>
              </a:rPr>
              <a:t>Experience is a certain fitnessing complex. It must be monolithic. And then its action will be effective. The principle of the least spending of forces is the main principle, which philosophy must use, as the critique of experience, as the activity in purge of experience.</a:t>
            </a:r>
            <a:endParaRPr lang="ru-RU" dirty="0">
              <a:solidFill>
                <a:schemeClr val="tx1"/>
              </a:solidFill>
            </a:endParaRPr>
          </a:p>
          <a:p>
            <a:pPr marL="6350" indent="0">
              <a:buNone/>
            </a:pPr>
            <a:endParaRPr lang="ru-RU"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338"/>
            <a:ext cx="8643998" cy="7072338"/>
          </a:xfrm>
        </p:spPr>
        <p:txBody>
          <a:bodyPr>
            <a:normAutofit lnSpcReduction="10000"/>
          </a:bodyPr>
          <a:lstStyle/>
          <a:p>
            <a:pPr marL="7938" indent="-7938">
              <a:buNone/>
            </a:pPr>
            <a:endParaRPr lang="ru-RU" sz="3100" dirty="0"/>
          </a:p>
          <a:p>
            <a:pPr indent="0" algn="ctr">
              <a:spcBef>
                <a:spcPts val="0"/>
              </a:spcBef>
              <a:buNone/>
            </a:pPr>
            <a:r>
              <a:rPr lang="en-US" sz="3600" b="1" u="sng" dirty="0">
                <a:solidFill>
                  <a:srgbClr val="C00000"/>
                </a:solidFill>
              </a:rPr>
              <a:t>The principle of the least spending of forces</a:t>
            </a:r>
            <a:r>
              <a:rPr lang="en-US" sz="3600" u="sng" dirty="0"/>
              <a:t> </a:t>
            </a:r>
            <a:r>
              <a:rPr lang="en-US" sz="3600" dirty="0"/>
              <a:t>directs to cumulative model of the development of scientific knowledge, supposing uninterrupted grown of knowledge its constant increase. </a:t>
            </a:r>
            <a:r>
              <a:rPr lang="en-US" sz="3600" b="1" dirty="0" err="1">
                <a:solidFill>
                  <a:srgbClr val="C00000"/>
                </a:solidFill>
              </a:rPr>
              <a:t>Cumulativism</a:t>
            </a:r>
            <a:r>
              <a:rPr lang="en-US" sz="3600" b="1" dirty="0">
                <a:solidFill>
                  <a:srgbClr val="C00000"/>
                </a:solidFill>
              </a:rPr>
              <a:t> </a:t>
            </a:r>
            <a:r>
              <a:rPr lang="en-US" sz="3600" dirty="0"/>
              <a:t>is connected with interpretation of scientific knowledge as description of facts. This conclusion was made by Mach, who proposed another name for indicated principal</a:t>
            </a:r>
            <a:r>
              <a:rPr lang="ru-RU" sz="3600" dirty="0"/>
              <a:t>.</a:t>
            </a:r>
            <a:r>
              <a:rPr lang="en-US" sz="3600" dirty="0"/>
              <a:t> </a:t>
            </a:r>
            <a:endParaRPr lang="ru-RU" sz="3600" dirty="0"/>
          </a:p>
          <a:p>
            <a:pPr indent="0" algn="ctr">
              <a:spcBef>
                <a:spcPts val="0"/>
              </a:spcBef>
              <a:buNone/>
            </a:pPr>
            <a:r>
              <a:rPr lang="ru-RU" sz="3600" b="1" dirty="0">
                <a:solidFill>
                  <a:srgbClr val="ED4213"/>
                </a:solidFill>
              </a:rPr>
              <a:t>Н</a:t>
            </a:r>
            <a:r>
              <a:rPr lang="en-US" sz="3600" b="1" dirty="0">
                <a:solidFill>
                  <a:srgbClr val="ED4213"/>
                </a:solidFill>
              </a:rPr>
              <a:t>e called it the principle of economy of mentality.</a:t>
            </a:r>
            <a:endParaRPr lang="ru-RU" sz="3600" b="1" dirty="0">
              <a:solidFill>
                <a:srgbClr val="ED4213"/>
              </a:solidFill>
            </a:endParaRPr>
          </a:p>
          <a:p>
            <a:pPr indent="0" algn="ctr">
              <a:buNone/>
            </a:pP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9001156" cy="6572272"/>
          </a:xfrm>
        </p:spPr>
        <p:txBody>
          <a:bodyPr>
            <a:noAutofit/>
          </a:bodyPr>
          <a:lstStyle/>
          <a:p>
            <a:pPr algn="ctr">
              <a:spcBef>
                <a:spcPts val="0"/>
              </a:spcBef>
              <a:buNone/>
            </a:pPr>
            <a:r>
              <a:rPr lang="en-US" sz="3000" i="1" dirty="0">
                <a:solidFill>
                  <a:srgbClr val="C00000"/>
                </a:solidFill>
              </a:rPr>
              <a:t>The philosophy of man, philosophic anthropology</a:t>
            </a:r>
            <a:r>
              <a:rPr lang="en-US" sz="3000" b="1" i="1" dirty="0">
                <a:solidFill>
                  <a:srgbClr val="C00000"/>
                </a:solidFill>
              </a:rPr>
              <a:t> </a:t>
            </a:r>
            <a:r>
              <a:rPr lang="en-US" sz="3000" i="1" dirty="0">
                <a:solidFill>
                  <a:srgbClr val="C00000"/>
                </a:solidFill>
              </a:rPr>
              <a:t>is a centre around which is built the system of Marx reflections. </a:t>
            </a:r>
            <a:endParaRPr lang="ru-RU" sz="3000" i="1" dirty="0">
              <a:solidFill>
                <a:srgbClr val="C00000"/>
              </a:solidFill>
            </a:endParaRPr>
          </a:p>
          <a:p>
            <a:pPr algn="ctr">
              <a:spcBef>
                <a:spcPts val="0"/>
              </a:spcBef>
              <a:buNone/>
            </a:pPr>
            <a:r>
              <a:rPr lang="en-US" sz="3000" dirty="0">
                <a:solidFill>
                  <a:schemeClr val="tx1"/>
                </a:solidFill>
              </a:rPr>
              <a:t>According to Marx, the social aspect is the most important in man. </a:t>
            </a:r>
            <a:endParaRPr lang="ru-RU" sz="3000" dirty="0">
              <a:solidFill>
                <a:schemeClr val="tx1"/>
              </a:solidFill>
            </a:endParaRPr>
          </a:p>
          <a:p>
            <a:pPr algn="ctr">
              <a:spcBef>
                <a:spcPts val="0"/>
              </a:spcBef>
              <a:buNone/>
            </a:pPr>
            <a:r>
              <a:rPr lang="en-US" sz="3000" dirty="0">
                <a:solidFill>
                  <a:schemeClr val="tx1"/>
                </a:solidFill>
              </a:rPr>
              <a:t>Proceeding from that, Marx formulates his </a:t>
            </a:r>
            <a:r>
              <a:rPr lang="en-US" sz="3000" i="1" dirty="0">
                <a:solidFill>
                  <a:schemeClr val="accent2"/>
                </a:solidFill>
              </a:rPr>
              <a:t>conception of social life and history.</a:t>
            </a:r>
            <a:r>
              <a:rPr lang="en-US" sz="3000" dirty="0">
                <a:solidFill>
                  <a:schemeClr val="tx1"/>
                </a:solidFill>
              </a:rPr>
              <a:t> He insists on materialistic interpretation of social life and history. Marx explains that society is the system of stable relations between people. The stability of relations in society forms in the process of subject human activity. This activity is connected with the use of articles, which are created by one man </a:t>
            </a:r>
            <a:r>
              <a:rPr lang="en-US" sz="3200" dirty="0">
                <a:solidFill>
                  <a:schemeClr val="tx1"/>
                </a:solidFill>
              </a:rPr>
              <a:t>for others. </a:t>
            </a:r>
            <a:endParaRPr lang="ru-RU" sz="3200" dirty="0">
              <a:solidFill>
                <a:schemeClr val="tx1"/>
              </a:solidFill>
            </a:endParaRPr>
          </a:p>
          <a:p>
            <a:pPr algn="ctr">
              <a:buNone/>
            </a:pP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algn="ctr">
              <a:spcBef>
                <a:spcPts val="0"/>
              </a:spcBef>
              <a:buNone/>
            </a:pPr>
            <a:r>
              <a:rPr lang="en-US" sz="3000" dirty="0">
                <a:solidFill>
                  <a:schemeClr val="tx1"/>
                </a:solidFill>
              </a:rPr>
              <a:t>After the study of real history, Marx came to a conclusion that changes of social relations depend on objective laws of human activity. This laws are connected with the character and </a:t>
            </a:r>
            <a:r>
              <a:rPr lang="en-US" sz="3000" b="1" i="1" dirty="0">
                <a:solidFill>
                  <a:schemeClr val="accent5"/>
                </a:solidFill>
              </a:rPr>
              <a:t>division of labour between individuals with the development of material forces and means, reproducing human life as itself</a:t>
            </a:r>
            <a:r>
              <a:rPr lang="en-US" sz="3000" dirty="0">
                <a:solidFill>
                  <a:schemeClr val="tx1"/>
                </a:solidFill>
              </a:rPr>
              <a:t>. Therefore, the essence of social relations, society, history is material and </a:t>
            </a:r>
            <a:r>
              <a:rPr lang="en-US" sz="3000" i="1" dirty="0">
                <a:solidFill>
                  <a:schemeClr val="accent5"/>
                </a:solidFill>
              </a:rPr>
              <a:t>production relations </a:t>
            </a:r>
            <a:r>
              <a:rPr lang="en-US" sz="3000" dirty="0">
                <a:solidFill>
                  <a:schemeClr val="tx1"/>
                </a:solidFill>
              </a:rPr>
              <a:t>(relations of property and relations of distribution) are most important in them.</a:t>
            </a:r>
            <a:endParaRPr lang="ru-RU" sz="3000" dirty="0">
              <a:solidFill>
                <a:schemeClr val="tx1"/>
              </a:solidFill>
            </a:endParaRPr>
          </a:p>
          <a:p>
            <a:pPr algn="ctr">
              <a:spcBef>
                <a:spcPts val="0"/>
              </a:spcBef>
              <a:buNone/>
            </a:pPr>
            <a:r>
              <a:rPr lang="en-US" sz="3000" dirty="0">
                <a:solidFill>
                  <a:schemeClr val="tx1"/>
                </a:solidFill>
              </a:rPr>
              <a:t>Marx formulated his conception of human essence as totality (total combination) of all social relations. </a:t>
            </a:r>
            <a:endParaRPr lang="ru-RU"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0"/>
            <a:ext cx="9145016" cy="6572272"/>
          </a:xfrm>
        </p:spPr>
        <p:txBody>
          <a:bodyPr>
            <a:noAutofit/>
          </a:bodyPr>
          <a:lstStyle/>
          <a:p>
            <a:pPr lvl="0" indent="19050" algn="ctr">
              <a:spcBef>
                <a:spcPts val="0"/>
              </a:spcBef>
              <a:buClr>
                <a:srgbClr val="FFCA08"/>
              </a:buClr>
              <a:buNone/>
            </a:pPr>
            <a:r>
              <a:rPr lang="en-US" sz="2800" dirty="0">
                <a:solidFill>
                  <a:prstClr val="black"/>
                </a:solidFill>
              </a:rPr>
              <a:t>Human creature becomes man only in the process of assimilation by him culture (material and spiritual). The interpretation of human essence as totality of all social relations is methodological principle for clarification of mechanism of human becoming as personality (socialization).</a:t>
            </a:r>
            <a:endParaRPr lang="ru-RU" sz="2800" b="1" i="1" dirty="0">
              <a:solidFill>
                <a:srgbClr val="C00000"/>
              </a:solidFill>
            </a:endParaRPr>
          </a:p>
          <a:p>
            <a:pPr algn="ctr">
              <a:buNone/>
            </a:pPr>
            <a:r>
              <a:rPr lang="en-US" sz="3200" b="1" i="1" u="sng" dirty="0">
                <a:solidFill>
                  <a:srgbClr val="C00000"/>
                </a:solidFill>
              </a:rPr>
              <a:t>Formational  theory  of  </a:t>
            </a:r>
            <a:r>
              <a:rPr lang="en-US" sz="3200" b="1" i="1" u="sng" dirty="0" err="1">
                <a:solidFill>
                  <a:srgbClr val="C00000"/>
                </a:solidFill>
              </a:rPr>
              <a:t>K.Marx</a:t>
            </a:r>
            <a:r>
              <a:rPr lang="ru-RU" sz="3200" b="1" i="1" u="sng" dirty="0">
                <a:solidFill>
                  <a:srgbClr val="C00000"/>
                </a:solidFill>
              </a:rPr>
              <a:t>:</a:t>
            </a:r>
            <a:endParaRPr lang="en-US" sz="3200" b="1" i="1" u="sng" dirty="0">
              <a:solidFill>
                <a:srgbClr val="C00000"/>
              </a:solidFill>
            </a:endParaRPr>
          </a:p>
          <a:p>
            <a:pPr lvl="3">
              <a:buFont typeface="Wingdings" panose="05000000000000000000" pitchFamily="2" charset="2"/>
              <a:buChar char="Ø"/>
            </a:pPr>
            <a:r>
              <a:rPr lang="en-US" sz="3200" b="1" dirty="0">
                <a:solidFill>
                  <a:schemeClr val="tx1"/>
                </a:solidFill>
              </a:rPr>
              <a:t>Primitive society.</a:t>
            </a:r>
          </a:p>
          <a:p>
            <a:pPr lvl="3">
              <a:buFont typeface="Wingdings" panose="05000000000000000000" pitchFamily="2" charset="2"/>
              <a:buChar char="Ø"/>
            </a:pPr>
            <a:r>
              <a:rPr lang="en-US" sz="3200" b="1" dirty="0">
                <a:solidFill>
                  <a:schemeClr val="tx1"/>
                </a:solidFill>
              </a:rPr>
              <a:t>Slave-own society.</a:t>
            </a:r>
          </a:p>
          <a:p>
            <a:pPr lvl="3">
              <a:buFont typeface="Wingdings" panose="05000000000000000000" pitchFamily="2" charset="2"/>
              <a:buChar char="Ø"/>
            </a:pPr>
            <a:r>
              <a:rPr lang="en-US" sz="3200" b="1" dirty="0">
                <a:solidFill>
                  <a:schemeClr val="tx1"/>
                </a:solidFill>
              </a:rPr>
              <a:t>Feudal society. </a:t>
            </a:r>
          </a:p>
          <a:p>
            <a:pPr lvl="3">
              <a:buFont typeface="Wingdings" panose="05000000000000000000" pitchFamily="2" charset="2"/>
              <a:buChar char="Ø"/>
            </a:pPr>
            <a:r>
              <a:rPr lang="en-US" sz="3200" b="1" dirty="0">
                <a:solidFill>
                  <a:schemeClr val="tx1"/>
                </a:solidFill>
              </a:rPr>
              <a:t>Capitalist  society.</a:t>
            </a:r>
          </a:p>
          <a:p>
            <a:pPr lvl="3">
              <a:buFont typeface="Wingdings" panose="05000000000000000000" pitchFamily="2" charset="2"/>
              <a:buChar char="Ø"/>
            </a:pPr>
            <a:r>
              <a:rPr lang="en-US" sz="3200" b="1" dirty="0">
                <a:solidFill>
                  <a:schemeClr val="tx1"/>
                </a:solidFill>
              </a:rPr>
              <a:t>Communistic  society.</a:t>
            </a:r>
            <a:endParaRPr lang="ru-RU" sz="32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498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0"/>
            <a:ext cx="9036496" cy="7245424"/>
          </a:xfrm>
        </p:spPr>
        <p:txBody>
          <a:bodyPr>
            <a:normAutofit fontScale="25000" lnSpcReduction="20000"/>
          </a:bodyPr>
          <a:lstStyle/>
          <a:p>
            <a:pPr marL="180975" indent="0" algn="ctr">
              <a:lnSpc>
                <a:spcPct val="120000"/>
              </a:lnSpc>
              <a:spcBef>
                <a:spcPts val="0"/>
              </a:spcBef>
              <a:buNone/>
              <a:tabLst>
                <a:tab pos="8882063" algn="l"/>
              </a:tabLst>
            </a:pPr>
            <a:r>
              <a:rPr lang="en-US" sz="11200" dirty="0">
                <a:solidFill>
                  <a:schemeClr val="tx1"/>
                </a:solidFill>
              </a:rPr>
              <a:t>Marx investigated the condition of man in the middle of 19-th century and distinguished estrangement as the most characteristic feature of it. There are four aspects of </a:t>
            </a:r>
            <a:r>
              <a:rPr lang="en-US" sz="11200" b="1" dirty="0">
                <a:solidFill>
                  <a:schemeClr val="accent5"/>
                </a:solidFill>
              </a:rPr>
              <a:t>estrangement</a:t>
            </a:r>
            <a:r>
              <a:rPr lang="en-US" sz="11200" b="1" dirty="0">
                <a:solidFill>
                  <a:schemeClr val="tx1"/>
                </a:solidFill>
              </a:rPr>
              <a:t> </a:t>
            </a:r>
            <a:r>
              <a:rPr lang="en-US" sz="11200" dirty="0">
                <a:solidFill>
                  <a:schemeClr val="tx1"/>
                </a:solidFill>
              </a:rPr>
              <a:t>in capitalist society</a:t>
            </a:r>
            <a:r>
              <a:rPr lang="ru-RU" sz="11200" dirty="0">
                <a:solidFill>
                  <a:schemeClr val="tx1"/>
                </a:solidFill>
              </a:rPr>
              <a:t>:</a:t>
            </a:r>
          </a:p>
          <a:p>
            <a:pPr marL="449263" indent="-358775" algn="ctr">
              <a:lnSpc>
                <a:spcPct val="120000"/>
              </a:lnSpc>
              <a:spcBef>
                <a:spcPts val="0"/>
              </a:spcBef>
              <a:buFont typeface="Wingdings" panose="05000000000000000000" pitchFamily="2" charset="2"/>
              <a:buChar char="Ø"/>
              <a:tabLst>
                <a:tab pos="8882063" algn="l"/>
              </a:tabLst>
            </a:pPr>
            <a:r>
              <a:rPr lang="en-US" sz="11200" b="1" u="sng" dirty="0">
                <a:solidFill>
                  <a:schemeClr val="accent5"/>
                </a:solidFill>
              </a:rPr>
              <a:t>Estrangement from the object of labour</a:t>
            </a:r>
            <a:r>
              <a:rPr lang="en-US" sz="11200" b="1" dirty="0">
                <a:solidFill>
                  <a:schemeClr val="accent5"/>
                </a:solidFill>
              </a:rPr>
              <a:t>. </a:t>
            </a:r>
            <a:r>
              <a:rPr lang="en-US" sz="11200" dirty="0">
                <a:solidFill>
                  <a:schemeClr val="tx1"/>
                </a:solidFill>
              </a:rPr>
              <a:t>Mechanized production as distinct from the craft industry, demands from worker only separate operations and it separates him from final goal, that is from the product of labour. The meaningless, execution of operations leads to situation, when the product transforms in something alien, inimical. The product of labour holds dominant position over man and gains an influence over him. Thus estrangement appears, which concerns all participants of production.</a:t>
            </a:r>
            <a:endParaRPr lang="ru-RU" sz="11200" dirty="0">
              <a:solidFill>
                <a:schemeClr val="tx1"/>
              </a:solidFill>
            </a:endParaRPr>
          </a:p>
          <a:p>
            <a:pPr>
              <a:buNone/>
            </a:pPr>
            <a:endParaRPr lang="ru-RU"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Font typeface="Wingdings" panose="05000000000000000000" pitchFamily="2" charset="2"/>
              <a:buChar char="Ø"/>
            </a:pPr>
            <a:r>
              <a:rPr lang="en-US" sz="3200" b="1" u="sng" dirty="0">
                <a:solidFill>
                  <a:schemeClr val="accent5"/>
                </a:solidFill>
              </a:rPr>
              <a:t>Estrangement from the process of labour. </a:t>
            </a:r>
            <a:r>
              <a:rPr lang="en-US" sz="3200" dirty="0"/>
              <a:t>Mechanized production transforms worker in part, small screw, in executor of certain set of functions (operations). There is no creation in this work. Therefore labour becomes for man not a goal, but means for earnings and appears for worker, as alien, inimical sphere. According to Marx, man can find his essence only in labour. The essence of man is his social, family characteristics. “Family” man is the creative man. All world is potentially object of his transforming activity, his creation.</a:t>
            </a:r>
            <a:endParaRPr lang="ru-RU" sz="3200" dirty="0">
              <a:solidFill>
                <a:srgbClr val="99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6286544"/>
          </a:xfrm>
        </p:spPr>
        <p:txBody>
          <a:bodyPr>
            <a:noAutofit/>
          </a:bodyPr>
          <a:lstStyle/>
          <a:p>
            <a:pPr algn="ctr">
              <a:buFont typeface="Wingdings" panose="05000000000000000000" pitchFamily="2" charset="2"/>
              <a:buChar char="Ø"/>
            </a:pPr>
            <a:r>
              <a:rPr lang="en-US" sz="3200" b="1" u="sng" dirty="0">
                <a:solidFill>
                  <a:schemeClr val="accent5"/>
                </a:solidFill>
              </a:rPr>
              <a:t>Estrangement of man from his family essence. </a:t>
            </a:r>
          </a:p>
          <a:p>
            <a:pPr algn="ctr">
              <a:buNone/>
            </a:pPr>
            <a:r>
              <a:rPr lang="en-US" sz="3200" dirty="0">
                <a:solidFill>
                  <a:schemeClr val="tx1"/>
                </a:solidFill>
              </a:rPr>
              <a:t>When man hasn’t possibility to work creatively, he tries to find himself in other forms of activity, which are connected with directs needs of man (meal, drinking, amusements). Norms of morals, political ideals, religious dogmas, legal laws becomes alien, demanding submission. The development of human personality as unique individuality is impossible in this conditions.</a:t>
            </a:r>
            <a:endParaRPr lang="ru-RU" sz="3200" dirty="0">
              <a:solidFill>
                <a:schemeClr val="tx1"/>
              </a:solidFill>
            </a:endParaRPr>
          </a:p>
          <a:p>
            <a:pPr algn="ctr">
              <a:buNone/>
            </a:pPr>
            <a:endParaRPr lang="ru-RU" sz="3200" dirty="0"/>
          </a:p>
        </p:txBody>
      </p:sp>
    </p:spTree>
  </p:cSld>
  <p:clrMapOvr>
    <a:masterClrMapping/>
  </p:clrMapOvr>
</p:sld>
</file>

<file path=ppt/theme/theme1.xml><?xml version="1.0" encoding="utf-8"?>
<a:theme xmlns:a="http://schemas.openxmlformats.org/drawingml/2006/main" name="Грань">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1527</TotalTime>
  <Words>1788</Words>
  <Application>Microsoft Office PowerPoint</Application>
  <PresentationFormat>Экран (4:3)</PresentationFormat>
  <Paragraphs>64</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Times New Roman</vt:lpstr>
      <vt:lpstr>Trebuchet MS</vt:lpstr>
      <vt:lpstr>Wingdings</vt:lpstr>
      <vt:lpstr>Wingdings 3</vt:lpstr>
      <vt:lpstr>Грань</vt:lpstr>
      <vt:lpstr>Theme: Western rationalism (of XIX-XX centuries).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Positivism. Early positivism (O. Comte, H. Spencer, J.S. Mill).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solomea</dc:creator>
  <cp:lastModifiedBy>Екатерина Екатерина</cp:lastModifiedBy>
  <cp:revision>206</cp:revision>
  <dcterms:created xsi:type="dcterms:W3CDTF">2012-08-14T13:30:11Z</dcterms:created>
  <dcterms:modified xsi:type="dcterms:W3CDTF">2023-04-03T14:32:52Z</dcterms:modified>
</cp:coreProperties>
</file>