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5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7" r:id="rId18"/>
    <p:sldId id="280" r:id="rId19"/>
    <p:sldId id="281" r:id="rId20"/>
    <p:sldId id="282" r:id="rId21"/>
    <p:sldId id="283" r:id="rId22"/>
    <p:sldId id="285" r:id="rId23"/>
    <p:sldId id="287" r:id="rId24"/>
    <p:sldId id="288" r:id="rId25"/>
    <p:sldId id="289" r:id="rId26"/>
    <p:sldId id="290" r:id="rId27"/>
    <p:sldId id="291" r:id="rId28"/>
    <p:sldId id="293" r:id="rId29"/>
    <p:sldId id="295" r:id="rId30"/>
    <p:sldId id="296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2348880"/>
            <a:ext cx="6705600" cy="685800"/>
          </a:xfrm>
        </p:spPr>
        <p:txBody>
          <a:bodyPr>
            <a:normAutofit fontScale="77500" lnSpcReduction="20000"/>
          </a:bodyPr>
          <a:lstStyle/>
          <a:p>
            <a:r>
              <a:rPr lang="ru-RU" sz="5400" dirty="0" smtClean="0">
                <a:solidFill>
                  <a:schemeClr val="tx1"/>
                </a:solidFill>
              </a:rPr>
              <a:t>ЯЗЫК – ЗНАКОВАЯ СИСТЕМА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</a:t>
            </a:r>
            <a:r>
              <a:rPr lang="ru-RU" dirty="0" smtClean="0">
                <a:solidFill>
                  <a:srgbClr val="FF0000"/>
                </a:solidFill>
              </a:rPr>
              <a:t>7. Металингвистическая</a:t>
            </a:r>
            <a:r>
              <a:rPr lang="ru-RU" dirty="0" smtClean="0"/>
              <a:t> функция, связанная с предназначением языка участвовать в описании его самого (языковых элементов, свойств, функций). Например, объясните  бабушке, что такое  ноутбук; объяснение нового слова иностранцу и т.д.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Современный русский язык и формы его существования</a:t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5313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 </a:t>
            </a:r>
            <a:r>
              <a:rPr lang="ru-RU" i="1" dirty="0" smtClean="0">
                <a:solidFill>
                  <a:srgbClr val="FF0000"/>
                </a:solidFill>
              </a:rPr>
              <a:t>    </a:t>
            </a:r>
            <a:r>
              <a:rPr lang="ru-RU" dirty="0" smtClean="0">
                <a:solidFill>
                  <a:srgbClr val="FF0000"/>
                </a:solidFill>
              </a:rPr>
              <a:t>Современный русский язык </a:t>
            </a:r>
            <a:r>
              <a:rPr lang="ru-RU" i="1" dirty="0" smtClean="0"/>
              <a:t>(СРЯ)</a:t>
            </a:r>
            <a:r>
              <a:rPr lang="ru-RU" dirty="0" smtClean="0"/>
              <a:t> – русский язык последнего периода развития, в течение которого он предстаёт сложившейся целостностью, сохраняющей свою основу на всех уровнях языковой системы. Началом этого периода считают первую четверть  Х</a:t>
            </a:r>
            <a:r>
              <a:rPr lang="en-US" dirty="0" smtClean="0"/>
              <a:t>I</a:t>
            </a:r>
            <a:r>
              <a:rPr lang="ru-RU" dirty="0" smtClean="0"/>
              <a:t>Х-го века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	</a:t>
            </a:r>
            <a:r>
              <a:rPr lang="ru-RU" dirty="0" smtClean="0"/>
              <a:t> Понятие современный русский язык  имеет </a:t>
            </a:r>
            <a:r>
              <a:rPr lang="ru-RU" dirty="0" smtClean="0">
                <a:solidFill>
                  <a:srgbClr val="FF0000"/>
                </a:solidFill>
              </a:rPr>
              <a:t>диахронический характер</a:t>
            </a:r>
            <a:r>
              <a:rPr lang="ru-RU" dirty="0" smtClean="0"/>
              <a:t>: это национальный русский язык «от Пушкина до наших дней», т.е. язык </a:t>
            </a:r>
            <a:r>
              <a:rPr lang="ru-RU" dirty="0" smtClean="0">
                <a:solidFill>
                  <a:srgbClr val="FF0000"/>
                </a:solidFill>
              </a:rPr>
              <a:t>в историческом развитии</a:t>
            </a:r>
            <a:r>
              <a:rPr lang="ru-RU" dirty="0" smtClean="0"/>
              <a:t>, развитие языка из одного состояния в другое.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Синхронный характер </a:t>
            </a:r>
            <a:r>
              <a:rPr lang="ru-RU" dirty="0" smtClean="0"/>
              <a:t>современного русского языка представлен сочетанием нескольких разновидностей, основной из которых является </a:t>
            </a:r>
            <a:r>
              <a:rPr lang="ru-RU" dirty="0" smtClean="0">
                <a:solidFill>
                  <a:srgbClr val="FF0000"/>
                </a:solidFill>
              </a:rPr>
              <a:t>литературный язык</a:t>
            </a:r>
            <a:r>
              <a:rPr lang="ru-RU" dirty="0" smtClean="0"/>
              <a:t>.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Наряду </a:t>
            </a:r>
            <a:r>
              <a:rPr lang="ru-RU" dirty="0" smtClean="0"/>
              <a:t>с ним </a:t>
            </a:r>
            <a:r>
              <a:rPr lang="ru-RU" dirty="0" smtClean="0"/>
              <a:t>функционирует </a:t>
            </a:r>
            <a:r>
              <a:rPr lang="ru-RU" dirty="0" smtClean="0"/>
              <a:t>разговорный язык, диалекты, жаргоны, просторечие, т.е. существует несколько языковых фактов на определённом отрезке времени. </a:t>
            </a:r>
            <a:endParaRPr lang="ru-RU" dirty="0" smtClean="0"/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Синхрония</a:t>
            </a:r>
            <a:r>
              <a:rPr lang="ru-RU" dirty="0" smtClean="0"/>
              <a:t> </a:t>
            </a:r>
            <a:r>
              <a:rPr lang="ru-RU" dirty="0" smtClean="0"/>
              <a:t>– это система языка </a:t>
            </a:r>
            <a:r>
              <a:rPr lang="ru-RU" dirty="0" smtClean="0">
                <a:solidFill>
                  <a:srgbClr val="FF0000"/>
                </a:solidFill>
              </a:rPr>
              <a:t>в статике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   Язык – сложное явление. Национальный язык как достояние народа существует в нескольких формах. К ним относятся: </a:t>
            </a:r>
            <a:r>
              <a:rPr lang="ru-RU" i="1" dirty="0" smtClean="0">
                <a:solidFill>
                  <a:srgbClr val="FF0000"/>
                </a:solidFill>
              </a:rPr>
              <a:t>диалекты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(территориальные), </a:t>
            </a:r>
            <a:r>
              <a:rPr lang="ru-RU" i="1" dirty="0" smtClean="0">
                <a:solidFill>
                  <a:srgbClr val="FF0000"/>
                </a:solidFill>
              </a:rPr>
              <a:t>просторечие</a:t>
            </a:r>
            <a:r>
              <a:rPr lang="ru-RU" dirty="0" smtClean="0"/>
              <a:t> (речь неграмотных или недостаточно грамотных слоёв городского населения),  </a:t>
            </a:r>
            <a:r>
              <a:rPr lang="ru-RU" i="1" dirty="0" smtClean="0">
                <a:solidFill>
                  <a:srgbClr val="FF0000"/>
                </a:solidFill>
              </a:rPr>
              <a:t>жаргоны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(речь отдельных профессиональных, социальных групп с целью  языкового обособления) и </a:t>
            </a:r>
            <a:r>
              <a:rPr lang="ru-RU" i="1" dirty="0" smtClean="0">
                <a:solidFill>
                  <a:srgbClr val="FF0000"/>
                </a:solidFill>
              </a:rPr>
              <a:t>литературный язык.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/>
              <a:t>    </a:t>
            </a:r>
            <a:endParaRPr lang="ru-RU" i="1" dirty="0" smtClean="0"/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Диалекты </a:t>
            </a:r>
            <a:r>
              <a:rPr lang="ru-RU" dirty="0" smtClean="0"/>
              <a:t>русского языка (территориальные диалекты) – наиболее архаичные и естественные формы языкового существования. В </a:t>
            </a:r>
            <a:r>
              <a:rPr lang="ru-RU" dirty="0" err="1" smtClean="0"/>
              <a:t>ХХ-ом</a:t>
            </a:r>
            <a:r>
              <a:rPr lang="ru-RU" dirty="0" smtClean="0"/>
              <a:t> веке в связи с ростом образования, развитием радио, телевидения увеличивается влияние литературного языка и активизируется  процесс деградации диалектов.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Территориальные </a:t>
            </a:r>
            <a:r>
              <a:rPr lang="ru-RU" dirty="0" smtClean="0"/>
              <a:t>диалекты существуют только в устной форме, служат для обиходно-бытового общения (среди односельчан, в крестьянской семье). Имеют характерный для каждого диалекта  набор фонетических, грамматических, лексических различий. Для северно-русских говоров характерно </a:t>
            </a:r>
            <a:r>
              <a:rPr lang="ru-RU" i="1" dirty="0" smtClean="0">
                <a:solidFill>
                  <a:srgbClr val="FF0000"/>
                </a:solidFill>
              </a:rPr>
              <a:t>оканье</a:t>
            </a:r>
            <a:r>
              <a:rPr lang="ru-RU" i="1" dirty="0" smtClean="0"/>
              <a:t>; </a:t>
            </a:r>
            <a:r>
              <a:rPr lang="ru-RU" dirty="0" smtClean="0"/>
              <a:t> для южнорусских – </a:t>
            </a:r>
            <a:r>
              <a:rPr lang="ru-RU" i="1" dirty="0" smtClean="0">
                <a:solidFill>
                  <a:srgbClr val="FF0000"/>
                </a:solidFill>
              </a:rPr>
              <a:t>аканье;</a:t>
            </a:r>
            <a:r>
              <a:rPr lang="ru-RU" dirty="0" smtClean="0"/>
              <a:t>  у донцов: </a:t>
            </a:r>
            <a:r>
              <a:rPr lang="ru-RU" i="1" dirty="0" smtClean="0">
                <a:solidFill>
                  <a:srgbClr val="FF0000"/>
                </a:solidFill>
              </a:rPr>
              <a:t>дротик – </a:t>
            </a:r>
            <a:r>
              <a:rPr lang="ru-RU" i="1" dirty="0" smtClean="0"/>
              <a:t>копьё</a:t>
            </a:r>
            <a:r>
              <a:rPr lang="ru-RU" i="1" dirty="0" smtClean="0">
                <a:solidFill>
                  <a:srgbClr val="FF0000"/>
                </a:solidFill>
              </a:rPr>
              <a:t>, </a:t>
            </a:r>
            <a:r>
              <a:rPr lang="ru-RU" i="1" dirty="0" err="1" smtClean="0">
                <a:solidFill>
                  <a:srgbClr val="FF0000"/>
                </a:solidFill>
              </a:rPr>
              <a:t>пропа‘сть</a:t>
            </a:r>
            <a:r>
              <a:rPr lang="ru-RU" i="1" dirty="0" smtClean="0">
                <a:solidFill>
                  <a:srgbClr val="FF0000"/>
                </a:solidFill>
              </a:rPr>
              <a:t> – </a:t>
            </a:r>
            <a:r>
              <a:rPr lang="ru-RU" i="1" dirty="0" smtClean="0"/>
              <a:t>отлучиться,</a:t>
            </a:r>
            <a:r>
              <a:rPr lang="ru-RU" i="1" dirty="0" smtClean="0">
                <a:solidFill>
                  <a:srgbClr val="FF0000"/>
                </a:solidFill>
              </a:rPr>
              <a:t>  полоса – </a:t>
            </a:r>
            <a:r>
              <a:rPr lang="ru-RU" i="1" dirty="0" smtClean="0"/>
              <a:t>сабля,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подмогну</a:t>
            </a:r>
            <a:r>
              <a:rPr lang="ru-RU" i="1" dirty="0" smtClean="0">
                <a:solidFill>
                  <a:srgbClr val="FF0000"/>
                </a:solidFill>
              </a:rPr>
              <a:t> – </a:t>
            </a:r>
            <a:r>
              <a:rPr lang="ru-RU" i="1" dirty="0" smtClean="0"/>
              <a:t>помогу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</a:t>
            </a:r>
            <a:r>
              <a:rPr lang="ru-RU" sz="4500" dirty="0" smtClean="0">
                <a:solidFill>
                  <a:srgbClr val="FF0000"/>
                </a:solidFill>
              </a:rPr>
              <a:t>Просторечие </a:t>
            </a:r>
            <a:r>
              <a:rPr lang="ru-RU" sz="4500" i="1" dirty="0" smtClean="0"/>
              <a:t>– </a:t>
            </a:r>
            <a:r>
              <a:rPr lang="ru-RU" sz="4500" dirty="0" smtClean="0"/>
              <a:t>одна из форм национального русского языка, которая не имеет собственных признаков системной организации и характеризуется набором языковых форм, нарушающих нормы литературного языка</a:t>
            </a:r>
            <a:r>
              <a:rPr lang="ru-RU" sz="4500" dirty="0" smtClean="0"/>
              <a:t>.</a:t>
            </a:r>
            <a:endParaRPr lang="ru-RU" sz="3600" dirty="0" smtClean="0"/>
          </a:p>
          <a:p>
            <a:pPr algn="ctr">
              <a:buNone/>
            </a:pPr>
            <a:endParaRPr lang="ru-RU" sz="3600" dirty="0" smtClean="0"/>
          </a:p>
          <a:p>
            <a:pPr algn="ctr">
              <a:buNone/>
            </a:pPr>
            <a:r>
              <a:rPr lang="ru-RU" sz="3600" dirty="0" smtClean="0"/>
              <a:t>Просторечными считаются: </a:t>
            </a:r>
            <a:endParaRPr lang="ru-RU" sz="3600" dirty="0" smtClean="0"/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- </a:t>
            </a:r>
            <a:r>
              <a:rPr lang="ru-RU" sz="3600" dirty="0" smtClean="0"/>
              <a:t>в фонетике: </a:t>
            </a:r>
            <a:r>
              <a:rPr lang="ru-RU" sz="3600" dirty="0" err="1" smtClean="0">
                <a:solidFill>
                  <a:srgbClr val="FF0000"/>
                </a:solidFill>
              </a:rPr>
              <a:t>шо‘фер</a:t>
            </a:r>
            <a:r>
              <a:rPr lang="ru-RU" sz="3600" dirty="0" smtClean="0">
                <a:solidFill>
                  <a:srgbClr val="FF0000"/>
                </a:solidFill>
              </a:rPr>
              <a:t>, </a:t>
            </a:r>
            <a:r>
              <a:rPr lang="ru-RU" sz="3600" dirty="0" err="1" smtClean="0">
                <a:solidFill>
                  <a:srgbClr val="FF0000"/>
                </a:solidFill>
              </a:rPr>
              <a:t>поло‘жить</a:t>
            </a:r>
            <a:r>
              <a:rPr lang="ru-RU" sz="3600" dirty="0" smtClean="0">
                <a:solidFill>
                  <a:srgbClr val="FF0000"/>
                </a:solidFill>
              </a:rPr>
              <a:t>, </a:t>
            </a:r>
            <a:r>
              <a:rPr lang="ru-RU" sz="3600" dirty="0" err="1" smtClean="0">
                <a:solidFill>
                  <a:srgbClr val="FF0000"/>
                </a:solidFill>
              </a:rPr>
              <a:t>при‘говор</a:t>
            </a:r>
            <a:r>
              <a:rPr lang="ru-RU" sz="3600" dirty="0" smtClean="0">
                <a:solidFill>
                  <a:srgbClr val="FF0000"/>
                </a:solidFill>
              </a:rPr>
              <a:t>, </a:t>
            </a:r>
            <a:r>
              <a:rPr lang="ru-RU" sz="3600" dirty="0" err="1" smtClean="0">
                <a:solidFill>
                  <a:srgbClr val="FF0000"/>
                </a:solidFill>
              </a:rPr>
              <a:t>ридикулит</a:t>
            </a:r>
            <a:r>
              <a:rPr lang="ru-RU" sz="3600" dirty="0" smtClean="0">
                <a:solidFill>
                  <a:srgbClr val="FF0000"/>
                </a:solidFill>
              </a:rPr>
              <a:t>, </a:t>
            </a:r>
            <a:r>
              <a:rPr lang="ru-RU" sz="3600" dirty="0" err="1" smtClean="0">
                <a:solidFill>
                  <a:srgbClr val="FF0000"/>
                </a:solidFill>
              </a:rPr>
              <a:t>колидор</a:t>
            </a:r>
            <a:r>
              <a:rPr lang="ru-RU" sz="3600" dirty="0" smtClean="0">
                <a:solidFill>
                  <a:srgbClr val="FF0000"/>
                </a:solidFill>
              </a:rPr>
              <a:t>, </a:t>
            </a:r>
            <a:r>
              <a:rPr lang="ru-RU" sz="3600" dirty="0" err="1" smtClean="0">
                <a:solidFill>
                  <a:srgbClr val="FF0000"/>
                </a:solidFill>
              </a:rPr>
              <a:t>резетка</a:t>
            </a:r>
            <a:r>
              <a:rPr lang="ru-RU" sz="3600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ru-RU" sz="3600" dirty="0" smtClean="0"/>
              <a:t>- в морфологии: </a:t>
            </a:r>
            <a:r>
              <a:rPr lang="ru-RU" sz="3600" dirty="0" smtClean="0">
                <a:solidFill>
                  <a:srgbClr val="FF0000"/>
                </a:solidFill>
              </a:rPr>
              <a:t>мой мозоль (ж.р.) , с </a:t>
            </a:r>
            <a:r>
              <a:rPr lang="ru-RU" sz="3600" dirty="0" err="1" smtClean="0">
                <a:solidFill>
                  <a:srgbClr val="FF0000"/>
                </a:solidFill>
              </a:rPr>
              <a:t>повидлой</a:t>
            </a:r>
            <a:r>
              <a:rPr lang="ru-RU" sz="3600" dirty="0" smtClean="0">
                <a:solidFill>
                  <a:srgbClr val="FF0000"/>
                </a:solidFill>
              </a:rPr>
              <a:t> (ср.р.), </a:t>
            </a:r>
            <a:r>
              <a:rPr lang="ru-RU" sz="3600" dirty="0" err="1" smtClean="0">
                <a:solidFill>
                  <a:srgbClr val="FF0000"/>
                </a:solidFill>
              </a:rPr>
              <a:t>делов</a:t>
            </a:r>
            <a:r>
              <a:rPr lang="ru-RU" sz="3600" dirty="0" smtClean="0">
                <a:solidFill>
                  <a:srgbClr val="FF0000"/>
                </a:solidFill>
              </a:rPr>
              <a:t>, </a:t>
            </a:r>
            <a:r>
              <a:rPr lang="ru-RU" sz="3600" dirty="0" err="1" smtClean="0">
                <a:solidFill>
                  <a:srgbClr val="FF0000"/>
                </a:solidFill>
              </a:rPr>
              <a:t>ляжь</a:t>
            </a:r>
            <a:r>
              <a:rPr lang="ru-RU" sz="3600" dirty="0" smtClean="0">
                <a:solidFill>
                  <a:srgbClr val="FF0000"/>
                </a:solidFill>
              </a:rPr>
              <a:t>, ложи;</a:t>
            </a:r>
          </a:p>
          <a:p>
            <a:pPr>
              <a:buNone/>
            </a:pPr>
            <a:r>
              <a:rPr lang="ru-RU" sz="3600" dirty="0" smtClean="0"/>
              <a:t>- в лексике: </a:t>
            </a:r>
            <a:r>
              <a:rPr lang="ru-RU" sz="3600" dirty="0" err="1" smtClean="0">
                <a:solidFill>
                  <a:srgbClr val="FF0000"/>
                </a:solidFill>
              </a:rPr>
              <a:t>пол</a:t>
            </a:r>
            <a:r>
              <a:rPr lang="ru-RU" sz="3600" i="1" u="sng" dirty="0" err="1" smtClean="0">
                <a:solidFill>
                  <a:srgbClr val="FF0000"/>
                </a:solidFill>
              </a:rPr>
              <a:t>у</a:t>
            </a:r>
            <a:r>
              <a:rPr lang="ru-RU" sz="3600" dirty="0" err="1" smtClean="0">
                <a:solidFill>
                  <a:srgbClr val="FF0000"/>
                </a:solidFill>
              </a:rPr>
              <a:t>клиника</a:t>
            </a:r>
            <a:r>
              <a:rPr lang="ru-RU" sz="3600" dirty="0" smtClean="0">
                <a:solidFill>
                  <a:srgbClr val="FF0000"/>
                </a:solidFill>
              </a:rPr>
              <a:t>, </a:t>
            </a:r>
            <a:r>
              <a:rPr lang="ru-RU" sz="3600" dirty="0" err="1" smtClean="0">
                <a:solidFill>
                  <a:srgbClr val="FF0000"/>
                </a:solidFill>
              </a:rPr>
              <a:t>по</a:t>
            </a:r>
            <a:r>
              <a:rPr lang="ru-RU" sz="3600" i="1" u="sng" dirty="0" err="1" smtClean="0">
                <a:solidFill>
                  <a:srgbClr val="FF0000"/>
                </a:solidFill>
              </a:rPr>
              <a:t>д</a:t>
            </a:r>
            <a:r>
              <a:rPr lang="ru-RU" sz="3600" dirty="0" err="1" smtClean="0">
                <a:solidFill>
                  <a:srgbClr val="FF0000"/>
                </a:solidFill>
              </a:rPr>
              <a:t>стамент</a:t>
            </a:r>
            <a:r>
              <a:rPr lang="ru-RU" sz="3600" dirty="0" smtClean="0">
                <a:solidFill>
                  <a:srgbClr val="FF0000"/>
                </a:solidFill>
              </a:rPr>
              <a:t>, </a:t>
            </a:r>
            <a:r>
              <a:rPr lang="ru-RU" sz="3600" dirty="0" err="1" smtClean="0">
                <a:solidFill>
                  <a:srgbClr val="FF0000"/>
                </a:solidFill>
              </a:rPr>
              <a:t>по</a:t>
            </a:r>
            <a:r>
              <a:rPr lang="ru-RU" sz="3600" i="1" dirty="0" err="1" smtClean="0">
                <a:solidFill>
                  <a:srgbClr val="FF0000"/>
                </a:solidFill>
              </a:rPr>
              <a:t>д</a:t>
            </a:r>
            <a:r>
              <a:rPr lang="ru-RU" sz="3600" dirty="0" err="1" smtClean="0">
                <a:solidFill>
                  <a:srgbClr val="FF0000"/>
                </a:solidFill>
              </a:rPr>
              <a:t>скользнулся</a:t>
            </a:r>
            <a:r>
              <a:rPr lang="ru-RU" sz="3600" dirty="0" smtClean="0">
                <a:solidFill>
                  <a:srgbClr val="FF0000"/>
                </a:solidFill>
              </a:rPr>
              <a:t>.</a:t>
            </a:r>
            <a:endParaRPr lang="ru-RU" sz="3600" dirty="0" smtClean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640960" cy="5141168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sz="9600" dirty="0" smtClean="0">
                <a:solidFill>
                  <a:srgbClr val="FF0000"/>
                </a:solidFill>
              </a:rPr>
              <a:t>Жаргон</a:t>
            </a:r>
            <a:r>
              <a:rPr lang="ru-RU" sz="9600" dirty="0" smtClean="0"/>
              <a:t> – речь социальных и профессиональных групп людей, объединённых общностью занятий, интересов, социального положения и т.п. Бывает молодёжный, студенческий, военный, морской, спортивный и др. жаргоны</a:t>
            </a:r>
            <a:r>
              <a:rPr lang="ru-RU" sz="9600" dirty="0" smtClean="0"/>
              <a:t>.</a:t>
            </a:r>
          </a:p>
          <a:p>
            <a:pPr algn="ctr">
              <a:buNone/>
            </a:pPr>
            <a:endParaRPr lang="ru-RU" sz="9600" dirty="0" smtClean="0"/>
          </a:p>
          <a:p>
            <a:pPr algn="ctr">
              <a:buNone/>
            </a:pPr>
            <a:r>
              <a:rPr lang="ru-RU" sz="9600" dirty="0" smtClean="0"/>
              <a:t>Для жаргона </a:t>
            </a:r>
            <a:r>
              <a:rPr lang="ru-RU" sz="9600" dirty="0" smtClean="0"/>
              <a:t>характерна </a:t>
            </a:r>
            <a:r>
              <a:rPr lang="ru-RU" sz="9600" dirty="0" smtClean="0"/>
              <a:t>специфическая лексика и фразеология. Фонетических и грамматических особенностей, которые были бы присущи только  ему, жаргон не имеет</a:t>
            </a:r>
            <a:r>
              <a:rPr lang="ru-RU" sz="9600" dirty="0" smtClean="0"/>
              <a:t>.</a:t>
            </a:r>
          </a:p>
          <a:p>
            <a:pPr algn="ctr">
              <a:buNone/>
            </a:pPr>
            <a:endParaRPr lang="ru-RU" sz="9600" dirty="0" smtClean="0"/>
          </a:p>
          <a:p>
            <a:pPr>
              <a:buNone/>
            </a:pPr>
            <a:r>
              <a:rPr lang="ru-RU" sz="9600" dirty="0" smtClean="0"/>
              <a:t>		</a:t>
            </a:r>
            <a:r>
              <a:rPr lang="ru-RU" sz="9600" i="1" dirty="0" smtClean="0">
                <a:solidFill>
                  <a:srgbClr val="FF0000"/>
                </a:solidFill>
              </a:rPr>
              <a:t>Чернуха</a:t>
            </a:r>
            <a:r>
              <a:rPr lang="ru-RU" sz="9600" dirty="0" smtClean="0">
                <a:solidFill>
                  <a:srgbClr val="FF0000"/>
                </a:solidFill>
              </a:rPr>
              <a:t> </a:t>
            </a:r>
            <a:r>
              <a:rPr lang="ru-RU" sz="9600" dirty="0" smtClean="0"/>
              <a:t>– мрачные стороны жизни;</a:t>
            </a:r>
          </a:p>
          <a:p>
            <a:pPr>
              <a:buNone/>
            </a:pPr>
            <a:r>
              <a:rPr lang="ru-RU" sz="9600" dirty="0" smtClean="0"/>
              <a:t>		</a:t>
            </a:r>
            <a:r>
              <a:rPr lang="ru-RU" sz="9600" i="1" dirty="0" smtClean="0">
                <a:solidFill>
                  <a:srgbClr val="FF0000"/>
                </a:solidFill>
              </a:rPr>
              <a:t>кинуть</a:t>
            </a:r>
            <a:r>
              <a:rPr lang="ru-RU" sz="9600" dirty="0" smtClean="0"/>
              <a:t> – обмануть</a:t>
            </a:r>
            <a:r>
              <a:rPr lang="ru-RU" sz="9600" dirty="0" smtClean="0"/>
              <a:t>.</a:t>
            </a:r>
          </a:p>
          <a:p>
            <a:pPr>
              <a:buNone/>
            </a:pPr>
            <a:endParaRPr lang="ru-RU" sz="9600" dirty="0" smtClean="0"/>
          </a:p>
          <a:p>
            <a:pPr algn="ctr">
              <a:buNone/>
            </a:pPr>
            <a:r>
              <a:rPr lang="ru-RU" sz="9600" dirty="0" smtClean="0"/>
              <a:t>Морской жаргон: </a:t>
            </a:r>
            <a:r>
              <a:rPr lang="ru-RU" sz="9600" dirty="0" smtClean="0">
                <a:solidFill>
                  <a:srgbClr val="FF0000"/>
                </a:solidFill>
              </a:rPr>
              <a:t>чайник</a:t>
            </a:r>
            <a:r>
              <a:rPr lang="ru-RU" sz="9600" dirty="0" smtClean="0"/>
              <a:t> – курсант до присяги, </a:t>
            </a:r>
            <a:r>
              <a:rPr lang="ru-RU" sz="9600" dirty="0" smtClean="0"/>
              <a:t>                     </a:t>
            </a:r>
            <a:r>
              <a:rPr lang="ru-RU" sz="9600" dirty="0" smtClean="0">
                <a:solidFill>
                  <a:srgbClr val="FF0000"/>
                </a:solidFill>
              </a:rPr>
              <a:t>чепчик </a:t>
            </a:r>
            <a:r>
              <a:rPr lang="ru-RU" sz="9600" dirty="0" smtClean="0"/>
              <a:t>– </a:t>
            </a:r>
            <a:r>
              <a:rPr lang="ru-RU" sz="9600" dirty="0" err="1" smtClean="0"/>
              <a:t>безкозырка</a:t>
            </a:r>
            <a:r>
              <a:rPr lang="ru-RU" sz="9600" dirty="0" smtClean="0"/>
              <a:t>.</a:t>
            </a:r>
          </a:p>
          <a:p>
            <a:pPr algn="ctr">
              <a:buNone/>
            </a:pP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	</a:t>
            </a:r>
            <a:endParaRPr lang="ru-RU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Арго </a:t>
            </a:r>
            <a:r>
              <a:rPr lang="ru-RU" dirty="0" smtClean="0"/>
              <a:t>– разновидность речи асоциальной  группы. В  строго терминологическом смысле </a:t>
            </a:r>
            <a:r>
              <a:rPr lang="ru-RU" dirty="0" smtClean="0">
                <a:solidFill>
                  <a:srgbClr val="FF0000"/>
                </a:solidFill>
              </a:rPr>
              <a:t>арго</a:t>
            </a:r>
            <a:r>
              <a:rPr lang="ru-RU" dirty="0" smtClean="0"/>
              <a:t> – это речь низов общества, деклассированных групп и уголовного мира.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err="1" smtClean="0">
                <a:solidFill>
                  <a:srgbClr val="FF0000"/>
                </a:solidFill>
              </a:rPr>
              <a:t>Училка</a:t>
            </a:r>
            <a:r>
              <a:rPr lang="ru-RU" dirty="0" smtClean="0">
                <a:solidFill>
                  <a:srgbClr val="FF0000"/>
                </a:solidFill>
              </a:rPr>
              <a:t>, забить козла </a:t>
            </a:r>
            <a:r>
              <a:rPr lang="ru-RU" dirty="0" smtClean="0"/>
              <a:t>(домино), </a:t>
            </a:r>
            <a:r>
              <a:rPr lang="ru-RU" dirty="0" smtClean="0">
                <a:solidFill>
                  <a:srgbClr val="FF0000"/>
                </a:solidFill>
              </a:rPr>
              <a:t>чижик</a:t>
            </a:r>
            <a:r>
              <a:rPr lang="ru-RU" dirty="0" smtClean="0"/>
              <a:t> – золотая монета (воры).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Современный русский язык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     В широком понимании современный русский язык  –   это язык  от А.С. Пушкина до наших дней. </a:t>
            </a:r>
          </a:p>
          <a:p>
            <a:pPr algn="ctr">
              <a:buNone/>
            </a:pPr>
            <a:r>
              <a:rPr lang="ru-RU" dirty="0" smtClean="0"/>
              <a:t>     В ряде лингвистических работ современным называют язык </a:t>
            </a:r>
            <a:r>
              <a:rPr lang="ru-RU" dirty="0" err="1" smtClean="0"/>
              <a:t>ХХ-го</a:t>
            </a:r>
            <a:r>
              <a:rPr lang="ru-RU" dirty="0" smtClean="0"/>
              <a:t> века. </a:t>
            </a:r>
          </a:p>
          <a:p>
            <a:pPr algn="ctr">
              <a:buNone/>
            </a:pPr>
            <a:r>
              <a:rPr lang="ru-RU" dirty="0" smtClean="0"/>
              <a:t>     Основой современного русского языка является </a:t>
            </a:r>
            <a:r>
              <a:rPr lang="ru-RU" dirty="0" smtClean="0">
                <a:solidFill>
                  <a:srgbClr val="FF0000"/>
                </a:solidFill>
              </a:rPr>
              <a:t>литературный язык</a:t>
            </a:r>
            <a:r>
              <a:rPr lang="ru-RU" dirty="0" smtClean="0"/>
              <a:t>, система норм которого считается общеобязательной, закреплённой в словарях.  </a:t>
            </a:r>
          </a:p>
          <a:p>
            <a:pPr algn="ctr">
              <a:buNone/>
            </a:pPr>
            <a:r>
              <a:rPr lang="ru-RU" dirty="0" smtClean="0"/>
              <a:t>     Одним из важнейших признаков литературного языка является его </a:t>
            </a:r>
            <a:r>
              <a:rPr lang="ru-RU" dirty="0" smtClean="0">
                <a:solidFill>
                  <a:srgbClr val="FF0000"/>
                </a:solidFill>
              </a:rPr>
              <a:t>нормативность.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b="1" dirty="0" smtClean="0"/>
              <a:t>Язык как система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i="1" dirty="0" smtClean="0"/>
              <a:t>      </a:t>
            </a:r>
            <a:r>
              <a:rPr lang="ru-RU" sz="4500" b="1" dirty="0" smtClean="0">
                <a:solidFill>
                  <a:srgbClr val="FF0000"/>
                </a:solidFill>
              </a:rPr>
              <a:t>СИСТЕМА</a:t>
            </a:r>
            <a:r>
              <a:rPr lang="ru-RU" sz="4500" i="1" dirty="0" smtClean="0"/>
              <a:t>  (от греч. </a:t>
            </a:r>
            <a:r>
              <a:rPr lang="en-US" sz="4500" i="1" dirty="0" err="1" smtClean="0"/>
              <a:t>systema</a:t>
            </a:r>
            <a:r>
              <a:rPr lang="ru-RU" sz="4500" i="1" dirty="0" smtClean="0"/>
              <a:t> – целое, составленное из частей; соединение)</a:t>
            </a:r>
            <a:r>
              <a:rPr lang="ru-RU" sz="4500" dirty="0" smtClean="0"/>
              <a:t> – множество элементов, закономерно связанных друг с другом и способных функционировать как единое целое. </a:t>
            </a:r>
          </a:p>
          <a:p>
            <a:pPr algn="ctr">
              <a:buNone/>
            </a:pPr>
            <a:r>
              <a:rPr lang="ru-RU" sz="4500" dirty="0" smtClean="0"/>
              <a:t>    Язык является примером знаковой системы</a:t>
            </a:r>
            <a:r>
              <a:rPr lang="ru-RU" sz="4500" dirty="0" smtClean="0"/>
              <a:t>.</a:t>
            </a:r>
          </a:p>
          <a:p>
            <a:pPr algn="ctr">
              <a:buNone/>
            </a:pPr>
            <a:endParaRPr lang="ru-RU" sz="4500" dirty="0" smtClean="0"/>
          </a:p>
          <a:p>
            <a:pPr algn="ctr">
              <a:buNone/>
            </a:pPr>
            <a:r>
              <a:rPr lang="ru-RU" sz="4500" i="1" dirty="0" smtClean="0"/>
              <a:t>    </a:t>
            </a:r>
            <a:r>
              <a:rPr lang="ru-RU" sz="4500" b="1" dirty="0" smtClean="0">
                <a:solidFill>
                  <a:srgbClr val="FF0000"/>
                </a:solidFill>
              </a:rPr>
              <a:t>ЯЗЫК</a:t>
            </a:r>
            <a:r>
              <a:rPr lang="ru-RU" sz="4500" dirty="0" smtClean="0"/>
              <a:t> – естественно сложившаяся языковая система, которая служит для формирования и передачи мыслей,  выражения чувств, общения </a:t>
            </a:r>
          </a:p>
          <a:p>
            <a:pPr algn="ctr">
              <a:buNone/>
            </a:pPr>
            <a:r>
              <a:rPr lang="ru-RU" sz="4500" dirty="0" smtClean="0"/>
              <a:t>     людей.</a:t>
            </a:r>
          </a:p>
          <a:p>
            <a:pPr>
              <a:buNone/>
            </a:pPr>
            <a:r>
              <a:rPr lang="ru-RU" sz="4500" dirty="0" smtClean="0"/>
              <a:t>	</a:t>
            </a:r>
            <a:endParaRPr lang="ru-RU" sz="4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Свойства</a:t>
            </a:r>
            <a:r>
              <a:rPr lang="ru-RU" sz="4000" i="1" dirty="0" smtClean="0"/>
              <a:t> </a:t>
            </a:r>
            <a:r>
              <a:rPr lang="ru-RU" sz="4000" dirty="0" smtClean="0"/>
              <a:t>современного русского языка: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endParaRPr lang="ru-RU" dirty="0" smtClean="0"/>
          </a:p>
          <a:p>
            <a:pPr lvl="0" algn="ctr">
              <a:buNone/>
            </a:pPr>
            <a:r>
              <a:rPr lang="ru-RU" dirty="0" smtClean="0"/>
              <a:t>    1. Способность выразить все знания, накопленные человечеством в различных областях его деятельности, из чего следует, что литературный язык применим во всех сферах общения;</a:t>
            </a:r>
          </a:p>
          <a:p>
            <a:pPr lvl="0" algn="ctr">
              <a:buNone/>
            </a:pPr>
            <a:r>
              <a:rPr lang="ru-RU" dirty="0" smtClean="0"/>
              <a:t>    2. Общеобязательность его норм;</a:t>
            </a:r>
          </a:p>
          <a:p>
            <a:pPr lvl="0" algn="ctr">
              <a:buNone/>
            </a:pPr>
            <a:r>
              <a:rPr lang="ru-RU" dirty="0" smtClean="0"/>
              <a:t>    3. Стилистическое богатство.</a:t>
            </a:r>
            <a:r>
              <a:rPr lang="ru-RU" i="1" dirty="0" smtClean="0"/>
              <a:t>	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dirty="0" smtClean="0"/>
              <a:t>Литературный язык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Литературный язык </a:t>
            </a:r>
            <a:r>
              <a:rPr lang="ru-RU" dirty="0" smtClean="0"/>
              <a:t>– это основная форма существования национального языка, принимаемая его носителями за образцовую.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По своему культурному и социальному  статусу литературный язык противопоставляется народно-разговорной речи. </a:t>
            </a:r>
          </a:p>
          <a:p>
            <a:pPr algn="ctr">
              <a:buNone/>
            </a:pPr>
            <a:r>
              <a:rPr lang="ru-RU" dirty="0" smtClean="0"/>
              <a:t>    Но между формами национального языка существует взаимосвязь: литературный язык постоянно пополняется за счёт народно-разговорной речи.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    Литературному языку присущи следующие основные признаки, выделяющие его  среди других форм существования национального языка.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1. </a:t>
            </a:r>
            <a:r>
              <a:rPr lang="ru-RU" dirty="0" err="1" smtClean="0">
                <a:solidFill>
                  <a:srgbClr val="FF0000"/>
                </a:solidFill>
              </a:rPr>
              <a:t>Нормированность</a:t>
            </a:r>
            <a:r>
              <a:rPr lang="ru-RU" dirty="0" smtClean="0">
                <a:solidFill>
                  <a:srgbClr val="FF0000"/>
                </a:solidFill>
              </a:rPr>
              <a:t>.  </a:t>
            </a:r>
            <a:r>
              <a:rPr lang="ru-RU" dirty="0" smtClean="0"/>
              <a:t>Языковая норма – это общепринятое употребление, признанное на данном этапе развития  литературного языка правильным, образцовым. Литературные нормы охватывают все стороны (уровни) языковой системы: лексические, фразеологические, морфологические, синтаксические, словообразовательные, орфоэпические, нормы правописания (слитно, заглавные буква, </a:t>
            </a:r>
            <a:r>
              <a:rPr lang="ru-RU" dirty="0" err="1" smtClean="0"/>
              <a:t>слева-направо</a:t>
            </a:r>
            <a:r>
              <a:rPr lang="ru-RU" dirty="0" smtClean="0"/>
              <a:t>, под углом – 45 градусов).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i="1" dirty="0" smtClean="0"/>
              <a:t>    </a:t>
            </a:r>
            <a:endParaRPr lang="ru-RU" i="1" dirty="0" smtClean="0"/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2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  <a:r>
              <a:rPr lang="ru-RU" dirty="0" err="1" smtClean="0">
                <a:solidFill>
                  <a:srgbClr val="FF0000"/>
                </a:solidFill>
              </a:rPr>
              <a:t>Кодифицированность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  <a:r>
              <a:rPr lang="ru-RU" dirty="0" smtClean="0"/>
              <a:t>Кодификация – научное описание норм, закрепление их в грамматиках, справочниках, словарях. Кодификация литературных норм обновляется по мере изменений в самом языке. В современном обществе кодификация литературных норм происходит при активном участии научной, педагогической, писательской общественности, СМИ.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    </a:t>
            </a:r>
            <a:endParaRPr lang="ru-RU" i="1" dirty="0" smtClean="0"/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3</a:t>
            </a:r>
            <a:r>
              <a:rPr lang="ru-RU" dirty="0" smtClean="0">
                <a:solidFill>
                  <a:srgbClr val="FF0000"/>
                </a:solidFill>
              </a:rPr>
              <a:t>. Относительная стабильность </a:t>
            </a:r>
            <a:r>
              <a:rPr lang="ru-RU" dirty="0" smtClean="0"/>
              <a:t>(историческая устойчивость, традиционность). Без этого качества литературного  языка  был бы невозможен обмен культурными ценностями между поколениями. Стабильность литературного языка связана ещё с одним признаком литературного языка – наличием его письменной фиксации</a:t>
            </a:r>
            <a:r>
              <a:rPr lang="ru-RU" i="1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4. </a:t>
            </a:r>
            <a:r>
              <a:rPr lang="ru-RU" dirty="0" err="1" smtClean="0">
                <a:solidFill>
                  <a:srgbClr val="FF0000"/>
                </a:solidFill>
              </a:rPr>
              <a:t>Полифункциональность</a:t>
            </a:r>
            <a:r>
              <a:rPr lang="ru-RU" i="1" dirty="0" smtClean="0"/>
              <a:t>.</a:t>
            </a:r>
            <a:r>
              <a:rPr lang="ru-RU" dirty="0" smtClean="0"/>
              <a:t> Основными формами литературного языка является разговорно-литературная и книжно-литературная речь, противопоставленные друг другу как наиболее крупные функционально-стилевые сферы.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 5. Развитая  вариативность и гибкость</a:t>
            </a:r>
            <a:r>
              <a:rPr lang="ru-RU" i="1" dirty="0" smtClean="0"/>
              <a:t>,</a:t>
            </a:r>
            <a:r>
              <a:rPr lang="ru-RU" dirty="0" smtClean="0"/>
              <a:t> что обеспечивает параллельные способы выражения и языковую свободу личности. С одной стороны, это возможность выразить разными средствами литературного языка один и тот же смысл.</a:t>
            </a:r>
          </a:p>
          <a:p>
            <a:pPr algn="ctr">
              <a:buNone/>
            </a:pPr>
            <a:r>
              <a:rPr lang="ru-RU" dirty="0" smtClean="0"/>
              <a:t>     С другой стороны – это  сосуществование в литературном языке  вариантов для речевого  общения носителей литературного языка. 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Формы языка: устная и письменная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496944" cy="499715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i="1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Устная речь </a:t>
            </a:r>
            <a:r>
              <a:rPr lang="ru-RU" dirty="0" smtClean="0"/>
              <a:t>– </a:t>
            </a:r>
            <a:r>
              <a:rPr lang="ru-RU" dirty="0" err="1" smtClean="0"/>
              <a:t>речь</a:t>
            </a:r>
            <a:r>
              <a:rPr lang="ru-RU" dirty="0" smtClean="0"/>
              <a:t> звучащая, произносимая. Устная речь является первичной формой существования языка, более ранней по времени возникновения, чем речь письменная. </a:t>
            </a:r>
          </a:p>
          <a:p>
            <a:pPr algn="ctr">
              <a:buNone/>
            </a:pPr>
            <a:r>
              <a:rPr lang="ru-RU" dirty="0" smtClean="0"/>
              <a:t>      Устной речи </a:t>
            </a:r>
            <a:r>
              <a:rPr lang="ru-RU" dirty="0" smtClean="0"/>
              <a:t>свойственны: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- неподготовленность, линейность, необратимость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-  </a:t>
            </a:r>
            <a:r>
              <a:rPr lang="ru-RU" dirty="0" smtClean="0">
                <a:solidFill>
                  <a:srgbClr val="FF0000"/>
                </a:solidFill>
              </a:rPr>
              <a:t>связь с физическим временем существования речи,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-  </a:t>
            </a:r>
            <a:r>
              <a:rPr lang="ru-RU" dirty="0" smtClean="0">
                <a:solidFill>
                  <a:srgbClr val="FF0000"/>
                </a:solidFill>
              </a:rPr>
              <a:t>автоматизм и случайность в употреблении языковых средств,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-  </a:t>
            </a:r>
            <a:r>
              <a:rPr lang="ru-RU" dirty="0" smtClean="0">
                <a:solidFill>
                  <a:srgbClr val="FF0000"/>
                </a:solidFill>
              </a:rPr>
              <a:t>возможность сознательного их отбора, </a:t>
            </a:r>
            <a:r>
              <a:rPr lang="ru-RU" dirty="0" smtClean="0">
                <a:solidFill>
                  <a:srgbClr val="FF0000"/>
                </a:solidFill>
              </a:rPr>
              <a:t>требующего времени </a:t>
            </a:r>
            <a:r>
              <a:rPr lang="ru-RU" dirty="0" smtClean="0">
                <a:solidFill>
                  <a:srgbClr val="FF0000"/>
                </a:solidFill>
              </a:rPr>
              <a:t>на поиск.</a:t>
            </a: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     Устная форма речи реализуется  в виде публичной речи: в научной сфере (доклад, лекция), общественно-политической (выступления на митингах, собраниях, заседаниях, по радио, телевидению и </a:t>
            </a:r>
            <a:r>
              <a:rPr lang="ru-RU" dirty="0" smtClean="0"/>
              <a:t>т.д</a:t>
            </a:r>
            <a:r>
              <a:rPr lang="ru-RU" dirty="0" smtClean="0"/>
              <a:t>.),  правовой (судебные речи).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Устная речь может быть </a:t>
            </a:r>
            <a:r>
              <a:rPr lang="ru-RU" dirty="0" smtClean="0">
                <a:solidFill>
                  <a:srgbClr val="FF0000"/>
                </a:solidFill>
              </a:rPr>
              <a:t>монологической </a:t>
            </a:r>
            <a:r>
              <a:rPr lang="ru-RU" dirty="0" smtClean="0"/>
              <a:t>(рассказ о событиях, публичные выступления на митинге, собрании, конференции и т.п.) и </a:t>
            </a:r>
            <a:r>
              <a:rPr lang="ru-RU" dirty="0" smtClean="0">
                <a:solidFill>
                  <a:srgbClr val="FF0000"/>
                </a:solidFill>
              </a:rPr>
              <a:t>диалогической </a:t>
            </a:r>
            <a:r>
              <a:rPr lang="ru-RU" dirty="0" smtClean="0"/>
              <a:t>(беседа, дискуссия, обсуждение) в зависимости от коммуникативных задач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628800"/>
            <a:ext cx="8153400" cy="496855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Письменная речь </a:t>
            </a:r>
            <a:r>
              <a:rPr lang="ru-RU" sz="2400" dirty="0" smtClean="0"/>
              <a:t>– </a:t>
            </a:r>
            <a:r>
              <a:rPr lang="ru-RU" sz="2400" dirty="0" err="1" smtClean="0"/>
              <a:t>речь</a:t>
            </a:r>
            <a:r>
              <a:rPr lang="ru-RU" sz="2400" dirty="0" smtClean="0"/>
              <a:t> изображается на бумаге (пергамене, бересте, камне, полотне или какой-либо другой поверхности) с помощью специальных графических знаков (</a:t>
            </a:r>
            <a:r>
              <a:rPr lang="ru-RU" sz="2400" dirty="0" err="1" smtClean="0"/>
              <a:t>знаков</a:t>
            </a:r>
            <a:r>
              <a:rPr lang="ru-RU" sz="2400" dirty="0" smtClean="0"/>
              <a:t> письменности).</a:t>
            </a:r>
          </a:p>
          <a:p>
            <a:pPr algn="ctr">
              <a:buNone/>
            </a:pPr>
            <a:r>
              <a:rPr lang="ru-RU" sz="2400" dirty="0" smtClean="0"/>
              <a:t>Письменной </a:t>
            </a:r>
            <a:r>
              <a:rPr lang="ru-RU" sz="2400" dirty="0" smtClean="0"/>
              <a:t>речи свойственны:</a:t>
            </a:r>
          </a:p>
          <a:p>
            <a:pPr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- </a:t>
            </a:r>
            <a:r>
              <a:rPr lang="ru-RU" sz="2400" i="1" dirty="0" smtClean="0">
                <a:solidFill>
                  <a:srgbClr val="FF0000"/>
                </a:solidFill>
              </a:rPr>
              <a:t>подготовленность </a:t>
            </a:r>
            <a:r>
              <a:rPr lang="ru-RU" sz="2400" i="1" dirty="0" smtClean="0">
                <a:solidFill>
                  <a:srgbClr val="FF0000"/>
                </a:solidFill>
              </a:rPr>
              <a:t>высказывания,</a:t>
            </a:r>
            <a:endParaRPr lang="ru-RU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400" i="1" dirty="0" smtClean="0">
                <a:solidFill>
                  <a:srgbClr val="FF0000"/>
                </a:solidFill>
              </a:rPr>
              <a:t>- исправление и совершенствование текста,</a:t>
            </a:r>
            <a:endParaRPr lang="ru-RU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400" i="1" dirty="0" smtClean="0">
                <a:solidFill>
                  <a:srgbClr val="FF0000"/>
                </a:solidFill>
              </a:rPr>
              <a:t>- большая </a:t>
            </a:r>
            <a:r>
              <a:rPr lang="ru-RU" sz="2400" i="1" dirty="0" smtClean="0">
                <a:solidFill>
                  <a:srgbClr val="FF0000"/>
                </a:solidFill>
              </a:rPr>
              <a:t>логичность,</a:t>
            </a:r>
            <a:endParaRPr lang="ru-RU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400" i="1" dirty="0" smtClean="0">
                <a:solidFill>
                  <a:srgbClr val="FF0000"/>
                </a:solidFill>
              </a:rPr>
              <a:t>- последовательность,</a:t>
            </a:r>
            <a:endParaRPr lang="ru-RU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400" i="1" dirty="0" smtClean="0">
                <a:solidFill>
                  <a:srgbClr val="FF0000"/>
                </a:solidFill>
              </a:rPr>
              <a:t>- </a:t>
            </a:r>
            <a:r>
              <a:rPr lang="ru-RU" sz="2400" i="1" dirty="0" smtClean="0">
                <a:solidFill>
                  <a:srgbClr val="FF0000"/>
                </a:solidFill>
              </a:rPr>
              <a:t>связность,</a:t>
            </a:r>
            <a:endParaRPr lang="ru-RU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400" i="1" dirty="0" smtClean="0">
                <a:solidFill>
                  <a:srgbClr val="FF0000"/>
                </a:solidFill>
              </a:rPr>
              <a:t>- высокая </a:t>
            </a:r>
            <a:r>
              <a:rPr lang="ru-RU" sz="2400" i="1" dirty="0" smtClean="0">
                <a:solidFill>
                  <a:srgbClr val="FF0000"/>
                </a:solidFill>
              </a:rPr>
              <a:t>нормативность.</a:t>
            </a:r>
            <a:endParaRPr lang="ru-RU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1600" dirty="0" smtClean="0"/>
              <a:t>	</a:t>
            </a:r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Язык </a:t>
            </a:r>
            <a:r>
              <a:rPr lang="ru-RU" dirty="0" smtClean="0"/>
              <a:t>выступает </a:t>
            </a:r>
            <a:r>
              <a:rPr lang="ru-RU" dirty="0" smtClean="0">
                <a:solidFill>
                  <a:srgbClr val="FF0000"/>
                </a:solidFill>
              </a:rPr>
              <a:t>хранителем </a:t>
            </a:r>
            <a:r>
              <a:rPr lang="ru-RU" dirty="0" smtClean="0">
                <a:solidFill>
                  <a:srgbClr val="FF0000"/>
                </a:solidFill>
              </a:rPr>
              <a:t>народного опыта</a:t>
            </a:r>
            <a:r>
              <a:rPr lang="ru-RU" dirty="0" smtClean="0"/>
              <a:t> (практического, нравственного, эстетического), </a:t>
            </a:r>
            <a:r>
              <a:rPr lang="ru-RU" dirty="0" smtClean="0">
                <a:solidFill>
                  <a:srgbClr val="FF0000"/>
                </a:solidFill>
              </a:rPr>
              <a:t>средством передачи культурно-исторических традиций</a:t>
            </a:r>
            <a:r>
              <a:rPr lang="ru-RU" dirty="0" smtClean="0"/>
              <a:t> народа, </a:t>
            </a:r>
            <a:r>
              <a:rPr lang="ru-RU" dirty="0" smtClean="0">
                <a:solidFill>
                  <a:srgbClr val="FF0000"/>
                </a:solidFill>
              </a:rPr>
              <a:t>выразителем его национального самосознания </a:t>
            </a:r>
            <a:r>
              <a:rPr lang="ru-RU" dirty="0" smtClean="0"/>
              <a:t>и восприятия мира, с помощью языка </a:t>
            </a:r>
            <a:r>
              <a:rPr lang="ru-RU" dirty="0" smtClean="0">
                <a:solidFill>
                  <a:srgbClr val="FF0000"/>
                </a:solidFill>
              </a:rPr>
              <a:t>регулируются человеческие взаимоотношения</a:t>
            </a:r>
            <a:r>
              <a:rPr lang="ru-RU" dirty="0" smtClean="0"/>
              <a:t>, язык лежит </a:t>
            </a:r>
            <a:r>
              <a:rPr lang="ru-RU" dirty="0" smtClean="0">
                <a:solidFill>
                  <a:srgbClr val="FF0000"/>
                </a:solidFill>
              </a:rPr>
              <a:t>в основе искусства слова.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200" dirty="0" smtClean="0"/>
              <a:t>Письменная речь необходима для коммуникации во всех функциональных сферах: научной (произведения, относящиеся к жанрам монографии, статьи, учебника и др.), официально-деловой (законы, указы, постановления, договоры, заявления и т.д.), публицистической (статьи в газетах, журналах), художественной (литературные произведения), разговорной (записки, частные письма</a:t>
            </a:r>
            <a:r>
              <a:rPr lang="ru-RU" sz="3200" dirty="0" smtClean="0"/>
              <a:t>).</a:t>
            </a:r>
          </a:p>
          <a:p>
            <a:pPr algn="ctr">
              <a:buNone/>
            </a:pPr>
            <a:endParaRPr lang="ru-RU" sz="3200" dirty="0" smtClean="0"/>
          </a:p>
          <a:p>
            <a:pPr algn="ctr">
              <a:buNone/>
            </a:pPr>
            <a:r>
              <a:rPr lang="ru-RU" sz="3200" dirty="0" smtClean="0"/>
              <a:t>Для </a:t>
            </a:r>
            <a:r>
              <a:rPr lang="ru-RU" sz="3200" dirty="0" smtClean="0"/>
              <a:t>развития письменного литературного языка огромное значение имеет деятельность выдающихся мастеров слова. Писателям принадлежит важная роль в эволюции стилей художественной прозы и поэзии, в литературной обработке общенародного языка.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Язык</a:t>
            </a:r>
            <a:r>
              <a:rPr lang="ru-RU" dirty="0" smtClean="0"/>
              <a:t> – это открытая и исторически изменчивая система. Совокупность единиц языковой системы  организована по принципу иерархии. В этой иерархии выделяется </a:t>
            </a:r>
            <a:r>
              <a:rPr lang="ru-RU" dirty="0" smtClean="0">
                <a:solidFill>
                  <a:srgbClr val="FF0000"/>
                </a:solidFill>
              </a:rPr>
              <a:t>ряд уровней </a:t>
            </a:r>
            <a:r>
              <a:rPr lang="ru-RU" dirty="0" smtClean="0"/>
              <a:t>(фонетический, морфологический, лексический, синтаксический, текстовой).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Каждый </a:t>
            </a:r>
            <a:r>
              <a:rPr lang="ru-RU" dirty="0" smtClean="0"/>
              <a:t>нижний уровень служит строительным материалом для соседнего более высокого: морфемы состоят из звуков (фонем), слова – из морфем, предложения – из слов, текст – из предложений</a:t>
            </a:r>
            <a:r>
              <a:rPr lang="ru-RU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Функции </a:t>
            </a:r>
            <a:r>
              <a:rPr lang="ru-RU" b="1" dirty="0" smtClean="0"/>
              <a:t>языка: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 </a:t>
            </a:r>
            <a:r>
              <a:rPr lang="ru-RU" dirty="0" smtClean="0"/>
              <a:t>    Функции языка являются его характеристиками, без которых язык не может быть самим собой.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Важнейшие </a:t>
            </a:r>
            <a:r>
              <a:rPr lang="ru-RU" dirty="0" smtClean="0"/>
              <a:t>функции языка</a:t>
            </a:r>
            <a:r>
              <a:rPr lang="ru-RU" dirty="0" smtClean="0"/>
              <a:t>: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</a:t>
            </a:r>
            <a:r>
              <a:rPr lang="ru-RU" dirty="0" smtClean="0">
                <a:solidFill>
                  <a:srgbClr val="FF0000"/>
                </a:solidFill>
              </a:rPr>
              <a:t>1. Коммуникативная  (функция общения), </a:t>
            </a:r>
            <a:r>
              <a:rPr lang="ru-RU" dirty="0" smtClean="0"/>
              <a:t>заключающаяся во взаимном обмене высказываниями членов языкового коллектива; 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2. Когнитивная (номинативная) </a:t>
            </a:r>
            <a:r>
              <a:rPr lang="ru-RU" dirty="0" smtClean="0"/>
              <a:t>связана со способностью языка обозначать вещи, понятия, явления.  </a:t>
            </a:r>
          </a:p>
          <a:p>
            <a:pPr algn="ctr">
              <a:buNone/>
            </a:pPr>
            <a:r>
              <a:rPr lang="ru-RU" dirty="0" smtClean="0"/>
              <a:t>    Есть явления, которые не имеют названия, например,  штырёк в пряжке ремня  брюк. Именно номинативная функция позволяет  описать эту вещь.  </a:t>
            </a:r>
            <a:endParaRPr lang="ru-RU" dirty="0" smtClean="0"/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3. Познавательная</a:t>
            </a:r>
            <a:r>
              <a:rPr lang="ru-RU" dirty="0" smtClean="0"/>
              <a:t>, т.е. функция выражения деятельности сознания, мышления.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</a:t>
            </a:r>
            <a:r>
              <a:rPr lang="ru-RU" dirty="0" smtClean="0">
                <a:solidFill>
                  <a:srgbClr val="FF0000"/>
                </a:solidFill>
              </a:rPr>
              <a:t>4. Экспрессивная</a:t>
            </a:r>
            <a:r>
              <a:rPr lang="ru-RU" dirty="0" smtClean="0"/>
              <a:t> (эмоциональная, функция воздействия, т.е. функция, ориентированная на говорящего и направленная на выражение отношения автора речи к содержанию сообщения или компонентам коммуникативной ситуации). Это  конструкции повелительного наклонения ( </a:t>
            </a:r>
            <a:r>
              <a:rPr lang="ru-RU" dirty="0" smtClean="0">
                <a:solidFill>
                  <a:srgbClr val="FF0000"/>
                </a:solidFill>
              </a:rPr>
              <a:t>да уходи же!) </a:t>
            </a:r>
            <a:r>
              <a:rPr lang="ru-RU" dirty="0" smtClean="0"/>
              <a:t>междометия (</a:t>
            </a:r>
            <a:r>
              <a:rPr lang="ru-RU" dirty="0" err="1" smtClean="0">
                <a:solidFill>
                  <a:srgbClr val="FF0000"/>
                </a:solidFill>
              </a:rPr>
              <a:t>ах,ох</a:t>
            </a:r>
            <a:r>
              <a:rPr lang="ru-RU" dirty="0" smtClean="0"/>
              <a:t>), уменьшительные суффиксы (</a:t>
            </a:r>
            <a:r>
              <a:rPr lang="ru-RU" dirty="0" err="1" smtClean="0">
                <a:solidFill>
                  <a:srgbClr val="FF0000"/>
                </a:solidFill>
              </a:rPr>
              <a:t>огуречик</a:t>
            </a:r>
            <a:r>
              <a:rPr lang="ru-RU" dirty="0" smtClean="0">
                <a:solidFill>
                  <a:srgbClr val="FF0000"/>
                </a:solidFill>
              </a:rPr>
              <a:t>, пальчик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Более частными функциями являются</a:t>
            </a:r>
            <a:r>
              <a:rPr lang="ru-RU" dirty="0" smtClean="0"/>
              <a:t>: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5. </a:t>
            </a:r>
            <a:r>
              <a:rPr lang="ru-RU" dirty="0" err="1" smtClean="0">
                <a:solidFill>
                  <a:srgbClr val="FF0000"/>
                </a:solidFill>
              </a:rPr>
              <a:t>Фатическая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функция, связанная с установлением, поддержанием и прекращением коммуникативного контакта во время речи; (</a:t>
            </a:r>
            <a:r>
              <a:rPr lang="ru-RU" dirty="0" err="1" smtClean="0"/>
              <a:t>фатическая</a:t>
            </a:r>
            <a:r>
              <a:rPr lang="ru-RU" dirty="0" smtClean="0"/>
              <a:t> функция обслуживает разговор при первой </a:t>
            </a:r>
            <a:r>
              <a:rPr lang="ru-RU" dirty="0" smtClean="0"/>
              <a:t>встрече: </a:t>
            </a:r>
            <a:r>
              <a:rPr lang="ru-RU" dirty="0" smtClean="0"/>
              <a:t>о погоде, о кинофильме, хотя это не совсем интересует </a:t>
            </a:r>
            <a:r>
              <a:rPr lang="ru-RU" dirty="0" err="1" smtClean="0"/>
              <a:t>коммуникантов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</a:t>
            </a:r>
            <a:endParaRPr lang="ru-RU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6</a:t>
            </a:r>
            <a:r>
              <a:rPr lang="ru-RU" dirty="0" smtClean="0">
                <a:solidFill>
                  <a:srgbClr val="FF0000"/>
                </a:solidFill>
              </a:rPr>
              <a:t>. Поэтическая </a:t>
            </a:r>
            <a:r>
              <a:rPr lang="ru-RU" dirty="0" smtClean="0"/>
              <a:t>функция, направленная на удовлетворение  эстетических чувств </a:t>
            </a:r>
            <a:r>
              <a:rPr lang="ru-RU" dirty="0" err="1" smtClean="0"/>
              <a:t>коммуникантов</a:t>
            </a:r>
            <a:r>
              <a:rPr lang="ru-RU" dirty="0" smtClean="0"/>
              <a:t>. Она  связана с  нарушением клиширования, повседневности речи: это неожиданные сравнения, которые усиливают выразительность речи (</a:t>
            </a:r>
            <a:r>
              <a:rPr lang="ru-RU" dirty="0" smtClean="0">
                <a:solidFill>
                  <a:srgbClr val="FF0000"/>
                </a:solidFill>
              </a:rPr>
              <a:t>Добрый день вам всем сегодня! О, друзья мои, я бесконечно рад вас видеть!</a:t>
            </a:r>
            <a:r>
              <a:rPr lang="ru-RU" dirty="0" smtClean="0"/>
              <a:t>)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142</TotalTime>
  <Words>1450</Words>
  <Application>Microsoft Office PowerPoint</Application>
  <PresentationFormat>Экран (4:3)</PresentationFormat>
  <Paragraphs>116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Обычная</vt:lpstr>
      <vt:lpstr>Слайд 1</vt:lpstr>
      <vt:lpstr>Язык как система </vt:lpstr>
      <vt:lpstr>Слайд 3</vt:lpstr>
      <vt:lpstr>Слайд 4</vt:lpstr>
      <vt:lpstr> Функции языка: </vt:lpstr>
      <vt:lpstr>Слайд 6</vt:lpstr>
      <vt:lpstr>Слайд 7</vt:lpstr>
      <vt:lpstr>Слайд 8</vt:lpstr>
      <vt:lpstr>Слайд 9</vt:lpstr>
      <vt:lpstr>Слайд 10</vt:lpstr>
      <vt:lpstr> Современный русский язык и формы его существования 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Современный русский язык</vt:lpstr>
      <vt:lpstr>Свойства современного русского языка:</vt:lpstr>
      <vt:lpstr> Литературный язык </vt:lpstr>
      <vt:lpstr>Слайд 22</vt:lpstr>
      <vt:lpstr>Слайд 23</vt:lpstr>
      <vt:lpstr>Слайд 24</vt:lpstr>
      <vt:lpstr>Слайд 25</vt:lpstr>
      <vt:lpstr>Слайд 26</vt:lpstr>
      <vt:lpstr>Формы языка: устная и письменная </vt:lpstr>
      <vt:lpstr>Слайд 28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Пользователь Windows</cp:lastModifiedBy>
  <cp:revision>22</cp:revision>
  <dcterms:created xsi:type="dcterms:W3CDTF">2018-12-01T06:05:02Z</dcterms:created>
  <dcterms:modified xsi:type="dcterms:W3CDTF">2019-05-13T07:12:26Z</dcterms:modified>
</cp:coreProperties>
</file>