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36"/>
  </p:notesMasterIdLst>
  <p:sldIdLst>
    <p:sldId id="257" r:id="rId2"/>
    <p:sldId id="885" r:id="rId3"/>
    <p:sldId id="887" r:id="rId4"/>
    <p:sldId id="886" r:id="rId5"/>
    <p:sldId id="947" r:id="rId6"/>
    <p:sldId id="888" r:id="rId7"/>
    <p:sldId id="976" r:id="rId8"/>
    <p:sldId id="890" r:id="rId9"/>
    <p:sldId id="891" r:id="rId10"/>
    <p:sldId id="892" r:id="rId11"/>
    <p:sldId id="896" r:id="rId12"/>
    <p:sldId id="974" r:id="rId13"/>
    <p:sldId id="978" r:id="rId14"/>
    <p:sldId id="980" r:id="rId15"/>
    <p:sldId id="900" r:id="rId16"/>
    <p:sldId id="901" r:id="rId17"/>
    <p:sldId id="902" r:id="rId18"/>
    <p:sldId id="903" r:id="rId19"/>
    <p:sldId id="904" r:id="rId20"/>
    <p:sldId id="905" r:id="rId21"/>
    <p:sldId id="906" r:id="rId22"/>
    <p:sldId id="909" r:id="rId23"/>
    <p:sldId id="917" r:id="rId24"/>
    <p:sldId id="918" r:id="rId25"/>
    <p:sldId id="936" r:id="rId26"/>
    <p:sldId id="937" r:id="rId27"/>
    <p:sldId id="938" r:id="rId28"/>
    <p:sldId id="943" r:id="rId29"/>
    <p:sldId id="948" r:id="rId30"/>
    <p:sldId id="949" r:id="rId31"/>
    <p:sldId id="946" r:id="rId32"/>
    <p:sldId id="952" r:id="rId33"/>
    <p:sldId id="973" r:id="rId34"/>
    <p:sldId id="867" r:id="rId3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5259" autoAdjust="0"/>
  </p:normalViewPr>
  <p:slideViewPr>
    <p:cSldViewPr>
      <p:cViewPr varScale="1">
        <p:scale>
          <a:sx n="86" d="100"/>
          <a:sy n="86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7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7" d="100"/>
        <a:sy n="147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30" y="-77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97E3B6-42E0-454A-84F8-D0C7167716D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514572-54FB-47A0-A507-0482C5DA5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25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2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754-4535-48F4-B284-ABABE1CECED4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051A-20A1-4A99-B364-868A6FCB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0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D1A2-904A-49E4-9E7B-83D5AC7C8F42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185F-EA2C-4611-ADD9-14293B25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8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DFD3-995A-4678-9896-B6AF4BC4FC96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9937-4FB4-45BE-B8F2-18D805B48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6AB0-D380-430F-AE62-E8C5063CC60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DF4A-C9AC-4074-8CD6-BE28325FE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C30D-6B4E-4AE6-9A02-6A611AF484B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635F-64E4-4536-ACB5-4A64BC042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D0AD-3C12-4E50-A844-D72E6E0557F0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209E-8DDD-4306-81B2-6E560F92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5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8CA-15C3-46DB-93B8-3F27B7A2AE8F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6A7B-FB61-4B6D-BCDF-A77164FCF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7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E19C-71BD-4AB0-8AC6-9EB69E5E259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EC08-2DB7-4EDB-AAE9-9D80E320A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A8E-42D2-421F-93AE-9461E5DA6B5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6ECE-C68C-4AA8-98A5-25D4E1470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FD23-C0B8-4048-80C4-5A4AB77CC5EA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DFE9-8083-45C6-8428-D97B21D0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E9FA-DA30-412B-91D2-AD6A4BB69C2D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AE50-5D00-4D40-A7C9-0D759A13D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15521-C0C6-4895-84D3-58EFB8DCB1C1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DF8BF1-EB78-4775-864F-C4B07D51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3" r:id="rId2"/>
    <p:sldLayoutId id="2147484288" r:id="rId3"/>
    <p:sldLayoutId id="2147484289" r:id="rId4"/>
    <p:sldLayoutId id="2147484290" r:id="rId5"/>
    <p:sldLayoutId id="2147484294" r:id="rId6"/>
    <p:sldLayoutId id="2147484295" r:id="rId7"/>
    <p:sldLayoutId id="2147484296" r:id="rId8"/>
    <p:sldLayoutId id="2147484291" r:id="rId9"/>
    <p:sldLayoutId id="2147484297" r:id="rId10"/>
    <p:sldLayoutId id="21474842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91879"/>
            <a:ext cx="8640960" cy="1673225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Лабораторная диагностика вирусных </a:t>
            </a:r>
            <a:r>
              <a:rPr lang="ru-RU" sz="3200" b="1" dirty="0" err="1">
                <a:solidFill>
                  <a:schemeClr val="tx1"/>
                </a:solidFill>
              </a:rPr>
              <a:t>урогенитальных</a:t>
            </a:r>
            <a:r>
              <a:rPr lang="ru-RU" sz="3200" b="1" dirty="0">
                <a:solidFill>
                  <a:schemeClr val="tx1"/>
                </a:solidFill>
              </a:rPr>
              <a:t> инфекций</a:t>
            </a:r>
            <a:endParaRPr lang="en-US" altLang="ru-RU" sz="1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6" y="217716"/>
            <a:ext cx="2435224" cy="24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6" name="AutoShape 2" descr="Herpes: HSV-1 and HSV-2 | Johns Hopkins 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8308" name="AutoShape 4" descr="Herpes: HSV-1 and HSV-2 | Johns Hopkins 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8310" name="AutoShape 6" descr="Herpes: HSV-1 and HSV-2 | Johns Hopkins 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8312" name="AutoShape 8" descr="Herpes Simplex Virus 1 (HSV-1) Genetically Decod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658" name="AutoShape 2" descr="Symptomatic Covid-19 Infection Is Associated With An Increased Risk Of  Overactive Bladder Sympto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660" name="AutoShape 4" descr="Symptomatic Covid-19 Infection Is Associated With An Increased Risk Of  Overactive Bladder Sympto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662" name="AutoShape 6" descr="3D illustration of a virus infection as coronavirus, viral pneumonia or influen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664" name="AutoShape 8" descr="3D illustration of a virus infection as coronavirus, viral pneumonia or influen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666" name="AutoShape 10" descr="3D illustration of a virus infection as coronavirus, viral pneumonia or influen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Хламидиоз в Российской Федерации.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00808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chemeClr val="tx1"/>
                </a:solidFill>
              </a:rPr>
              <a:t>По уровню заболеваемости в РФ </a:t>
            </a:r>
            <a:r>
              <a:rPr lang="ru-RU" altLang="ru-RU" b="1" dirty="0" err="1">
                <a:solidFill>
                  <a:schemeClr val="tx1"/>
                </a:solidFill>
              </a:rPr>
              <a:t>хламидийная</a:t>
            </a:r>
            <a:r>
              <a:rPr lang="ru-RU" altLang="ru-RU" b="1" dirty="0">
                <a:solidFill>
                  <a:schemeClr val="tx1"/>
                </a:solidFill>
              </a:rPr>
              <a:t> инфекция стоит на втором месте после </a:t>
            </a:r>
            <a:r>
              <a:rPr lang="ru-RU" altLang="ru-RU" b="1" dirty="0" err="1">
                <a:solidFill>
                  <a:schemeClr val="tx1"/>
                </a:solidFill>
              </a:rPr>
              <a:t>трихомонадной</a:t>
            </a:r>
            <a:r>
              <a:rPr lang="ru-RU" altLang="ru-RU" b="1" dirty="0">
                <a:solidFill>
                  <a:schemeClr val="tx1"/>
                </a:solidFill>
              </a:rPr>
              <a:t>. 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 err="1">
                <a:solidFill>
                  <a:schemeClr val="tx1"/>
                </a:solidFill>
              </a:rPr>
              <a:t>Хламидии</a:t>
            </a:r>
            <a:r>
              <a:rPr lang="ru-RU" altLang="ru-RU" b="1" dirty="0">
                <a:solidFill>
                  <a:schemeClr val="tx1"/>
                </a:solidFill>
              </a:rPr>
              <a:t> выявляют у каждого 4-го пациента с симптомами мочеполовой инфекции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Заболеваемость в РФ </a:t>
            </a:r>
            <a:r>
              <a:rPr lang="ru-RU" altLang="ru-RU" dirty="0">
                <a:solidFill>
                  <a:schemeClr val="tx1"/>
                </a:solidFill>
              </a:rPr>
              <a:t>- 89,6 случаев на 100.000 населения. 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Истинная заболеваемость гораздо выше</a:t>
            </a:r>
            <a:r>
              <a:rPr lang="ru-RU" altLang="ru-RU" dirty="0">
                <a:solidFill>
                  <a:schemeClr val="tx1"/>
                </a:solidFill>
              </a:rPr>
              <a:t>, поскольку диагностика болезни проводится в основном в крупных городах на коммерческой основе.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Наиболее высокая заболеваемость отмечается у пациентов моложе 25 лет.</a:t>
            </a:r>
            <a:endParaRPr lang="ru-RU" alt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Возбудитель </a:t>
            </a:r>
            <a:r>
              <a:rPr lang="ru-RU" altLang="ru-RU" sz="3200" b="1" dirty="0" err="1">
                <a:solidFill>
                  <a:schemeClr val="tx1"/>
                </a:solidFill>
              </a:rPr>
              <a:t>хламидиоза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69504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ru-RU" b="1" dirty="0" err="1">
                <a:solidFill>
                  <a:schemeClr val="tx1"/>
                </a:solidFill>
              </a:rPr>
              <a:t>Chlamidia</a:t>
            </a:r>
            <a:r>
              <a:rPr lang="en-US" altLang="ru-RU" b="1" dirty="0">
                <a:solidFill>
                  <a:schemeClr val="tx1"/>
                </a:solidFill>
              </a:rPr>
              <a:t> trachomatis</a:t>
            </a: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Является облигатным внутриклеточным паразитом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Паразитирует только в клетках человека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Вне организма является относительно нестойким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Человека могут поражать 3 вида хламидий (</a:t>
            </a:r>
            <a:r>
              <a:rPr lang="en-US" altLang="ru-RU" b="1" dirty="0" err="1">
                <a:solidFill>
                  <a:schemeClr val="tx1"/>
                </a:solidFill>
              </a:rPr>
              <a:t>C.trachomatis</a:t>
            </a:r>
            <a:r>
              <a:rPr lang="en-US" altLang="ru-RU" b="1" dirty="0">
                <a:solidFill>
                  <a:schemeClr val="tx1"/>
                </a:solidFill>
              </a:rPr>
              <a:t> - </a:t>
            </a:r>
            <a:r>
              <a:rPr lang="ru-RU" altLang="ru-RU" b="1" dirty="0">
                <a:solidFill>
                  <a:schemeClr val="tx1"/>
                </a:solidFill>
              </a:rPr>
              <a:t>ИППП</a:t>
            </a:r>
            <a:r>
              <a:rPr lang="en-US" altLang="ru-RU" b="1" dirty="0">
                <a:solidFill>
                  <a:schemeClr val="tx1"/>
                </a:solidFill>
              </a:rPr>
              <a:t>, </a:t>
            </a:r>
            <a:r>
              <a:rPr lang="en-US" altLang="ru-RU" b="1" dirty="0" err="1">
                <a:solidFill>
                  <a:schemeClr val="tx1"/>
                </a:solidFill>
              </a:rPr>
              <a:t>C.pneumoniae</a:t>
            </a:r>
            <a:r>
              <a:rPr lang="en-US" altLang="ru-RU" b="1" dirty="0">
                <a:solidFill>
                  <a:schemeClr val="tx1"/>
                </a:solidFill>
              </a:rPr>
              <a:t>, </a:t>
            </a:r>
            <a:r>
              <a:rPr lang="en-US" altLang="ru-RU" b="1" dirty="0" err="1">
                <a:solidFill>
                  <a:schemeClr val="tx1"/>
                </a:solidFill>
              </a:rPr>
              <a:t>C.Psitacci</a:t>
            </a:r>
            <a:r>
              <a:rPr lang="ru-RU" altLang="ru-RU" b="1" dirty="0">
                <a:solidFill>
                  <a:schemeClr val="tx1"/>
                </a:solidFill>
              </a:rPr>
              <a:t> – возбудители пневмонии и орнитоза)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ru-RU" alt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0239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Хламидии занимают промежуточное место между вирусами и бактериями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00808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Сходство с вирусами: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Неспособность синтезировать собственную АТФ. Являются энергетическими паразитами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Отличия от вирусов: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Наличие одновременно ДНК </a:t>
            </a:r>
            <a:r>
              <a:rPr lang="ru-RU" altLang="ru-RU" sz="2400" dirty="0" err="1">
                <a:solidFill>
                  <a:schemeClr val="tx1"/>
                </a:solidFill>
              </a:rPr>
              <a:t>иРНК</a:t>
            </a:r>
            <a:endParaRPr lang="ru-RU" altLang="ru-RU" sz="2400" dirty="0">
              <a:solidFill>
                <a:schemeClr val="tx1"/>
              </a:solidFill>
            </a:endParaRP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Чувствительность к антибиотикам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Наличие клеточной стенки, подобной </a:t>
            </a:r>
            <a:r>
              <a:rPr lang="ru-RU" altLang="ru-RU" sz="2400" dirty="0" err="1">
                <a:solidFill>
                  <a:schemeClr val="tx1"/>
                </a:solidFill>
              </a:rPr>
              <a:t>Грам</a:t>
            </a:r>
            <a:r>
              <a:rPr lang="ru-RU" altLang="ru-RU" sz="2400" dirty="0">
                <a:solidFill>
                  <a:schemeClr val="tx1"/>
                </a:solidFill>
              </a:rPr>
              <a:t>-отрицательным бактериям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 err="1">
                <a:solidFill>
                  <a:schemeClr val="tx1"/>
                </a:solidFill>
              </a:rPr>
              <a:t>Грам</a:t>
            </a:r>
            <a:r>
              <a:rPr lang="ru-RU" altLang="ru-RU" sz="2400" dirty="0">
                <a:solidFill>
                  <a:schemeClr val="tx1"/>
                </a:solidFill>
              </a:rPr>
              <a:t>-отрицательные</a:t>
            </a:r>
          </a:p>
        </p:txBody>
      </p:sp>
    </p:spTree>
    <p:extLst>
      <p:ext uri="{BB962C8B-B14F-4D97-AF65-F5344CB8AC3E}">
        <p14:creationId xmlns:p14="http://schemas.microsoft.com/office/powerpoint/2010/main" val="423200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Две формы существования хламидий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Элементарное тельце: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b="0" i="0" u="none" strike="noStrike" baseline="0" dirty="0">
                <a:solidFill>
                  <a:srgbClr val="000000"/>
                </a:solidFill>
              </a:rPr>
              <a:t>Внеклеточная (покоящаяся) форма хламидий. Мелкие сферические образования 0,2-0,4 мкм, метаболически не активны, не способны к делению, не чувствительны к антибиотикам. Способны к адгезии на эпителиальных клетках. После проникновения внутрь эукариотической трансформируются в ретикулярные тельца.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Ретикулярное тельце: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i="0" u="none" strike="noStrike" baseline="0" dirty="0">
                <a:solidFill>
                  <a:srgbClr val="000000"/>
                </a:solidFill>
              </a:rPr>
              <a:t>Внутриклеточная форма хламидий. Размер 0,8-1,5 мкм, метаболически активны, способны к бинарному делению, чувствительны к антибиотикам. Внутри клеток часто формируют </a:t>
            </a:r>
            <a:r>
              <a:rPr lang="ru-RU" sz="2400" i="0" u="none" strike="noStrike" baseline="0" dirty="0" err="1">
                <a:solidFill>
                  <a:srgbClr val="000000"/>
                </a:solidFill>
              </a:rPr>
              <a:t>околоядерные</a:t>
            </a:r>
            <a:r>
              <a:rPr lang="ru-RU" sz="2400" i="0" u="none" strike="noStrike" baseline="0" dirty="0">
                <a:solidFill>
                  <a:srgbClr val="000000"/>
                </a:solidFill>
              </a:rPr>
              <a:t> скопления - тельца включений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81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Жизненный цикл хламидий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25488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Занимает около 72 ч и включает этапы</a:t>
            </a:r>
          </a:p>
          <a:p>
            <a:pPr lvl="2"/>
            <a:r>
              <a:rPr lang="ru-RU" sz="2400" b="0" i="0" u="none" strike="noStrike" baseline="0" dirty="0">
                <a:solidFill>
                  <a:srgbClr val="000000"/>
                </a:solidFill>
              </a:rPr>
              <a:t>Адсорбция ЭТ на чувствительной клетке; </a:t>
            </a:r>
          </a:p>
          <a:p>
            <a:pPr lvl="2"/>
            <a:r>
              <a:rPr lang="ru-RU" sz="2400" b="0" i="0" u="none" strike="noStrike" baseline="0" dirty="0">
                <a:solidFill>
                  <a:srgbClr val="000000"/>
                </a:solidFill>
              </a:rPr>
              <a:t>Проникновение ЭТ в клетку путем эндоцитоза (7-10 часов); </a:t>
            </a:r>
          </a:p>
          <a:p>
            <a:pPr lvl="2"/>
            <a:r>
              <a:rPr lang="ru-RU" sz="2400" b="0" i="0" u="none" strike="noStrike" baseline="0" dirty="0">
                <a:solidFill>
                  <a:srgbClr val="000000"/>
                </a:solidFill>
              </a:rPr>
              <a:t>Превращение (реорганизация) ЭТ в РТ (в течение 6-8 часов после инфицирования); </a:t>
            </a:r>
          </a:p>
          <a:p>
            <a:pPr lvl="2"/>
            <a:r>
              <a:rPr lang="ru-RU" sz="2400" b="0" i="0" u="none" strike="noStrike" baseline="0" dirty="0">
                <a:solidFill>
                  <a:srgbClr val="000000"/>
                </a:solidFill>
              </a:rPr>
              <a:t>Размножение (деление) РТ (18-24 часа после инфицирования),; </a:t>
            </a:r>
          </a:p>
          <a:p>
            <a:pPr lvl="2"/>
            <a:r>
              <a:rPr lang="ru-RU" sz="2400" b="0" i="0" u="none" strike="noStrike" baseline="0" dirty="0">
                <a:solidFill>
                  <a:srgbClr val="000000"/>
                </a:solidFill>
              </a:rPr>
              <a:t>Дифференцировка ретикулярных телец в элементарные тельца (36-42 часа после инфицирования); </a:t>
            </a:r>
          </a:p>
          <a:p>
            <a:pPr lvl="2"/>
            <a:r>
              <a:rPr lang="ru-RU" sz="2400" b="0" i="0" u="none" strike="noStrike" baseline="0" dirty="0">
                <a:solidFill>
                  <a:srgbClr val="000000"/>
                </a:solidFill>
              </a:rPr>
              <a:t>Выход элементарных телец из клетки (48-72 часа после инфицирования), гибель клетки. 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46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223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Клинические проявления у мужчин (2)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25488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Нарушение половой функции (у 62,2%)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Влияние на сперматогенез </a:t>
            </a:r>
            <a:r>
              <a:rPr lang="ru-RU" altLang="ru-RU" dirty="0">
                <a:solidFill>
                  <a:schemeClr val="tx1"/>
                </a:solidFill>
              </a:rPr>
              <a:t>- увеличение количества патологических форм сперматозоидов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Гормональные изменения: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Снижение тестостерона сыворотки крови (у 46,5% мужчин)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Повышение ФСГ (у 19%)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Повышение пролактина (у 18,4%)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223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Клинические проявления </a:t>
            </a:r>
            <a:r>
              <a:rPr lang="ru-RU" altLang="ru-RU" sz="3200" b="1">
                <a:solidFill>
                  <a:schemeClr val="tx1"/>
                </a:solidFill>
              </a:rPr>
              <a:t>у женщин(1)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С. </a:t>
            </a:r>
            <a:r>
              <a:rPr lang="ru-RU" altLang="ru-RU" b="1" dirty="0" err="1">
                <a:solidFill>
                  <a:schemeClr val="tx1"/>
                </a:solidFill>
              </a:rPr>
              <a:t>trachomatis</a:t>
            </a:r>
            <a:r>
              <a:rPr lang="ru-RU" altLang="ru-RU" b="1" dirty="0">
                <a:solidFill>
                  <a:schemeClr val="tx1"/>
                </a:solidFill>
              </a:rPr>
              <a:t> - одна их самых частых причин </a:t>
            </a:r>
            <a:r>
              <a:rPr lang="ru-RU" altLang="ru-RU" dirty="0">
                <a:solidFill>
                  <a:schemeClr val="tx1"/>
                </a:solidFill>
              </a:rPr>
              <a:t>уретритов, </a:t>
            </a:r>
            <a:r>
              <a:rPr lang="ru-RU" altLang="ru-RU" dirty="0" err="1">
                <a:solidFill>
                  <a:schemeClr val="tx1"/>
                </a:solidFill>
              </a:rPr>
              <a:t>эндоцервицитов</a:t>
            </a:r>
            <a:r>
              <a:rPr lang="ru-RU" altLang="ru-RU" dirty="0">
                <a:solidFill>
                  <a:schemeClr val="tx1"/>
                </a:solidFill>
              </a:rPr>
              <a:t>, восходящих воспалительных процессов мочеполовых органов, перигепатитов, поражения прямой кишки.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b="1" dirty="0">
                <a:solidFill>
                  <a:schemeClr val="tx1"/>
                </a:solidFill>
              </a:rPr>
              <a:t>Часто протекает </a:t>
            </a:r>
            <a:r>
              <a:rPr lang="ru-RU" altLang="ru-RU" sz="2400" b="1" dirty="0" err="1">
                <a:solidFill>
                  <a:schemeClr val="tx1"/>
                </a:solidFill>
              </a:rPr>
              <a:t>малосимптомно</a:t>
            </a:r>
            <a:r>
              <a:rPr lang="ru-RU" altLang="ru-RU" sz="2400" b="1" dirty="0">
                <a:solidFill>
                  <a:schemeClr val="tx1"/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в виде незначительных слизистых или слизисто-гнойных выделений из цервикального канала; образования на слизистой оболочке в области зева лимфоидных фолликулов (фолликулярный цервицит), повышенной кровоточивости шейки матки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b="1" dirty="0">
                <a:solidFill>
                  <a:schemeClr val="tx1"/>
                </a:solidFill>
              </a:rPr>
              <a:t>Нередк</a:t>
            </a:r>
            <a:r>
              <a:rPr lang="ru-RU" altLang="ru-RU" b="1" dirty="0">
                <a:solidFill>
                  <a:schemeClr val="tx1"/>
                </a:solidFill>
              </a:rPr>
              <a:t>о первым симптомом является бесплодие за счет фиброзного процесса в маточных трубах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Из за хронического процесса у 45% женщин развиваются расстройства сексуального характера: </a:t>
            </a:r>
            <a:r>
              <a:rPr lang="ru-RU" altLang="ru-RU" b="1" dirty="0" err="1">
                <a:solidFill>
                  <a:schemeClr val="tx1"/>
                </a:solidFill>
              </a:rPr>
              <a:t>гипооргазмия</a:t>
            </a:r>
            <a:r>
              <a:rPr lang="ru-RU" altLang="ru-RU" b="1" dirty="0">
                <a:solidFill>
                  <a:schemeClr val="tx1"/>
                </a:solidFill>
              </a:rPr>
              <a:t>, снижение либидо, невротические симптомы.</a:t>
            </a:r>
            <a:endParaRPr lang="ru-RU" alt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223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Цервицит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65448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Наиболее частая формой </a:t>
            </a:r>
            <a:r>
              <a:rPr lang="ru-RU" altLang="ru-RU" b="1" dirty="0" err="1">
                <a:solidFill>
                  <a:schemeClr val="tx1"/>
                </a:solidFill>
              </a:rPr>
              <a:t>хламидийной</a:t>
            </a:r>
            <a:r>
              <a:rPr lang="ru-RU" altLang="ru-RU" b="1" dirty="0">
                <a:solidFill>
                  <a:schemeClr val="tx1"/>
                </a:solidFill>
              </a:rPr>
              <a:t> инфекции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Клиника</a:t>
            </a:r>
            <a:r>
              <a:rPr lang="ru-RU" altLang="ru-RU" dirty="0">
                <a:solidFill>
                  <a:schemeClr val="tx1"/>
                </a:solidFill>
              </a:rPr>
              <a:t> – чаще всего незначительные выделения слизистого характера из канала шейки матки. 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Иногда</a:t>
            </a:r>
            <a:r>
              <a:rPr lang="ru-RU" altLang="ru-RU" dirty="0">
                <a:solidFill>
                  <a:schemeClr val="tx1"/>
                </a:solidFill>
              </a:rPr>
              <a:t> - слизисто-гнойные выделения из влагалища, зуд и контактную кровоточивость шейки матки. 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Редко</a:t>
            </a:r>
            <a:r>
              <a:rPr lang="ru-RU" altLang="ru-RU" dirty="0">
                <a:solidFill>
                  <a:schemeClr val="tx1"/>
                </a:solidFill>
              </a:rPr>
              <a:t> - при остром цервиците происходит закупорка шеечного канала, появляется патологический экссудат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Длительно текущий </a:t>
            </a:r>
            <a:r>
              <a:rPr lang="ru-RU" altLang="ru-RU" b="1" dirty="0" err="1">
                <a:solidFill>
                  <a:schemeClr val="tx1"/>
                </a:solidFill>
              </a:rPr>
              <a:t>хламидийный</a:t>
            </a:r>
            <a:r>
              <a:rPr lang="ru-RU" altLang="ru-RU" b="1" dirty="0">
                <a:solidFill>
                  <a:schemeClr val="tx1"/>
                </a:solidFill>
              </a:rPr>
              <a:t> цервицит характеризуется </a:t>
            </a:r>
            <a:r>
              <a:rPr lang="ru-RU" altLang="ru-RU" dirty="0">
                <a:solidFill>
                  <a:schemeClr val="tx1"/>
                </a:solidFill>
              </a:rPr>
              <a:t>обширной эрозией шейки матки с образованием лимфоидных фолликулов в области зева. 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Может стать причиной восходящего воспалительного процесса, приводящего к поражению эндометрия и маточных труб.</a:t>
            </a:r>
            <a:endParaRPr lang="ru-RU" alt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223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Эндометрит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81472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Сопровождается небольшими кровотечениями в </a:t>
            </a:r>
            <a:r>
              <a:rPr lang="ru-RU" altLang="ru-RU" b="1" dirty="0" err="1">
                <a:solidFill>
                  <a:schemeClr val="tx1"/>
                </a:solidFill>
              </a:rPr>
              <a:t>межменструальный</a:t>
            </a:r>
            <a:r>
              <a:rPr lang="ru-RU" altLang="ru-RU" b="1" dirty="0">
                <a:solidFill>
                  <a:schemeClr val="tx1"/>
                </a:solidFill>
              </a:rPr>
              <a:t> период, </a:t>
            </a:r>
            <a:r>
              <a:rPr lang="ru-RU" altLang="ru-RU" dirty="0">
                <a:solidFill>
                  <a:schemeClr val="tx1"/>
                </a:solidFill>
              </a:rPr>
              <a:t>умеренными болями внизу живота, болезненностью шейки матки при обследовании. 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Хронический </a:t>
            </a:r>
            <a:r>
              <a:rPr lang="ru-RU" altLang="ru-RU" b="1" dirty="0" err="1">
                <a:solidFill>
                  <a:schemeClr val="tx1"/>
                </a:solidFill>
              </a:rPr>
              <a:t>хламидийный</a:t>
            </a:r>
            <a:r>
              <a:rPr lang="ru-RU" altLang="ru-RU" b="1" dirty="0">
                <a:solidFill>
                  <a:schemeClr val="tx1"/>
                </a:solidFill>
              </a:rPr>
              <a:t> эндометрит часто сопровождается хроническими сальпингитом (воспаление маточных труб) или </a:t>
            </a:r>
            <a:r>
              <a:rPr lang="ru-RU" altLang="ru-RU" b="1" dirty="0" err="1">
                <a:solidFill>
                  <a:schemeClr val="tx1"/>
                </a:solidFill>
              </a:rPr>
              <a:t>сальпингоофоритом</a:t>
            </a:r>
            <a:r>
              <a:rPr lang="ru-RU" altLang="ru-RU" b="1" dirty="0">
                <a:solidFill>
                  <a:schemeClr val="tx1"/>
                </a:solidFill>
              </a:rPr>
              <a:t> (воспаление маточных труб и яичников). </a:t>
            </a:r>
            <a:endParaRPr lang="ru-RU" alt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223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 err="1">
                <a:solidFill>
                  <a:schemeClr val="tx1"/>
                </a:solidFill>
              </a:rPr>
              <a:t>Пельвиоперитонит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81472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Является осложнением </a:t>
            </a:r>
            <a:r>
              <a:rPr lang="ru-RU" altLang="ru-RU" b="1" dirty="0" err="1">
                <a:solidFill>
                  <a:schemeClr val="tx1"/>
                </a:solidFill>
              </a:rPr>
              <a:t>сальпингоофорита</a:t>
            </a: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Характеризуется: 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Субфебрильной температурой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Наличием серозного или серозно-гнойного выпота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Возможно развитию спаечного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Инфекции, передаваемые половым путем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69504"/>
            <a:ext cx="8552516" cy="44958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Это группа заболеваний, возбудители которых преимущественно передаются от человека к человеку половым путем. Существуют и другие пути заражения ИППП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223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 err="1">
                <a:solidFill>
                  <a:schemeClr val="tx1"/>
                </a:solidFill>
              </a:rPr>
              <a:t>Бартолинит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81472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Воспаление больших желез преддверия влагалища. 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chemeClr val="tx1"/>
                </a:solidFill>
              </a:rPr>
              <a:t>Воспаление </a:t>
            </a:r>
            <a:r>
              <a:rPr lang="ru-RU" altLang="ru-RU" b="1" dirty="0">
                <a:solidFill>
                  <a:schemeClr val="tx1"/>
                </a:solidFill>
              </a:rPr>
              <a:t>начинается с выводного протока; 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Происходит закрытие его наружного отверстия, задержка секрета, образование кисты: 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повышается температура тела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нарастает отек в средней трети большой половой губы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появляются боли.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Хронический </a:t>
            </a:r>
            <a:r>
              <a:rPr lang="ru-RU" altLang="ru-RU" b="1" dirty="0" err="1">
                <a:solidFill>
                  <a:schemeClr val="tx1"/>
                </a:solidFill>
              </a:rPr>
              <a:t>бартолинит</a:t>
            </a:r>
            <a:r>
              <a:rPr lang="ru-RU" altLang="ru-RU" b="1" dirty="0">
                <a:solidFill>
                  <a:schemeClr val="tx1"/>
                </a:solidFill>
              </a:rPr>
              <a:t> протекает вяло, клиническая картина слабо выражена, и лишь при развитии крупной кисты пациентки отмечают неприятные ощущения при движении или половом акте.</a:t>
            </a:r>
            <a:endParaRPr lang="ru-RU" alt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Клинические проявления у детей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97496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Слизисто-мутные, водянистые или слизисто-гнойные выделения из половых путей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Зуд и/или жжение в области наружных половых органов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chemeClr val="tx1"/>
                </a:solidFill>
              </a:rPr>
              <a:t>Дизурия (зуд, жжение, болезненность при мочеиспускании).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Имеется более выраженная субъективная </a:t>
            </a:r>
            <a:r>
              <a:rPr lang="ru-RU" altLang="ru-RU" dirty="0">
                <a:solidFill>
                  <a:schemeClr val="tx1"/>
                </a:solidFill>
              </a:rPr>
              <a:t>симптоматика и поражение слизистых оболочек вульвы и влагалища, чему способствуют анатомо-физиологические особенности репродуктивной системы у девочек.</a:t>
            </a:r>
            <a:endParaRPr lang="ru-RU" alt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60239"/>
            <a:ext cx="8229600" cy="1252537"/>
          </a:xfrm>
        </p:spPr>
        <p:txBody>
          <a:bodyPr/>
          <a:lstStyle/>
          <a:p>
            <a:pPr eaLnBrk="1" hangingPunct="1"/>
            <a:r>
              <a:rPr lang="ru-RU" altLang="ru-RU" sz="3200" b="1" dirty="0">
                <a:solidFill>
                  <a:schemeClr val="tx1"/>
                </a:solidFill>
              </a:rPr>
              <a:t>Методы лабораторной диагностики </a:t>
            </a:r>
            <a:r>
              <a:rPr lang="ru-RU" altLang="ru-RU" sz="3200" b="1" dirty="0" err="1">
                <a:solidFill>
                  <a:schemeClr val="tx1"/>
                </a:solidFill>
              </a:rPr>
              <a:t>хламидийной</a:t>
            </a:r>
            <a:r>
              <a:rPr lang="ru-RU" altLang="ru-RU" sz="3200" b="1" dirty="0">
                <a:solidFill>
                  <a:schemeClr val="tx1"/>
                </a:solidFill>
              </a:rPr>
              <a:t> инфекции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69504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 err="1">
                <a:solidFill>
                  <a:schemeClr val="tx1"/>
                </a:solidFill>
              </a:rPr>
              <a:t>Микроскопичекский</a:t>
            </a: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 err="1">
                <a:solidFill>
                  <a:schemeClr val="tx1"/>
                </a:solidFill>
              </a:rPr>
              <a:t>Культуральный</a:t>
            </a:r>
            <a:r>
              <a:rPr lang="ru-RU" altLang="ru-RU" b="1" dirty="0">
                <a:solidFill>
                  <a:schemeClr val="tx1"/>
                </a:solidFill>
              </a:rPr>
              <a:t> метод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ИФА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Прямая </a:t>
            </a:r>
            <a:r>
              <a:rPr lang="ru-RU" altLang="ru-RU" b="1" dirty="0" err="1">
                <a:solidFill>
                  <a:schemeClr val="tx1"/>
                </a:solidFill>
              </a:rPr>
              <a:t>иммунофлюоресценция</a:t>
            </a: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Метод гибридизации нуклеиновых кислот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ПЦР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ru-RU" b="1" dirty="0">
                <a:solidFill>
                  <a:schemeClr val="tx1"/>
                </a:solidFill>
              </a:rPr>
              <a:t>Real-time </a:t>
            </a:r>
            <a:r>
              <a:rPr lang="ru-RU" altLang="ru-RU" b="1" dirty="0">
                <a:solidFill>
                  <a:schemeClr val="tx1"/>
                </a:solidFill>
              </a:rPr>
              <a:t>ПЦР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ПЦР-</a:t>
            </a:r>
            <a:r>
              <a:rPr lang="en-US" altLang="ru-RU" b="1" dirty="0">
                <a:solidFill>
                  <a:schemeClr val="tx1"/>
                </a:solidFill>
              </a:rPr>
              <a:t>NASBA</a:t>
            </a: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Серологические методы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252537"/>
          </a:xfrm>
        </p:spPr>
        <p:txBody>
          <a:bodyPr/>
          <a:lstStyle/>
          <a:p>
            <a:pPr eaLnBrk="1" hangingPunct="1"/>
            <a:r>
              <a:rPr lang="ru-RU" altLang="ru-RU" sz="3200" b="1" dirty="0">
                <a:solidFill>
                  <a:schemeClr val="tx1"/>
                </a:solidFill>
              </a:rPr>
              <a:t>Лечение </a:t>
            </a:r>
            <a:r>
              <a:rPr lang="ru-RU" altLang="ru-RU" sz="3200" b="1" dirty="0" err="1">
                <a:solidFill>
                  <a:schemeClr val="tx1"/>
                </a:solidFill>
              </a:rPr>
              <a:t>хламидиоза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09464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Антибиотики групп </a:t>
            </a:r>
            <a:r>
              <a:rPr lang="ru-RU" altLang="ru-RU" b="1" dirty="0" err="1">
                <a:solidFill>
                  <a:schemeClr val="tx1"/>
                </a:solidFill>
              </a:rPr>
              <a:t>макролидов</a:t>
            </a:r>
            <a:r>
              <a:rPr lang="ru-RU" altLang="ru-RU" b="1" dirty="0">
                <a:solidFill>
                  <a:schemeClr val="tx1"/>
                </a:solidFill>
              </a:rPr>
              <a:t>, тетрациклинов, </a:t>
            </a:r>
            <a:r>
              <a:rPr lang="ru-RU" altLang="ru-RU" b="1" dirty="0" err="1">
                <a:solidFill>
                  <a:schemeClr val="tx1"/>
                </a:solidFill>
              </a:rPr>
              <a:t>фторхинолонов</a:t>
            </a: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ru-RU" altLang="ru-RU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Степень </a:t>
            </a:r>
            <a:r>
              <a:rPr lang="ru-RU" altLang="ru-RU" b="1" dirty="0" err="1">
                <a:solidFill>
                  <a:schemeClr val="tx1"/>
                </a:solidFill>
              </a:rPr>
              <a:t>излеченности</a:t>
            </a:r>
            <a:r>
              <a:rPr lang="ru-RU" altLang="ru-RU" b="1" dirty="0">
                <a:solidFill>
                  <a:schemeClr val="tx1"/>
                </a:solidFill>
              </a:rPr>
              <a:t> следует оценивать через 1 </a:t>
            </a:r>
            <a:r>
              <a:rPr lang="ru-RU" altLang="ru-RU" b="1" dirty="0" err="1">
                <a:solidFill>
                  <a:schemeClr val="tx1"/>
                </a:solidFill>
              </a:rPr>
              <a:t>мес</a:t>
            </a:r>
            <a:r>
              <a:rPr lang="ru-RU" altLang="ru-RU" b="1" dirty="0">
                <a:solidFill>
                  <a:schemeClr val="tx1"/>
                </a:solidFill>
              </a:rPr>
              <a:t> после окончания этиологической терапии</a:t>
            </a:r>
            <a:r>
              <a:rPr lang="ru-RU" altLang="ru-RU" dirty="0">
                <a:solidFill>
                  <a:schemeClr val="tx1"/>
                </a:solidFill>
              </a:rPr>
              <a:t>. Для этого желательно применять тот же метод исследования, на основании которого ранее был поставлен диагноз.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252537"/>
          </a:xfrm>
        </p:spPr>
        <p:txBody>
          <a:bodyPr/>
          <a:lstStyle/>
          <a:p>
            <a:pPr eaLnBrk="1" hangingPunct="1"/>
            <a:r>
              <a:rPr lang="ru-RU" altLang="ru-RU" sz="3200" b="1" dirty="0">
                <a:solidFill>
                  <a:schemeClr val="tx1"/>
                </a:solidFill>
              </a:rPr>
              <a:t>Профилактика </a:t>
            </a:r>
            <a:r>
              <a:rPr lang="ru-RU" altLang="ru-RU" sz="3200" b="1" dirty="0" err="1">
                <a:solidFill>
                  <a:schemeClr val="tx1"/>
                </a:solidFill>
              </a:rPr>
              <a:t>хламидиоза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77416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Первичная профилактика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Необходимость избегать половых контактов с неизвестными партнерами или использовать барьерные методы контрацепции.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Дородовый скрининг беременных на С </a:t>
            </a:r>
            <a:r>
              <a:rPr lang="ru-RU" altLang="ru-RU" sz="2400" dirty="0" err="1">
                <a:solidFill>
                  <a:schemeClr val="tx1"/>
                </a:solidFill>
              </a:rPr>
              <a:t>trachomatis</a:t>
            </a:r>
            <a:r>
              <a:rPr lang="ru-RU" altLang="ru-RU" sz="2400" dirty="0">
                <a:solidFill>
                  <a:schemeClr val="tx1"/>
                </a:solidFill>
              </a:rPr>
              <a:t> - предупреждение развития </a:t>
            </a:r>
            <a:r>
              <a:rPr lang="ru-RU" altLang="ru-RU" sz="2400" dirty="0" err="1">
                <a:solidFill>
                  <a:schemeClr val="tx1"/>
                </a:solidFill>
              </a:rPr>
              <a:t>хламидийной</a:t>
            </a:r>
            <a:r>
              <a:rPr lang="ru-RU" altLang="ru-RU" sz="2400" dirty="0">
                <a:solidFill>
                  <a:schemeClr val="tx1"/>
                </a:solidFill>
              </a:rPr>
              <a:t> инфекции у новорожденных.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Вторичная профилактика 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Одновременное лечение больного и половых партнеров (имевших контакты в течение 60 дней, по тем же схемам).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В период лечения и диспансерного наблюдения рекомендуется воздержаться от половых контактов или использовать барьерные методы контрацепции до установления критерия </a:t>
            </a:r>
            <a:r>
              <a:rPr lang="ru-RU" altLang="ru-RU" sz="2400" dirty="0" err="1">
                <a:solidFill>
                  <a:schemeClr val="tx1"/>
                </a:solidFill>
              </a:rPr>
              <a:t>излеченности</a:t>
            </a:r>
            <a:r>
              <a:rPr lang="ru-RU" alt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608511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 err="1">
                <a:solidFill>
                  <a:schemeClr val="tx1"/>
                </a:solidFill>
              </a:rPr>
              <a:t>Урогенитальный</a:t>
            </a:r>
            <a:r>
              <a:rPr lang="ru-RU" altLang="ru-RU" sz="3200" b="1" dirty="0">
                <a:solidFill>
                  <a:schemeClr val="tx1"/>
                </a:solidFill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</a:rPr>
              <a:t>микоплазмоз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Актуальность проблемы </a:t>
            </a:r>
            <a:r>
              <a:rPr lang="ru-RU" altLang="ru-RU" sz="3200" b="1" dirty="0" err="1">
                <a:solidFill>
                  <a:schemeClr val="tx1"/>
                </a:solidFill>
              </a:rPr>
              <a:t>микоплазмоза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49424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Микоплазмы и уреаплазмы являются этиологически значимыми факторами возникновения воспалительных заболеваний мочеполового тракта</a:t>
            </a:r>
            <a:r>
              <a:rPr lang="ru-RU" altLang="ru-RU" dirty="0">
                <a:solidFill>
                  <a:schemeClr val="tx1"/>
                </a:solidFill>
              </a:rPr>
              <a:t>, вызывающих в ряде случаев нарушения репродуктивной функции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Антитела к </a:t>
            </a:r>
            <a:r>
              <a:rPr lang="ru-RU" altLang="ru-RU" b="1" dirty="0" err="1">
                <a:solidFill>
                  <a:schemeClr val="tx1"/>
                </a:solidFill>
              </a:rPr>
              <a:t>Ureaplasma</a:t>
            </a:r>
            <a:r>
              <a:rPr lang="ru-RU" altLang="ru-RU" b="1" dirty="0">
                <a:solidFill>
                  <a:schemeClr val="tx1"/>
                </a:solidFill>
              </a:rPr>
              <a:t> </a:t>
            </a:r>
            <a:r>
              <a:rPr lang="ru-RU" altLang="ru-RU" b="1" dirty="0" err="1">
                <a:solidFill>
                  <a:schemeClr val="tx1"/>
                </a:solidFill>
              </a:rPr>
              <a:t>urealyticum</a:t>
            </a:r>
            <a:r>
              <a:rPr lang="ru-RU" altLang="ru-RU" b="1" dirty="0">
                <a:solidFill>
                  <a:schemeClr val="tx1"/>
                </a:solidFill>
              </a:rPr>
              <a:t> и </a:t>
            </a:r>
            <a:r>
              <a:rPr lang="ru-RU" altLang="ru-RU" b="1" dirty="0" err="1">
                <a:solidFill>
                  <a:schemeClr val="tx1"/>
                </a:solidFill>
              </a:rPr>
              <a:t>Mycoplasma</a:t>
            </a:r>
            <a:r>
              <a:rPr lang="ru-RU" altLang="ru-RU" b="1" dirty="0">
                <a:solidFill>
                  <a:schemeClr val="tx1"/>
                </a:solidFill>
              </a:rPr>
              <a:t> </a:t>
            </a:r>
            <a:r>
              <a:rPr lang="ru-RU" altLang="ru-RU" b="1" dirty="0" err="1">
                <a:solidFill>
                  <a:schemeClr val="tx1"/>
                </a:solidFill>
              </a:rPr>
              <a:t>hominis</a:t>
            </a:r>
            <a:r>
              <a:rPr lang="ru-RU" altLang="ru-RU" b="1" dirty="0">
                <a:solidFill>
                  <a:schemeClr val="tx1"/>
                </a:solidFill>
              </a:rPr>
              <a:t> в диагностически значимых титрах выявляют у 40-46% пациентов с симптомами воспаления мочеполового тракта и у 51% женщин с бесплодием.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Дифференциальная диагностика </a:t>
            </a:r>
            <a:r>
              <a:rPr lang="ru-RU" altLang="ru-RU" b="1" dirty="0" err="1">
                <a:solidFill>
                  <a:schemeClr val="tx1"/>
                </a:solidFill>
              </a:rPr>
              <a:t>микоплазмоза</a:t>
            </a:r>
            <a:r>
              <a:rPr lang="ru-RU" altLang="ru-RU" b="1" dirty="0">
                <a:solidFill>
                  <a:schemeClr val="tx1"/>
                </a:solidFill>
              </a:rPr>
              <a:t> может быть проведена только методами клинической лабораторной диагностики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Отсутствуют стандарты лабораторной диагностики данных микроорганизмов,, результаты разных методов не всегда сопоставимы, не решены вопросы клинической интерпретации результатов лабораторных исследований.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alt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Этиологическая роль микоплазм в поражении </a:t>
            </a:r>
            <a:r>
              <a:rPr lang="ru-RU" altLang="ru-RU" sz="3200" b="1" dirty="0" err="1">
                <a:solidFill>
                  <a:schemeClr val="tx1"/>
                </a:solidFill>
              </a:rPr>
              <a:t>урогенитального</a:t>
            </a:r>
            <a:r>
              <a:rPr lang="ru-RU" altLang="ru-RU" sz="3200" b="1" dirty="0">
                <a:solidFill>
                  <a:schemeClr val="tx1"/>
                </a:solidFill>
              </a:rPr>
              <a:t> тракта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41512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Существуют споры об этиологической роли микоплазм в поражении </a:t>
            </a:r>
            <a:r>
              <a:rPr lang="ru-RU" altLang="ru-RU" b="1" dirty="0" err="1">
                <a:solidFill>
                  <a:schemeClr val="tx1"/>
                </a:solidFill>
              </a:rPr>
              <a:t>урогенитального</a:t>
            </a:r>
            <a:r>
              <a:rPr lang="ru-RU" altLang="ru-RU" b="1" dirty="0">
                <a:solidFill>
                  <a:schemeClr val="tx1"/>
                </a:solidFill>
              </a:rPr>
              <a:t> тракта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Они связаны с тем, что данные </a:t>
            </a:r>
            <a:r>
              <a:rPr lang="ru-RU" altLang="ru-RU" b="1" dirty="0" err="1">
                <a:solidFill>
                  <a:schemeClr val="tx1"/>
                </a:solidFill>
              </a:rPr>
              <a:t>патогены</a:t>
            </a:r>
            <a:r>
              <a:rPr lang="ru-RU" altLang="ru-RU" b="1" dirty="0">
                <a:solidFill>
                  <a:schemeClr val="tx1"/>
                </a:solidFill>
              </a:rPr>
              <a:t> нередко выявляют у клинически здоровых лиц, имеются различия в частоте выявления микоплазм (от 11 до 80%)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После успешного лечения состояние пациентов мало зависело от количества </a:t>
            </a:r>
            <a:r>
              <a:rPr lang="ru-RU" altLang="ru-RU" b="1" dirty="0" err="1">
                <a:solidFill>
                  <a:schemeClr val="tx1"/>
                </a:solidFill>
              </a:rPr>
              <a:t>уреаплазм</a:t>
            </a:r>
            <a:r>
              <a:rPr lang="ru-RU" altLang="ru-RU" b="1" dirty="0">
                <a:solidFill>
                  <a:schemeClr val="tx1"/>
                </a:solidFill>
              </a:rPr>
              <a:t> в препарате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В некоторых руководствах </a:t>
            </a:r>
            <a:r>
              <a:rPr lang="ru-RU" altLang="ru-RU" b="1" dirty="0" err="1">
                <a:solidFill>
                  <a:schemeClr val="tx1"/>
                </a:solidFill>
              </a:rPr>
              <a:t>уреаплазмоз</a:t>
            </a:r>
            <a:r>
              <a:rPr lang="ru-RU" altLang="ru-RU" b="1" dirty="0">
                <a:solidFill>
                  <a:schemeClr val="tx1"/>
                </a:solidFill>
              </a:rPr>
              <a:t> не выделяется как причина воспалительных заболеваний мочеполовой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88231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Частота выявления микоплазм у клинически здоровых лиц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 err="1">
                <a:solidFill>
                  <a:schemeClr val="tx1"/>
                </a:solidFill>
              </a:rPr>
              <a:t>Ureaplasma</a:t>
            </a:r>
            <a:r>
              <a:rPr lang="ru-RU" altLang="ru-RU" b="1" dirty="0">
                <a:solidFill>
                  <a:schemeClr val="tx1"/>
                </a:solidFill>
              </a:rPr>
              <a:t> </a:t>
            </a:r>
            <a:r>
              <a:rPr lang="ru-RU" altLang="ru-RU" b="1" dirty="0" err="1">
                <a:solidFill>
                  <a:schemeClr val="tx1"/>
                </a:solidFill>
              </a:rPr>
              <a:t>urealyticum</a:t>
            </a:r>
            <a:r>
              <a:rPr lang="ru-RU" altLang="ru-RU" b="1" dirty="0">
                <a:solidFill>
                  <a:schemeClr val="tx1"/>
                </a:solidFill>
              </a:rPr>
              <a:t> - от 7 до 63% (в среднем 34%). 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 err="1">
                <a:solidFill>
                  <a:schemeClr val="tx1"/>
                </a:solidFill>
              </a:rPr>
              <a:t>Mycoplasma</a:t>
            </a:r>
            <a:r>
              <a:rPr lang="ru-RU" altLang="ru-RU" b="1" dirty="0">
                <a:solidFill>
                  <a:schemeClr val="tx1"/>
                </a:solidFill>
              </a:rPr>
              <a:t> </a:t>
            </a:r>
            <a:r>
              <a:rPr lang="ru-RU" altLang="ru-RU" b="1" dirty="0" err="1">
                <a:solidFill>
                  <a:schemeClr val="tx1"/>
                </a:solidFill>
              </a:rPr>
              <a:t>hominis</a:t>
            </a:r>
            <a:r>
              <a:rPr lang="ru-RU" altLang="ru-RU" b="1" dirty="0">
                <a:solidFill>
                  <a:schemeClr val="tx1"/>
                </a:solidFill>
              </a:rPr>
              <a:t> - 17,7%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Предполагается, что микоплазмы являются условно-патогенными микрорганизмами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В связи с этим принято, что патогенным количеством микоплазм является 10</a:t>
            </a:r>
            <a:r>
              <a:rPr lang="ru-RU" altLang="ru-RU" b="1" baseline="30000" dirty="0">
                <a:solidFill>
                  <a:schemeClr val="tx1"/>
                </a:solidFill>
              </a:rPr>
              <a:t>4</a:t>
            </a:r>
            <a:r>
              <a:rPr lang="ru-RU" altLang="ru-RU" b="1" dirty="0">
                <a:solidFill>
                  <a:schemeClr val="tx1"/>
                </a:solidFill>
              </a:rPr>
              <a:t> микробных тел на 1 мл </a:t>
            </a:r>
            <a:r>
              <a:rPr lang="ru-RU" altLang="ru-RU" b="1" dirty="0" err="1">
                <a:solidFill>
                  <a:schemeClr val="tx1"/>
                </a:solidFill>
              </a:rPr>
              <a:t>биопробы</a:t>
            </a: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У лиц с симптомами воспаления диагностический титр микоплазм выявляется в 7-8 раз чаще, чем у клинически здоровых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ru-RU" alt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Опыты по инокуляции культур микоплазм клинически здоровым лицам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53480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После </a:t>
            </a:r>
            <a:r>
              <a:rPr lang="ru-RU" altLang="ru-RU" b="1" dirty="0" err="1">
                <a:solidFill>
                  <a:schemeClr val="tx1"/>
                </a:solidFill>
              </a:rPr>
              <a:t>внутриуретральной</a:t>
            </a:r>
            <a:r>
              <a:rPr lang="ru-RU" altLang="ru-RU" b="1" dirty="0">
                <a:solidFill>
                  <a:schemeClr val="tx1"/>
                </a:solidFill>
              </a:rPr>
              <a:t> </a:t>
            </a:r>
            <a:r>
              <a:rPr lang="ru-RU" altLang="ru-RU" b="1" dirty="0" err="1">
                <a:solidFill>
                  <a:schemeClr val="tx1"/>
                </a:solidFill>
              </a:rPr>
              <a:t>аутоинокуляции</a:t>
            </a:r>
            <a:r>
              <a:rPr lang="ru-RU" altLang="ru-RU" b="1" dirty="0">
                <a:solidFill>
                  <a:schemeClr val="tx1"/>
                </a:solidFill>
              </a:rPr>
              <a:t> культур </a:t>
            </a:r>
            <a:r>
              <a:rPr lang="ru-RU" altLang="ru-RU" b="1" dirty="0" err="1">
                <a:solidFill>
                  <a:schemeClr val="tx1"/>
                </a:solidFill>
              </a:rPr>
              <a:t>Ureaplasma</a:t>
            </a:r>
            <a:r>
              <a:rPr lang="ru-RU" altLang="ru-RU" b="1" dirty="0">
                <a:solidFill>
                  <a:schemeClr val="tx1"/>
                </a:solidFill>
              </a:rPr>
              <a:t> </a:t>
            </a:r>
            <a:r>
              <a:rPr lang="ru-RU" altLang="ru-RU" b="1" dirty="0" err="1">
                <a:solidFill>
                  <a:schemeClr val="tx1"/>
                </a:solidFill>
              </a:rPr>
              <a:t>urealyticum</a:t>
            </a:r>
            <a:r>
              <a:rPr lang="ru-RU" altLang="ru-RU" b="1" dirty="0">
                <a:solidFill>
                  <a:schemeClr val="tx1"/>
                </a:solidFill>
              </a:rPr>
              <a:t> или инфицированного материала, выделенного от больных НГУ через 3 </a:t>
            </a:r>
            <a:r>
              <a:rPr lang="ru-RU" altLang="ru-RU" b="1" dirty="0" err="1">
                <a:solidFill>
                  <a:schemeClr val="tx1"/>
                </a:solidFill>
              </a:rPr>
              <a:t>сут</a:t>
            </a:r>
            <a:r>
              <a:rPr lang="ru-RU" altLang="ru-RU" b="1" dirty="0">
                <a:solidFill>
                  <a:schemeClr val="tx1"/>
                </a:solidFill>
              </a:rPr>
              <a:t> возникала характерная для уретрита симптоматика - </a:t>
            </a:r>
            <a:r>
              <a:rPr lang="ru-RU" altLang="ru-RU" dirty="0">
                <a:solidFill>
                  <a:schemeClr val="tx1"/>
                </a:solidFill>
              </a:rPr>
              <a:t>появлялись прозрачные выделения, зуд, жжение в мочеиспускательном канале, а в отделяемом были обнаружены микоплазмы 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После лечения </a:t>
            </a:r>
            <a:r>
              <a:rPr lang="ru-RU" altLang="ru-RU" b="1" dirty="0" err="1">
                <a:solidFill>
                  <a:schemeClr val="tx1"/>
                </a:solidFill>
              </a:rPr>
              <a:t>доксициклином</a:t>
            </a:r>
            <a:r>
              <a:rPr lang="ru-RU" altLang="ru-RU" b="1" dirty="0">
                <a:solidFill>
                  <a:schemeClr val="tx1"/>
                </a:solidFill>
              </a:rPr>
              <a:t> возбудители исчезали вместе с симптомами уретрита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Опыты на добровольцах носят иллюстративный характер, </a:t>
            </a:r>
            <a:r>
              <a:rPr lang="ru-RU" altLang="ru-RU" dirty="0">
                <a:solidFill>
                  <a:schemeClr val="tx1"/>
                </a:solidFill>
              </a:rPr>
              <a:t>так как группа испытуемых, как правило, невелика, и получить статистически достоверные результаты невозможно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D40F295-3224-4F48-A8F6-9075BB9ECA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100" y="44624"/>
            <a:ext cx="9167099" cy="660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00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Опыты по инокуляции культур микоплазм лабораторным животным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41512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Эксперименты на животных затруднены, поскольку только одно животное, шимпанзе, оказалось чувствительно к уреаплазме. 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При </a:t>
            </a:r>
            <a:r>
              <a:rPr lang="ru-RU" altLang="ru-RU" b="1" dirty="0" err="1">
                <a:solidFill>
                  <a:schemeClr val="tx1"/>
                </a:solidFill>
              </a:rPr>
              <a:t>интрауретральном</a:t>
            </a:r>
            <a:r>
              <a:rPr lang="ru-RU" altLang="ru-RU" b="1" dirty="0">
                <a:solidFill>
                  <a:schemeClr val="tx1"/>
                </a:solidFill>
              </a:rPr>
              <a:t> введении </a:t>
            </a:r>
            <a:r>
              <a:rPr lang="ru-RU" altLang="ru-RU" b="1" dirty="0" err="1">
                <a:solidFill>
                  <a:schemeClr val="tx1"/>
                </a:solidFill>
              </a:rPr>
              <a:t>культуральной</a:t>
            </a:r>
            <a:r>
              <a:rPr lang="ru-RU" altLang="ru-RU" b="1" dirty="0">
                <a:solidFill>
                  <a:schemeClr val="tx1"/>
                </a:solidFill>
              </a:rPr>
              <a:t> суспензии (10</a:t>
            </a:r>
            <a:r>
              <a:rPr lang="ru-RU" altLang="ru-RU" b="1" baseline="30000" dirty="0">
                <a:solidFill>
                  <a:schemeClr val="tx1"/>
                </a:solidFill>
              </a:rPr>
              <a:t>5</a:t>
            </a:r>
            <a:r>
              <a:rPr lang="ru-RU" altLang="ru-RU" b="1" dirty="0">
                <a:solidFill>
                  <a:schemeClr val="tx1"/>
                </a:solidFill>
              </a:rPr>
              <a:t> микробных клеток) самцам шимпанзе развитие симптомов уретрита и появление специфических антител наблюдали не у всех животных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32247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Выявление микоплазм у пациентов с клинической симптоматикой и у клинически здоровых лиц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Мужчины: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С поражением </a:t>
            </a:r>
            <a:r>
              <a:rPr lang="ru-RU" altLang="ru-RU" sz="2400" dirty="0" err="1">
                <a:solidFill>
                  <a:schemeClr val="tx1"/>
                </a:solidFill>
              </a:rPr>
              <a:t>урогенитального</a:t>
            </a:r>
            <a:r>
              <a:rPr lang="ru-RU" altLang="ru-RU" sz="2400" dirty="0">
                <a:solidFill>
                  <a:schemeClr val="tx1"/>
                </a:solidFill>
              </a:rPr>
              <a:t> тракта - 57,51%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У клинически здоровых - 13,91%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Женщины -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С поражением </a:t>
            </a:r>
            <a:r>
              <a:rPr lang="ru-RU" altLang="ru-RU" sz="2400" dirty="0" err="1">
                <a:solidFill>
                  <a:schemeClr val="tx1"/>
                </a:solidFill>
              </a:rPr>
              <a:t>урогенитального</a:t>
            </a:r>
            <a:r>
              <a:rPr lang="ru-RU" altLang="ru-RU" sz="2400" dirty="0">
                <a:solidFill>
                  <a:schemeClr val="tx1"/>
                </a:solidFill>
              </a:rPr>
              <a:t> тракта – 65,35%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У клинически здоровых - 16,85%</a:t>
            </a:r>
          </a:p>
          <a:p>
            <a:pPr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Выводы: 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 err="1">
                <a:solidFill>
                  <a:schemeClr val="tx1"/>
                </a:solidFill>
              </a:rPr>
              <a:t>Урогенитальные</a:t>
            </a:r>
            <a:r>
              <a:rPr lang="ru-RU" altLang="ru-RU" sz="2400" dirty="0">
                <a:solidFill>
                  <a:schemeClr val="tx1"/>
                </a:solidFill>
              </a:rPr>
              <a:t> микоплазмы играют определенную этиологическую роль в развитии мочеполовых инфекций</a:t>
            </a:r>
          </a:p>
          <a:p>
            <a:pPr lvl="2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Факт выявления микоплазм у здоровых людей оставляет открытым вопрос об условиях, при которых они способны проявлять свои патогенные свойства.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Лабораторная диагностика </a:t>
            </a:r>
            <a:r>
              <a:rPr lang="ru-RU" altLang="ru-RU" sz="3200" b="1" dirty="0" err="1">
                <a:solidFill>
                  <a:schemeClr val="tx1"/>
                </a:solidFill>
              </a:rPr>
              <a:t>микоплазмоза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81472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Имеет решающее значение для диагностики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ru-RU" altLang="ru-RU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Методы прямого определения возбудителя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 err="1">
                <a:solidFill>
                  <a:schemeClr val="tx1"/>
                </a:solidFill>
              </a:rPr>
              <a:t>Культуральные</a:t>
            </a:r>
            <a:r>
              <a:rPr lang="ru-RU" altLang="ru-RU" sz="2400" dirty="0">
                <a:solidFill>
                  <a:schemeClr val="tx1"/>
                </a:solidFill>
              </a:rPr>
              <a:t> методы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 err="1">
                <a:solidFill>
                  <a:schemeClr val="tx1"/>
                </a:solidFill>
              </a:rPr>
              <a:t>Иммунофлюоресценция</a:t>
            </a:r>
            <a:endParaRPr lang="ru-RU" altLang="ru-RU" sz="2400" dirty="0">
              <a:solidFill>
                <a:schemeClr val="tx1"/>
              </a:solidFill>
            </a:endParaRP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ПЦР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Серологические методы: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ИФА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806738-29E2-5B39-B39B-1EEE4C8AE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4624"/>
            <a:ext cx="8172413" cy="680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96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92079"/>
            <a:ext cx="8640960" cy="1673225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Вопросы?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137" y="217716"/>
            <a:ext cx="3544063" cy="357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97830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D68D46-2CAC-4B22-A951-D1FDA67331F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2673" y="49602"/>
            <a:ext cx="9273185" cy="676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3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Проблема </a:t>
            </a:r>
            <a:r>
              <a:rPr lang="ru-RU" altLang="ru-RU" sz="3200" b="1" dirty="0" err="1">
                <a:solidFill>
                  <a:schemeClr val="tx1"/>
                </a:solidFill>
              </a:rPr>
              <a:t>негонококковых</a:t>
            </a:r>
            <a:r>
              <a:rPr lang="ru-RU" altLang="ru-RU" sz="3200" b="1" dirty="0">
                <a:solidFill>
                  <a:schemeClr val="tx1"/>
                </a:solidFill>
              </a:rPr>
              <a:t> уретритов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696532" cy="44958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В мире, по суммарным оценкам, за последние 10 лет было зарегистрировано более 90 млн случаев </a:t>
            </a:r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Рост числа случаев за 5 лет:</a:t>
            </a:r>
          </a:p>
          <a:p>
            <a:pPr lvl="2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Во Франции - в 1,8 раза</a:t>
            </a:r>
          </a:p>
          <a:p>
            <a:pPr lvl="2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В США – в 1,5</a:t>
            </a:r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В России ежегодная официальная заболеваемость составляет 350 тысяч человек. </a:t>
            </a:r>
            <a:r>
              <a:rPr lang="ru-RU" dirty="0">
                <a:solidFill>
                  <a:schemeClr val="tx1"/>
                </a:solidFill>
              </a:rPr>
              <a:t>Цифры занижены, так как не все пациенты обращаются к врачу</a:t>
            </a:r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Основные возбудители </a:t>
            </a:r>
            <a:r>
              <a:rPr lang="ru-RU" dirty="0">
                <a:solidFill>
                  <a:schemeClr val="tx1"/>
                </a:solidFill>
              </a:rPr>
              <a:t>– мочеполовые микоплазмы и </a:t>
            </a:r>
            <a:r>
              <a:rPr lang="ru-RU" dirty="0" err="1">
                <a:solidFill>
                  <a:schemeClr val="tx1"/>
                </a:solidFill>
              </a:rPr>
              <a:t>хламидии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608511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 err="1">
                <a:solidFill>
                  <a:schemeClr val="tx1"/>
                </a:solidFill>
              </a:rPr>
              <a:t>Урогенитальный</a:t>
            </a:r>
            <a:r>
              <a:rPr lang="ru-RU" altLang="ru-RU" sz="3200" b="1" dirty="0">
                <a:solidFill>
                  <a:schemeClr val="tx1"/>
                </a:solidFill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</a:rPr>
              <a:t>хламидиоз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Определение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029544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Хламидийная</a:t>
            </a:r>
            <a:r>
              <a:rPr lang="ru-RU" dirty="0">
                <a:solidFill>
                  <a:schemeClr val="tx1"/>
                </a:solidFill>
              </a:rPr>
              <a:t> инфекция </a:t>
            </a:r>
            <a:r>
              <a:rPr lang="ru-RU" b="1" dirty="0">
                <a:solidFill>
                  <a:schemeClr val="tx1"/>
                </a:solidFill>
              </a:rPr>
              <a:t>- инфекционное заболевание, передаваемое половым путем, возбудителем которого является </a:t>
            </a:r>
            <a:r>
              <a:rPr lang="ru-RU" b="1" dirty="0" err="1">
                <a:solidFill>
                  <a:schemeClr val="tx1"/>
                </a:solidFill>
              </a:rPr>
              <a:t>chlamydia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trachomatis</a:t>
            </a:r>
            <a:r>
              <a:rPr lang="ru-RU" b="1" dirty="0">
                <a:solidFill>
                  <a:schemeClr val="tx1"/>
                </a:solidFill>
              </a:rPr>
              <a:t> (серотипы D-K).</a:t>
            </a:r>
            <a:endParaRPr lang="ru-RU" alt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8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Эпидемиология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029544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Хламидиоз - одно из наиболее распространенным заболеваний, передаваемых половым путем. 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Новые случаи составляют около 2 </a:t>
            </a:r>
            <a:r>
              <a:rPr lang="ru-RU" altLang="ru-RU" b="1" dirty="0" err="1">
                <a:solidFill>
                  <a:schemeClr val="tx1"/>
                </a:solidFill>
              </a:rPr>
              <a:t>млн</a:t>
            </a:r>
            <a:r>
              <a:rPr lang="ru-RU" altLang="ru-RU" b="1" dirty="0">
                <a:solidFill>
                  <a:schemeClr val="tx1"/>
                </a:solidFill>
              </a:rPr>
              <a:t> человек в год. 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Рост выявляемости объясняется: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Широкой распространенностью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Внедрением чувствительных методов диагностики (ПЦР)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 err="1">
                <a:solidFill>
                  <a:schemeClr val="tx1"/>
                </a:solidFill>
              </a:rPr>
              <a:t>Хладимиоз</a:t>
            </a:r>
            <a:r>
              <a:rPr lang="ru-RU" altLang="ru-RU" sz="3200" b="1" dirty="0">
                <a:solidFill>
                  <a:schemeClr val="tx1"/>
                </a:solidFill>
              </a:rPr>
              <a:t>. Эпидемиология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029544"/>
            <a:ext cx="8712968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Хламидиоз - одно из наиболее распространенным заболеваний, передаваемых половым путем. 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Новые случаи составляют около 2 </a:t>
            </a:r>
            <a:r>
              <a:rPr lang="ru-RU" altLang="ru-RU" b="1" dirty="0" err="1">
                <a:solidFill>
                  <a:schemeClr val="tx1"/>
                </a:solidFill>
              </a:rPr>
              <a:t>млн</a:t>
            </a:r>
            <a:r>
              <a:rPr lang="ru-RU" altLang="ru-RU" b="1" dirty="0">
                <a:solidFill>
                  <a:schemeClr val="tx1"/>
                </a:solidFill>
              </a:rPr>
              <a:t> человек в год. </a:t>
            </a:r>
          </a:p>
          <a:p>
            <a:pPr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chemeClr val="tx1"/>
                </a:solidFill>
              </a:rPr>
              <a:t>Рост выявляемости объясняется: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Широкой распространенностью</a:t>
            </a:r>
          </a:p>
          <a:p>
            <a:pPr lvl="2" algn="just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chemeClr val="tx1"/>
                </a:solidFill>
              </a:rPr>
              <a:t>Внедрением чувствительных методов диагностики (ПЦР)</a:t>
            </a:r>
          </a:p>
        </p:txBody>
      </p:sp>
    </p:spTree>
    <p:extLst>
      <p:ext uri="{BB962C8B-B14F-4D97-AF65-F5344CB8AC3E}">
        <p14:creationId xmlns:p14="http://schemas.microsoft.com/office/powerpoint/2010/main" val="4085582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23449</TotalTime>
  <Words>1547</Words>
  <Application>Microsoft Office PowerPoint</Application>
  <PresentationFormat>Экран (4:3)</PresentationFormat>
  <Paragraphs>192</Paragraphs>
  <Slides>34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Candara</vt:lpstr>
      <vt:lpstr>Symbol</vt:lpstr>
      <vt:lpstr>Волна</vt:lpstr>
      <vt:lpstr>Лабораторная диагностика вирусных урогенитальных инфекций</vt:lpstr>
      <vt:lpstr>Инфекции, передаваемые половым путем</vt:lpstr>
      <vt:lpstr>Презентация PowerPoint</vt:lpstr>
      <vt:lpstr>Презентация PowerPoint</vt:lpstr>
      <vt:lpstr>Проблема негонококковых уретритов</vt:lpstr>
      <vt:lpstr>Урогенитальный хламидиоз</vt:lpstr>
      <vt:lpstr>Определение</vt:lpstr>
      <vt:lpstr>Эпидемиология</vt:lpstr>
      <vt:lpstr>Хладимиоз. Эпидемиология</vt:lpstr>
      <vt:lpstr>Хламидиоз в Российской Федерации.</vt:lpstr>
      <vt:lpstr>Возбудитель хламидиоза</vt:lpstr>
      <vt:lpstr>Хламидии занимают промежуточное место между вирусами и бактериями</vt:lpstr>
      <vt:lpstr>Две формы существования хламидий</vt:lpstr>
      <vt:lpstr>Жизненный цикл хламидий</vt:lpstr>
      <vt:lpstr>Клинические проявления у мужчин (2)</vt:lpstr>
      <vt:lpstr>Клинические проявления у женщин(1)</vt:lpstr>
      <vt:lpstr>Цервицит</vt:lpstr>
      <vt:lpstr>Эндометрит</vt:lpstr>
      <vt:lpstr>Пельвиоперитонит</vt:lpstr>
      <vt:lpstr>Бартолинит</vt:lpstr>
      <vt:lpstr>Клинические проявления у детей</vt:lpstr>
      <vt:lpstr>Методы лабораторной диагностики хламидийной инфекции</vt:lpstr>
      <vt:lpstr>Лечение хламидиоза</vt:lpstr>
      <vt:lpstr>Профилактика хламидиоза</vt:lpstr>
      <vt:lpstr>Урогенитальный микоплазмоз</vt:lpstr>
      <vt:lpstr>Актуальность проблемы микоплазмоза</vt:lpstr>
      <vt:lpstr>Этиологическая роль микоплазм в поражении урогенитального тракта</vt:lpstr>
      <vt:lpstr>Частота выявления микоплазм у клинически здоровых лиц</vt:lpstr>
      <vt:lpstr>Опыты по инокуляции культур микоплазм клинически здоровым лицам</vt:lpstr>
      <vt:lpstr>Опыты по инокуляции культур микоплазм лабораторным животным</vt:lpstr>
      <vt:lpstr>Выявление микоплазм у пациентов с клинической симптоматикой и у клинически здоровых лиц</vt:lpstr>
      <vt:lpstr>Лабораторная диагностика микоплазмоза</vt:lpstr>
      <vt:lpstr>Презентация PowerPoint</vt:lpstr>
      <vt:lpstr>Вопросы?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D:  Значение в терапии остеопороза</dc:title>
  <dc:creator>Name</dc:creator>
  <cp:lastModifiedBy>Boris Zavodovsky</cp:lastModifiedBy>
  <cp:revision>6068</cp:revision>
  <cp:lastPrinted>2014-07-23T05:43:04Z</cp:lastPrinted>
  <dcterms:created xsi:type="dcterms:W3CDTF">2013-05-03T07:25:23Z</dcterms:created>
  <dcterms:modified xsi:type="dcterms:W3CDTF">2023-08-14T07:18:05Z</dcterms:modified>
</cp:coreProperties>
</file>