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2" r:id="rId1"/>
  </p:sldMasterIdLst>
  <p:notesMasterIdLst>
    <p:notesMasterId r:id="rId36"/>
  </p:notesMasterIdLst>
  <p:sldIdLst>
    <p:sldId id="257" r:id="rId2"/>
    <p:sldId id="885" r:id="rId3"/>
    <p:sldId id="887" r:id="rId4"/>
    <p:sldId id="886" r:id="rId5"/>
    <p:sldId id="947" r:id="rId6"/>
    <p:sldId id="888" r:id="rId7"/>
    <p:sldId id="976" r:id="rId8"/>
    <p:sldId id="890" r:id="rId9"/>
    <p:sldId id="891" r:id="rId10"/>
    <p:sldId id="892" r:id="rId11"/>
    <p:sldId id="896" r:id="rId12"/>
    <p:sldId id="974" r:id="rId13"/>
    <p:sldId id="978" r:id="rId14"/>
    <p:sldId id="980" r:id="rId15"/>
    <p:sldId id="900" r:id="rId16"/>
    <p:sldId id="901" r:id="rId17"/>
    <p:sldId id="902" r:id="rId18"/>
    <p:sldId id="903" r:id="rId19"/>
    <p:sldId id="904" r:id="rId20"/>
    <p:sldId id="905" r:id="rId21"/>
    <p:sldId id="906" r:id="rId22"/>
    <p:sldId id="909" r:id="rId23"/>
    <p:sldId id="917" r:id="rId24"/>
    <p:sldId id="918" r:id="rId25"/>
    <p:sldId id="936" r:id="rId26"/>
    <p:sldId id="937" r:id="rId27"/>
    <p:sldId id="938" r:id="rId28"/>
    <p:sldId id="943" r:id="rId29"/>
    <p:sldId id="948" r:id="rId30"/>
    <p:sldId id="949" r:id="rId31"/>
    <p:sldId id="946" r:id="rId32"/>
    <p:sldId id="952" r:id="rId33"/>
    <p:sldId id="973" r:id="rId34"/>
    <p:sldId id="867" r:id="rId35"/>
  </p:sldIdLst>
  <p:sldSz cx="9144000" cy="6858000" type="screen4x3"/>
  <p:notesSz cx="6797675" cy="987425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1" autoAdjust="0"/>
    <p:restoredTop sz="95259" autoAdjust="0"/>
  </p:normalViewPr>
  <p:slideViewPr>
    <p:cSldViewPr>
      <p:cViewPr varScale="1">
        <p:scale>
          <a:sx n="86" d="100"/>
          <a:sy n="86" d="100"/>
        </p:scale>
        <p:origin x="152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1871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47" d="100"/>
        <a:sy n="147" d="100"/>
      </p:scale>
      <p:origin x="0" y="0"/>
    </p:cViewPr>
  </p:sorterViewPr>
  <p:notesViewPr>
    <p:cSldViewPr>
      <p:cViewPr varScale="1">
        <p:scale>
          <a:sx n="63" d="100"/>
          <a:sy n="63" d="100"/>
        </p:scale>
        <p:origin x="-3130" y="-77"/>
      </p:cViewPr>
      <p:guideLst>
        <p:guide orient="horz" pos="311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097E3B6-42E0-454A-84F8-D0C7167716D5}" type="datetimeFigureOut">
              <a:rPr lang="ru-RU"/>
              <a:pPr>
                <a:defRPr/>
              </a:pPr>
              <a:t>14.08.2023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691063"/>
            <a:ext cx="5438775" cy="44434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D514572-54FB-47A0-A507-0482C5DA51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00256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84790FE2-BB11-490F-9E75-D156CD3E84BA}" type="slidenum">
              <a:rPr lang="ru-RU" altLang="ru-RU" smtClean="0">
                <a:latin typeface="Arial" charset="0"/>
                <a:cs typeface="Arial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ru-RU" altLang="ru-RU">
              <a:latin typeface="Arial" charset="0"/>
              <a:cs typeface="Arial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489075" y="566738"/>
            <a:ext cx="3797300" cy="2849562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28700" y="3760788"/>
            <a:ext cx="4716463" cy="5483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Значение витамина</a:t>
            </a:r>
            <a:r>
              <a:rPr lang="en-US" altLang="ru-RU">
                <a:latin typeface="Arial" charset="0"/>
                <a:cs typeface="Arial" charset="0"/>
              </a:rPr>
              <a:t> D</a:t>
            </a: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Образование витамина</a:t>
            </a:r>
            <a:r>
              <a:rPr lang="en-US" altLang="ru-RU">
                <a:latin typeface="Arial" charset="0"/>
                <a:cs typeface="Arial" charset="0"/>
              </a:rPr>
              <a:t> D </a:t>
            </a: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Источники витамина</a:t>
            </a:r>
            <a:r>
              <a:rPr lang="en-US" altLang="ru-RU">
                <a:latin typeface="Arial" charset="0"/>
                <a:cs typeface="Arial" charset="0"/>
              </a:rPr>
              <a:t> D</a:t>
            </a: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Определение и рекомендуемые уровни витамина </a:t>
            </a:r>
            <a:r>
              <a:rPr lang="en-US" altLang="ru-RU">
                <a:latin typeface="Arial" charset="0"/>
                <a:cs typeface="Arial" charset="0"/>
              </a:rPr>
              <a:t>D</a:t>
            </a: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Гиповитаминоз</a:t>
            </a:r>
            <a:r>
              <a:rPr lang="en-US" altLang="ru-RU">
                <a:latin typeface="Arial" charset="0"/>
                <a:cs typeface="Arial" charset="0"/>
              </a:rPr>
              <a:t> D </a:t>
            </a: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Витамин </a:t>
            </a:r>
            <a:r>
              <a:rPr lang="en-US" altLang="ru-RU">
                <a:latin typeface="Arial" charset="0"/>
                <a:cs typeface="Arial" charset="0"/>
              </a:rPr>
              <a:t>D </a:t>
            </a:r>
            <a:r>
              <a:rPr lang="ru-RU" altLang="ru-RU">
                <a:latin typeface="Arial" charset="0"/>
                <a:cs typeface="Arial" charset="0"/>
              </a:rPr>
              <a:t>и кальций</a:t>
            </a:r>
            <a:endParaRPr lang="en-US" altLang="ru-RU">
              <a:latin typeface="Arial" charset="0"/>
              <a:cs typeface="Arial" charset="0"/>
            </a:endParaRPr>
          </a:p>
          <a:p>
            <a:pPr marL="342900" lvl="1" indent="-114300" eaLnBrk="1" hangingPunct="1">
              <a:spcBef>
                <a:spcPct val="0"/>
              </a:spcBef>
              <a:buFont typeface="Arial" charset="0"/>
              <a:buChar char="–"/>
            </a:pPr>
            <a:r>
              <a:rPr lang="ru-RU" altLang="ru-RU">
                <a:latin typeface="Arial" charset="0"/>
                <a:cs typeface="Arial" charset="0"/>
              </a:rPr>
              <a:t>Абсорбция</a:t>
            </a:r>
            <a:endParaRPr lang="en-US" altLang="ru-RU">
              <a:latin typeface="Arial" charset="0"/>
              <a:cs typeface="Arial" charset="0"/>
            </a:endParaRPr>
          </a:p>
          <a:p>
            <a:pPr marL="342900" lvl="1" indent="-114300" eaLnBrk="1" hangingPunct="1">
              <a:spcBef>
                <a:spcPct val="0"/>
              </a:spcBef>
              <a:buFont typeface="Arial" charset="0"/>
              <a:buChar char="–"/>
            </a:pPr>
            <a:r>
              <a:rPr lang="ru-RU" altLang="ru-RU">
                <a:latin typeface="Arial" charset="0"/>
                <a:cs typeface="Arial" charset="0"/>
              </a:rPr>
              <a:t>Риск переломов</a:t>
            </a:r>
            <a:endParaRPr lang="en-US" altLang="ru-RU">
              <a:latin typeface="Arial" charset="0"/>
              <a:cs typeface="Arial" charset="0"/>
            </a:endParaRP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Распространенность гиповитаминоза</a:t>
            </a:r>
            <a:r>
              <a:rPr lang="en-US" altLang="ru-RU">
                <a:latin typeface="Arial" charset="0"/>
                <a:cs typeface="Arial" charset="0"/>
              </a:rPr>
              <a:t> D </a:t>
            </a:r>
            <a:endParaRPr lang="ru-RU" altLang="ru-RU">
              <a:latin typeface="Arial" charset="0"/>
              <a:cs typeface="Arial" charset="0"/>
            </a:endParaRPr>
          </a:p>
          <a:p>
            <a:pPr marL="342900" lvl="1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Низкая приверженность терапии</a:t>
            </a:r>
            <a:endParaRPr lang="en-US" altLang="ru-RU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84790FE2-BB11-490F-9E75-D156CD3E84BA}" type="slidenum">
              <a:rPr lang="ru-RU" altLang="ru-RU" smtClean="0">
                <a:latin typeface="Arial" charset="0"/>
                <a:cs typeface="Arial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34</a:t>
            </a:fld>
            <a:endParaRPr lang="ru-RU" altLang="ru-RU">
              <a:latin typeface="Arial" charset="0"/>
              <a:cs typeface="Arial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489075" y="566738"/>
            <a:ext cx="3797300" cy="2849562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28700" y="3760788"/>
            <a:ext cx="4716463" cy="5483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Значение витамина</a:t>
            </a:r>
            <a:r>
              <a:rPr lang="en-US" altLang="ru-RU">
                <a:latin typeface="Arial" charset="0"/>
                <a:cs typeface="Arial" charset="0"/>
              </a:rPr>
              <a:t> D</a:t>
            </a: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Образование витамина</a:t>
            </a:r>
            <a:r>
              <a:rPr lang="en-US" altLang="ru-RU">
                <a:latin typeface="Arial" charset="0"/>
                <a:cs typeface="Arial" charset="0"/>
              </a:rPr>
              <a:t> D </a:t>
            </a: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Источники витамина</a:t>
            </a:r>
            <a:r>
              <a:rPr lang="en-US" altLang="ru-RU">
                <a:latin typeface="Arial" charset="0"/>
                <a:cs typeface="Arial" charset="0"/>
              </a:rPr>
              <a:t> D</a:t>
            </a: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Определение и рекомендуемые уровни витамина </a:t>
            </a:r>
            <a:r>
              <a:rPr lang="en-US" altLang="ru-RU">
                <a:latin typeface="Arial" charset="0"/>
                <a:cs typeface="Arial" charset="0"/>
              </a:rPr>
              <a:t>D</a:t>
            </a: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Гиповитаминоз</a:t>
            </a:r>
            <a:r>
              <a:rPr lang="en-US" altLang="ru-RU">
                <a:latin typeface="Arial" charset="0"/>
                <a:cs typeface="Arial" charset="0"/>
              </a:rPr>
              <a:t> D </a:t>
            </a: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Витамин </a:t>
            </a:r>
            <a:r>
              <a:rPr lang="en-US" altLang="ru-RU">
                <a:latin typeface="Arial" charset="0"/>
                <a:cs typeface="Arial" charset="0"/>
              </a:rPr>
              <a:t>D </a:t>
            </a:r>
            <a:r>
              <a:rPr lang="ru-RU" altLang="ru-RU">
                <a:latin typeface="Arial" charset="0"/>
                <a:cs typeface="Arial" charset="0"/>
              </a:rPr>
              <a:t>и кальций</a:t>
            </a:r>
            <a:endParaRPr lang="en-US" altLang="ru-RU">
              <a:latin typeface="Arial" charset="0"/>
              <a:cs typeface="Arial" charset="0"/>
            </a:endParaRPr>
          </a:p>
          <a:p>
            <a:pPr marL="342900" lvl="1" indent="-114300" eaLnBrk="1" hangingPunct="1">
              <a:spcBef>
                <a:spcPct val="0"/>
              </a:spcBef>
              <a:buFont typeface="Arial" charset="0"/>
              <a:buChar char="–"/>
            </a:pPr>
            <a:r>
              <a:rPr lang="ru-RU" altLang="ru-RU">
                <a:latin typeface="Arial" charset="0"/>
                <a:cs typeface="Arial" charset="0"/>
              </a:rPr>
              <a:t>Абсорбция</a:t>
            </a:r>
            <a:endParaRPr lang="en-US" altLang="ru-RU">
              <a:latin typeface="Arial" charset="0"/>
              <a:cs typeface="Arial" charset="0"/>
            </a:endParaRPr>
          </a:p>
          <a:p>
            <a:pPr marL="342900" lvl="1" indent="-114300" eaLnBrk="1" hangingPunct="1">
              <a:spcBef>
                <a:spcPct val="0"/>
              </a:spcBef>
              <a:buFont typeface="Arial" charset="0"/>
              <a:buChar char="–"/>
            </a:pPr>
            <a:r>
              <a:rPr lang="ru-RU" altLang="ru-RU">
                <a:latin typeface="Arial" charset="0"/>
                <a:cs typeface="Arial" charset="0"/>
              </a:rPr>
              <a:t>Риск переломов</a:t>
            </a:r>
            <a:endParaRPr lang="en-US" altLang="ru-RU">
              <a:latin typeface="Arial" charset="0"/>
              <a:cs typeface="Arial" charset="0"/>
            </a:endParaRP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Распространенность гиповитаминоза</a:t>
            </a:r>
            <a:r>
              <a:rPr lang="en-US" altLang="ru-RU">
                <a:latin typeface="Arial" charset="0"/>
                <a:cs typeface="Arial" charset="0"/>
              </a:rPr>
              <a:t> D </a:t>
            </a:r>
            <a:endParaRPr lang="ru-RU" altLang="ru-RU">
              <a:latin typeface="Arial" charset="0"/>
              <a:cs typeface="Arial" charset="0"/>
            </a:endParaRPr>
          </a:p>
          <a:p>
            <a:pPr marL="342900" lvl="1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Низкая приверженность терапии</a:t>
            </a:r>
            <a:endParaRPr lang="en-US" altLang="ru-RU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60263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C35754-4535-48F4-B284-ABABE1CECED4}" type="datetimeFigureOut">
              <a:rPr lang="ru-RU"/>
              <a:pPr>
                <a:defRPr/>
              </a:pPr>
              <a:t>14.08.2023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16051A-20A1-4A99-B364-868A6FCB45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6302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20"/>
          <p:cNvSpPr/>
          <p:nvPr/>
        </p:nvSpPr>
        <p:spPr bwMode="hidden"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14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1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76D1A2-904A-49E4-9E7B-83D5AC7C8F42}" type="datetimeFigureOut">
              <a:rPr lang="ru-RU"/>
              <a:pPr>
                <a:defRPr/>
              </a:pPr>
              <a:t>14.08.2023</a:t>
            </a:fld>
            <a:endParaRPr lang="ru-RU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91185F-EA2C-4611-ADD9-14293B25AC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8885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3DFD3-995A-4678-9896-B6AF4BC4FC96}" type="datetimeFigureOut">
              <a:rPr lang="ru-RU"/>
              <a:pPr>
                <a:defRPr/>
              </a:pPr>
              <a:t>14.08.2023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989937-4FB4-45BE-B8F2-18D805B48D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045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3"/>
          <p:cNvSpPr/>
          <p:nvPr/>
        </p:nvSpPr>
        <p:spPr>
          <a:xfrm>
            <a:off x="228600" y="228600"/>
            <a:ext cx="8696325" cy="473710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Freeform 14"/>
          <p:cNvSpPr>
            <a:spLocks/>
          </p:cNvSpPr>
          <p:nvPr/>
        </p:nvSpPr>
        <p:spPr bwMode="hidden">
          <a:xfrm>
            <a:off x="6046788" y="4203700"/>
            <a:ext cx="2876550" cy="714375"/>
          </a:xfrm>
          <a:custGeom>
            <a:avLst/>
            <a:gdLst>
              <a:gd name="T0" fmla="*/ 2147483647 w 2706"/>
              <a:gd name="T1" fmla="*/ 0 h 640"/>
              <a:gd name="T2" fmla="*/ 2147483647 w 2706"/>
              <a:gd name="T3" fmla="*/ 0 h 640"/>
              <a:gd name="T4" fmla="*/ 2147483647 w 2706"/>
              <a:gd name="T5" fmla="*/ 2147483647 h 640"/>
              <a:gd name="T6" fmla="*/ 2147483647 w 2706"/>
              <a:gd name="T7" fmla="*/ 2147483647 h 640"/>
              <a:gd name="T8" fmla="*/ 2147483647 w 2706"/>
              <a:gd name="T9" fmla="*/ 2147483647 h 640"/>
              <a:gd name="T10" fmla="*/ 2147483647 w 2706"/>
              <a:gd name="T11" fmla="*/ 2147483647 h 640"/>
              <a:gd name="T12" fmla="*/ 2147483647 w 2706"/>
              <a:gd name="T13" fmla="*/ 2147483647 h 640"/>
              <a:gd name="T14" fmla="*/ 2147483647 w 2706"/>
              <a:gd name="T15" fmla="*/ 2147483647 h 640"/>
              <a:gd name="T16" fmla="*/ 2147483647 w 2706"/>
              <a:gd name="T17" fmla="*/ 2147483647 h 640"/>
              <a:gd name="T18" fmla="*/ 2147483647 w 2706"/>
              <a:gd name="T19" fmla="*/ 2147483647 h 640"/>
              <a:gd name="T20" fmla="*/ 2147483647 w 2706"/>
              <a:gd name="T21" fmla="*/ 2147483647 h 640"/>
              <a:gd name="T22" fmla="*/ 2147483647 w 2706"/>
              <a:gd name="T23" fmla="*/ 2147483647 h 640"/>
              <a:gd name="T24" fmla="*/ 2147483647 w 2706"/>
              <a:gd name="T25" fmla="*/ 2147483647 h 640"/>
              <a:gd name="T26" fmla="*/ 2147483647 w 2706"/>
              <a:gd name="T27" fmla="*/ 2147483647 h 640"/>
              <a:gd name="T28" fmla="*/ 2147483647 w 2706"/>
              <a:gd name="T29" fmla="*/ 2147483647 h 640"/>
              <a:gd name="T30" fmla="*/ 2147483647 w 2706"/>
              <a:gd name="T31" fmla="*/ 2147483647 h 640"/>
              <a:gd name="T32" fmla="*/ 2147483647 w 2706"/>
              <a:gd name="T33" fmla="*/ 2147483647 h 640"/>
              <a:gd name="T34" fmla="*/ 2147483647 w 2706"/>
              <a:gd name="T35" fmla="*/ 2147483647 h 640"/>
              <a:gd name="T36" fmla="*/ 0 w 2706"/>
              <a:gd name="T37" fmla="*/ 2147483647 h 640"/>
              <a:gd name="T38" fmla="*/ 0 w 2706"/>
              <a:gd name="T39" fmla="*/ 2147483647 h 640"/>
              <a:gd name="T40" fmla="*/ 2147483647 w 2706"/>
              <a:gd name="T41" fmla="*/ 2147483647 h 640"/>
              <a:gd name="T42" fmla="*/ 2147483647 w 2706"/>
              <a:gd name="T43" fmla="*/ 2147483647 h 640"/>
              <a:gd name="T44" fmla="*/ 2147483647 w 2706"/>
              <a:gd name="T45" fmla="*/ 2147483647 h 640"/>
              <a:gd name="T46" fmla="*/ 2147483647 w 2706"/>
              <a:gd name="T47" fmla="*/ 2147483647 h 640"/>
              <a:gd name="T48" fmla="*/ 2147483647 w 2706"/>
              <a:gd name="T49" fmla="*/ 2147483647 h 640"/>
              <a:gd name="T50" fmla="*/ 2147483647 w 2706"/>
              <a:gd name="T51" fmla="*/ 2147483647 h 640"/>
              <a:gd name="T52" fmla="*/ 2147483647 w 2706"/>
              <a:gd name="T53" fmla="*/ 2147483647 h 640"/>
              <a:gd name="T54" fmla="*/ 2147483647 w 2706"/>
              <a:gd name="T55" fmla="*/ 2147483647 h 640"/>
              <a:gd name="T56" fmla="*/ 2147483647 w 2706"/>
              <a:gd name="T57" fmla="*/ 2147483647 h 640"/>
              <a:gd name="T58" fmla="*/ 2147483647 w 2706"/>
              <a:gd name="T59" fmla="*/ 2147483647 h 640"/>
              <a:gd name="T60" fmla="*/ 2147483647 w 2706"/>
              <a:gd name="T61" fmla="*/ 2147483647 h 640"/>
              <a:gd name="T62" fmla="*/ 2147483647 w 2706"/>
              <a:gd name="T63" fmla="*/ 2147483647 h 640"/>
              <a:gd name="T64" fmla="*/ 2147483647 w 2706"/>
              <a:gd name="T65" fmla="*/ 2147483647 h 640"/>
              <a:gd name="T66" fmla="*/ 2147483647 w 2706"/>
              <a:gd name="T67" fmla="*/ 2147483647 h 640"/>
              <a:gd name="T68" fmla="*/ 2147483647 w 2706"/>
              <a:gd name="T69" fmla="*/ 2147483647 h 640"/>
              <a:gd name="T70" fmla="*/ 2147483647 w 2706"/>
              <a:gd name="T71" fmla="*/ 2147483647 h 640"/>
              <a:gd name="T72" fmla="*/ 2147483647 w 2706"/>
              <a:gd name="T73" fmla="*/ 2147483647 h 640"/>
              <a:gd name="T74" fmla="*/ 2147483647 w 2706"/>
              <a:gd name="T75" fmla="*/ 2147483647 h 640"/>
              <a:gd name="T76" fmla="*/ 2147483647 w 2706"/>
              <a:gd name="T77" fmla="*/ 2147483647 h 640"/>
              <a:gd name="T78" fmla="*/ 2147483647 w 2706"/>
              <a:gd name="T79" fmla="*/ 2147483647 h 640"/>
              <a:gd name="T80" fmla="*/ 2147483647 w 2706"/>
              <a:gd name="T81" fmla="*/ 2147483647 h 640"/>
              <a:gd name="T82" fmla="*/ 2147483647 w 2706"/>
              <a:gd name="T83" fmla="*/ 2147483647 h 640"/>
              <a:gd name="T84" fmla="*/ 2147483647 w 2706"/>
              <a:gd name="T85" fmla="*/ 2147483647 h 640"/>
              <a:gd name="T86" fmla="*/ 2147483647 w 2706"/>
              <a:gd name="T87" fmla="*/ 2147483647 h 640"/>
              <a:gd name="T88" fmla="*/ 2147483647 w 2706"/>
              <a:gd name="T89" fmla="*/ 2147483647 h 640"/>
              <a:gd name="T90" fmla="*/ 2147483647 w 2706"/>
              <a:gd name="T91" fmla="*/ 2147483647 h 640"/>
              <a:gd name="T92" fmla="*/ 2147483647 w 2706"/>
              <a:gd name="T93" fmla="*/ 2147483647 h 640"/>
              <a:gd name="T94" fmla="*/ 2147483647 w 2706"/>
              <a:gd name="T95" fmla="*/ 2147483647 h 640"/>
              <a:gd name="T96" fmla="*/ 2147483647 w 2706"/>
              <a:gd name="T97" fmla="*/ 2147483647 h 640"/>
              <a:gd name="T98" fmla="*/ 2147483647 w 2706"/>
              <a:gd name="T99" fmla="*/ 2147483647 h 640"/>
              <a:gd name="T100" fmla="*/ 2147483647 w 2706"/>
              <a:gd name="T101" fmla="*/ 2147483647 h 640"/>
              <a:gd name="T102" fmla="*/ 2147483647 w 2706"/>
              <a:gd name="T103" fmla="*/ 2147483647 h 640"/>
              <a:gd name="T104" fmla="*/ 2147483647 w 2706"/>
              <a:gd name="T105" fmla="*/ 2147483647 h 640"/>
              <a:gd name="T106" fmla="*/ 2147483647 w 2706"/>
              <a:gd name="T107" fmla="*/ 0 h 640"/>
              <a:gd name="T108" fmla="*/ 2147483647 w 2706"/>
              <a:gd name="T109" fmla="*/ 0 h 640"/>
              <a:gd name="T110" fmla="*/ 2147483647 w 2706"/>
              <a:gd name="T111" fmla="*/ 0 h 640"/>
              <a:gd name="T112" fmla="*/ 2147483647 w 2706"/>
              <a:gd name="T113" fmla="*/ 0 h 640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6" y="388"/>
                </a:lnTo>
                <a:lnTo>
                  <a:pt x="2706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1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" name="Freeform 18"/>
          <p:cNvSpPr>
            <a:spLocks/>
          </p:cNvSpPr>
          <p:nvPr/>
        </p:nvSpPr>
        <p:spPr bwMode="hidden">
          <a:xfrm>
            <a:off x="2619375" y="4075113"/>
            <a:ext cx="5545138" cy="850900"/>
          </a:xfrm>
          <a:custGeom>
            <a:avLst/>
            <a:gdLst>
              <a:gd name="T0" fmla="*/ 2147483647 w 5216"/>
              <a:gd name="T1" fmla="*/ 2147483647 h 762"/>
              <a:gd name="T2" fmla="*/ 2147483647 w 5216"/>
              <a:gd name="T3" fmla="*/ 2147483647 h 762"/>
              <a:gd name="T4" fmla="*/ 2147483647 w 5216"/>
              <a:gd name="T5" fmla="*/ 2147483647 h 762"/>
              <a:gd name="T6" fmla="*/ 2147483647 w 5216"/>
              <a:gd name="T7" fmla="*/ 2147483647 h 762"/>
              <a:gd name="T8" fmla="*/ 2147483647 w 5216"/>
              <a:gd name="T9" fmla="*/ 2147483647 h 762"/>
              <a:gd name="T10" fmla="*/ 2147483647 w 5216"/>
              <a:gd name="T11" fmla="*/ 2147483647 h 762"/>
              <a:gd name="T12" fmla="*/ 2147483647 w 5216"/>
              <a:gd name="T13" fmla="*/ 2147483647 h 762"/>
              <a:gd name="T14" fmla="*/ 2147483647 w 5216"/>
              <a:gd name="T15" fmla="*/ 2147483647 h 762"/>
              <a:gd name="T16" fmla="*/ 2147483647 w 5216"/>
              <a:gd name="T17" fmla="*/ 2147483647 h 762"/>
              <a:gd name="T18" fmla="*/ 2147483647 w 5216"/>
              <a:gd name="T19" fmla="*/ 2147483647 h 762"/>
              <a:gd name="T20" fmla="*/ 2147483647 w 5216"/>
              <a:gd name="T21" fmla="*/ 2147483647 h 762"/>
              <a:gd name="T22" fmla="*/ 2147483647 w 5216"/>
              <a:gd name="T23" fmla="*/ 2147483647 h 762"/>
              <a:gd name="T24" fmla="*/ 2147483647 w 5216"/>
              <a:gd name="T25" fmla="*/ 2147483647 h 762"/>
              <a:gd name="T26" fmla="*/ 2147483647 w 5216"/>
              <a:gd name="T27" fmla="*/ 0 h 762"/>
              <a:gd name="T28" fmla="*/ 2147483647 w 5216"/>
              <a:gd name="T29" fmla="*/ 2147483647 h 762"/>
              <a:gd name="T30" fmla="*/ 2147483647 w 5216"/>
              <a:gd name="T31" fmla="*/ 2147483647 h 762"/>
              <a:gd name="T32" fmla="*/ 0 w 5216"/>
              <a:gd name="T33" fmla="*/ 2147483647 h 762"/>
              <a:gd name="T34" fmla="*/ 2147483647 w 5216"/>
              <a:gd name="T35" fmla="*/ 2147483647 h 762"/>
              <a:gd name="T36" fmla="*/ 2147483647 w 5216"/>
              <a:gd name="T37" fmla="*/ 2147483647 h 762"/>
              <a:gd name="T38" fmla="*/ 2147483647 w 5216"/>
              <a:gd name="T39" fmla="*/ 2147483647 h 762"/>
              <a:gd name="T40" fmla="*/ 2147483647 w 5216"/>
              <a:gd name="T41" fmla="*/ 2147483647 h 762"/>
              <a:gd name="T42" fmla="*/ 2147483647 w 5216"/>
              <a:gd name="T43" fmla="*/ 2147483647 h 762"/>
              <a:gd name="T44" fmla="*/ 2147483647 w 5216"/>
              <a:gd name="T45" fmla="*/ 2147483647 h 762"/>
              <a:gd name="T46" fmla="*/ 2147483647 w 5216"/>
              <a:gd name="T47" fmla="*/ 2147483647 h 762"/>
              <a:gd name="T48" fmla="*/ 2147483647 w 5216"/>
              <a:gd name="T49" fmla="*/ 2147483647 h 762"/>
              <a:gd name="T50" fmla="*/ 2147483647 w 5216"/>
              <a:gd name="T51" fmla="*/ 2147483647 h 762"/>
              <a:gd name="T52" fmla="*/ 2147483647 w 5216"/>
              <a:gd name="T53" fmla="*/ 2147483647 h 762"/>
              <a:gd name="T54" fmla="*/ 2147483647 w 5216"/>
              <a:gd name="T55" fmla="*/ 2147483647 h 762"/>
              <a:gd name="T56" fmla="*/ 2147483647 w 5216"/>
              <a:gd name="T57" fmla="*/ 2147483647 h 762"/>
              <a:gd name="T58" fmla="*/ 2147483647 w 5216"/>
              <a:gd name="T59" fmla="*/ 2147483647 h 762"/>
              <a:gd name="T60" fmla="*/ 2147483647 w 5216"/>
              <a:gd name="T61" fmla="*/ 2147483647 h 762"/>
              <a:gd name="T62" fmla="*/ 2147483647 w 5216"/>
              <a:gd name="T63" fmla="*/ 2147483647 h 762"/>
              <a:gd name="T64" fmla="*/ 2147483647 w 5216"/>
              <a:gd name="T65" fmla="*/ 2147483647 h 762"/>
              <a:gd name="T66" fmla="*/ 2147483647 w 5216"/>
              <a:gd name="T67" fmla="*/ 2147483647 h 762"/>
              <a:gd name="T68" fmla="*/ 2147483647 w 5216"/>
              <a:gd name="T69" fmla="*/ 2147483647 h 762"/>
              <a:gd name="T70" fmla="*/ 2147483647 w 5216"/>
              <a:gd name="T71" fmla="*/ 2147483647 h 762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3999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" name="Freeform 22"/>
          <p:cNvSpPr>
            <a:spLocks/>
          </p:cNvSpPr>
          <p:nvPr/>
        </p:nvSpPr>
        <p:spPr bwMode="hidden">
          <a:xfrm>
            <a:off x="2828925" y="4087813"/>
            <a:ext cx="5467350" cy="774700"/>
          </a:xfrm>
          <a:custGeom>
            <a:avLst/>
            <a:gdLst>
              <a:gd name="T0" fmla="*/ 0 w 5144"/>
              <a:gd name="T1" fmla="*/ 2147483647 h 694"/>
              <a:gd name="T2" fmla="*/ 0 w 5144"/>
              <a:gd name="T3" fmla="*/ 2147483647 h 694"/>
              <a:gd name="T4" fmla="*/ 2147483647 w 5144"/>
              <a:gd name="T5" fmla="*/ 2147483647 h 694"/>
              <a:gd name="T6" fmla="*/ 2147483647 w 5144"/>
              <a:gd name="T7" fmla="*/ 2147483647 h 694"/>
              <a:gd name="T8" fmla="*/ 2147483647 w 5144"/>
              <a:gd name="T9" fmla="*/ 2147483647 h 694"/>
              <a:gd name="T10" fmla="*/ 2147483647 w 5144"/>
              <a:gd name="T11" fmla="*/ 2147483647 h 694"/>
              <a:gd name="T12" fmla="*/ 2147483647 w 5144"/>
              <a:gd name="T13" fmla="*/ 2147483647 h 694"/>
              <a:gd name="T14" fmla="*/ 2147483647 w 5144"/>
              <a:gd name="T15" fmla="*/ 2147483647 h 694"/>
              <a:gd name="T16" fmla="*/ 2147483647 w 5144"/>
              <a:gd name="T17" fmla="*/ 2147483647 h 694"/>
              <a:gd name="T18" fmla="*/ 2147483647 w 5144"/>
              <a:gd name="T19" fmla="*/ 2147483647 h 694"/>
              <a:gd name="T20" fmla="*/ 2147483647 w 5144"/>
              <a:gd name="T21" fmla="*/ 2147483647 h 694"/>
              <a:gd name="T22" fmla="*/ 2147483647 w 5144"/>
              <a:gd name="T23" fmla="*/ 2147483647 h 694"/>
              <a:gd name="T24" fmla="*/ 2147483647 w 5144"/>
              <a:gd name="T25" fmla="*/ 0 h 694"/>
              <a:gd name="T26" fmla="*/ 2147483647 w 5144"/>
              <a:gd name="T27" fmla="*/ 2147483647 h 694"/>
              <a:gd name="T28" fmla="*/ 2147483647 w 5144"/>
              <a:gd name="T29" fmla="*/ 2147483647 h 694"/>
              <a:gd name="T30" fmla="*/ 2147483647 w 5144"/>
              <a:gd name="T31" fmla="*/ 2147483647 h 694"/>
              <a:gd name="T32" fmla="*/ 2147483647 w 5144"/>
              <a:gd name="T33" fmla="*/ 2147483647 h 694"/>
              <a:gd name="T34" fmla="*/ 2147483647 w 5144"/>
              <a:gd name="T35" fmla="*/ 2147483647 h 694"/>
              <a:gd name="T36" fmla="*/ 2147483647 w 5144"/>
              <a:gd name="T37" fmla="*/ 2147483647 h 694"/>
              <a:gd name="T38" fmla="*/ 2147483647 w 5144"/>
              <a:gd name="T39" fmla="*/ 2147483647 h 694"/>
              <a:gd name="T40" fmla="*/ 2147483647 w 5144"/>
              <a:gd name="T41" fmla="*/ 2147483647 h 694"/>
              <a:gd name="T42" fmla="*/ 2147483647 w 5144"/>
              <a:gd name="T43" fmla="*/ 2147483647 h 694"/>
              <a:gd name="T44" fmla="*/ 2147483647 w 5144"/>
              <a:gd name="T45" fmla="*/ 2147483647 h 694"/>
              <a:gd name="T46" fmla="*/ 2147483647 w 5144"/>
              <a:gd name="T47" fmla="*/ 2147483647 h 694"/>
              <a:gd name="T48" fmla="*/ 2147483647 w 5144"/>
              <a:gd name="T49" fmla="*/ 2147483647 h 694"/>
              <a:gd name="T50" fmla="*/ 2147483647 w 5144"/>
              <a:gd name="T51" fmla="*/ 2147483647 h 694"/>
              <a:gd name="T52" fmla="*/ 2147483647 w 5144"/>
              <a:gd name="T53" fmla="*/ 2147483647 h 694"/>
              <a:gd name="T54" fmla="*/ 2147483647 w 5144"/>
              <a:gd name="T55" fmla="*/ 2147483647 h 694"/>
              <a:gd name="T56" fmla="*/ 2147483647 w 5144"/>
              <a:gd name="T57" fmla="*/ 2147483647 h 694"/>
              <a:gd name="T58" fmla="*/ 2147483647 w 5144"/>
              <a:gd name="T59" fmla="*/ 2147483647 h 694"/>
              <a:gd name="T60" fmla="*/ 2147483647 w 5144"/>
              <a:gd name="T61" fmla="*/ 2147483647 h 694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" name="Freeform 26"/>
          <p:cNvSpPr>
            <a:spLocks/>
          </p:cNvSpPr>
          <p:nvPr/>
        </p:nvSpPr>
        <p:spPr bwMode="hidden">
          <a:xfrm>
            <a:off x="5610225" y="4073525"/>
            <a:ext cx="3306763" cy="652463"/>
          </a:xfrm>
          <a:custGeom>
            <a:avLst/>
            <a:gdLst>
              <a:gd name="T0" fmla="*/ 0 w 3112"/>
              <a:gd name="T1" fmla="*/ 2147483647 h 584"/>
              <a:gd name="T2" fmla="*/ 0 w 3112"/>
              <a:gd name="T3" fmla="*/ 2147483647 h 584"/>
              <a:gd name="T4" fmla="*/ 2147483647 w 3112"/>
              <a:gd name="T5" fmla="*/ 2147483647 h 584"/>
              <a:gd name="T6" fmla="*/ 2147483647 w 3112"/>
              <a:gd name="T7" fmla="*/ 2147483647 h 584"/>
              <a:gd name="T8" fmla="*/ 2147483647 w 3112"/>
              <a:gd name="T9" fmla="*/ 2147483647 h 584"/>
              <a:gd name="T10" fmla="*/ 2147483647 w 3112"/>
              <a:gd name="T11" fmla="*/ 2147483647 h 584"/>
              <a:gd name="T12" fmla="*/ 2147483647 w 3112"/>
              <a:gd name="T13" fmla="*/ 2147483647 h 584"/>
              <a:gd name="T14" fmla="*/ 2147483647 w 3112"/>
              <a:gd name="T15" fmla="*/ 2147483647 h 584"/>
              <a:gd name="T16" fmla="*/ 2147483647 w 3112"/>
              <a:gd name="T17" fmla="*/ 2147483647 h 584"/>
              <a:gd name="T18" fmla="*/ 2147483647 w 3112"/>
              <a:gd name="T19" fmla="*/ 2147483647 h 584"/>
              <a:gd name="T20" fmla="*/ 2147483647 w 3112"/>
              <a:gd name="T21" fmla="*/ 2147483647 h 584"/>
              <a:gd name="T22" fmla="*/ 2147483647 w 3112"/>
              <a:gd name="T23" fmla="*/ 2147483647 h 584"/>
              <a:gd name="T24" fmla="*/ 2147483647 w 3112"/>
              <a:gd name="T25" fmla="*/ 2147483647 h 584"/>
              <a:gd name="T26" fmla="*/ 2147483647 w 3112"/>
              <a:gd name="T27" fmla="*/ 2147483647 h 584"/>
              <a:gd name="T28" fmla="*/ 2147483647 w 3112"/>
              <a:gd name="T29" fmla="*/ 2147483647 h 584"/>
              <a:gd name="T30" fmla="*/ 2147483647 w 3112"/>
              <a:gd name="T31" fmla="*/ 2147483647 h 584"/>
              <a:gd name="T32" fmla="*/ 2147483647 w 3112"/>
              <a:gd name="T33" fmla="*/ 2147483647 h 584"/>
              <a:gd name="T34" fmla="*/ 2147483647 w 3112"/>
              <a:gd name="T35" fmla="*/ 2147483647 h 584"/>
              <a:gd name="T36" fmla="*/ 2147483647 w 3112"/>
              <a:gd name="T37" fmla="*/ 2147483647 h 584"/>
              <a:gd name="T38" fmla="*/ 2147483647 w 3112"/>
              <a:gd name="T39" fmla="*/ 0 h 584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 useBgFill="1">
        <p:nvSpPr>
          <p:cNvPr id="9" name="Freeform 10"/>
          <p:cNvSpPr>
            <a:spLocks/>
          </p:cNvSpPr>
          <p:nvPr/>
        </p:nvSpPr>
        <p:spPr bwMode="hidden">
          <a:xfrm>
            <a:off x="211138" y="4059238"/>
            <a:ext cx="8723312" cy="1328737"/>
          </a:xfrm>
          <a:custGeom>
            <a:avLst/>
            <a:gdLst>
              <a:gd name="T0" fmla="*/ 2147483647 w 8196"/>
              <a:gd name="T1" fmla="*/ 2147483647 h 1192"/>
              <a:gd name="T2" fmla="*/ 2147483647 w 8196"/>
              <a:gd name="T3" fmla="*/ 2147483647 h 1192"/>
              <a:gd name="T4" fmla="*/ 2147483647 w 8196"/>
              <a:gd name="T5" fmla="*/ 2147483647 h 1192"/>
              <a:gd name="T6" fmla="*/ 2147483647 w 8196"/>
              <a:gd name="T7" fmla="*/ 2147483647 h 1192"/>
              <a:gd name="T8" fmla="*/ 2147483647 w 8196"/>
              <a:gd name="T9" fmla="*/ 2147483647 h 1192"/>
              <a:gd name="T10" fmla="*/ 2147483647 w 8196"/>
              <a:gd name="T11" fmla="*/ 2147483647 h 1192"/>
              <a:gd name="T12" fmla="*/ 2147483647 w 8196"/>
              <a:gd name="T13" fmla="*/ 2147483647 h 1192"/>
              <a:gd name="T14" fmla="*/ 2147483647 w 8196"/>
              <a:gd name="T15" fmla="*/ 2147483647 h 1192"/>
              <a:gd name="T16" fmla="*/ 2147483647 w 8196"/>
              <a:gd name="T17" fmla="*/ 2147483647 h 1192"/>
              <a:gd name="T18" fmla="*/ 2147483647 w 8196"/>
              <a:gd name="T19" fmla="*/ 2147483647 h 1192"/>
              <a:gd name="T20" fmla="*/ 2147483647 w 8196"/>
              <a:gd name="T21" fmla="*/ 2147483647 h 1192"/>
              <a:gd name="T22" fmla="*/ 2147483647 w 8196"/>
              <a:gd name="T23" fmla="*/ 2147483647 h 1192"/>
              <a:gd name="T24" fmla="*/ 2147483647 w 8196"/>
              <a:gd name="T25" fmla="*/ 2147483647 h 1192"/>
              <a:gd name="T26" fmla="*/ 2147483647 w 8196"/>
              <a:gd name="T27" fmla="*/ 2147483647 h 1192"/>
              <a:gd name="T28" fmla="*/ 2147483647 w 8196"/>
              <a:gd name="T29" fmla="*/ 2147483647 h 1192"/>
              <a:gd name="T30" fmla="*/ 2147483647 w 8196"/>
              <a:gd name="T31" fmla="*/ 2147483647 h 1192"/>
              <a:gd name="T32" fmla="*/ 2147483647 w 8196"/>
              <a:gd name="T33" fmla="*/ 2147483647 h 1192"/>
              <a:gd name="T34" fmla="*/ 2147483647 w 8196"/>
              <a:gd name="T35" fmla="*/ 2147483647 h 1192"/>
              <a:gd name="T36" fmla="*/ 2147483647 w 8196"/>
              <a:gd name="T37" fmla="*/ 2147483647 h 1192"/>
              <a:gd name="T38" fmla="*/ 2147483647 w 8196"/>
              <a:gd name="T39" fmla="*/ 2147483647 h 1192"/>
              <a:gd name="T40" fmla="*/ 2147483647 w 8196"/>
              <a:gd name="T41" fmla="*/ 2147483647 h 1192"/>
              <a:gd name="T42" fmla="*/ 2147483647 w 8196"/>
              <a:gd name="T43" fmla="*/ 2147483647 h 1192"/>
              <a:gd name="T44" fmla="*/ 2147483647 w 8196"/>
              <a:gd name="T45" fmla="*/ 0 h 1192"/>
              <a:gd name="T46" fmla="*/ 2147483647 w 8196"/>
              <a:gd name="T47" fmla="*/ 2147483647 h 1192"/>
              <a:gd name="T48" fmla="*/ 2147483647 w 8196"/>
              <a:gd name="T49" fmla="*/ 2147483647 h 1192"/>
              <a:gd name="T50" fmla="*/ 2147483647 w 8196"/>
              <a:gd name="T51" fmla="*/ 2147483647 h 1192"/>
              <a:gd name="T52" fmla="*/ 2147483647 w 8196"/>
              <a:gd name="T53" fmla="*/ 2147483647 h 1192"/>
              <a:gd name="T54" fmla="*/ 2147483647 w 8196"/>
              <a:gd name="T55" fmla="*/ 2147483647 h 1192"/>
              <a:gd name="T56" fmla="*/ 2147483647 w 8196"/>
              <a:gd name="T57" fmla="*/ 2147483647 h 1192"/>
              <a:gd name="T58" fmla="*/ 2147483647 w 8196"/>
              <a:gd name="T59" fmla="*/ 2147483647 h 1192"/>
              <a:gd name="T60" fmla="*/ 2147483647 w 8196"/>
              <a:gd name="T61" fmla="*/ 2147483647 h 1192"/>
              <a:gd name="T62" fmla="*/ 0 w 8196"/>
              <a:gd name="T63" fmla="*/ 2147483647 h 1192"/>
              <a:gd name="T64" fmla="*/ 2147483647 w 8196"/>
              <a:gd name="T65" fmla="*/ 2147483647 h 1192"/>
              <a:gd name="T66" fmla="*/ 2147483647 w 8196"/>
              <a:gd name="T67" fmla="*/ 2147483647 h 1192"/>
              <a:gd name="T68" fmla="*/ 2147483647 w 8196"/>
              <a:gd name="T69" fmla="*/ 2147483647 h 1192"/>
              <a:gd name="T70" fmla="*/ 2147483647 w 8196"/>
              <a:gd name="T71" fmla="*/ 2147483647 h 1192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510"/>
                </a:lnTo>
                <a:lnTo>
                  <a:pt x="8192" y="512"/>
                </a:lnTo>
                <a:close/>
              </a:path>
            </a:pathLst>
          </a:cu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236AB0-D380-430F-AE62-E8C5063CC607}" type="datetimeFigureOut">
              <a:rPr lang="ru-RU"/>
              <a:pPr>
                <a:defRPr/>
              </a:pPr>
              <a:t>14.08.2023</a:t>
            </a:fld>
            <a:endParaRPr lang="ru-RU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79DF4A-C9AC-4074-8CD6-BE28325FED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5034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DDC30D-6B4E-4AE6-9A02-6A611AF484B7}" type="datetimeFigureOut">
              <a:rPr lang="ru-RU"/>
              <a:pPr>
                <a:defRPr/>
              </a:pPr>
              <a:t>14.08.2023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23635F-64E4-4536-ACB5-4A64BC042F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6141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23D0AD-3C12-4E50-A844-D72E6E0557F0}" type="datetimeFigureOut">
              <a:rPr lang="ru-RU"/>
              <a:pPr>
                <a:defRPr/>
              </a:pPr>
              <a:t>14.08.2023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66209E-8DDD-4306-81B2-6E560F925D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0850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D378CA-15C3-46DB-93B8-3F27B7A2AE8F}" type="datetimeFigureOut">
              <a:rPr lang="ru-RU"/>
              <a:pPr>
                <a:defRPr/>
              </a:pPr>
              <a:t>14.08.2023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5D6A7B-FB61-4B6D-BCDF-A77164FCF4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6579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1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3" name="Group 5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0325"/>
            <a:chOff x="-3905251" y="4294188"/>
            <a:chExt cx="13027839" cy="1892300"/>
          </a:xfrm>
        </p:grpSpPr>
        <p:sp>
          <p:nvSpPr>
            <p:cNvPr id="4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8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9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0BE19C-71BD-4AB0-8AC6-9EB69E5E2595}" type="datetimeFigureOut">
              <a:rPr lang="ru-RU"/>
              <a:pPr>
                <a:defRPr/>
              </a:pPr>
              <a:t>14.08.2023</a:t>
            </a:fld>
            <a:endParaRPr lang="ru-RU"/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50EC08-2DB7-4EDB-AAE9-9D80E320A0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9310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6" name="Group 23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11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317A8E-42D2-421F-93AE-9461E5DA6B55}" type="datetimeFigureOut">
              <a:rPr lang="ru-RU"/>
              <a:pPr>
                <a:defRPr/>
              </a:pPr>
              <a:t>14.08.2023</a:t>
            </a:fld>
            <a:endParaRPr lang="ru-RU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436ECE-C68C-4AA8-98A5-25D4E14709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3022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6" name="Group 8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 rtlCol="0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D9FD23-C0B8-4048-80C4-5A4AB77CC5EA}" type="datetimeFigureOut">
              <a:rPr lang="ru-RU"/>
              <a:pPr>
                <a:defRPr/>
              </a:pPr>
              <a:t>14.08.2023</a:t>
            </a:fld>
            <a:endParaRPr lang="ru-RU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57DFE9-8083-45C6-8428-D97B21D09E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4836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41E9FA-DA30-412B-91D2-AD6A4BB69C2D}" type="datetimeFigureOut">
              <a:rPr lang="ru-RU"/>
              <a:pPr>
                <a:defRPr/>
              </a:pPr>
              <a:t>14.08.2023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8AE50-5D00-4D40-A7C9-0D759A13DA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5796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6325" cy="2468563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1027" name="Group 15"/>
          <p:cNvGrpSpPr>
            <a:grpSpLocks noChangeAspect="1"/>
          </p:cNvGrpSpPr>
          <p:nvPr/>
        </p:nvGrpSpPr>
        <p:grpSpPr bwMode="auto">
          <a:xfrm>
            <a:off x="211138" y="1679575"/>
            <a:ext cx="8723312" cy="1330325"/>
            <a:chOff x="-3905251" y="4294188"/>
            <a:chExt cx="13027839" cy="1892300"/>
          </a:xfrm>
        </p:grpSpPr>
        <p:sp>
          <p:nvSpPr>
            <p:cNvPr id="1033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34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35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36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1037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38138"/>
            <a:ext cx="8229600" cy="1252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  <a:endParaRPr lang="en-US" alt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4138" y="6249988"/>
            <a:ext cx="37861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6415521-C0C6-4895-84D3-58EFB8DCB1C1}" type="datetimeFigureOut">
              <a:rPr lang="ru-RU"/>
              <a:pPr>
                <a:defRPr/>
              </a:pPr>
              <a:t>14.08.2023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5DF8BF1-EB78-4775-864F-C4B07D511A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3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71538" y="2674938"/>
            <a:ext cx="7408862" cy="345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  <a:endParaRPr lang="en-US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87" r:id="rId1"/>
    <p:sldLayoutId id="2147484293" r:id="rId2"/>
    <p:sldLayoutId id="2147484288" r:id="rId3"/>
    <p:sldLayoutId id="2147484289" r:id="rId4"/>
    <p:sldLayoutId id="2147484290" r:id="rId5"/>
    <p:sldLayoutId id="2147484294" r:id="rId6"/>
    <p:sldLayoutId id="2147484295" r:id="rId7"/>
    <p:sldLayoutId id="2147484296" r:id="rId8"/>
    <p:sldLayoutId id="2147484291" r:id="rId9"/>
    <p:sldLayoutId id="2147484297" r:id="rId10"/>
    <p:sldLayoutId id="214748429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ern="1200">
          <a:solidFill>
            <a:schemeClr val="tx2"/>
          </a:solidFill>
          <a:latin typeface="+mn-lt"/>
          <a:ea typeface="+mn-ea"/>
          <a:cs typeface="+mn-cs"/>
        </a:defRPr>
      </a:lvl4pPr>
      <a:lvl5pPr marL="1462088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ru/url?sa=i&amp;rct=j&amp;q=&amp;esrc=s&amp;source=images&amp;cd=&amp;cad=rja&amp;uact=8&amp;ved=0ahUKEwiamN_YmLPLAhWEQJoKHcZDDb8QjRwIBw&amp;url=http://www.volgmed.ru/ru/depts/news/103/&amp;psig=AFQjCNFkWuhJfKn_cQjypt4MDKknpw9uDA&amp;ust=1457598748950128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ru/url?sa=i&amp;rct=j&amp;q=&amp;esrc=s&amp;source=images&amp;cd=&amp;cad=rja&amp;uact=8&amp;ved=0ahUKEwiamN_YmLPLAhWEQJoKHcZDDb8QjRwIBw&amp;url=http://www.volgmed.ru/ru/depts/news/103/&amp;psig=AFQjCNFkWuhJfKn_cQjypt4MDKknpw9uDA&amp;ust=1457598748950128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2691879"/>
            <a:ext cx="8640960" cy="1673225"/>
          </a:xfrm>
        </p:spPr>
        <p:txBody>
          <a:bodyPr/>
          <a:lstStyle/>
          <a:p>
            <a:pPr eaLnBrk="1" hangingPunct="1"/>
            <a:r>
              <a:rPr lang="ru-RU" sz="3200" b="1" dirty="0">
                <a:solidFill>
                  <a:schemeClr val="tx1"/>
                </a:solidFill>
              </a:rPr>
              <a:t>Лабораторная диагностика вирусных </a:t>
            </a:r>
            <a:r>
              <a:rPr lang="ru-RU" sz="3200" b="1" dirty="0" err="1">
                <a:solidFill>
                  <a:schemeClr val="tx1"/>
                </a:solidFill>
              </a:rPr>
              <a:t>урогенитальных</a:t>
            </a:r>
            <a:r>
              <a:rPr lang="ru-RU" sz="3200" b="1" dirty="0">
                <a:solidFill>
                  <a:schemeClr val="tx1"/>
                </a:solidFill>
              </a:rPr>
              <a:t> инфекций</a:t>
            </a:r>
            <a:endParaRPr lang="en-US" altLang="ru-RU" sz="1800" b="1" dirty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1026" name="Picture 2" descr="http://www.volgmed.ru/uploads/files/2013-2/17202-gerb_volggmu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3946" y="217716"/>
            <a:ext cx="2435224" cy="2453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8306" name="AutoShape 2" descr="Herpes: HSV-1 and HSV-2 | Johns Hopkins Medicin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8308" name="AutoShape 4" descr="Herpes: HSV-1 and HSV-2 | Johns Hopkins Medicin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8310" name="AutoShape 6" descr="Herpes: HSV-1 and HSV-2 | Johns Hopkins Medicin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8312" name="AutoShape 8" descr="Herpes Simplex Virus 1 (HSV-1) Genetically Decode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0658" name="AutoShape 2" descr="Symptomatic Covid-19 Infection Is Associated With An Increased Risk Of  Overactive Bladder Symptom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0660" name="AutoShape 4" descr="Symptomatic Covid-19 Infection Is Associated With An Increased Risk Of  Overactive Bladder Symptom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0662" name="AutoShape 6" descr="3D illustration of a virus infection as coronavirus, viral pneumonia or influenz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0664" name="AutoShape 8" descr="3D illustration of a virus infection as coronavirus, viral pneumonia or influenz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0666" name="AutoShape 10" descr="3D illustration of a virus infection as coronavirus, viral pneumonia or influenz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116632"/>
            <a:ext cx="8229600" cy="1252537"/>
          </a:xfrm>
        </p:spPr>
        <p:txBody>
          <a:bodyPr/>
          <a:lstStyle/>
          <a:p>
            <a:pPr algn="ctr" eaLnBrk="1" hangingPunct="1"/>
            <a:r>
              <a:rPr lang="ru-RU" altLang="ru-RU" sz="3200" b="1" dirty="0">
                <a:solidFill>
                  <a:schemeClr val="tx1"/>
                </a:solidFill>
              </a:rPr>
              <a:t>Хламидиоз в Российской Федерации.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1700808"/>
            <a:ext cx="8712968" cy="4495800"/>
          </a:xfrm>
        </p:spPr>
        <p:txBody>
          <a:bodyPr/>
          <a:lstStyle/>
          <a:p>
            <a:pPr algn="just" eaLnBrk="1" hangingPunct="1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ru-RU" altLang="ru-RU" dirty="0">
                <a:solidFill>
                  <a:schemeClr val="tx1"/>
                </a:solidFill>
              </a:rPr>
              <a:t>По уровню заболеваемости в РФ </a:t>
            </a:r>
            <a:r>
              <a:rPr lang="ru-RU" altLang="ru-RU" b="1" dirty="0" err="1">
                <a:solidFill>
                  <a:schemeClr val="tx1"/>
                </a:solidFill>
              </a:rPr>
              <a:t>хламидийная</a:t>
            </a:r>
            <a:r>
              <a:rPr lang="ru-RU" altLang="ru-RU" b="1" dirty="0">
                <a:solidFill>
                  <a:schemeClr val="tx1"/>
                </a:solidFill>
              </a:rPr>
              <a:t> инфекция стоит на втором месте после </a:t>
            </a:r>
            <a:r>
              <a:rPr lang="ru-RU" altLang="ru-RU" b="1" dirty="0" err="1">
                <a:solidFill>
                  <a:schemeClr val="tx1"/>
                </a:solidFill>
              </a:rPr>
              <a:t>трихомонадной</a:t>
            </a:r>
            <a:r>
              <a:rPr lang="ru-RU" altLang="ru-RU" b="1" dirty="0">
                <a:solidFill>
                  <a:schemeClr val="tx1"/>
                </a:solidFill>
              </a:rPr>
              <a:t>. </a:t>
            </a:r>
          </a:p>
          <a:p>
            <a:pPr algn="just" eaLnBrk="1" hangingPunct="1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ru-RU" altLang="ru-RU" b="1" dirty="0" err="1">
                <a:solidFill>
                  <a:schemeClr val="tx1"/>
                </a:solidFill>
              </a:rPr>
              <a:t>Хламидии</a:t>
            </a:r>
            <a:r>
              <a:rPr lang="ru-RU" altLang="ru-RU" b="1" dirty="0">
                <a:solidFill>
                  <a:schemeClr val="tx1"/>
                </a:solidFill>
              </a:rPr>
              <a:t> выявляют у каждого 4-го пациента с симптомами мочеполовой инфекции</a:t>
            </a:r>
          </a:p>
          <a:p>
            <a:pPr algn="just" eaLnBrk="1" hangingPunct="1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ru-RU" altLang="ru-RU" b="1" dirty="0">
                <a:solidFill>
                  <a:schemeClr val="tx1"/>
                </a:solidFill>
              </a:rPr>
              <a:t>Заболеваемость в РФ </a:t>
            </a:r>
            <a:r>
              <a:rPr lang="ru-RU" altLang="ru-RU" dirty="0">
                <a:solidFill>
                  <a:schemeClr val="tx1"/>
                </a:solidFill>
              </a:rPr>
              <a:t>- 89,6 случаев на 100.000 населения. </a:t>
            </a:r>
          </a:p>
          <a:p>
            <a:pPr algn="just" eaLnBrk="1" hangingPunct="1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ru-RU" altLang="ru-RU" b="1" dirty="0">
                <a:solidFill>
                  <a:schemeClr val="tx1"/>
                </a:solidFill>
              </a:rPr>
              <a:t>Истинная заболеваемость гораздо выше</a:t>
            </a:r>
            <a:r>
              <a:rPr lang="ru-RU" altLang="ru-RU" dirty="0">
                <a:solidFill>
                  <a:schemeClr val="tx1"/>
                </a:solidFill>
              </a:rPr>
              <a:t>, поскольку диагностика болезни проводится в основном в крупных городах на коммерческой основе.</a:t>
            </a:r>
          </a:p>
          <a:p>
            <a:pPr algn="just" eaLnBrk="1" hangingPunct="1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ru-RU" altLang="ru-RU" b="1" dirty="0">
                <a:solidFill>
                  <a:schemeClr val="tx1"/>
                </a:solidFill>
              </a:rPr>
              <a:t>Наиболее высокая заболеваемость отмечается у пациентов моложе 25 лет.</a:t>
            </a:r>
            <a:endParaRPr lang="ru-RU" altLang="ru-RU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55823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-27384"/>
            <a:ext cx="8229600" cy="1252537"/>
          </a:xfrm>
        </p:spPr>
        <p:txBody>
          <a:bodyPr/>
          <a:lstStyle/>
          <a:p>
            <a:pPr algn="ctr" eaLnBrk="1" hangingPunct="1"/>
            <a:r>
              <a:rPr lang="ru-RU" altLang="ru-RU" sz="3200" b="1" dirty="0">
                <a:solidFill>
                  <a:schemeClr val="tx1"/>
                </a:solidFill>
              </a:rPr>
              <a:t>Возбудитель </a:t>
            </a:r>
            <a:r>
              <a:rPr lang="ru-RU" altLang="ru-RU" sz="3200" b="1" dirty="0" err="1">
                <a:solidFill>
                  <a:schemeClr val="tx1"/>
                </a:solidFill>
              </a:rPr>
              <a:t>хламидиоза</a:t>
            </a:r>
            <a:endParaRPr lang="ru-RU" altLang="ru-RU" sz="32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1669504"/>
            <a:ext cx="8712968" cy="4495800"/>
          </a:xfrm>
        </p:spPr>
        <p:txBody>
          <a:bodyPr/>
          <a:lstStyle/>
          <a:p>
            <a:pPr algn="just" eaLnBrk="1" hangingPunct="1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altLang="ru-RU" b="1" dirty="0" err="1">
                <a:solidFill>
                  <a:schemeClr val="tx1"/>
                </a:solidFill>
              </a:rPr>
              <a:t>Chlamidia</a:t>
            </a:r>
            <a:r>
              <a:rPr lang="en-US" altLang="ru-RU" b="1" dirty="0">
                <a:solidFill>
                  <a:schemeClr val="tx1"/>
                </a:solidFill>
              </a:rPr>
              <a:t> trachomatis</a:t>
            </a:r>
            <a:endParaRPr lang="ru-RU" altLang="ru-RU" b="1" dirty="0">
              <a:solidFill>
                <a:schemeClr val="tx1"/>
              </a:solidFill>
            </a:endParaRPr>
          </a:p>
          <a:p>
            <a:pPr algn="just" eaLnBrk="1" hangingPunct="1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ru-RU" altLang="ru-RU" b="1" dirty="0">
                <a:solidFill>
                  <a:schemeClr val="tx1"/>
                </a:solidFill>
              </a:rPr>
              <a:t>Является облигатным внутриклеточным паразитом</a:t>
            </a:r>
          </a:p>
          <a:p>
            <a:pPr algn="just" eaLnBrk="1" hangingPunct="1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ru-RU" altLang="ru-RU" b="1" dirty="0">
                <a:solidFill>
                  <a:schemeClr val="tx1"/>
                </a:solidFill>
              </a:rPr>
              <a:t>Паразитирует только в клетках человека</a:t>
            </a:r>
          </a:p>
          <a:p>
            <a:pPr algn="just" eaLnBrk="1" hangingPunct="1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ru-RU" altLang="ru-RU" b="1" dirty="0">
                <a:solidFill>
                  <a:schemeClr val="tx1"/>
                </a:solidFill>
              </a:rPr>
              <a:t>Вне организма является относительно нестойким</a:t>
            </a:r>
          </a:p>
          <a:p>
            <a:pPr algn="just" eaLnBrk="1" hangingPunct="1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ru-RU" altLang="ru-RU" b="1" dirty="0">
                <a:solidFill>
                  <a:schemeClr val="tx1"/>
                </a:solidFill>
              </a:rPr>
              <a:t>Человека могут поражать 3 вида хламидий (</a:t>
            </a:r>
            <a:r>
              <a:rPr lang="en-US" altLang="ru-RU" b="1" dirty="0" err="1">
                <a:solidFill>
                  <a:schemeClr val="tx1"/>
                </a:solidFill>
              </a:rPr>
              <a:t>C.trachomatis</a:t>
            </a:r>
            <a:r>
              <a:rPr lang="en-US" altLang="ru-RU" b="1" dirty="0">
                <a:solidFill>
                  <a:schemeClr val="tx1"/>
                </a:solidFill>
              </a:rPr>
              <a:t> - </a:t>
            </a:r>
            <a:r>
              <a:rPr lang="ru-RU" altLang="ru-RU" b="1" dirty="0">
                <a:solidFill>
                  <a:schemeClr val="tx1"/>
                </a:solidFill>
              </a:rPr>
              <a:t>ИППП</a:t>
            </a:r>
            <a:r>
              <a:rPr lang="en-US" altLang="ru-RU" b="1" dirty="0">
                <a:solidFill>
                  <a:schemeClr val="tx1"/>
                </a:solidFill>
              </a:rPr>
              <a:t>, </a:t>
            </a:r>
            <a:r>
              <a:rPr lang="en-US" altLang="ru-RU" b="1" dirty="0" err="1">
                <a:solidFill>
                  <a:schemeClr val="tx1"/>
                </a:solidFill>
              </a:rPr>
              <a:t>C.pneumoniae</a:t>
            </a:r>
            <a:r>
              <a:rPr lang="en-US" altLang="ru-RU" b="1" dirty="0">
                <a:solidFill>
                  <a:schemeClr val="tx1"/>
                </a:solidFill>
              </a:rPr>
              <a:t>, </a:t>
            </a:r>
            <a:r>
              <a:rPr lang="en-US" altLang="ru-RU" b="1" dirty="0" err="1">
                <a:solidFill>
                  <a:schemeClr val="tx1"/>
                </a:solidFill>
              </a:rPr>
              <a:t>C.Psitacci</a:t>
            </a:r>
            <a:r>
              <a:rPr lang="ru-RU" altLang="ru-RU" b="1" dirty="0">
                <a:solidFill>
                  <a:schemeClr val="tx1"/>
                </a:solidFill>
              </a:rPr>
              <a:t> – возбудители пневмонии и орнитоза)</a:t>
            </a:r>
          </a:p>
          <a:p>
            <a:pPr algn="just" eaLnBrk="1" hangingPunct="1">
              <a:spcBef>
                <a:spcPts val="1800"/>
              </a:spcBef>
              <a:buFont typeface="Arial" panose="020B0604020202020204" pitchFamily="34" charset="0"/>
              <a:buChar char="•"/>
            </a:pPr>
            <a:endParaRPr lang="ru-RU" altLang="ru-RU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55823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160239"/>
            <a:ext cx="8229600" cy="1252537"/>
          </a:xfrm>
        </p:spPr>
        <p:txBody>
          <a:bodyPr/>
          <a:lstStyle/>
          <a:p>
            <a:pPr algn="ctr" eaLnBrk="1" hangingPunct="1"/>
            <a:r>
              <a:rPr lang="ru-RU" altLang="ru-RU" sz="3200" b="1" dirty="0">
                <a:solidFill>
                  <a:schemeClr val="tx1"/>
                </a:solidFill>
              </a:rPr>
              <a:t>Хламидии занимают промежуточное место между вирусами и бактериями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1700808"/>
            <a:ext cx="8712968" cy="4495800"/>
          </a:xfrm>
        </p:spPr>
        <p:txBody>
          <a:bodyPr/>
          <a:lstStyle/>
          <a:p>
            <a:pPr algn="just" eaLnBrk="1" hangingPunct="1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ru-RU" altLang="ru-RU" b="1" dirty="0">
                <a:solidFill>
                  <a:schemeClr val="tx1"/>
                </a:solidFill>
              </a:rPr>
              <a:t>Сходство с вирусами:</a:t>
            </a:r>
          </a:p>
          <a:p>
            <a:pPr lvl="2" algn="just" eaLnBrk="1" hangingPunct="1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ru-RU" altLang="ru-RU" sz="2400" dirty="0">
                <a:solidFill>
                  <a:schemeClr val="tx1"/>
                </a:solidFill>
              </a:rPr>
              <a:t>Неспособность синтезировать собственную АТФ. Являются энергетическими паразитами</a:t>
            </a:r>
          </a:p>
          <a:p>
            <a:pPr algn="just" eaLnBrk="1" hangingPunct="1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ru-RU" altLang="ru-RU" b="1" dirty="0">
                <a:solidFill>
                  <a:schemeClr val="tx1"/>
                </a:solidFill>
              </a:rPr>
              <a:t>Отличия от вирусов:</a:t>
            </a:r>
          </a:p>
          <a:p>
            <a:pPr lvl="2" algn="just" eaLnBrk="1" hangingPunct="1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ru-RU" altLang="ru-RU" sz="2400" dirty="0">
                <a:solidFill>
                  <a:schemeClr val="tx1"/>
                </a:solidFill>
              </a:rPr>
              <a:t>Наличие одновременно ДНК </a:t>
            </a:r>
            <a:r>
              <a:rPr lang="ru-RU" altLang="ru-RU" sz="2400" dirty="0" err="1">
                <a:solidFill>
                  <a:schemeClr val="tx1"/>
                </a:solidFill>
              </a:rPr>
              <a:t>иРНК</a:t>
            </a:r>
            <a:endParaRPr lang="ru-RU" altLang="ru-RU" sz="2400" dirty="0">
              <a:solidFill>
                <a:schemeClr val="tx1"/>
              </a:solidFill>
            </a:endParaRPr>
          </a:p>
          <a:p>
            <a:pPr lvl="2" algn="just" eaLnBrk="1" hangingPunct="1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ru-RU" altLang="ru-RU" sz="2400" dirty="0">
                <a:solidFill>
                  <a:schemeClr val="tx1"/>
                </a:solidFill>
              </a:rPr>
              <a:t>Чувствительность к антибиотикам</a:t>
            </a:r>
          </a:p>
          <a:p>
            <a:pPr lvl="2" algn="just" eaLnBrk="1" hangingPunct="1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ru-RU" altLang="ru-RU" sz="2400" dirty="0">
                <a:solidFill>
                  <a:schemeClr val="tx1"/>
                </a:solidFill>
              </a:rPr>
              <a:t>Наличие клеточной стенки, подобной </a:t>
            </a:r>
            <a:r>
              <a:rPr lang="ru-RU" altLang="ru-RU" sz="2400" dirty="0" err="1">
                <a:solidFill>
                  <a:schemeClr val="tx1"/>
                </a:solidFill>
              </a:rPr>
              <a:t>Грам</a:t>
            </a:r>
            <a:r>
              <a:rPr lang="ru-RU" altLang="ru-RU" sz="2400" dirty="0">
                <a:solidFill>
                  <a:schemeClr val="tx1"/>
                </a:solidFill>
              </a:rPr>
              <a:t>-отрицательным бактериям</a:t>
            </a:r>
          </a:p>
          <a:p>
            <a:pPr lvl="2" algn="just" eaLnBrk="1" hangingPunct="1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ru-RU" altLang="ru-RU" sz="2400" dirty="0" err="1">
                <a:solidFill>
                  <a:schemeClr val="tx1"/>
                </a:solidFill>
              </a:rPr>
              <a:t>Грам</a:t>
            </a:r>
            <a:r>
              <a:rPr lang="ru-RU" altLang="ru-RU" sz="2400" dirty="0">
                <a:solidFill>
                  <a:schemeClr val="tx1"/>
                </a:solidFill>
              </a:rPr>
              <a:t>-отрицательные</a:t>
            </a:r>
          </a:p>
        </p:txBody>
      </p:sp>
    </p:spTree>
    <p:extLst>
      <p:ext uri="{BB962C8B-B14F-4D97-AF65-F5344CB8AC3E}">
        <p14:creationId xmlns:p14="http://schemas.microsoft.com/office/powerpoint/2010/main" val="42320018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-171400"/>
            <a:ext cx="8229600" cy="1252537"/>
          </a:xfrm>
        </p:spPr>
        <p:txBody>
          <a:bodyPr/>
          <a:lstStyle/>
          <a:p>
            <a:pPr algn="ctr" eaLnBrk="1" hangingPunct="1"/>
            <a:r>
              <a:rPr lang="ru-RU" altLang="ru-RU" sz="3200" b="1" dirty="0">
                <a:solidFill>
                  <a:schemeClr val="tx1"/>
                </a:solidFill>
              </a:rPr>
              <a:t>Две формы существования хламидий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1052736"/>
            <a:ext cx="8712968" cy="4495800"/>
          </a:xfrm>
        </p:spPr>
        <p:txBody>
          <a:bodyPr/>
          <a:lstStyle/>
          <a:p>
            <a:pPr algn="just" eaLnBrk="1" hangingPunct="1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ru-RU" altLang="ru-RU" b="1" dirty="0">
                <a:solidFill>
                  <a:schemeClr val="tx1"/>
                </a:solidFill>
              </a:rPr>
              <a:t>Элементарное тельце:</a:t>
            </a:r>
          </a:p>
          <a:p>
            <a:pPr lvl="2" algn="just" eaLnBrk="1" hangingPunct="1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ru-RU" sz="2400" b="0" i="0" u="none" strike="noStrike" baseline="0" dirty="0">
                <a:solidFill>
                  <a:srgbClr val="000000"/>
                </a:solidFill>
              </a:rPr>
              <a:t>Внеклеточная (покоящаяся) форма хламидий. Мелкие сферические образования 0,2-0,4 мкм, метаболически не активны, не способны к делению, не чувствительны к антибиотикам. Способны к адгезии на эпителиальных клетках. После проникновения внутрь эукариотической трансформируются в ретикулярные тельца.</a:t>
            </a:r>
          </a:p>
          <a:p>
            <a:pPr algn="just" eaLnBrk="1" hangingPunct="1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ru-RU" altLang="ru-RU" b="1" dirty="0">
                <a:solidFill>
                  <a:schemeClr val="tx1"/>
                </a:solidFill>
              </a:rPr>
              <a:t>Ретикулярное тельце:</a:t>
            </a:r>
          </a:p>
          <a:p>
            <a:pPr lvl="2" algn="just" eaLnBrk="1" hangingPunct="1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ru-RU" sz="2400" i="0" u="none" strike="noStrike" baseline="0" dirty="0">
                <a:solidFill>
                  <a:srgbClr val="000000"/>
                </a:solidFill>
              </a:rPr>
              <a:t>Внутриклеточная форма хламидий. Размер 0,8-1,5 мкм, метаболически активны, способны к бинарному делению, чувствительны к антибиотикам. Внутри клеток часто формируют </a:t>
            </a:r>
            <a:r>
              <a:rPr lang="ru-RU" sz="2400" i="0" u="none" strike="noStrike" baseline="0" dirty="0" err="1">
                <a:solidFill>
                  <a:srgbClr val="000000"/>
                </a:solidFill>
              </a:rPr>
              <a:t>околоядерные</a:t>
            </a:r>
            <a:r>
              <a:rPr lang="ru-RU" sz="2400" i="0" u="none" strike="noStrike" baseline="0" dirty="0">
                <a:solidFill>
                  <a:srgbClr val="000000"/>
                </a:solidFill>
              </a:rPr>
              <a:t> скопления - тельца включений</a:t>
            </a:r>
            <a:endParaRPr lang="ru-RU" alt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30810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-171400"/>
            <a:ext cx="8229600" cy="1252537"/>
          </a:xfrm>
        </p:spPr>
        <p:txBody>
          <a:bodyPr/>
          <a:lstStyle/>
          <a:p>
            <a:pPr algn="ctr" eaLnBrk="1" hangingPunct="1"/>
            <a:r>
              <a:rPr lang="ru-RU" altLang="ru-RU" sz="3200" b="1" dirty="0">
                <a:solidFill>
                  <a:schemeClr val="tx1"/>
                </a:solidFill>
              </a:rPr>
              <a:t>Жизненный цикл хламидий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525488"/>
            <a:ext cx="8712968" cy="4495800"/>
          </a:xfrm>
        </p:spPr>
        <p:txBody>
          <a:bodyPr/>
          <a:lstStyle/>
          <a:p>
            <a:pPr algn="just" eaLnBrk="1" hangingPunct="1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ru-RU" altLang="ru-RU" b="1" dirty="0">
                <a:solidFill>
                  <a:schemeClr val="tx1"/>
                </a:solidFill>
              </a:rPr>
              <a:t>Занимает около 72 ч и включает этапы</a:t>
            </a:r>
          </a:p>
          <a:p>
            <a:pPr lvl="2"/>
            <a:r>
              <a:rPr lang="ru-RU" sz="2400" b="0" i="0" u="none" strike="noStrike" baseline="0" dirty="0">
                <a:solidFill>
                  <a:srgbClr val="000000"/>
                </a:solidFill>
              </a:rPr>
              <a:t>Адсорбция ЭТ на чувствительной клетке; </a:t>
            </a:r>
          </a:p>
          <a:p>
            <a:pPr lvl="2"/>
            <a:r>
              <a:rPr lang="ru-RU" sz="2400" b="0" i="0" u="none" strike="noStrike" baseline="0" dirty="0">
                <a:solidFill>
                  <a:srgbClr val="000000"/>
                </a:solidFill>
              </a:rPr>
              <a:t>Проникновение ЭТ в клетку путем эндоцитоза (7-10 часов); </a:t>
            </a:r>
          </a:p>
          <a:p>
            <a:pPr lvl="2"/>
            <a:r>
              <a:rPr lang="ru-RU" sz="2400" b="0" i="0" u="none" strike="noStrike" baseline="0" dirty="0">
                <a:solidFill>
                  <a:srgbClr val="000000"/>
                </a:solidFill>
              </a:rPr>
              <a:t>Превращение (реорганизация) ЭТ в РТ (в течение 6-8 часов после инфицирования); </a:t>
            </a:r>
          </a:p>
          <a:p>
            <a:pPr lvl="2"/>
            <a:r>
              <a:rPr lang="ru-RU" sz="2400" b="0" i="0" u="none" strike="noStrike" baseline="0" dirty="0">
                <a:solidFill>
                  <a:srgbClr val="000000"/>
                </a:solidFill>
              </a:rPr>
              <a:t>Размножение (деление) РТ (18-24 часа после инфицирования),; </a:t>
            </a:r>
          </a:p>
          <a:p>
            <a:pPr lvl="2"/>
            <a:r>
              <a:rPr lang="ru-RU" sz="2400" b="0" i="0" u="none" strike="noStrike" baseline="0" dirty="0">
                <a:solidFill>
                  <a:srgbClr val="000000"/>
                </a:solidFill>
              </a:rPr>
              <a:t>Дифференцировка ретикулярных телец в элементарные тельца (36-42 часа после инфицирования); </a:t>
            </a:r>
          </a:p>
          <a:p>
            <a:pPr lvl="2"/>
            <a:r>
              <a:rPr lang="ru-RU" sz="2400" b="0" i="0" u="none" strike="noStrike" baseline="0" dirty="0">
                <a:solidFill>
                  <a:srgbClr val="000000"/>
                </a:solidFill>
              </a:rPr>
              <a:t>Выход элементарных телец из клетки (48-72 часа после инфицирования), гибель клетки. </a:t>
            </a:r>
            <a:endParaRPr lang="ru-RU" altLang="ru-RU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49466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16223"/>
            <a:ext cx="8229600" cy="1252537"/>
          </a:xfrm>
        </p:spPr>
        <p:txBody>
          <a:bodyPr/>
          <a:lstStyle/>
          <a:p>
            <a:pPr algn="ctr" eaLnBrk="1" hangingPunct="1"/>
            <a:r>
              <a:rPr lang="ru-RU" altLang="ru-RU" sz="3200" b="1" dirty="0">
                <a:solidFill>
                  <a:schemeClr val="tx1"/>
                </a:solidFill>
              </a:rPr>
              <a:t>Клинические проявления у мужчин (2)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1525488"/>
            <a:ext cx="8712968" cy="4495800"/>
          </a:xfrm>
        </p:spPr>
        <p:txBody>
          <a:bodyPr/>
          <a:lstStyle/>
          <a:p>
            <a:pPr algn="just"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altLang="ru-RU" b="1" dirty="0">
                <a:solidFill>
                  <a:schemeClr val="tx1"/>
                </a:solidFill>
              </a:rPr>
              <a:t>Нарушение половой функции (у 62,2%)</a:t>
            </a:r>
          </a:p>
          <a:p>
            <a:pPr algn="just"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ru-RU" altLang="ru-RU" b="1" dirty="0">
              <a:solidFill>
                <a:schemeClr val="tx1"/>
              </a:solidFill>
            </a:endParaRPr>
          </a:p>
          <a:p>
            <a:pPr algn="just"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altLang="ru-RU" b="1" dirty="0">
                <a:solidFill>
                  <a:schemeClr val="tx1"/>
                </a:solidFill>
              </a:rPr>
              <a:t>Влияние на сперматогенез </a:t>
            </a:r>
            <a:r>
              <a:rPr lang="ru-RU" altLang="ru-RU" dirty="0">
                <a:solidFill>
                  <a:schemeClr val="tx1"/>
                </a:solidFill>
              </a:rPr>
              <a:t>- увеличение количества патологических форм сперматозоидов</a:t>
            </a:r>
          </a:p>
          <a:p>
            <a:pPr algn="just"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ru-RU" altLang="ru-RU" b="1" dirty="0">
              <a:solidFill>
                <a:schemeClr val="tx1"/>
              </a:solidFill>
            </a:endParaRPr>
          </a:p>
          <a:p>
            <a:pPr algn="just"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altLang="ru-RU" b="1" dirty="0">
                <a:solidFill>
                  <a:schemeClr val="tx1"/>
                </a:solidFill>
              </a:rPr>
              <a:t>Гормональные изменения:</a:t>
            </a:r>
          </a:p>
          <a:p>
            <a:pPr lvl="2" algn="just"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altLang="ru-RU" sz="2400" dirty="0">
                <a:solidFill>
                  <a:schemeClr val="tx1"/>
                </a:solidFill>
              </a:rPr>
              <a:t>Снижение тестостерона сыворотки крови (у 46,5% мужчин)</a:t>
            </a:r>
          </a:p>
          <a:p>
            <a:pPr lvl="2" algn="just"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altLang="ru-RU" sz="2400" dirty="0">
                <a:solidFill>
                  <a:schemeClr val="tx1"/>
                </a:solidFill>
              </a:rPr>
              <a:t>Повышение ФСГ (у 19%)</a:t>
            </a:r>
          </a:p>
          <a:p>
            <a:pPr lvl="2" algn="just"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altLang="ru-RU" sz="2400" dirty="0">
                <a:solidFill>
                  <a:schemeClr val="tx1"/>
                </a:solidFill>
              </a:rPr>
              <a:t>Повышение пролактина (у 18,4%)</a:t>
            </a:r>
          </a:p>
        </p:txBody>
      </p:sp>
    </p:spTree>
    <p:extLst>
      <p:ext uri="{BB962C8B-B14F-4D97-AF65-F5344CB8AC3E}">
        <p14:creationId xmlns:p14="http://schemas.microsoft.com/office/powerpoint/2010/main" val="40855823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16223"/>
            <a:ext cx="8229600" cy="1252537"/>
          </a:xfrm>
        </p:spPr>
        <p:txBody>
          <a:bodyPr/>
          <a:lstStyle/>
          <a:p>
            <a:pPr algn="ctr" eaLnBrk="1" hangingPunct="1"/>
            <a:r>
              <a:rPr lang="ru-RU" altLang="ru-RU" sz="3200" b="1" dirty="0">
                <a:solidFill>
                  <a:schemeClr val="tx1"/>
                </a:solidFill>
              </a:rPr>
              <a:t>Клинические проявления </a:t>
            </a:r>
            <a:r>
              <a:rPr lang="ru-RU" altLang="ru-RU" sz="3200" b="1">
                <a:solidFill>
                  <a:schemeClr val="tx1"/>
                </a:solidFill>
              </a:rPr>
              <a:t>у женщин(1)</a:t>
            </a:r>
            <a:endParaRPr lang="ru-RU" altLang="ru-RU" sz="32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1196752"/>
            <a:ext cx="8712968" cy="4495800"/>
          </a:xfrm>
        </p:spPr>
        <p:txBody>
          <a:bodyPr/>
          <a:lstStyle/>
          <a:p>
            <a:pPr algn="just"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altLang="ru-RU" b="1" dirty="0">
                <a:solidFill>
                  <a:schemeClr val="tx1"/>
                </a:solidFill>
              </a:rPr>
              <a:t>С. </a:t>
            </a:r>
            <a:r>
              <a:rPr lang="ru-RU" altLang="ru-RU" b="1" dirty="0" err="1">
                <a:solidFill>
                  <a:schemeClr val="tx1"/>
                </a:solidFill>
              </a:rPr>
              <a:t>trachomatis</a:t>
            </a:r>
            <a:r>
              <a:rPr lang="ru-RU" altLang="ru-RU" b="1" dirty="0">
                <a:solidFill>
                  <a:schemeClr val="tx1"/>
                </a:solidFill>
              </a:rPr>
              <a:t> - одна их самых частых причин </a:t>
            </a:r>
            <a:r>
              <a:rPr lang="ru-RU" altLang="ru-RU" dirty="0">
                <a:solidFill>
                  <a:schemeClr val="tx1"/>
                </a:solidFill>
              </a:rPr>
              <a:t>уретритов, </a:t>
            </a:r>
            <a:r>
              <a:rPr lang="ru-RU" altLang="ru-RU" dirty="0" err="1">
                <a:solidFill>
                  <a:schemeClr val="tx1"/>
                </a:solidFill>
              </a:rPr>
              <a:t>эндоцервицитов</a:t>
            </a:r>
            <a:r>
              <a:rPr lang="ru-RU" altLang="ru-RU" dirty="0">
                <a:solidFill>
                  <a:schemeClr val="tx1"/>
                </a:solidFill>
              </a:rPr>
              <a:t>, восходящих воспалительных процессов мочеполовых органов, перигепатитов, поражения прямой кишки.</a:t>
            </a:r>
          </a:p>
          <a:p>
            <a:pPr algn="just"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altLang="ru-RU" sz="2400" b="1" dirty="0">
                <a:solidFill>
                  <a:schemeClr val="tx1"/>
                </a:solidFill>
              </a:rPr>
              <a:t>Часто протекает </a:t>
            </a:r>
            <a:r>
              <a:rPr lang="ru-RU" altLang="ru-RU" sz="2400" b="1" dirty="0" err="1">
                <a:solidFill>
                  <a:schemeClr val="tx1"/>
                </a:solidFill>
              </a:rPr>
              <a:t>малосимптомно</a:t>
            </a:r>
            <a:r>
              <a:rPr lang="ru-RU" altLang="ru-RU" sz="2400" b="1" dirty="0">
                <a:solidFill>
                  <a:schemeClr val="tx1"/>
                </a:solidFill>
              </a:rPr>
              <a:t> </a:t>
            </a:r>
            <a:r>
              <a:rPr lang="ru-RU" altLang="ru-RU" dirty="0">
                <a:solidFill>
                  <a:schemeClr val="tx1"/>
                </a:solidFill>
              </a:rPr>
              <a:t>в виде незначительных слизистых или слизисто-гнойных выделений из цервикального канала; образования на слизистой оболочке в области зева лимфоидных фолликулов (фолликулярный цервицит), повышенной кровоточивости шейки матки</a:t>
            </a:r>
          </a:p>
          <a:p>
            <a:pPr algn="just"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altLang="ru-RU" sz="2400" b="1" dirty="0">
                <a:solidFill>
                  <a:schemeClr val="tx1"/>
                </a:solidFill>
              </a:rPr>
              <a:t>Нередк</a:t>
            </a:r>
            <a:r>
              <a:rPr lang="ru-RU" altLang="ru-RU" b="1" dirty="0">
                <a:solidFill>
                  <a:schemeClr val="tx1"/>
                </a:solidFill>
              </a:rPr>
              <a:t>о первым симптомом является бесплодие за счет фиброзного процесса в маточных трубах</a:t>
            </a:r>
          </a:p>
          <a:p>
            <a:pPr algn="just"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altLang="ru-RU" b="1" dirty="0">
                <a:solidFill>
                  <a:schemeClr val="tx1"/>
                </a:solidFill>
              </a:rPr>
              <a:t>Из за хронического процесса у 45% женщин развиваются расстройства сексуального характера: </a:t>
            </a:r>
            <a:r>
              <a:rPr lang="ru-RU" altLang="ru-RU" b="1" dirty="0" err="1">
                <a:solidFill>
                  <a:schemeClr val="tx1"/>
                </a:solidFill>
              </a:rPr>
              <a:t>гипооргазмия</a:t>
            </a:r>
            <a:r>
              <a:rPr lang="ru-RU" altLang="ru-RU" b="1" dirty="0">
                <a:solidFill>
                  <a:schemeClr val="tx1"/>
                </a:solidFill>
              </a:rPr>
              <a:t>, снижение либидо, невротические симптомы.</a:t>
            </a:r>
            <a:endParaRPr lang="ru-RU" altLang="ru-RU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55823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16223"/>
            <a:ext cx="8229600" cy="1252537"/>
          </a:xfrm>
        </p:spPr>
        <p:txBody>
          <a:bodyPr/>
          <a:lstStyle/>
          <a:p>
            <a:pPr algn="ctr" eaLnBrk="1" hangingPunct="1"/>
            <a:r>
              <a:rPr lang="ru-RU" altLang="ru-RU" sz="3200" b="1" dirty="0">
                <a:solidFill>
                  <a:schemeClr val="tx1"/>
                </a:solidFill>
              </a:rPr>
              <a:t>Цервицит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1165448"/>
            <a:ext cx="8712968" cy="4495800"/>
          </a:xfrm>
        </p:spPr>
        <p:txBody>
          <a:bodyPr/>
          <a:lstStyle/>
          <a:p>
            <a:pPr algn="just"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altLang="ru-RU" b="1" dirty="0">
                <a:solidFill>
                  <a:schemeClr val="tx1"/>
                </a:solidFill>
              </a:rPr>
              <a:t>Наиболее частая формой </a:t>
            </a:r>
            <a:r>
              <a:rPr lang="ru-RU" altLang="ru-RU" b="1" dirty="0" err="1">
                <a:solidFill>
                  <a:schemeClr val="tx1"/>
                </a:solidFill>
              </a:rPr>
              <a:t>хламидийной</a:t>
            </a:r>
            <a:r>
              <a:rPr lang="ru-RU" altLang="ru-RU" b="1" dirty="0">
                <a:solidFill>
                  <a:schemeClr val="tx1"/>
                </a:solidFill>
              </a:rPr>
              <a:t> инфекции</a:t>
            </a:r>
          </a:p>
          <a:p>
            <a:pPr algn="just"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altLang="ru-RU" b="1" dirty="0">
                <a:solidFill>
                  <a:schemeClr val="tx1"/>
                </a:solidFill>
              </a:rPr>
              <a:t>Клиника</a:t>
            </a:r>
            <a:r>
              <a:rPr lang="ru-RU" altLang="ru-RU" dirty="0">
                <a:solidFill>
                  <a:schemeClr val="tx1"/>
                </a:solidFill>
              </a:rPr>
              <a:t> – чаще всего незначительные выделения слизистого характера из канала шейки матки. </a:t>
            </a:r>
          </a:p>
          <a:p>
            <a:pPr algn="just"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altLang="ru-RU" b="1" dirty="0">
                <a:solidFill>
                  <a:schemeClr val="tx1"/>
                </a:solidFill>
              </a:rPr>
              <a:t>Иногда</a:t>
            </a:r>
            <a:r>
              <a:rPr lang="ru-RU" altLang="ru-RU" dirty="0">
                <a:solidFill>
                  <a:schemeClr val="tx1"/>
                </a:solidFill>
              </a:rPr>
              <a:t> - слизисто-гнойные выделения из влагалища, зуд и контактную кровоточивость шейки матки. </a:t>
            </a:r>
          </a:p>
          <a:p>
            <a:pPr algn="just"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altLang="ru-RU" b="1" dirty="0">
                <a:solidFill>
                  <a:schemeClr val="tx1"/>
                </a:solidFill>
              </a:rPr>
              <a:t>Редко</a:t>
            </a:r>
            <a:r>
              <a:rPr lang="ru-RU" altLang="ru-RU" dirty="0">
                <a:solidFill>
                  <a:schemeClr val="tx1"/>
                </a:solidFill>
              </a:rPr>
              <a:t> - при остром цервиците происходит закупорка шеечного канала, появляется патологический экссудат</a:t>
            </a:r>
          </a:p>
          <a:p>
            <a:pPr algn="just"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altLang="ru-RU" b="1" dirty="0">
                <a:solidFill>
                  <a:schemeClr val="tx1"/>
                </a:solidFill>
              </a:rPr>
              <a:t>Длительно текущий </a:t>
            </a:r>
            <a:r>
              <a:rPr lang="ru-RU" altLang="ru-RU" b="1" dirty="0" err="1">
                <a:solidFill>
                  <a:schemeClr val="tx1"/>
                </a:solidFill>
              </a:rPr>
              <a:t>хламидийный</a:t>
            </a:r>
            <a:r>
              <a:rPr lang="ru-RU" altLang="ru-RU" b="1" dirty="0">
                <a:solidFill>
                  <a:schemeClr val="tx1"/>
                </a:solidFill>
              </a:rPr>
              <a:t> цервицит характеризуется </a:t>
            </a:r>
            <a:r>
              <a:rPr lang="ru-RU" altLang="ru-RU" dirty="0">
                <a:solidFill>
                  <a:schemeClr val="tx1"/>
                </a:solidFill>
              </a:rPr>
              <a:t>обширной эрозией шейки матки с образованием лимфоидных фолликулов в области зева. </a:t>
            </a:r>
          </a:p>
          <a:p>
            <a:pPr algn="just"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altLang="ru-RU" b="1" dirty="0">
                <a:solidFill>
                  <a:schemeClr val="tx1"/>
                </a:solidFill>
              </a:rPr>
              <a:t>Может стать причиной восходящего воспалительного процесса, приводящего к поражению эндометрия и маточных труб.</a:t>
            </a:r>
            <a:endParaRPr lang="ru-RU" altLang="ru-RU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55823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16223"/>
            <a:ext cx="8229600" cy="1252537"/>
          </a:xfrm>
        </p:spPr>
        <p:txBody>
          <a:bodyPr/>
          <a:lstStyle/>
          <a:p>
            <a:pPr algn="ctr" eaLnBrk="1" hangingPunct="1"/>
            <a:r>
              <a:rPr lang="ru-RU" altLang="ru-RU" sz="3200" b="1" dirty="0">
                <a:solidFill>
                  <a:schemeClr val="tx1"/>
                </a:solidFill>
              </a:rPr>
              <a:t>Эндометрит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1381472"/>
            <a:ext cx="8712968" cy="4495800"/>
          </a:xfrm>
        </p:spPr>
        <p:txBody>
          <a:bodyPr/>
          <a:lstStyle/>
          <a:p>
            <a:pPr algn="just"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altLang="ru-RU" b="1" dirty="0">
                <a:solidFill>
                  <a:schemeClr val="tx1"/>
                </a:solidFill>
              </a:rPr>
              <a:t>Сопровождается небольшими кровотечениями в </a:t>
            </a:r>
            <a:r>
              <a:rPr lang="ru-RU" altLang="ru-RU" b="1" dirty="0" err="1">
                <a:solidFill>
                  <a:schemeClr val="tx1"/>
                </a:solidFill>
              </a:rPr>
              <a:t>межменструальный</a:t>
            </a:r>
            <a:r>
              <a:rPr lang="ru-RU" altLang="ru-RU" b="1" dirty="0">
                <a:solidFill>
                  <a:schemeClr val="tx1"/>
                </a:solidFill>
              </a:rPr>
              <a:t> период, </a:t>
            </a:r>
            <a:r>
              <a:rPr lang="ru-RU" altLang="ru-RU" dirty="0">
                <a:solidFill>
                  <a:schemeClr val="tx1"/>
                </a:solidFill>
              </a:rPr>
              <a:t>умеренными болями внизу живота, болезненностью шейки матки при обследовании. </a:t>
            </a:r>
          </a:p>
          <a:p>
            <a:pPr algn="just"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ru-RU" altLang="ru-RU" b="1" dirty="0">
              <a:solidFill>
                <a:schemeClr val="tx1"/>
              </a:solidFill>
            </a:endParaRPr>
          </a:p>
          <a:p>
            <a:pPr algn="just"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altLang="ru-RU" b="1" dirty="0">
                <a:solidFill>
                  <a:schemeClr val="tx1"/>
                </a:solidFill>
              </a:rPr>
              <a:t>Хронический </a:t>
            </a:r>
            <a:r>
              <a:rPr lang="ru-RU" altLang="ru-RU" b="1" dirty="0" err="1">
                <a:solidFill>
                  <a:schemeClr val="tx1"/>
                </a:solidFill>
              </a:rPr>
              <a:t>хламидийный</a:t>
            </a:r>
            <a:r>
              <a:rPr lang="ru-RU" altLang="ru-RU" b="1" dirty="0">
                <a:solidFill>
                  <a:schemeClr val="tx1"/>
                </a:solidFill>
              </a:rPr>
              <a:t> эндометрит часто сопровождается хроническими сальпингитом (воспаление маточных труб) или </a:t>
            </a:r>
            <a:r>
              <a:rPr lang="ru-RU" altLang="ru-RU" b="1" dirty="0" err="1">
                <a:solidFill>
                  <a:schemeClr val="tx1"/>
                </a:solidFill>
              </a:rPr>
              <a:t>сальпингоофоритом</a:t>
            </a:r>
            <a:r>
              <a:rPr lang="ru-RU" altLang="ru-RU" b="1" dirty="0">
                <a:solidFill>
                  <a:schemeClr val="tx1"/>
                </a:solidFill>
              </a:rPr>
              <a:t> (воспаление маточных труб и яичников). </a:t>
            </a:r>
            <a:endParaRPr lang="ru-RU" altLang="ru-RU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55823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16223"/>
            <a:ext cx="8229600" cy="1252537"/>
          </a:xfrm>
        </p:spPr>
        <p:txBody>
          <a:bodyPr/>
          <a:lstStyle/>
          <a:p>
            <a:pPr algn="ctr" eaLnBrk="1" hangingPunct="1"/>
            <a:r>
              <a:rPr lang="ru-RU" altLang="ru-RU" sz="3200" b="1" dirty="0" err="1">
                <a:solidFill>
                  <a:schemeClr val="tx1"/>
                </a:solidFill>
              </a:rPr>
              <a:t>Пельвиоперитонит</a:t>
            </a:r>
            <a:endParaRPr lang="ru-RU" altLang="ru-RU" sz="32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1381472"/>
            <a:ext cx="8712968" cy="4495800"/>
          </a:xfrm>
        </p:spPr>
        <p:txBody>
          <a:bodyPr/>
          <a:lstStyle/>
          <a:p>
            <a:pPr algn="just"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altLang="ru-RU" b="1" dirty="0">
                <a:solidFill>
                  <a:schemeClr val="tx1"/>
                </a:solidFill>
              </a:rPr>
              <a:t>Является осложнением </a:t>
            </a:r>
            <a:r>
              <a:rPr lang="ru-RU" altLang="ru-RU" b="1" dirty="0" err="1">
                <a:solidFill>
                  <a:schemeClr val="tx1"/>
                </a:solidFill>
              </a:rPr>
              <a:t>сальпингоофорита</a:t>
            </a:r>
            <a:endParaRPr lang="ru-RU" altLang="ru-RU" b="1" dirty="0">
              <a:solidFill>
                <a:schemeClr val="tx1"/>
              </a:solidFill>
            </a:endParaRPr>
          </a:p>
          <a:p>
            <a:pPr algn="just"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ru-RU" altLang="ru-RU" b="1" dirty="0">
              <a:solidFill>
                <a:schemeClr val="tx1"/>
              </a:solidFill>
            </a:endParaRPr>
          </a:p>
          <a:p>
            <a:pPr algn="just"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altLang="ru-RU" b="1" dirty="0">
                <a:solidFill>
                  <a:schemeClr val="tx1"/>
                </a:solidFill>
              </a:rPr>
              <a:t>Характеризуется: </a:t>
            </a:r>
          </a:p>
          <a:p>
            <a:pPr lvl="2" algn="just"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altLang="ru-RU" sz="2400" dirty="0">
                <a:solidFill>
                  <a:schemeClr val="tx1"/>
                </a:solidFill>
              </a:rPr>
              <a:t>Субфебрильной температурой</a:t>
            </a:r>
          </a:p>
          <a:p>
            <a:pPr lvl="2" algn="just"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altLang="ru-RU" sz="2400" dirty="0">
                <a:solidFill>
                  <a:schemeClr val="tx1"/>
                </a:solidFill>
              </a:rPr>
              <a:t>Наличием серозного или серозно-гнойного выпота</a:t>
            </a:r>
          </a:p>
          <a:p>
            <a:pPr lvl="2" algn="just"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altLang="ru-RU" sz="2400" dirty="0">
                <a:solidFill>
                  <a:schemeClr val="tx1"/>
                </a:solidFill>
              </a:rPr>
              <a:t>Возможно развитию спаечного процесса.</a:t>
            </a:r>
          </a:p>
        </p:txBody>
      </p:sp>
    </p:spTree>
    <p:extLst>
      <p:ext uri="{BB962C8B-B14F-4D97-AF65-F5344CB8AC3E}">
        <p14:creationId xmlns:p14="http://schemas.microsoft.com/office/powerpoint/2010/main" val="40855823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116632"/>
            <a:ext cx="8229600" cy="1252537"/>
          </a:xfrm>
        </p:spPr>
        <p:txBody>
          <a:bodyPr/>
          <a:lstStyle/>
          <a:p>
            <a:pPr algn="ctr" eaLnBrk="1" hangingPunct="1"/>
            <a:r>
              <a:rPr lang="ru-RU" altLang="ru-RU" sz="3200" b="1" dirty="0">
                <a:solidFill>
                  <a:schemeClr val="tx1"/>
                </a:solidFill>
              </a:rPr>
              <a:t>Инфекции, передаваемые половым путем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669504"/>
            <a:ext cx="8552516" cy="4495800"/>
          </a:xfrm>
        </p:spPr>
        <p:txBody>
          <a:bodyPr/>
          <a:lstStyle/>
          <a:p>
            <a:pPr eaLnBrk="1" hangingPunct="1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chemeClr val="tx1"/>
                </a:solidFill>
              </a:rPr>
              <a:t>Это группа заболеваний, возбудители которых преимущественно передаются от человека к человеку половым путем. Существуют и другие пути заражения ИППП</a:t>
            </a:r>
            <a:endParaRPr lang="ru-RU" altLang="ru-RU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55823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16223"/>
            <a:ext cx="8229600" cy="1252537"/>
          </a:xfrm>
        </p:spPr>
        <p:txBody>
          <a:bodyPr/>
          <a:lstStyle/>
          <a:p>
            <a:pPr algn="ctr" eaLnBrk="1" hangingPunct="1"/>
            <a:r>
              <a:rPr lang="ru-RU" altLang="ru-RU" sz="3200" b="1" dirty="0" err="1">
                <a:solidFill>
                  <a:schemeClr val="tx1"/>
                </a:solidFill>
              </a:rPr>
              <a:t>Бартолинит</a:t>
            </a:r>
            <a:endParaRPr lang="ru-RU" altLang="ru-RU" sz="32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381472"/>
            <a:ext cx="8712968" cy="4495800"/>
          </a:xfrm>
        </p:spPr>
        <p:txBody>
          <a:bodyPr/>
          <a:lstStyle/>
          <a:p>
            <a:pPr algn="just"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altLang="ru-RU" b="1" dirty="0">
                <a:solidFill>
                  <a:schemeClr val="tx1"/>
                </a:solidFill>
              </a:rPr>
              <a:t>Воспаление больших желез преддверия влагалища. </a:t>
            </a:r>
          </a:p>
          <a:p>
            <a:pPr algn="just"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altLang="ru-RU" dirty="0">
                <a:solidFill>
                  <a:schemeClr val="tx1"/>
                </a:solidFill>
              </a:rPr>
              <a:t>Воспаление </a:t>
            </a:r>
            <a:r>
              <a:rPr lang="ru-RU" altLang="ru-RU" b="1" dirty="0">
                <a:solidFill>
                  <a:schemeClr val="tx1"/>
                </a:solidFill>
              </a:rPr>
              <a:t>начинается с выводного протока; </a:t>
            </a:r>
          </a:p>
          <a:p>
            <a:pPr algn="just"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altLang="ru-RU" b="1" dirty="0">
                <a:solidFill>
                  <a:schemeClr val="tx1"/>
                </a:solidFill>
              </a:rPr>
              <a:t>Происходит закрытие его наружного отверстия, задержка секрета, образование кисты: </a:t>
            </a:r>
          </a:p>
          <a:p>
            <a:pPr lvl="2" algn="just"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altLang="ru-RU" sz="2400" dirty="0">
                <a:solidFill>
                  <a:schemeClr val="tx1"/>
                </a:solidFill>
              </a:rPr>
              <a:t>повышается температура тела</a:t>
            </a:r>
          </a:p>
          <a:p>
            <a:pPr lvl="2" algn="just"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altLang="ru-RU" sz="2400" dirty="0">
                <a:solidFill>
                  <a:schemeClr val="tx1"/>
                </a:solidFill>
              </a:rPr>
              <a:t>нарастает отек в средней трети большой половой губы</a:t>
            </a:r>
          </a:p>
          <a:p>
            <a:pPr lvl="2" algn="just"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altLang="ru-RU" sz="2400" dirty="0">
                <a:solidFill>
                  <a:schemeClr val="tx1"/>
                </a:solidFill>
              </a:rPr>
              <a:t>появляются боли.</a:t>
            </a:r>
          </a:p>
          <a:p>
            <a:pPr algn="just"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altLang="ru-RU" b="1" dirty="0">
                <a:solidFill>
                  <a:schemeClr val="tx1"/>
                </a:solidFill>
              </a:rPr>
              <a:t>Хронический </a:t>
            </a:r>
            <a:r>
              <a:rPr lang="ru-RU" altLang="ru-RU" b="1" dirty="0" err="1">
                <a:solidFill>
                  <a:schemeClr val="tx1"/>
                </a:solidFill>
              </a:rPr>
              <a:t>бартолинит</a:t>
            </a:r>
            <a:r>
              <a:rPr lang="ru-RU" altLang="ru-RU" b="1" dirty="0">
                <a:solidFill>
                  <a:schemeClr val="tx1"/>
                </a:solidFill>
              </a:rPr>
              <a:t> протекает вяло, клиническая картина слабо выражена, и лишь при развитии крупной кисты пациентки отмечают неприятные ощущения при движении или половом акте.</a:t>
            </a:r>
            <a:endParaRPr lang="ru-RU" altLang="ru-RU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55823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-99392"/>
            <a:ext cx="8229600" cy="1252537"/>
          </a:xfrm>
        </p:spPr>
        <p:txBody>
          <a:bodyPr/>
          <a:lstStyle/>
          <a:p>
            <a:pPr algn="ctr" eaLnBrk="1" hangingPunct="1"/>
            <a:r>
              <a:rPr lang="ru-RU" altLang="ru-RU" sz="3200" b="1" dirty="0">
                <a:solidFill>
                  <a:schemeClr val="tx1"/>
                </a:solidFill>
              </a:rPr>
              <a:t>Клинические проявления у детей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597496"/>
            <a:ext cx="8712968" cy="4495800"/>
          </a:xfrm>
        </p:spPr>
        <p:txBody>
          <a:bodyPr/>
          <a:lstStyle/>
          <a:p>
            <a:pPr algn="just" eaLnBrk="1" hangingPunct="1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ru-RU" altLang="ru-RU" b="1" dirty="0">
                <a:solidFill>
                  <a:schemeClr val="tx1"/>
                </a:solidFill>
              </a:rPr>
              <a:t>Слизисто-мутные, водянистые или слизисто-гнойные выделения из половых путей</a:t>
            </a:r>
          </a:p>
          <a:p>
            <a:pPr algn="just" eaLnBrk="1" hangingPunct="1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ru-RU" altLang="ru-RU" b="1" dirty="0">
                <a:solidFill>
                  <a:schemeClr val="tx1"/>
                </a:solidFill>
              </a:rPr>
              <a:t>Зуд и/или жжение в области наружных половых органов</a:t>
            </a:r>
          </a:p>
          <a:p>
            <a:pPr algn="just" eaLnBrk="1" hangingPunct="1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ru-RU" altLang="ru-RU" dirty="0">
                <a:solidFill>
                  <a:schemeClr val="tx1"/>
                </a:solidFill>
              </a:rPr>
              <a:t>Дизурия (зуд, жжение, болезненность при мочеиспускании).</a:t>
            </a:r>
          </a:p>
          <a:p>
            <a:pPr algn="just" eaLnBrk="1" hangingPunct="1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ru-RU" altLang="ru-RU" b="1" dirty="0">
                <a:solidFill>
                  <a:schemeClr val="tx1"/>
                </a:solidFill>
              </a:rPr>
              <a:t>Имеется более выраженная субъективная </a:t>
            </a:r>
            <a:r>
              <a:rPr lang="ru-RU" altLang="ru-RU" dirty="0">
                <a:solidFill>
                  <a:schemeClr val="tx1"/>
                </a:solidFill>
              </a:rPr>
              <a:t>симптоматика и поражение слизистых оболочек вульвы и влагалища, чему способствуют анатомо-физиологические особенности репродуктивной системы у девочек.</a:t>
            </a:r>
            <a:endParaRPr lang="ru-RU" alt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558232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160239"/>
            <a:ext cx="8229600" cy="1252537"/>
          </a:xfrm>
        </p:spPr>
        <p:txBody>
          <a:bodyPr/>
          <a:lstStyle/>
          <a:p>
            <a:pPr eaLnBrk="1" hangingPunct="1"/>
            <a:r>
              <a:rPr lang="ru-RU" altLang="ru-RU" sz="3200" b="1" dirty="0">
                <a:solidFill>
                  <a:schemeClr val="tx1"/>
                </a:solidFill>
              </a:rPr>
              <a:t>Методы лабораторной диагностики </a:t>
            </a:r>
            <a:r>
              <a:rPr lang="ru-RU" altLang="ru-RU" sz="3200" b="1" dirty="0" err="1">
                <a:solidFill>
                  <a:schemeClr val="tx1"/>
                </a:solidFill>
              </a:rPr>
              <a:t>хламидийной</a:t>
            </a:r>
            <a:r>
              <a:rPr lang="ru-RU" altLang="ru-RU" sz="3200" b="1" dirty="0">
                <a:solidFill>
                  <a:schemeClr val="tx1"/>
                </a:solidFill>
              </a:rPr>
              <a:t> инфекции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1669504"/>
            <a:ext cx="8712968" cy="4495800"/>
          </a:xfrm>
        </p:spPr>
        <p:txBody>
          <a:bodyPr/>
          <a:lstStyle/>
          <a:p>
            <a:pPr algn="just" eaLnBrk="1" hangingPunct="1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ru-RU" altLang="ru-RU" b="1" dirty="0" err="1">
                <a:solidFill>
                  <a:schemeClr val="tx1"/>
                </a:solidFill>
              </a:rPr>
              <a:t>Микроскопичекский</a:t>
            </a:r>
            <a:endParaRPr lang="ru-RU" altLang="ru-RU" b="1" dirty="0">
              <a:solidFill>
                <a:schemeClr val="tx1"/>
              </a:solidFill>
            </a:endParaRPr>
          </a:p>
          <a:p>
            <a:pPr algn="just" eaLnBrk="1" hangingPunct="1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ru-RU" altLang="ru-RU" b="1" dirty="0" err="1">
                <a:solidFill>
                  <a:schemeClr val="tx1"/>
                </a:solidFill>
              </a:rPr>
              <a:t>Культуральный</a:t>
            </a:r>
            <a:r>
              <a:rPr lang="ru-RU" altLang="ru-RU" b="1" dirty="0">
                <a:solidFill>
                  <a:schemeClr val="tx1"/>
                </a:solidFill>
              </a:rPr>
              <a:t> метод</a:t>
            </a:r>
          </a:p>
          <a:p>
            <a:pPr algn="just" eaLnBrk="1" hangingPunct="1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ru-RU" altLang="ru-RU" b="1" dirty="0">
                <a:solidFill>
                  <a:schemeClr val="tx1"/>
                </a:solidFill>
              </a:rPr>
              <a:t>ИФА</a:t>
            </a:r>
          </a:p>
          <a:p>
            <a:pPr algn="just" eaLnBrk="1" hangingPunct="1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ru-RU" altLang="ru-RU" b="1" dirty="0">
                <a:solidFill>
                  <a:schemeClr val="tx1"/>
                </a:solidFill>
              </a:rPr>
              <a:t>Прямая </a:t>
            </a:r>
            <a:r>
              <a:rPr lang="ru-RU" altLang="ru-RU" b="1" dirty="0" err="1">
                <a:solidFill>
                  <a:schemeClr val="tx1"/>
                </a:solidFill>
              </a:rPr>
              <a:t>иммунофлюоресценция</a:t>
            </a:r>
            <a:endParaRPr lang="ru-RU" altLang="ru-RU" b="1" dirty="0">
              <a:solidFill>
                <a:schemeClr val="tx1"/>
              </a:solidFill>
            </a:endParaRPr>
          </a:p>
          <a:p>
            <a:pPr algn="just" eaLnBrk="1" hangingPunct="1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ru-RU" altLang="ru-RU" b="1" dirty="0">
                <a:solidFill>
                  <a:schemeClr val="tx1"/>
                </a:solidFill>
              </a:rPr>
              <a:t>Метод гибридизации нуклеиновых кислот</a:t>
            </a:r>
          </a:p>
          <a:p>
            <a:pPr algn="just" eaLnBrk="1" hangingPunct="1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ru-RU" altLang="ru-RU" b="1" dirty="0">
                <a:solidFill>
                  <a:schemeClr val="tx1"/>
                </a:solidFill>
              </a:rPr>
              <a:t>ПЦР</a:t>
            </a:r>
          </a:p>
          <a:p>
            <a:pPr algn="just" eaLnBrk="1" hangingPunct="1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altLang="ru-RU" b="1" dirty="0">
                <a:solidFill>
                  <a:schemeClr val="tx1"/>
                </a:solidFill>
              </a:rPr>
              <a:t>Real-time </a:t>
            </a:r>
            <a:r>
              <a:rPr lang="ru-RU" altLang="ru-RU" b="1" dirty="0">
                <a:solidFill>
                  <a:schemeClr val="tx1"/>
                </a:solidFill>
              </a:rPr>
              <a:t>ПЦР</a:t>
            </a:r>
          </a:p>
          <a:p>
            <a:pPr algn="just" eaLnBrk="1" hangingPunct="1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ru-RU" altLang="ru-RU" b="1" dirty="0">
                <a:solidFill>
                  <a:schemeClr val="tx1"/>
                </a:solidFill>
              </a:rPr>
              <a:t>ПЦР-</a:t>
            </a:r>
            <a:r>
              <a:rPr lang="en-US" altLang="ru-RU" b="1" dirty="0">
                <a:solidFill>
                  <a:schemeClr val="tx1"/>
                </a:solidFill>
              </a:rPr>
              <a:t>NASBA</a:t>
            </a:r>
            <a:endParaRPr lang="ru-RU" altLang="ru-RU" b="1" dirty="0">
              <a:solidFill>
                <a:schemeClr val="tx1"/>
              </a:solidFill>
            </a:endParaRPr>
          </a:p>
          <a:p>
            <a:pPr algn="just" eaLnBrk="1" hangingPunct="1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ru-RU" altLang="ru-RU" b="1" dirty="0">
                <a:solidFill>
                  <a:schemeClr val="tx1"/>
                </a:solidFill>
              </a:rPr>
              <a:t>Серологические методы</a:t>
            </a:r>
          </a:p>
        </p:txBody>
      </p:sp>
    </p:spTree>
    <p:extLst>
      <p:ext uri="{BB962C8B-B14F-4D97-AF65-F5344CB8AC3E}">
        <p14:creationId xmlns:p14="http://schemas.microsoft.com/office/powerpoint/2010/main" val="408558232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-99392"/>
            <a:ext cx="8229600" cy="1252537"/>
          </a:xfrm>
        </p:spPr>
        <p:txBody>
          <a:bodyPr/>
          <a:lstStyle/>
          <a:p>
            <a:pPr eaLnBrk="1" hangingPunct="1"/>
            <a:r>
              <a:rPr lang="ru-RU" altLang="ru-RU" sz="3200" b="1" dirty="0">
                <a:solidFill>
                  <a:schemeClr val="tx1"/>
                </a:solidFill>
              </a:rPr>
              <a:t>Лечение </a:t>
            </a:r>
            <a:r>
              <a:rPr lang="ru-RU" altLang="ru-RU" sz="3200" b="1" dirty="0" err="1">
                <a:solidFill>
                  <a:schemeClr val="tx1"/>
                </a:solidFill>
              </a:rPr>
              <a:t>хламидиоза</a:t>
            </a:r>
            <a:endParaRPr lang="ru-RU" altLang="ru-RU" sz="32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1309464"/>
            <a:ext cx="8712968" cy="4495800"/>
          </a:xfrm>
        </p:spPr>
        <p:txBody>
          <a:bodyPr/>
          <a:lstStyle/>
          <a:p>
            <a:pPr algn="just" eaLnBrk="1" hangingPunct="1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ru-RU" altLang="ru-RU" b="1" dirty="0">
                <a:solidFill>
                  <a:schemeClr val="tx1"/>
                </a:solidFill>
              </a:rPr>
              <a:t>Антибиотики групп </a:t>
            </a:r>
            <a:r>
              <a:rPr lang="ru-RU" altLang="ru-RU" b="1" dirty="0" err="1">
                <a:solidFill>
                  <a:schemeClr val="tx1"/>
                </a:solidFill>
              </a:rPr>
              <a:t>макролидов</a:t>
            </a:r>
            <a:r>
              <a:rPr lang="ru-RU" altLang="ru-RU" b="1" dirty="0">
                <a:solidFill>
                  <a:schemeClr val="tx1"/>
                </a:solidFill>
              </a:rPr>
              <a:t>, тетрациклинов, </a:t>
            </a:r>
            <a:r>
              <a:rPr lang="ru-RU" altLang="ru-RU" b="1" dirty="0" err="1">
                <a:solidFill>
                  <a:schemeClr val="tx1"/>
                </a:solidFill>
              </a:rPr>
              <a:t>фторхинолонов</a:t>
            </a:r>
            <a:endParaRPr lang="ru-RU" altLang="ru-RU" b="1" dirty="0">
              <a:solidFill>
                <a:schemeClr val="tx1"/>
              </a:solidFill>
            </a:endParaRPr>
          </a:p>
          <a:p>
            <a:pPr algn="just" eaLnBrk="1" hangingPunct="1">
              <a:spcBef>
                <a:spcPts val="1200"/>
              </a:spcBef>
              <a:buFont typeface="Arial" panose="020B0604020202020204" pitchFamily="34" charset="0"/>
              <a:buChar char="•"/>
            </a:pPr>
            <a:endParaRPr lang="ru-RU" altLang="ru-RU" dirty="0">
              <a:solidFill>
                <a:schemeClr val="tx1"/>
              </a:solidFill>
            </a:endParaRPr>
          </a:p>
          <a:p>
            <a:pPr algn="just" eaLnBrk="1" hangingPunct="1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ru-RU" altLang="ru-RU" b="1" dirty="0">
                <a:solidFill>
                  <a:schemeClr val="tx1"/>
                </a:solidFill>
              </a:rPr>
              <a:t>Степень </a:t>
            </a:r>
            <a:r>
              <a:rPr lang="ru-RU" altLang="ru-RU" b="1" dirty="0" err="1">
                <a:solidFill>
                  <a:schemeClr val="tx1"/>
                </a:solidFill>
              </a:rPr>
              <a:t>излеченности</a:t>
            </a:r>
            <a:r>
              <a:rPr lang="ru-RU" altLang="ru-RU" b="1" dirty="0">
                <a:solidFill>
                  <a:schemeClr val="tx1"/>
                </a:solidFill>
              </a:rPr>
              <a:t> следует оценивать через 1 </a:t>
            </a:r>
            <a:r>
              <a:rPr lang="ru-RU" altLang="ru-RU" b="1" dirty="0" err="1">
                <a:solidFill>
                  <a:schemeClr val="tx1"/>
                </a:solidFill>
              </a:rPr>
              <a:t>мес</a:t>
            </a:r>
            <a:r>
              <a:rPr lang="ru-RU" altLang="ru-RU" b="1" dirty="0">
                <a:solidFill>
                  <a:schemeClr val="tx1"/>
                </a:solidFill>
              </a:rPr>
              <a:t> после окончания этиологической терапии</a:t>
            </a:r>
            <a:r>
              <a:rPr lang="ru-RU" altLang="ru-RU" dirty="0">
                <a:solidFill>
                  <a:schemeClr val="tx1"/>
                </a:solidFill>
              </a:rPr>
              <a:t>. Для этого желательно применять тот же метод исследования, на основании которого ранее был поставлен диагноз.</a:t>
            </a:r>
          </a:p>
        </p:txBody>
      </p:sp>
    </p:spTree>
    <p:extLst>
      <p:ext uri="{BB962C8B-B14F-4D97-AF65-F5344CB8AC3E}">
        <p14:creationId xmlns:p14="http://schemas.microsoft.com/office/powerpoint/2010/main" val="408558232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-99392"/>
            <a:ext cx="8229600" cy="1252537"/>
          </a:xfrm>
        </p:spPr>
        <p:txBody>
          <a:bodyPr/>
          <a:lstStyle/>
          <a:p>
            <a:pPr eaLnBrk="1" hangingPunct="1"/>
            <a:r>
              <a:rPr lang="ru-RU" altLang="ru-RU" sz="3200" b="1" dirty="0">
                <a:solidFill>
                  <a:schemeClr val="tx1"/>
                </a:solidFill>
              </a:rPr>
              <a:t>Профилактика </a:t>
            </a:r>
            <a:r>
              <a:rPr lang="ru-RU" altLang="ru-RU" sz="3200" b="1" dirty="0" err="1">
                <a:solidFill>
                  <a:schemeClr val="tx1"/>
                </a:solidFill>
              </a:rPr>
              <a:t>хламидиоза</a:t>
            </a:r>
            <a:endParaRPr lang="ru-RU" altLang="ru-RU" sz="32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877416"/>
            <a:ext cx="8712968" cy="4495800"/>
          </a:xfrm>
        </p:spPr>
        <p:txBody>
          <a:bodyPr/>
          <a:lstStyle/>
          <a:p>
            <a:pPr algn="just"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altLang="ru-RU" b="1" dirty="0">
                <a:solidFill>
                  <a:schemeClr val="tx1"/>
                </a:solidFill>
              </a:rPr>
              <a:t>Первичная профилактика</a:t>
            </a:r>
          </a:p>
          <a:p>
            <a:pPr lvl="2" algn="just"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altLang="ru-RU" sz="2400" dirty="0">
                <a:solidFill>
                  <a:schemeClr val="tx1"/>
                </a:solidFill>
              </a:rPr>
              <a:t>Необходимость избегать половых контактов с неизвестными партнерами или использовать барьерные методы контрацепции.</a:t>
            </a:r>
          </a:p>
          <a:p>
            <a:pPr lvl="2" algn="just"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altLang="ru-RU" sz="2400" dirty="0">
                <a:solidFill>
                  <a:schemeClr val="tx1"/>
                </a:solidFill>
              </a:rPr>
              <a:t>Дородовый скрининг беременных на С </a:t>
            </a:r>
            <a:r>
              <a:rPr lang="ru-RU" altLang="ru-RU" sz="2400" dirty="0" err="1">
                <a:solidFill>
                  <a:schemeClr val="tx1"/>
                </a:solidFill>
              </a:rPr>
              <a:t>trachomatis</a:t>
            </a:r>
            <a:r>
              <a:rPr lang="ru-RU" altLang="ru-RU" sz="2400" dirty="0">
                <a:solidFill>
                  <a:schemeClr val="tx1"/>
                </a:solidFill>
              </a:rPr>
              <a:t> - предупреждение развития </a:t>
            </a:r>
            <a:r>
              <a:rPr lang="ru-RU" altLang="ru-RU" sz="2400" dirty="0" err="1">
                <a:solidFill>
                  <a:schemeClr val="tx1"/>
                </a:solidFill>
              </a:rPr>
              <a:t>хламидийной</a:t>
            </a:r>
            <a:r>
              <a:rPr lang="ru-RU" altLang="ru-RU" sz="2400" dirty="0">
                <a:solidFill>
                  <a:schemeClr val="tx1"/>
                </a:solidFill>
              </a:rPr>
              <a:t> инфекции у новорожденных.</a:t>
            </a:r>
          </a:p>
          <a:p>
            <a:pPr algn="just"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altLang="ru-RU" b="1" dirty="0">
                <a:solidFill>
                  <a:schemeClr val="tx1"/>
                </a:solidFill>
              </a:rPr>
              <a:t>Вторичная профилактика </a:t>
            </a:r>
          </a:p>
          <a:p>
            <a:pPr lvl="2" algn="just"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altLang="ru-RU" sz="2400" dirty="0">
                <a:solidFill>
                  <a:schemeClr val="tx1"/>
                </a:solidFill>
              </a:rPr>
              <a:t>Одновременное лечение больного и половых партнеров (имевших контакты в течение 60 дней, по тем же схемам).</a:t>
            </a:r>
          </a:p>
          <a:p>
            <a:pPr lvl="2" algn="just"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altLang="ru-RU" sz="2400" dirty="0">
                <a:solidFill>
                  <a:schemeClr val="tx1"/>
                </a:solidFill>
              </a:rPr>
              <a:t>В период лечения и диспансерного наблюдения рекомендуется воздержаться от половых контактов или использовать барьерные методы контрацепции до установления критерия </a:t>
            </a:r>
            <a:r>
              <a:rPr lang="ru-RU" altLang="ru-RU" sz="2400" dirty="0" err="1">
                <a:solidFill>
                  <a:schemeClr val="tx1"/>
                </a:solidFill>
              </a:rPr>
              <a:t>излеченности</a:t>
            </a:r>
            <a:r>
              <a:rPr lang="ru-RU" altLang="ru-RU" sz="2400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8558232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2608511"/>
            <a:ext cx="8229600" cy="1252537"/>
          </a:xfrm>
        </p:spPr>
        <p:txBody>
          <a:bodyPr/>
          <a:lstStyle/>
          <a:p>
            <a:pPr algn="ctr" eaLnBrk="1" hangingPunct="1"/>
            <a:r>
              <a:rPr lang="ru-RU" altLang="ru-RU" sz="3200" b="1" dirty="0" err="1">
                <a:solidFill>
                  <a:schemeClr val="tx1"/>
                </a:solidFill>
              </a:rPr>
              <a:t>Урогенитальный</a:t>
            </a:r>
            <a:r>
              <a:rPr lang="ru-RU" altLang="ru-RU" sz="3200" b="1" dirty="0">
                <a:solidFill>
                  <a:schemeClr val="tx1"/>
                </a:solidFill>
              </a:rPr>
              <a:t> </a:t>
            </a:r>
            <a:r>
              <a:rPr lang="ru-RU" altLang="ru-RU" sz="3200" b="1" dirty="0" err="1">
                <a:solidFill>
                  <a:schemeClr val="tx1"/>
                </a:solidFill>
              </a:rPr>
              <a:t>микоплазмоз</a:t>
            </a:r>
            <a:endParaRPr lang="ru-RU" altLang="ru-RU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558232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-99392"/>
            <a:ext cx="8229600" cy="1252537"/>
          </a:xfrm>
        </p:spPr>
        <p:txBody>
          <a:bodyPr/>
          <a:lstStyle/>
          <a:p>
            <a:pPr algn="ctr" eaLnBrk="1" hangingPunct="1"/>
            <a:r>
              <a:rPr lang="ru-RU" altLang="ru-RU" sz="3200" b="1" dirty="0">
                <a:solidFill>
                  <a:schemeClr val="tx1"/>
                </a:solidFill>
              </a:rPr>
              <a:t>Актуальность проблемы </a:t>
            </a:r>
            <a:r>
              <a:rPr lang="ru-RU" altLang="ru-RU" sz="3200" b="1" dirty="0" err="1">
                <a:solidFill>
                  <a:schemeClr val="tx1"/>
                </a:solidFill>
              </a:rPr>
              <a:t>микоплазмоза</a:t>
            </a:r>
            <a:endParaRPr lang="ru-RU" altLang="ru-RU" sz="32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949424"/>
            <a:ext cx="8712968" cy="4495800"/>
          </a:xfrm>
        </p:spPr>
        <p:txBody>
          <a:bodyPr/>
          <a:lstStyle/>
          <a:p>
            <a:pPr algn="just"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altLang="ru-RU" b="1" dirty="0">
                <a:solidFill>
                  <a:schemeClr val="tx1"/>
                </a:solidFill>
              </a:rPr>
              <a:t>Микоплазмы и уреаплазмы являются этиологически значимыми факторами возникновения воспалительных заболеваний мочеполового тракта</a:t>
            </a:r>
            <a:r>
              <a:rPr lang="ru-RU" altLang="ru-RU" dirty="0">
                <a:solidFill>
                  <a:schemeClr val="tx1"/>
                </a:solidFill>
              </a:rPr>
              <a:t>, вызывающих в ряде случаев нарушения репродуктивной функции</a:t>
            </a:r>
          </a:p>
          <a:p>
            <a:pPr algn="just"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altLang="ru-RU" b="1" dirty="0">
                <a:solidFill>
                  <a:schemeClr val="tx1"/>
                </a:solidFill>
              </a:rPr>
              <a:t>Антитела к </a:t>
            </a:r>
            <a:r>
              <a:rPr lang="ru-RU" altLang="ru-RU" b="1" dirty="0" err="1">
                <a:solidFill>
                  <a:schemeClr val="tx1"/>
                </a:solidFill>
              </a:rPr>
              <a:t>Ureaplasma</a:t>
            </a:r>
            <a:r>
              <a:rPr lang="ru-RU" altLang="ru-RU" b="1" dirty="0">
                <a:solidFill>
                  <a:schemeClr val="tx1"/>
                </a:solidFill>
              </a:rPr>
              <a:t> </a:t>
            </a:r>
            <a:r>
              <a:rPr lang="ru-RU" altLang="ru-RU" b="1" dirty="0" err="1">
                <a:solidFill>
                  <a:schemeClr val="tx1"/>
                </a:solidFill>
              </a:rPr>
              <a:t>urealyticum</a:t>
            </a:r>
            <a:r>
              <a:rPr lang="ru-RU" altLang="ru-RU" b="1" dirty="0">
                <a:solidFill>
                  <a:schemeClr val="tx1"/>
                </a:solidFill>
              </a:rPr>
              <a:t> и </a:t>
            </a:r>
            <a:r>
              <a:rPr lang="ru-RU" altLang="ru-RU" b="1" dirty="0" err="1">
                <a:solidFill>
                  <a:schemeClr val="tx1"/>
                </a:solidFill>
              </a:rPr>
              <a:t>Mycoplasma</a:t>
            </a:r>
            <a:r>
              <a:rPr lang="ru-RU" altLang="ru-RU" b="1" dirty="0">
                <a:solidFill>
                  <a:schemeClr val="tx1"/>
                </a:solidFill>
              </a:rPr>
              <a:t> </a:t>
            </a:r>
            <a:r>
              <a:rPr lang="ru-RU" altLang="ru-RU" b="1" dirty="0" err="1">
                <a:solidFill>
                  <a:schemeClr val="tx1"/>
                </a:solidFill>
              </a:rPr>
              <a:t>hominis</a:t>
            </a:r>
            <a:r>
              <a:rPr lang="ru-RU" altLang="ru-RU" b="1" dirty="0">
                <a:solidFill>
                  <a:schemeClr val="tx1"/>
                </a:solidFill>
              </a:rPr>
              <a:t> в диагностически значимых титрах выявляют у 40-46% пациентов с симптомами воспаления мочеполового тракта и у 51% женщин с бесплодием.</a:t>
            </a:r>
          </a:p>
          <a:p>
            <a:pPr algn="just"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altLang="ru-RU" b="1" dirty="0">
                <a:solidFill>
                  <a:schemeClr val="tx1"/>
                </a:solidFill>
              </a:rPr>
              <a:t>Дифференциальная диагностика </a:t>
            </a:r>
            <a:r>
              <a:rPr lang="ru-RU" altLang="ru-RU" b="1" dirty="0" err="1">
                <a:solidFill>
                  <a:schemeClr val="tx1"/>
                </a:solidFill>
              </a:rPr>
              <a:t>микоплазмоза</a:t>
            </a:r>
            <a:r>
              <a:rPr lang="ru-RU" altLang="ru-RU" b="1" dirty="0">
                <a:solidFill>
                  <a:schemeClr val="tx1"/>
                </a:solidFill>
              </a:rPr>
              <a:t> может быть проведена только методами клинической лабораторной диагностики</a:t>
            </a:r>
          </a:p>
          <a:p>
            <a:pPr algn="just"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altLang="ru-RU" b="1" dirty="0">
                <a:solidFill>
                  <a:schemeClr val="tx1"/>
                </a:solidFill>
              </a:rPr>
              <a:t>Отсутствуют стандарты лабораторной диагностики данных микроорганизмов,, результаты разных методов не всегда сопоставимы, не решены вопросы клинической интерпретации результатов лабораторных исследований.</a:t>
            </a:r>
          </a:p>
          <a:p>
            <a:pPr algn="just"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ru-RU" alt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558232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44624"/>
            <a:ext cx="8229600" cy="1252537"/>
          </a:xfrm>
        </p:spPr>
        <p:txBody>
          <a:bodyPr/>
          <a:lstStyle/>
          <a:p>
            <a:pPr algn="ctr" eaLnBrk="1" hangingPunct="1"/>
            <a:r>
              <a:rPr lang="ru-RU" altLang="ru-RU" sz="3200" b="1" dirty="0">
                <a:solidFill>
                  <a:schemeClr val="tx1"/>
                </a:solidFill>
              </a:rPr>
              <a:t>Этиологическая роль микоплазм в поражении </a:t>
            </a:r>
            <a:r>
              <a:rPr lang="ru-RU" altLang="ru-RU" sz="3200" b="1" dirty="0" err="1">
                <a:solidFill>
                  <a:schemeClr val="tx1"/>
                </a:solidFill>
              </a:rPr>
              <a:t>урогенитального</a:t>
            </a:r>
            <a:r>
              <a:rPr lang="ru-RU" altLang="ru-RU" sz="3200" b="1" dirty="0">
                <a:solidFill>
                  <a:schemeClr val="tx1"/>
                </a:solidFill>
              </a:rPr>
              <a:t> тракта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1741512"/>
            <a:ext cx="8712968" cy="4495800"/>
          </a:xfrm>
        </p:spPr>
        <p:txBody>
          <a:bodyPr/>
          <a:lstStyle/>
          <a:p>
            <a:pPr algn="just" eaLnBrk="1" hangingPunct="1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ru-RU" altLang="ru-RU" b="1" dirty="0">
                <a:solidFill>
                  <a:schemeClr val="tx1"/>
                </a:solidFill>
              </a:rPr>
              <a:t>Существуют споры об этиологической роли микоплазм в поражении </a:t>
            </a:r>
            <a:r>
              <a:rPr lang="ru-RU" altLang="ru-RU" b="1" dirty="0" err="1">
                <a:solidFill>
                  <a:schemeClr val="tx1"/>
                </a:solidFill>
              </a:rPr>
              <a:t>урогенитального</a:t>
            </a:r>
            <a:r>
              <a:rPr lang="ru-RU" altLang="ru-RU" b="1" dirty="0">
                <a:solidFill>
                  <a:schemeClr val="tx1"/>
                </a:solidFill>
              </a:rPr>
              <a:t> тракта</a:t>
            </a:r>
          </a:p>
          <a:p>
            <a:pPr algn="just" eaLnBrk="1" hangingPunct="1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ru-RU" altLang="ru-RU" b="1" dirty="0">
                <a:solidFill>
                  <a:schemeClr val="tx1"/>
                </a:solidFill>
              </a:rPr>
              <a:t>Они связаны с тем, что данные </a:t>
            </a:r>
            <a:r>
              <a:rPr lang="ru-RU" altLang="ru-RU" b="1" dirty="0" err="1">
                <a:solidFill>
                  <a:schemeClr val="tx1"/>
                </a:solidFill>
              </a:rPr>
              <a:t>патогены</a:t>
            </a:r>
            <a:r>
              <a:rPr lang="ru-RU" altLang="ru-RU" b="1" dirty="0">
                <a:solidFill>
                  <a:schemeClr val="tx1"/>
                </a:solidFill>
              </a:rPr>
              <a:t> нередко выявляют у клинически здоровых лиц, имеются различия в частоте выявления микоплазм (от 11 до 80%)</a:t>
            </a:r>
          </a:p>
          <a:p>
            <a:pPr algn="just" eaLnBrk="1" hangingPunct="1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ru-RU" altLang="ru-RU" b="1" dirty="0">
                <a:solidFill>
                  <a:schemeClr val="tx1"/>
                </a:solidFill>
              </a:rPr>
              <a:t>После успешного лечения состояние пациентов мало зависело от количества </a:t>
            </a:r>
            <a:r>
              <a:rPr lang="ru-RU" altLang="ru-RU" b="1" dirty="0" err="1">
                <a:solidFill>
                  <a:schemeClr val="tx1"/>
                </a:solidFill>
              </a:rPr>
              <a:t>уреаплазм</a:t>
            </a:r>
            <a:r>
              <a:rPr lang="ru-RU" altLang="ru-RU" b="1" dirty="0">
                <a:solidFill>
                  <a:schemeClr val="tx1"/>
                </a:solidFill>
              </a:rPr>
              <a:t> в препарате</a:t>
            </a:r>
          </a:p>
          <a:p>
            <a:pPr algn="just" eaLnBrk="1" hangingPunct="1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ru-RU" altLang="ru-RU" b="1" dirty="0">
                <a:solidFill>
                  <a:schemeClr val="tx1"/>
                </a:solidFill>
              </a:rPr>
              <a:t>В некоторых руководствах </a:t>
            </a:r>
            <a:r>
              <a:rPr lang="ru-RU" altLang="ru-RU" b="1" dirty="0" err="1">
                <a:solidFill>
                  <a:schemeClr val="tx1"/>
                </a:solidFill>
              </a:rPr>
              <a:t>уреаплазмоз</a:t>
            </a:r>
            <a:r>
              <a:rPr lang="ru-RU" altLang="ru-RU" b="1" dirty="0">
                <a:solidFill>
                  <a:schemeClr val="tx1"/>
                </a:solidFill>
              </a:rPr>
              <a:t> не выделяется как причина воспалительных заболеваний мочеполовой системы</a:t>
            </a:r>
          </a:p>
        </p:txBody>
      </p:sp>
    </p:spTree>
    <p:extLst>
      <p:ext uri="{BB962C8B-B14F-4D97-AF65-F5344CB8AC3E}">
        <p14:creationId xmlns:p14="http://schemas.microsoft.com/office/powerpoint/2010/main" val="408558232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88231"/>
            <a:ext cx="8229600" cy="1252537"/>
          </a:xfrm>
        </p:spPr>
        <p:txBody>
          <a:bodyPr/>
          <a:lstStyle/>
          <a:p>
            <a:pPr algn="ctr" eaLnBrk="1" hangingPunct="1"/>
            <a:r>
              <a:rPr lang="ru-RU" altLang="ru-RU" sz="3200" b="1" dirty="0">
                <a:solidFill>
                  <a:schemeClr val="tx1"/>
                </a:solidFill>
              </a:rPr>
              <a:t>Частота выявления микоплазм у клинически здоровых лиц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1556792"/>
            <a:ext cx="8712968" cy="4495800"/>
          </a:xfrm>
        </p:spPr>
        <p:txBody>
          <a:bodyPr/>
          <a:lstStyle/>
          <a:p>
            <a:pPr algn="just" eaLnBrk="1" hangingPunct="1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ru-RU" altLang="ru-RU" b="1" dirty="0" err="1">
                <a:solidFill>
                  <a:schemeClr val="tx1"/>
                </a:solidFill>
              </a:rPr>
              <a:t>Ureaplasma</a:t>
            </a:r>
            <a:r>
              <a:rPr lang="ru-RU" altLang="ru-RU" b="1" dirty="0">
                <a:solidFill>
                  <a:schemeClr val="tx1"/>
                </a:solidFill>
              </a:rPr>
              <a:t> </a:t>
            </a:r>
            <a:r>
              <a:rPr lang="ru-RU" altLang="ru-RU" b="1" dirty="0" err="1">
                <a:solidFill>
                  <a:schemeClr val="tx1"/>
                </a:solidFill>
              </a:rPr>
              <a:t>urealyticum</a:t>
            </a:r>
            <a:r>
              <a:rPr lang="ru-RU" altLang="ru-RU" b="1" dirty="0">
                <a:solidFill>
                  <a:schemeClr val="tx1"/>
                </a:solidFill>
              </a:rPr>
              <a:t> - от 7 до 63% (в среднем 34%). </a:t>
            </a:r>
          </a:p>
          <a:p>
            <a:pPr algn="just" eaLnBrk="1" hangingPunct="1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ru-RU" altLang="ru-RU" b="1" dirty="0" err="1">
                <a:solidFill>
                  <a:schemeClr val="tx1"/>
                </a:solidFill>
              </a:rPr>
              <a:t>Mycoplasma</a:t>
            </a:r>
            <a:r>
              <a:rPr lang="ru-RU" altLang="ru-RU" b="1" dirty="0">
                <a:solidFill>
                  <a:schemeClr val="tx1"/>
                </a:solidFill>
              </a:rPr>
              <a:t> </a:t>
            </a:r>
            <a:r>
              <a:rPr lang="ru-RU" altLang="ru-RU" b="1" dirty="0" err="1">
                <a:solidFill>
                  <a:schemeClr val="tx1"/>
                </a:solidFill>
              </a:rPr>
              <a:t>hominis</a:t>
            </a:r>
            <a:r>
              <a:rPr lang="ru-RU" altLang="ru-RU" b="1" dirty="0">
                <a:solidFill>
                  <a:schemeClr val="tx1"/>
                </a:solidFill>
              </a:rPr>
              <a:t> - 17,7%</a:t>
            </a:r>
          </a:p>
          <a:p>
            <a:pPr algn="just" eaLnBrk="1" hangingPunct="1">
              <a:spcBef>
                <a:spcPts val="1200"/>
              </a:spcBef>
              <a:buFont typeface="Arial" panose="020B0604020202020204" pitchFamily="34" charset="0"/>
              <a:buChar char="•"/>
            </a:pPr>
            <a:endParaRPr lang="ru-RU" altLang="ru-RU" b="1" dirty="0">
              <a:solidFill>
                <a:schemeClr val="tx1"/>
              </a:solidFill>
            </a:endParaRPr>
          </a:p>
          <a:p>
            <a:pPr algn="just" eaLnBrk="1" hangingPunct="1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ru-RU" altLang="ru-RU" b="1" dirty="0">
                <a:solidFill>
                  <a:schemeClr val="tx1"/>
                </a:solidFill>
              </a:rPr>
              <a:t>Предполагается, что микоплазмы являются условно-патогенными микрорганизмами</a:t>
            </a:r>
          </a:p>
          <a:p>
            <a:pPr algn="just" eaLnBrk="1" hangingPunct="1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ru-RU" altLang="ru-RU" b="1" dirty="0">
                <a:solidFill>
                  <a:schemeClr val="tx1"/>
                </a:solidFill>
              </a:rPr>
              <a:t>В связи с этим принято, что патогенным количеством микоплазм является 10</a:t>
            </a:r>
            <a:r>
              <a:rPr lang="ru-RU" altLang="ru-RU" b="1" baseline="30000" dirty="0">
                <a:solidFill>
                  <a:schemeClr val="tx1"/>
                </a:solidFill>
              </a:rPr>
              <a:t>4</a:t>
            </a:r>
            <a:r>
              <a:rPr lang="ru-RU" altLang="ru-RU" b="1" dirty="0">
                <a:solidFill>
                  <a:schemeClr val="tx1"/>
                </a:solidFill>
              </a:rPr>
              <a:t> микробных тел на 1 мл </a:t>
            </a:r>
            <a:r>
              <a:rPr lang="ru-RU" altLang="ru-RU" b="1" dirty="0" err="1">
                <a:solidFill>
                  <a:schemeClr val="tx1"/>
                </a:solidFill>
              </a:rPr>
              <a:t>биопробы</a:t>
            </a:r>
            <a:endParaRPr lang="ru-RU" altLang="ru-RU" b="1" dirty="0">
              <a:solidFill>
                <a:schemeClr val="tx1"/>
              </a:solidFill>
            </a:endParaRPr>
          </a:p>
          <a:p>
            <a:pPr algn="just" eaLnBrk="1" hangingPunct="1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ru-RU" altLang="ru-RU" b="1" dirty="0">
                <a:solidFill>
                  <a:schemeClr val="tx1"/>
                </a:solidFill>
              </a:rPr>
              <a:t>У лиц с симптомами воспаления диагностический титр микоплазм выявляется в 7-8 раз чаще, чем у клинически здоровых</a:t>
            </a:r>
          </a:p>
          <a:p>
            <a:pPr algn="just" eaLnBrk="1" hangingPunct="1">
              <a:spcBef>
                <a:spcPts val="1200"/>
              </a:spcBef>
              <a:buFont typeface="Arial" panose="020B0604020202020204" pitchFamily="34" charset="0"/>
              <a:buChar char="•"/>
            </a:pPr>
            <a:endParaRPr lang="ru-RU" altLang="ru-RU" b="1" dirty="0">
              <a:solidFill>
                <a:schemeClr val="tx1"/>
              </a:solidFill>
            </a:endParaRPr>
          </a:p>
          <a:p>
            <a:pPr algn="just" eaLnBrk="1" hangingPunct="1">
              <a:spcBef>
                <a:spcPts val="1200"/>
              </a:spcBef>
              <a:buFont typeface="Arial" panose="020B0604020202020204" pitchFamily="34" charset="0"/>
              <a:buChar char="•"/>
            </a:pPr>
            <a:endParaRPr lang="ru-RU" alt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558232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44624"/>
            <a:ext cx="8229600" cy="1252537"/>
          </a:xfrm>
        </p:spPr>
        <p:txBody>
          <a:bodyPr/>
          <a:lstStyle/>
          <a:p>
            <a:pPr algn="ctr" eaLnBrk="1" hangingPunct="1"/>
            <a:r>
              <a:rPr lang="ru-RU" altLang="ru-RU" sz="3200" b="1" dirty="0">
                <a:solidFill>
                  <a:schemeClr val="tx1"/>
                </a:solidFill>
              </a:rPr>
              <a:t>Опыты по инокуляции культур микоплазм клинически здоровым лицам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1453480"/>
            <a:ext cx="8712968" cy="4495800"/>
          </a:xfrm>
        </p:spPr>
        <p:txBody>
          <a:bodyPr/>
          <a:lstStyle/>
          <a:p>
            <a:pPr algn="just" eaLnBrk="1" hangingPunct="1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ru-RU" altLang="ru-RU" b="1" dirty="0">
                <a:solidFill>
                  <a:schemeClr val="tx1"/>
                </a:solidFill>
              </a:rPr>
              <a:t>После </a:t>
            </a:r>
            <a:r>
              <a:rPr lang="ru-RU" altLang="ru-RU" b="1" dirty="0" err="1">
                <a:solidFill>
                  <a:schemeClr val="tx1"/>
                </a:solidFill>
              </a:rPr>
              <a:t>внутриуретральной</a:t>
            </a:r>
            <a:r>
              <a:rPr lang="ru-RU" altLang="ru-RU" b="1" dirty="0">
                <a:solidFill>
                  <a:schemeClr val="tx1"/>
                </a:solidFill>
              </a:rPr>
              <a:t> </a:t>
            </a:r>
            <a:r>
              <a:rPr lang="ru-RU" altLang="ru-RU" b="1" dirty="0" err="1">
                <a:solidFill>
                  <a:schemeClr val="tx1"/>
                </a:solidFill>
              </a:rPr>
              <a:t>аутоинокуляции</a:t>
            </a:r>
            <a:r>
              <a:rPr lang="ru-RU" altLang="ru-RU" b="1" dirty="0">
                <a:solidFill>
                  <a:schemeClr val="tx1"/>
                </a:solidFill>
              </a:rPr>
              <a:t> культур </a:t>
            </a:r>
            <a:r>
              <a:rPr lang="ru-RU" altLang="ru-RU" b="1" dirty="0" err="1">
                <a:solidFill>
                  <a:schemeClr val="tx1"/>
                </a:solidFill>
              </a:rPr>
              <a:t>Ureaplasma</a:t>
            </a:r>
            <a:r>
              <a:rPr lang="ru-RU" altLang="ru-RU" b="1" dirty="0">
                <a:solidFill>
                  <a:schemeClr val="tx1"/>
                </a:solidFill>
              </a:rPr>
              <a:t> </a:t>
            </a:r>
            <a:r>
              <a:rPr lang="ru-RU" altLang="ru-RU" b="1" dirty="0" err="1">
                <a:solidFill>
                  <a:schemeClr val="tx1"/>
                </a:solidFill>
              </a:rPr>
              <a:t>urealyticum</a:t>
            </a:r>
            <a:r>
              <a:rPr lang="ru-RU" altLang="ru-RU" b="1" dirty="0">
                <a:solidFill>
                  <a:schemeClr val="tx1"/>
                </a:solidFill>
              </a:rPr>
              <a:t> или инфицированного материала, выделенного от больных НГУ через 3 </a:t>
            </a:r>
            <a:r>
              <a:rPr lang="ru-RU" altLang="ru-RU" b="1" dirty="0" err="1">
                <a:solidFill>
                  <a:schemeClr val="tx1"/>
                </a:solidFill>
              </a:rPr>
              <a:t>сут</a:t>
            </a:r>
            <a:r>
              <a:rPr lang="ru-RU" altLang="ru-RU" b="1" dirty="0">
                <a:solidFill>
                  <a:schemeClr val="tx1"/>
                </a:solidFill>
              </a:rPr>
              <a:t> возникала характерная для уретрита симптоматика - </a:t>
            </a:r>
            <a:r>
              <a:rPr lang="ru-RU" altLang="ru-RU" dirty="0">
                <a:solidFill>
                  <a:schemeClr val="tx1"/>
                </a:solidFill>
              </a:rPr>
              <a:t>появлялись прозрачные выделения, зуд, жжение в мочеиспускательном канале, а в отделяемом были обнаружены микоплазмы </a:t>
            </a:r>
          </a:p>
          <a:p>
            <a:pPr algn="just" eaLnBrk="1" hangingPunct="1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ru-RU" altLang="ru-RU" b="1" dirty="0">
                <a:solidFill>
                  <a:schemeClr val="tx1"/>
                </a:solidFill>
              </a:rPr>
              <a:t>После лечения </a:t>
            </a:r>
            <a:r>
              <a:rPr lang="ru-RU" altLang="ru-RU" b="1" dirty="0" err="1">
                <a:solidFill>
                  <a:schemeClr val="tx1"/>
                </a:solidFill>
              </a:rPr>
              <a:t>доксициклином</a:t>
            </a:r>
            <a:r>
              <a:rPr lang="ru-RU" altLang="ru-RU" b="1" dirty="0">
                <a:solidFill>
                  <a:schemeClr val="tx1"/>
                </a:solidFill>
              </a:rPr>
              <a:t> возбудители исчезали вместе с симптомами уретрита</a:t>
            </a:r>
          </a:p>
          <a:p>
            <a:pPr algn="just" eaLnBrk="1" hangingPunct="1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ru-RU" altLang="ru-RU" b="1" dirty="0">
                <a:solidFill>
                  <a:schemeClr val="tx1"/>
                </a:solidFill>
              </a:rPr>
              <a:t>Опыты на добровольцах носят иллюстративный характер, </a:t>
            </a:r>
            <a:r>
              <a:rPr lang="ru-RU" altLang="ru-RU" dirty="0">
                <a:solidFill>
                  <a:schemeClr val="tx1"/>
                </a:solidFill>
              </a:rPr>
              <a:t>так как группа испытуемых, как правило, невелика, и получить статистически достоверные результаты невозможно</a:t>
            </a:r>
          </a:p>
        </p:txBody>
      </p:sp>
    </p:spTree>
    <p:extLst>
      <p:ext uri="{BB962C8B-B14F-4D97-AF65-F5344CB8AC3E}">
        <p14:creationId xmlns:p14="http://schemas.microsoft.com/office/powerpoint/2010/main" val="40855823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CD40F295-3224-4F48-A8F6-9075BB9ECADE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23100" y="44624"/>
            <a:ext cx="9167099" cy="6608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480043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44624"/>
            <a:ext cx="8229600" cy="1252537"/>
          </a:xfrm>
        </p:spPr>
        <p:txBody>
          <a:bodyPr/>
          <a:lstStyle/>
          <a:p>
            <a:pPr algn="ctr" eaLnBrk="1" hangingPunct="1"/>
            <a:r>
              <a:rPr lang="ru-RU" altLang="ru-RU" sz="3200" b="1" dirty="0">
                <a:solidFill>
                  <a:schemeClr val="tx1"/>
                </a:solidFill>
              </a:rPr>
              <a:t>Опыты по инокуляции культур микоплазм лабораторным животным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1741512"/>
            <a:ext cx="8712968" cy="4495800"/>
          </a:xfrm>
        </p:spPr>
        <p:txBody>
          <a:bodyPr/>
          <a:lstStyle/>
          <a:p>
            <a:pPr algn="just" eaLnBrk="1" hangingPunct="1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ru-RU" altLang="ru-RU" b="1" dirty="0">
                <a:solidFill>
                  <a:schemeClr val="tx1"/>
                </a:solidFill>
              </a:rPr>
              <a:t>Эксперименты на животных затруднены, поскольку только одно животное, шимпанзе, оказалось чувствительно к уреаплазме. </a:t>
            </a:r>
          </a:p>
          <a:p>
            <a:pPr algn="just" eaLnBrk="1" hangingPunct="1">
              <a:spcBef>
                <a:spcPts val="1200"/>
              </a:spcBef>
              <a:buFont typeface="Arial" panose="020B0604020202020204" pitchFamily="34" charset="0"/>
              <a:buChar char="•"/>
            </a:pPr>
            <a:endParaRPr lang="ru-RU" altLang="ru-RU" b="1" dirty="0">
              <a:solidFill>
                <a:schemeClr val="tx1"/>
              </a:solidFill>
            </a:endParaRPr>
          </a:p>
          <a:p>
            <a:pPr algn="just" eaLnBrk="1" hangingPunct="1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ru-RU" altLang="ru-RU" b="1" dirty="0">
                <a:solidFill>
                  <a:schemeClr val="tx1"/>
                </a:solidFill>
              </a:rPr>
              <a:t>При </a:t>
            </a:r>
            <a:r>
              <a:rPr lang="ru-RU" altLang="ru-RU" b="1" dirty="0" err="1">
                <a:solidFill>
                  <a:schemeClr val="tx1"/>
                </a:solidFill>
              </a:rPr>
              <a:t>интрауретральном</a:t>
            </a:r>
            <a:r>
              <a:rPr lang="ru-RU" altLang="ru-RU" b="1" dirty="0">
                <a:solidFill>
                  <a:schemeClr val="tx1"/>
                </a:solidFill>
              </a:rPr>
              <a:t> введении </a:t>
            </a:r>
            <a:r>
              <a:rPr lang="ru-RU" altLang="ru-RU" b="1" dirty="0" err="1">
                <a:solidFill>
                  <a:schemeClr val="tx1"/>
                </a:solidFill>
              </a:rPr>
              <a:t>культуральной</a:t>
            </a:r>
            <a:r>
              <a:rPr lang="ru-RU" altLang="ru-RU" b="1" dirty="0">
                <a:solidFill>
                  <a:schemeClr val="tx1"/>
                </a:solidFill>
              </a:rPr>
              <a:t> суспензии (10</a:t>
            </a:r>
            <a:r>
              <a:rPr lang="ru-RU" altLang="ru-RU" b="1" baseline="30000" dirty="0">
                <a:solidFill>
                  <a:schemeClr val="tx1"/>
                </a:solidFill>
              </a:rPr>
              <a:t>5</a:t>
            </a:r>
            <a:r>
              <a:rPr lang="ru-RU" altLang="ru-RU" b="1" dirty="0">
                <a:solidFill>
                  <a:schemeClr val="tx1"/>
                </a:solidFill>
              </a:rPr>
              <a:t> микробных клеток) самцам шимпанзе развитие симптомов уретрита и появление специфических антител наблюдали не у всех животных</a:t>
            </a:r>
          </a:p>
        </p:txBody>
      </p:sp>
    </p:spTree>
    <p:extLst>
      <p:ext uri="{BB962C8B-B14F-4D97-AF65-F5344CB8AC3E}">
        <p14:creationId xmlns:p14="http://schemas.microsoft.com/office/powerpoint/2010/main" val="408558232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232247"/>
            <a:ext cx="8229600" cy="1252537"/>
          </a:xfrm>
        </p:spPr>
        <p:txBody>
          <a:bodyPr/>
          <a:lstStyle/>
          <a:p>
            <a:pPr algn="ctr" eaLnBrk="1" hangingPunct="1"/>
            <a:r>
              <a:rPr lang="ru-RU" altLang="ru-RU" sz="3200" b="1" dirty="0">
                <a:solidFill>
                  <a:schemeClr val="tx1"/>
                </a:solidFill>
              </a:rPr>
              <a:t>Выявление микоплазм у пациентов с клинической симптоматикой и у клинически здоровых лиц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1628800"/>
            <a:ext cx="8712968" cy="4495800"/>
          </a:xfrm>
        </p:spPr>
        <p:txBody>
          <a:bodyPr/>
          <a:lstStyle/>
          <a:p>
            <a:pPr algn="just"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altLang="ru-RU" b="1" dirty="0">
                <a:solidFill>
                  <a:schemeClr val="tx1"/>
                </a:solidFill>
              </a:rPr>
              <a:t>Мужчины:</a:t>
            </a:r>
          </a:p>
          <a:p>
            <a:pPr lvl="2" algn="just"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altLang="ru-RU" sz="2400" dirty="0">
                <a:solidFill>
                  <a:schemeClr val="tx1"/>
                </a:solidFill>
              </a:rPr>
              <a:t>С поражением </a:t>
            </a:r>
            <a:r>
              <a:rPr lang="ru-RU" altLang="ru-RU" sz="2400" dirty="0" err="1">
                <a:solidFill>
                  <a:schemeClr val="tx1"/>
                </a:solidFill>
              </a:rPr>
              <a:t>урогенитального</a:t>
            </a:r>
            <a:r>
              <a:rPr lang="ru-RU" altLang="ru-RU" sz="2400" dirty="0">
                <a:solidFill>
                  <a:schemeClr val="tx1"/>
                </a:solidFill>
              </a:rPr>
              <a:t> тракта - 57,51%</a:t>
            </a:r>
          </a:p>
          <a:p>
            <a:pPr lvl="2" algn="just"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altLang="ru-RU" sz="2400" dirty="0">
                <a:solidFill>
                  <a:schemeClr val="tx1"/>
                </a:solidFill>
              </a:rPr>
              <a:t>У клинически здоровых - 13,91%</a:t>
            </a:r>
          </a:p>
          <a:p>
            <a:pPr algn="just"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altLang="ru-RU" b="1" dirty="0">
                <a:solidFill>
                  <a:schemeClr val="tx1"/>
                </a:solidFill>
              </a:rPr>
              <a:t>Женщины -</a:t>
            </a:r>
          </a:p>
          <a:p>
            <a:pPr lvl="2" algn="just"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altLang="ru-RU" sz="2400" dirty="0">
                <a:solidFill>
                  <a:schemeClr val="tx1"/>
                </a:solidFill>
              </a:rPr>
              <a:t>С поражением </a:t>
            </a:r>
            <a:r>
              <a:rPr lang="ru-RU" altLang="ru-RU" sz="2400" dirty="0" err="1">
                <a:solidFill>
                  <a:schemeClr val="tx1"/>
                </a:solidFill>
              </a:rPr>
              <a:t>урогенитального</a:t>
            </a:r>
            <a:r>
              <a:rPr lang="ru-RU" altLang="ru-RU" sz="2400" dirty="0">
                <a:solidFill>
                  <a:schemeClr val="tx1"/>
                </a:solidFill>
              </a:rPr>
              <a:t> тракта – 65,35%</a:t>
            </a:r>
          </a:p>
          <a:p>
            <a:pPr lvl="2" algn="just"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altLang="ru-RU" sz="2400" dirty="0">
                <a:solidFill>
                  <a:schemeClr val="tx1"/>
                </a:solidFill>
              </a:rPr>
              <a:t>У клинически здоровых - 16,85%</a:t>
            </a:r>
          </a:p>
          <a:p>
            <a:pPr algn="just"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altLang="ru-RU" b="1" dirty="0">
                <a:solidFill>
                  <a:schemeClr val="tx1"/>
                </a:solidFill>
              </a:rPr>
              <a:t>Выводы: </a:t>
            </a:r>
          </a:p>
          <a:p>
            <a:pPr lvl="2" algn="just"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altLang="ru-RU" sz="2400" dirty="0" err="1">
                <a:solidFill>
                  <a:schemeClr val="tx1"/>
                </a:solidFill>
              </a:rPr>
              <a:t>Урогенитальные</a:t>
            </a:r>
            <a:r>
              <a:rPr lang="ru-RU" altLang="ru-RU" sz="2400" dirty="0">
                <a:solidFill>
                  <a:schemeClr val="tx1"/>
                </a:solidFill>
              </a:rPr>
              <a:t> микоплазмы играют определенную этиологическую роль в развитии мочеполовых инфекций</a:t>
            </a:r>
          </a:p>
          <a:p>
            <a:pPr lvl="2" algn="just"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altLang="ru-RU" sz="2400" dirty="0">
                <a:solidFill>
                  <a:schemeClr val="tx1"/>
                </a:solidFill>
              </a:rPr>
              <a:t>Факт выявления микоплазм у здоровых людей оставляет открытым вопрос об условиях, при которых они способны проявлять свои патогенные свойства.</a:t>
            </a:r>
          </a:p>
        </p:txBody>
      </p:sp>
    </p:spTree>
    <p:extLst>
      <p:ext uri="{BB962C8B-B14F-4D97-AF65-F5344CB8AC3E}">
        <p14:creationId xmlns:p14="http://schemas.microsoft.com/office/powerpoint/2010/main" val="408558232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44624"/>
            <a:ext cx="8229600" cy="1252537"/>
          </a:xfrm>
        </p:spPr>
        <p:txBody>
          <a:bodyPr/>
          <a:lstStyle/>
          <a:p>
            <a:pPr algn="ctr" eaLnBrk="1" hangingPunct="1"/>
            <a:r>
              <a:rPr lang="ru-RU" altLang="ru-RU" sz="3200" b="1" dirty="0">
                <a:solidFill>
                  <a:schemeClr val="tx1"/>
                </a:solidFill>
              </a:rPr>
              <a:t>Лабораторная диагностика </a:t>
            </a:r>
            <a:r>
              <a:rPr lang="ru-RU" altLang="ru-RU" sz="3200" b="1" dirty="0" err="1">
                <a:solidFill>
                  <a:schemeClr val="tx1"/>
                </a:solidFill>
              </a:rPr>
              <a:t>микоплазмоза</a:t>
            </a:r>
            <a:endParaRPr lang="ru-RU" altLang="ru-RU" sz="32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381472"/>
            <a:ext cx="8712968" cy="4495800"/>
          </a:xfrm>
        </p:spPr>
        <p:txBody>
          <a:bodyPr/>
          <a:lstStyle/>
          <a:p>
            <a:pPr algn="just" eaLnBrk="1" hangingPunct="1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ru-RU" altLang="ru-RU" b="1" dirty="0">
                <a:solidFill>
                  <a:schemeClr val="tx1"/>
                </a:solidFill>
              </a:rPr>
              <a:t>Имеет решающее значение для диагностики</a:t>
            </a:r>
          </a:p>
          <a:p>
            <a:pPr algn="just" eaLnBrk="1" hangingPunct="1">
              <a:spcBef>
                <a:spcPts val="1800"/>
              </a:spcBef>
              <a:buFont typeface="Arial" panose="020B0604020202020204" pitchFamily="34" charset="0"/>
              <a:buChar char="•"/>
            </a:pPr>
            <a:endParaRPr lang="ru-RU" altLang="ru-RU" b="1" dirty="0">
              <a:solidFill>
                <a:schemeClr val="tx1"/>
              </a:solidFill>
            </a:endParaRPr>
          </a:p>
          <a:p>
            <a:pPr algn="just" eaLnBrk="1" hangingPunct="1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ru-RU" altLang="ru-RU" b="1" dirty="0">
                <a:solidFill>
                  <a:schemeClr val="tx1"/>
                </a:solidFill>
              </a:rPr>
              <a:t>Методы прямого определения возбудителя</a:t>
            </a:r>
          </a:p>
          <a:p>
            <a:pPr lvl="2" algn="just" eaLnBrk="1" hangingPunct="1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ru-RU" altLang="ru-RU" sz="2400" dirty="0" err="1">
                <a:solidFill>
                  <a:schemeClr val="tx1"/>
                </a:solidFill>
              </a:rPr>
              <a:t>Культуральные</a:t>
            </a:r>
            <a:r>
              <a:rPr lang="ru-RU" altLang="ru-RU" sz="2400" dirty="0">
                <a:solidFill>
                  <a:schemeClr val="tx1"/>
                </a:solidFill>
              </a:rPr>
              <a:t> методы</a:t>
            </a:r>
          </a:p>
          <a:p>
            <a:pPr lvl="2" algn="just" eaLnBrk="1" hangingPunct="1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ru-RU" altLang="ru-RU" sz="2400" dirty="0" err="1">
                <a:solidFill>
                  <a:schemeClr val="tx1"/>
                </a:solidFill>
              </a:rPr>
              <a:t>Иммунофлюоресценция</a:t>
            </a:r>
            <a:endParaRPr lang="ru-RU" altLang="ru-RU" sz="2400" dirty="0">
              <a:solidFill>
                <a:schemeClr val="tx1"/>
              </a:solidFill>
            </a:endParaRPr>
          </a:p>
          <a:p>
            <a:pPr lvl="2" algn="just" eaLnBrk="1" hangingPunct="1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ru-RU" altLang="ru-RU" sz="2400" dirty="0">
                <a:solidFill>
                  <a:schemeClr val="tx1"/>
                </a:solidFill>
              </a:rPr>
              <a:t>ПЦР</a:t>
            </a:r>
          </a:p>
          <a:p>
            <a:pPr algn="just" eaLnBrk="1" hangingPunct="1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ru-RU" altLang="ru-RU" b="1" dirty="0">
                <a:solidFill>
                  <a:schemeClr val="tx1"/>
                </a:solidFill>
              </a:rPr>
              <a:t>Серологические методы:</a:t>
            </a:r>
          </a:p>
          <a:p>
            <a:pPr lvl="2" algn="just" eaLnBrk="1" hangingPunct="1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ru-RU" altLang="ru-RU" sz="2400" dirty="0">
                <a:solidFill>
                  <a:schemeClr val="tx1"/>
                </a:solidFill>
              </a:rPr>
              <a:t>ИФА</a:t>
            </a:r>
          </a:p>
        </p:txBody>
      </p:sp>
    </p:spTree>
    <p:extLst>
      <p:ext uri="{BB962C8B-B14F-4D97-AF65-F5344CB8AC3E}">
        <p14:creationId xmlns:p14="http://schemas.microsoft.com/office/powerpoint/2010/main" val="408558232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B1806738-29E2-5B39-B39B-1EEE4C8AE4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544" y="44624"/>
            <a:ext cx="8172413" cy="6808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819660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4492079"/>
            <a:ext cx="8640960" cy="1673225"/>
          </a:xfrm>
        </p:spPr>
        <p:txBody>
          <a:bodyPr/>
          <a:lstStyle/>
          <a:p>
            <a:pPr eaLnBrk="1" hangingPunct="1">
              <a:lnSpc>
                <a:spcPts val="3500"/>
              </a:lnSpc>
            </a:pPr>
            <a:r>
              <a:rPr lang="ru-RU" altLang="ru-RU" sz="3600" b="1" dirty="0">
                <a:solidFill>
                  <a:schemeClr val="tx1"/>
                </a:solidFill>
                <a:latin typeface="Arial" charset="0"/>
              </a:rPr>
              <a:t>Вопросы?</a:t>
            </a:r>
            <a:endParaRPr lang="en-US" altLang="ru-RU" sz="2000" dirty="0">
              <a:solidFill>
                <a:schemeClr val="tx1"/>
              </a:solidFill>
            </a:endParaRPr>
          </a:p>
        </p:txBody>
      </p:sp>
      <p:pic>
        <p:nvPicPr>
          <p:cNvPr id="1026" name="Picture 2" descr="http://www.volgmed.ru/uploads/files/2013-2/17202-gerb_volggmu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8137" y="217716"/>
            <a:ext cx="3544063" cy="35713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9978307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39D68D46-2CAC-4B22-A951-D1FDA67331FA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92673" y="49602"/>
            <a:ext cx="9273185" cy="6763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75377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-27384"/>
            <a:ext cx="8229600" cy="1252537"/>
          </a:xfrm>
        </p:spPr>
        <p:txBody>
          <a:bodyPr/>
          <a:lstStyle/>
          <a:p>
            <a:pPr algn="ctr" eaLnBrk="1" hangingPunct="1"/>
            <a:r>
              <a:rPr lang="ru-RU" altLang="ru-RU" sz="3200" b="1" dirty="0">
                <a:solidFill>
                  <a:schemeClr val="tx1"/>
                </a:solidFill>
              </a:rPr>
              <a:t>Проблема </a:t>
            </a:r>
            <a:r>
              <a:rPr lang="ru-RU" altLang="ru-RU" sz="3200" b="1" dirty="0" err="1">
                <a:solidFill>
                  <a:schemeClr val="tx1"/>
                </a:solidFill>
              </a:rPr>
              <a:t>негонококковых</a:t>
            </a:r>
            <a:r>
              <a:rPr lang="ru-RU" altLang="ru-RU" sz="3200" b="1" dirty="0">
                <a:solidFill>
                  <a:schemeClr val="tx1"/>
                </a:solidFill>
              </a:rPr>
              <a:t> уретритов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412776"/>
            <a:ext cx="8696532" cy="4495800"/>
          </a:xfrm>
        </p:spPr>
        <p:txBody>
          <a:bodyPr/>
          <a:lstStyle/>
          <a:p>
            <a:pPr eaLnBrk="1" hangingPunct="1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chemeClr val="tx1"/>
                </a:solidFill>
              </a:rPr>
              <a:t>В мире, по суммарным оценкам, за последние 10 лет было зарегистрировано более 90 млн случаев </a:t>
            </a:r>
          </a:p>
          <a:p>
            <a:pPr eaLnBrk="1" hangingPunct="1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chemeClr val="tx1"/>
                </a:solidFill>
              </a:rPr>
              <a:t>Рост числа случаев за 5 лет:</a:t>
            </a:r>
          </a:p>
          <a:p>
            <a:pPr lvl="2" eaLnBrk="1" hangingPunct="1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tx1"/>
                </a:solidFill>
              </a:rPr>
              <a:t>Во Франции - в 1,8 раза</a:t>
            </a:r>
          </a:p>
          <a:p>
            <a:pPr lvl="2" eaLnBrk="1" hangingPunct="1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tx1"/>
                </a:solidFill>
              </a:rPr>
              <a:t>В США – в 1,5</a:t>
            </a:r>
          </a:p>
          <a:p>
            <a:pPr eaLnBrk="1" hangingPunct="1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chemeClr val="tx1"/>
                </a:solidFill>
              </a:rPr>
              <a:t>В России ежегодная официальная заболеваемость составляет 350 тысяч человек. </a:t>
            </a:r>
            <a:r>
              <a:rPr lang="ru-RU" dirty="0">
                <a:solidFill>
                  <a:schemeClr val="tx1"/>
                </a:solidFill>
              </a:rPr>
              <a:t>Цифры занижены, так как не все пациенты обращаются к врачу</a:t>
            </a:r>
          </a:p>
          <a:p>
            <a:pPr eaLnBrk="1" hangingPunct="1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chemeClr val="tx1"/>
                </a:solidFill>
              </a:rPr>
              <a:t>Основные возбудители </a:t>
            </a:r>
            <a:r>
              <a:rPr lang="ru-RU" dirty="0">
                <a:solidFill>
                  <a:schemeClr val="tx1"/>
                </a:solidFill>
              </a:rPr>
              <a:t>– мочеполовые микоплазмы и </a:t>
            </a:r>
            <a:r>
              <a:rPr lang="ru-RU" dirty="0" err="1">
                <a:solidFill>
                  <a:schemeClr val="tx1"/>
                </a:solidFill>
              </a:rPr>
              <a:t>хламидии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55823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2608511"/>
            <a:ext cx="8229600" cy="1252537"/>
          </a:xfrm>
        </p:spPr>
        <p:txBody>
          <a:bodyPr/>
          <a:lstStyle/>
          <a:p>
            <a:pPr algn="ctr" eaLnBrk="1" hangingPunct="1"/>
            <a:r>
              <a:rPr lang="ru-RU" altLang="ru-RU" sz="3200" b="1" dirty="0" err="1">
                <a:solidFill>
                  <a:schemeClr val="tx1"/>
                </a:solidFill>
              </a:rPr>
              <a:t>Урогенитальный</a:t>
            </a:r>
            <a:r>
              <a:rPr lang="ru-RU" altLang="ru-RU" sz="3200" b="1" dirty="0">
                <a:solidFill>
                  <a:schemeClr val="tx1"/>
                </a:solidFill>
              </a:rPr>
              <a:t> </a:t>
            </a:r>
            <a:r>
              <a:rPr lang="ru-RU" altLang="ru-RU" sz="3200" b="1" dirty="0" err="1">
                <a:solidFill>
                  <a:schemeClr val="tx1"/>
                </a:solidFill>
              </a:rPr>
              <a:t>хламидиоз</a:t>
            </a:r>
            <a:endParaRPr lang="ru-RU" altLang="ru-RU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55823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116632"/>
            <a:ext cx="8229600" cy="1252537"/>
          </a:xfrm>
        </p:spPr>
        <p:txBody>
          <a:bodyPr/>
          <a:lstStyle/>
          <a:p>
            <a:pPr algn="ctr" eaLnBrk="1" hangingPunct="1"/>
            <a:r>
              <a:rPr lang="ru-RU" altLang="ru-RU" sz="3200" b="1" dirty="0">
                <a:solidFill>
                  <a:schemeClr val="tx1"/>
                </a:solidFill>
              </a:rPr>
              <a:t>Определение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2029544"/>
            <a:ext cx="8712968" cy="4495800"/>
          </a:xfrm>
        </p:spPr>
        <p:txBody>
          <a:bodyPr/>
          <a:lstStyle/>
          <a:p>
            <a:pPr algn="just" eaLnBrk="1" hangingPunct="1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ru-RU" dirty="0" err="1">
                <a:solidFill>
                  <a:schemeClr val="tx1"/>
                </a:solidFill>
              </a:rPr>
              <a:t>Хламидийная</a:t>
            </a:r>
            <a:r>
              <a:rPr lang="ru-RU" dirty="0">
                <a:solidFill>
                  <a:schemeClr val="tx1"/>
                </a:solidFill>
              </a:rPr>
              <a:t> инфекция </a:t>
            </a:r>
            <a:r>
              <a:rPr lang="ru-RU" b="1" dirty="0">
                <a:solidFill>
                  <a:schemeClr val="tx1"/>
                </a:solidFill>
              </a:rPr>
              <a:t>- инфекционное заболевание, передаваемое половым путем, возбудителем которого является </a:t>
            </a:r>
            <a:r>
              <a:rPr lang="ru-RU" b="1" dirty="0" err="1">
                <a:solidFill>
                  <a:schemeClr val="tx1"/>
                </a:solidFill>
              </a:rPr>
              <a:t>chlamydia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trachomatis</a:t>
            </a:r>
            <a:r>
              <a:rPr lang="ru-RU" b="1" dirty="0">
                <a:solidFill>
                  <a:schemeClr val="tx1"/>
                </a:solidFill>
              </a:rPr>
              <a:t> (серотипы D-K).</a:t>
            </a:r>
            <a:endParaRPr lang="ru-RU" alt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7085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116632"/>
            <a:ext cx="8229600" cy="1252537"/>
          </a:xfrm>
        </p:spPr>
        <p:txBody>
          <a:bodyPr/>
          <a:lstStyle/>
          <a:p>
            <a:pPr algn="ctr" eaLnBrk="1" hangingPunct="1"/>
            <a:r>
              <a:rPr lang="ru-RU" altLang="ru-RU" sz="3200" b="1" dirty="0">
                <a:solidFill>
                  <a:schemeClr val="tx1"/>
                </a:solidFill>
              </a:rPr>
              <a:t>Эпидемиология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2029544"/>
            <a:ext cx="8712968" cy="4495800"/>
          </a:xfrm>
        </p:spPr>
        <p:txBody>
          <a:bodyPr/>
          <a:lstStyle/>
          <a:p>
            <a:pPr algn="just" eaLnBrk="1" hangingPunct="1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ru-RU" altLang="ru-RU" b="1" dirty="0">
                <a:solidFill>
                  <a:schemeClr val="tx1"/>
                </a:solidFill>
              </a:rPr>
              <a:t>Хламидиоз - одно из наиболее распространенным заболеваний, передаваемых половым путем. </a:t>
            </a:r>
          </a:p>
          <a:p>
            <a:pPr algn="just" eaLnBrk="1" hangingPunct="1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ru-RU" altLang="ru-RU" b="1" dirty="0">
                <a:solidFill>
                  <a:schemeClr val="tx1"/>
                </a:solidFill>
              </a:rPr>
              <a:t>Новые случаи составляют около 2 </a:t>
            </a:r>
            <a:r>
              <a:rPr lang="ru-RU" altLang="ru-RU" b="1" dirty="0" err="1">
                <a:solidFill>
                  <a:schemeClr val="tx1"/>
                </a:solidFill>
              </a:rPr>
              <a:t>млн</a:t>
            </a:r>
            <a:r>
              <a:rPr lang="ru-RU" altLang="ru-RU" b="1" dirty="0">
                <a:solidFill>
                  <a:schemeClr val="tx1"/>
                </a:solidFill>
              </a:rPr>
              <a:t> человек в год. </a:t>
            </a:r>
          </a:p>
          <a:p>
            <a:pPr algn="just" eaLnBrk="1" hangingPunct="1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ru-RU" altLang="ru-RU" b="1" dirty="0">
                <a:solidFill>
                  <a:schemeClr val="tx1"/>
                </a:solidFill>
              </a:rPr>
              <a:t>Рост выявляемости объясняется:</a:t>
            </a:r>
          </a:p>
          <a:p>
            <a:pPr lvl="2" algn="just" eaLnBrk="1" hangingPunct="1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ru-RU" altLang="ru-RU" sz="2400" dirty="0">
                <a:solidFill>
                  <a:schemeClr val="tx1"/>
                </a:solidFill>
              </a:rPr>
              <a:t>Широкой распространенностью</a:t>
            </a:r>
          </a:p>
          <a:p>
            <a:pPr lvl="2" algn="just" eaLnBrk="1" hangingPunct="1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ru-RU" altLang="ru-RU" sz="2400" dirty="0">
                <a:solidFill>
                  <a:schemeClr val="tx1"/>
                </a:solidFill>
              </a:rPr>
              <a:t>Внедрением чувствительных методов диагностики (ПЦР)</a:t>
            </a:r>
          </a:p>
        </p:txBody>
      </p:sp>
    </p:spTree>
    <p:extLst>
      <p:ext uri="{BB962C8B-B14F-4D97-AF65-F5344CB8AC3E}">
        <p14:creationId xmlns:p14="http://schemas.microsoft.com/office/powerpoint/2010/main" val="40855823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116632"/>
            <a:ext cx="8229600" cy="1252537"/>
          </a:xfrm>
        </p:spPr>
        <p:txBody>
          <a:bodyPr/>
          <a:lstStyle/>
          <a:p>
            <a:pPr algn="ctr" eaLnBrk="1" hangingPunct="1"/>
            <a:r>
              <a:rPr lang="ru-RU" altLang="ru-RU" sz="3200" b="1" dirty="0" err="1">
                <a:solidFill>
                  <a:schemeClr val="tx1"/>
                </a:solidFill>
              </a:rPr>
              <a:t>Хладимиоз</a:t>
            </a:r>
            <a:r>
              <a:rPr lang="ru-RU" altLang="ru-RU" sz="3200" b="1" dirty="0">
                <a:solidFill>
                  <a:schemeClr val="tx1"/>
                </a:solidFill>
              </a:rPr>
              <a:t>. Эпидемиология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2029544"/>
            <a:ext cx="8712968" cy="4495800"/>
          </a:xfrm>
        </p:spPr>
        <p:txBody>
          <a:bodyPr/>
          <a:lstStyle/>
          <a:p>
            <a:pPr algn="just" eaLnBrk="1" hangingPunct="1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ru-RU" altLang="ru-RU" b="1" dirty="0">
                <a:solidFill>
                  <a:schemeClr val="tx1"/>
                </a:solidFill>
              </a:rPr>
              <a:t>Хламидиоз - одно из наиболее распространенным заболеваний, передаваемых половым путем. </a:t>
            </a:r>
          </a:p>
          <a:p>
            <a:pPr algn="just" eaLnBrk="1" hangingPunct="1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ru-RU" altLang="ru-RU" b="1" dirty="0">
                <a:solidFill>
                  <a:schemeClr val="tx1"/>
                </a:solidFill>
              </a:rPr>
              <a:t>Новые случаи составляют около 2 </a:t>
            </a:r>
            <a:r>
              <a:rPr lang="ru-RU" altLang="ru-RU" b="1" dirty="0" err="1">
                <a:solidFill>
                  <a:schemeClr val="tx1"/>
                </a:solidFill>
              </a:rPr>
              <a:t>млн</a:t>
            </a:r>
            <a:r>
              <a:rPr lang="ru-RU" altLang="ru-RU" b="1" dirty="0">
                <a:solidFill>
                  <a:schemeClr val="tx1"/>
                </a:solidFill>
              </a:rPr>
              <a:t> человек в год. </a:t>
            </a:r>
          </a:p>
          <a:p>
            <a:pPr algn="just" eaLnBrk="1" hangingPunct="1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ru-RU" altLang="ru-RU" b="1" dirty="0">
                <a:solidFill>
                  <a:schemeClr val="tx1"/>
                </a:solidFill>
              </a:rPr>
              <a:t>Рост выявляемости объясняется:</a:t>
            </a:r>
          </a:p>
          <a:p>
            <a:pPr lvl="2" algn="just" eaLnBrk="1" hangingPunct="1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ru-RU" altLang="ru-RU" sz="2400" dirty="0">
                <a:solidFill>
                  <a:schemeClr val="tx1"/>
                </a:solidFill>
              </a:rPr>
              <a:t>Широкой распространенностью</a:t>
            </a:r>
          </a:p>
          <a:p>
            <a:pPr lvl="2" algn="just" eaLnBrk="1" hangingPunct="1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ru-RU" altLang="ru-RU" sz="2400" dirty="0">
                <a:solidFill>
                  <a:schemeClr val="tx1"/>
                </a:solidFill>
              </a:rPr>
              <a:t>Внедрением чувствительных методов диагностики (ПЦР)</a:t>
            </a:r>
          </a:p>
        </p:txBody>
      </p:sp>
    </p:spTree>
    <p:extLst>
      <p:ext uri="{BB962C8B-B14F-4D97-AF65-F5344CB8AC3E}">
        <p14:creationId xmlns:p14="http://schemas.microsoft.com/office/powerpoint/2010/main" val="40855823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23449</TotalTime>
  <Words>1547</Words>
  <Application>Microsoft Office PowerPoint</Application>
  <PresentationFormat>Экран (4:3)</PresentationFormat>
  <Paragraphs>192</Paragraphs>
  <Slides>34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39" baseType="lpstr">
      <vt:lpstr>Arial</vt:lpstr>
      <vt:lpstr>Calibri</vt:lpstr>
      <vt:lpstr>Candara</vt:lpstr>
      <vt:lpstr>Symbol</vt:lpstr>
      <vt:lpstr>Волна</vt:lpstr>
      <vt:lpstr>Лабораторная диагностика вирусных урогенитальных инфекций</vt:lpstr>
      <vt:lpstr>Инфекции, передаваемые половым путем</vt:lpstr>
      <vt:lpstr>Презентация PowerPoint</vt:lpstr>
      <vt:lpstr>Презентация PowerPoint</vt:lpstr>
      <vt:lpstr>Проблема негонококковых уретритов</vt:lpstr>
      <vt:lpstr>Урогенитальный хламидиоз</vt:lpstr>
      <vt:lpstr>Определение</vt:lpstr>
      <vt:lpstr>Эпидемиология</vt:lpstr>
      <vt:lpstr>Хладимиоз. Эпидемиология</vt:lpstr>
      <vt:lpstr>Хламидиоз в Российской Федерации.</vt:lpstr>
      <vt:lpstr>Возбудитель хламидиоза</vt:lpstr>
      <vt:lpstr>Хламидии занимают промежуточное место между вирусами и бактериями</vt:lpstr>
      <vt:lpstr>Две формы существования хламидий</vt:lpstr>
      <vt:lpstr>Жизненный цикл хламидий</vt:lpstr>
      <vt:lpstr>Клинические проявления у мужчин (2)</vt:lpstr>
      <vt:lpstr>Клинические проявления у женщин(1)</vt:lpstr>
      <vt:lpstr>Цервицит</vt:lpstr>
      <vt:lpstr>Эндометрит</vt:lpstr>
      <vt:lpstr>Пельвиоперитонит</vt:lpstr>
      <vt:lpstr>Бартолинит</vt:lpstr>
      <vt:lpstr>Клинические проявления у детей</vt:lpstr>
      <vt:lpstr>Методы лабораторной диагностики хламидийной инфекции</vt:lpstr>
      <vt:lpstr>Лечение хламидиоза</vt:lpstr>
      <vt:lpstr>Профилактика хламидиоза</vt:lpstr>
      <vt:lpstr>Урогенитальный микоплазмоз</vt:lpstr>
      <vt:lpstr>Актуальность проблемы микоплазмоза</vt:lpstr>
      <vt:lpstr>Этиологическая роль микоплазм в поражении урогенитального тракта</vt:lpstr>
      <vt:lpstr>Частота выявления микоплазм у клинически здоровых лиц</vt:lpstr>
      <vt:lpstr>Опыты по инокуляции культур микоплазм клинически здоровым лицам</vt:lpstr>
      <vt:lpstr>Опыты по инокуляции культур микоплазм лабораторным животным</vt:lpstr>
      <vt:lpstr>Выявление микоплазм у пациентов с клинической симптоматикой и у клинически здоровых лиц</vt:lpstr>
      <vt:lpstr>Лабораторная диагностика микоплазмоза</vt:lpstr>
      <vt:lpstr>Презентация PowerPoint</vt:lpstr>
      <vt:lpstr>Вопросы?</vt:lpstr>
    </vt:vector>
  </TitlesOfParts>
  <Company>Krokoz™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Витамин D:  Значение в терапии остеопороза</dc:title>
  <dc:creator>Name</dc:creator>
  <cp:lastModifiedBy>Boris Zavodovsky</cp:lastModifiedBy>
  <cp:revision>6068</cp:revision>
  <cp:lastPrinted>2014-07-23T05:43:04Z</cp:lastPrinted>
  <dcterms:created xsi:type="dcterms:W3CDTF">2013-05-03T07:25:23Z</dcterms:created>
  <dcterms:modified xsi:type="dcterms:W3CDTF">2023-08-14T07:18:05Z</dcterms:modified>
</cp:coreProperties>
</file>