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61" r:id="rId6"/>
    <p:sldId id="262" r:id="rId7"/>
    <p:sldId id="266" r:id="rId8"/>
    <p:sldId id="265" r:id="rId9"/>
    <p:sldId id="263" r:id="rId10"/>
    <p:sldId id="259" r:id="rId11"/>
    <p:sldId id="26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84" y="-4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Выражение условия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простое и сложное предложение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Выражение нереального условия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i="1" dirty="0" smtClean="0"/>
              <a:t>	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Прочитайте предложения. Обратите внимание на конструкции. </a:t>
            </a:r>
          </a:p>
          <a:p>
            <a:pPr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Если бы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животные умели говорить, </a:t>
            </a: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мы узнали бы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много любопытного. 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Условие вообще невозможно, нереально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514350" indent="-514350" algn="just">
              <a:buAutoNum type="arabicPeriod"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Если бы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ты пришел ко мне вчера, ты </a:t>
            </a: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познакомился бы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 моими родителями. 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Условие не осуществилось в прошлом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Если бы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завтра я был свободен, я обязательно </a:t>
            </a: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пришел бы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 вам, но, к сожалению, у меня очень много работы. 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Условие не может осуществляться в будущем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Придаточное предложение с союзом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если бы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частица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бы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в главном предложении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выражают нереальные условия, т.е. условия, которые вообще невозможны, условия, которые не осуществились в прошлом, или условия, которые не могут осуществиться в будущем.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i="1" dirty="0" smtClean="0"/>
              <a:t>		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При выражении нереального условия глагол-сказуемое и в главном, и в придаточном предложении с союзом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если бы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имеет форму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прошедшего времени,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хотя условие и действие могут относиться к любому времени, например: 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Если бы 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вчера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я был свободен, я обязательно </a:t>
            </a: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пришел бы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 вам. </a:t>
            </a:r>
          </a:p>
          <a:p>
            <a:pPr algn="just"/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Если бы 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сегодня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я был свободен, я обязательно </a:t>
            </a: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пришел бы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к вам. </a:t>
            </a:r>
          </a:p>
          <a:p>
            <a:pPr algn="just"/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Если бы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завтра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был свободен, я обязательно </a:t>
            </a: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пришел бы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 вам.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i="1" dirty="0" smtClean="0"/>
          </a:p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Условные отношения в простом предложении служат для выражения добавочного высказывания – указания на условие совершения действия, названного в остальной части высказывания.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Определить наличие условия можно с помощью вопроса «</a:t>
            </a: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 каком условии?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прорезывании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зубов усиливается слюноотделение.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Если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зубы прорезываются, </a:t>
            </a: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усиливается слюноотделение.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Выражение реального условия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i="1" dirty="0" smtClean="0"/>
          </a:p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обозначения условия, при котором осуществляется действие, используется придаточное предложение с союзом </a:t>
            </a: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если…, то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 чём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(Предложный падеж). </a:t>
            </a:r>
          </a:p>
          <a:p>
            <a:pPr algn="just"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хорошей погоде я пойду гулять.</a:t>
            </a:r>
          </a:p>
          <a:p>
            <a:pPr algn="just"/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ru-RU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увеличении</a:t>
            </a:r>
            <a:r>
              <a:rPr lang="ru-RU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давления кипение жидкости начинается при более высоких температурах. </a:t>
            </a:r>
          </a:p>
          <a:p>
            <a:pPr algn="just"/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Если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температуру жидкости повышают, </a:t>
            </a: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жидкость переходит в газообразное состояние. </a:t>
            </a:r>
          </a:p>
          <a:p>
            <a:pPr algn="just"/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Если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тело перемещается от полюса к экватору, </a:t>
            </a: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его вес уменьшается. </a:t>
            </a:r>
          </a:p>
          <a:p>
            <a:pPr algn="just"/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Если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не удалять пар, который образуется при испарении, </a:t>
            </a: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испарение прекращается.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dirty="0" smtClean="0"/>
              <a:t>		</a:t>
            </a:r>
          </a:p>
          <a:p>
            <a:pPr algn="just">
              <a:buNone/>
            </a:pPr>
            <a:r>
              <a:rPr lang="ru-RU" dirty="0" smtClean="0"/>
              <a:t>		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Если речь идет о 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повторяющейся, закономерной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условной связи между явлениями или если 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формулируется какое-либо правило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 в придаточном предложении глагол употребляется в форме: </a:t>
            </a:r>
          </a:p>
          <a:p>
            <a:pPr algn="just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		1) </a:t>
            </a:r>
            <a:r>
              <a:rPr lang="ru-RU" sz="3800" b="1" i="1" dirty="0" smtClean="0">
                <a:latin typeface="Times New Roman" pitchFamily="18" charset="0"/>
                <a:cs typeface="Times New Roman" pitchFamily="18" charset="0"/>
              </a:rPr>
              <a:t>3-го лица мн.ч. наст. </a:t>
            </a:r>
            <a:r>
              <a:rPr lang="ru-RU" sz="3800" b="1" i="1" dirty="0" err="1" smtClean="0">
                <a:latin typeface="Times New Roman" pitchFamily="18" charset="0"/>
                <a:cs typeface="Times New Roman" pitchFamily="18" charset="0"/>
              </a:rPr>
              <a:t>вр</a:t>
            </a:r>
            <a:r>
              <a:rPr lang="ru-RU" sz="38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sz="38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Например: Если воду </a:t>
            </a:r>
            <a:r>
              <a:rPr lang="ru-RU" sz="3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нагревают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, она испаряется быстрее. Если зубы вовремя </a:t>
            </a:r>
            <a:r>
              <a:rPr lang="ru-RU" sz="3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лечат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, они не болят. </a:t>
            </a:r>
          </a:p>
          <a:p>
            <a:pPr algn="just">
              <a:buNone/>
            </a:pP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None/>
            </a:pP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i="1" dirty="0" smtClean="0">
                <a:latin typeface="Times New Roman" pitchFamily="18" charset="0"/>
                <a:cs typeface="Times New Roman" pitchFamily="18" charset="0"/>
              </a:rPr>
              <a:t>1-го лица мн.ч. наст. или буд. </a:t>
            </a:r>
            <a:r>
              <a:rPr lang="ru-RU" sz="3800" b="1" i="1" dirty="0" err="1" smtClean="0">
                <a:latin typeface="Times New Roman" pitchFamily="18" charset="0"/>
                <a:cs typeface="Times New Roman" pitchFamily="18" charset="0"/>
              </a:rPr>
              <a:t>вр</a:t>
            </a:r>
            <a:r>
              <a:rPr lang="ru-RU" sz="3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	 Например: Если </a:t>
            </a:r>
            <a:r>
              <a:rPr lang="ru-RU" sz="3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мы нагреваем 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воду, она начнет испаряться (испаряется) быстрее. Если </a:t>
            </a:r>
            <a:r>
              <a:rPr lang="ru-RU" sz="3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мы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 вовремя </a:t>
            </a:r>
            <a:r>
              <a:rPr lang="ru-RU" sz="3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лечим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 зубы, они не болят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		2) </a:t>
            </a:r>
            <a:r>
              <a:rPr lang="ru-RU" sz="3800" b="1" i="1" dirty="0" smtClean="0">
                <a:latin typeface="Times New Roman" pitchFamily="18" charset="0"/>
                <a:cs typeface="Times New Roman" pitchFamily="18" charset="0"/>
              </a:rPr>
              <a:t>инфинитива несов. вида 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(действие происходит в процессе реализации условия) </a:t>
            </a:r>
          </a:p>
          <a:p>
            <a:pPr>
              <a:buNone/>
            </a:pP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	Например: Если воду </a:t>
            </a:r>
            <a:r>
              <a:rPr lang="ru-RU" sz="3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нагревать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, она превращается в пар. Если зубы </a:t>
            </a:r>
            <a:r>
              <a:rPr lang="ru-RU" sz="3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лечить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, они не будут болеть.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800" dirty="0" smtClean="0">
                <a:latin typeface="Times New Roman" pitchFamily="18" charset="0"/>
                <a:cs typeface="Times New Roman" pitchFamily="18" charset="0"/>
              </a:rPr>
            </a:br>
            <a:endParaRPr lang="ru-RU" sz="3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3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i="1" dirty="0" smtClean="0">
                <a:latin typeface="Times New Roman" pitchFamily="18" charset="0"/>
                <a:cs typeface="Times New Roman" pitchFamily="18" charset="0"/>
              </a:rPr>
              <a:t>инфинитива сов. вида 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(действие происходит после реализации условия)</a:t>
            </a:r>
          </a:p>
          <a:p>
            <a:pPr algn="just">
              <a:buNone/>
            </a:pP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	Например: Если воду </a:t>
            </a:r>
            <a:r>
              <a:rPr lang="ru-RU" sz="3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нагреть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, она превратится в пар. Если зуб не </a:t>
            </a:r>
            <a:r>
              <a:rPr lang="ru-RU" sz="3800" b="1" i="1" dirty="0" smtClean="0">
                <a:latin typeface="Times New Roman" pitchFamily="18" charset="0"/>
                <a:cs typeface="Times New Roman" pitchFamily="18" charset="0"/>
              </a:rPr>
              <a:t>вылечить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, он будет болеть и разрушаться.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Обратите внимание!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Когда речь идет не о повторяющейся, закономерной связи, а об условной связи между конкретными, единичными фактами, в предложении может быть следующее соотношение времен: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Если он готовится к зачету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(наст.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 ,	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не будет тратить время на разговоры (будущее время).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никуда не пойдет (будущее время).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сидит дома (настоящее время).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Если ты не поймешь задачу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(будущее время) , 	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будем решать ее вместе (будущее время).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объясню ее тебе (будущее время).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Если он приехал в Москву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(прошедшее время) ,	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позвонит нам (будущее время).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гуляет сейчас по городу (настоящее время).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привез нам книги, которые мы просили (прошедшее время).	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Обратите внимание!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Когда мы говорим 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постоянной, многократной связи явлений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союзы </a:t>
            </a:r>
            <a:r>
              <a:rPr lang="ru-RU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когда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если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передают одно значение – условно-временное: </a:t>
            </a:r>
          </a:p>
          <a:p>
            <a:pPr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Когда 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занятия кончаются рано, я возвращаюсь домой пешком. </a:t>
            </a:r>
          </a:p>
          <a:p>
            <a:pPr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Когда 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тела нагревают, они расширяются.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Примеры предложений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завтра будет хорошая погода, мы пойдем на каток.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Когда будет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хорошая погода, мы пойдем на каток.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Когда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наступит зима, мы будем ходить на каток. 	</a:t>
            </a: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позвоню тебе, если приеду утром. (Действие, о котором говорится в главном предложении, возможно при определенных условиях). 	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позвоню тебе, когда приеду. (Действие, о котором говорится в главном предложении, обязательно произойдет в определенное время). 	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Обратите внимание!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Прочитайте данные предложения и обратите внимание на употребление конструкций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при наличии чего – при отсутствии чего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 наличии чего - если есть что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 отсутствии чего - если нет чего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наличии боли в зубе следует обратиться к врачу.</a:t>
            </a:r>
          </a:p>
          <a:p>
            <a:pPr fontAlgn="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в зубе есть боль, обращаются к врачу.</a:t>
            </a:r>
          </a:p>
          <a:p>
            <a:pPr fontAlgn="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длительном отсутствии ухода за зубами развивается кариес.</a:t>
            </a:r>
          </a:p>
          <a:p>
            <a:pPr fontAlgn="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долго не ухаживать за зубами, может развиться кариес.</a:t>
            </a:r>
          </a:p>
          <a:p>
            <a:pPr fontAlgn="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отсутствии в пище витаминов нарушается обмен веществ.</a:t>
            </a:r>
          </a:p>
          <a:p>
            <a:pPr fontAlgn="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в пище нет витаминов, нарушается обмен веществ.</a:t>
            </a:r>
          </a:p>
          <a:p>
            <a:pPr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Употребление </a:t>
            </a:r>
            <a:r>
              <a:rPr lang="ru-RU" sz="2700" b="1" u="sng" dirty="0" smtClean="0">
                <a:latin typeface="Times New Roman" pitchFamily="18" charset="0"/>
                <a:cs typeface="Times New Roman" pitchFamily="18" charset="0"/>
              </a:rPr>
              <a:t>деепричастий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700" b="1" u="sng" dirty="0" smtClean="0">
                <a:latin typeface="Times New Roman" pitchFamily="18" charset="0"/>
                <a:cs typeface="Times New Roman" pitchFamily="18" charset="0"/>
              </a:rPr>
              <a:t>деепричастных оборотов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для выражения реального условия.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i="1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выражения реального условия можно использовать деепричастия совершенного и несовершенного вида и деепричастные обороты. </a:t>
            </a:r>
          </a:p>
          <a:p>
            <a:pPr algn="just">
              <a:buNone/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Не разобравшись в этом вопросе, ты допустишь ошибку. </a:t>
            </a:r>
          </a:p>
          <a:p>
            <a:pPr algn="just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Внимательно читая статью, ты заметишь в ней много интересных фактов. </a:t>
            </a:r>
          </a:p>
          <a:p>
            <a:pPr algn="just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Она быстро успокоилась, оставшись одна.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49</Words>
  <Application>Microsoft Office PowerPoint</Application>
  <PresentationFormat>Экран (4:3)</PresentationFormat>
  <Paragraphs>103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Выражение условия</vt:lpstr>
      <vt:lpstr>Слайд 2</vt:lpstr>
      <vt:lpstr>I. Выражение реального условия </vt:lpstr>
      <vt:lpstr>Слайд 4</vt:lpstr>
      <vt:lpstr> Обратите внимание!  </vt:lpstr>
      <vt:lpstr> Обратите внимание!  </vt:lpstr>
      <vt:lpstr>Примеры предложений</vt:lpstr>
      <vt:lpstr> Обратите внимание!  </vt:lpstr>
      <vt:lpstr> Употребление деепричастий и деепричастных оборотов  для выражения реального условия.  </vt:lpstr>
      <vt:lpstr>II. Выражение нереального условия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Выражение условия</dc:title>
  <dc:creator>Наталья</dc:creator>
  <cp:lastModifiedBy>Наталья</cp:lastModifiedBy>
  <cp:revision>28</cp:revision>
  <dcterms:created xsi:type="dcterms:W3CDTF">2025-05-10T05:42:54Z</dcterms:created>
  <dcterms:modified xsi:type="dcterms:W3CDTF">2025-05-17T07:25:49Z</dcterms:modified>
</cp:coreProperties>
</file>