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84"/>
  </p:notesMasterIdLst>
  <p:sldIdLst>
    <p:sldId id="257" r:id="rId2"/>
    <p:sldId id="467" r:id="rId3"/>
    <p:sldId id="471" r:id="rId4"/>
    <p:sldId id="470" r:id="rId5"/>
    <p:sldId id="477" r:id="rId6"/>
    <p:sldId id="541" r:id="rId7"/>
    <p:sldId id="472" r:id="rId8"/>
    <p:sldId id="473" r:id="rId9"/>
    <p:sldId id="474" r:id="rId10"/>
    <p:sldId id="475" r:id="rId11"/>
    <p:sldId id="476" r:id="rId12"/>
    <p:sldId id="483" r:id="rId13"/>
    <p:sldId id="478" r:id="rId14"/>
    <p:sldId id="479" r:id="rId15"/>
    <p:sldId id="480" r:id="rId16"/>
    <p:sldId id="481" r:id="rId17"/>
    <p:sldId id="482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521" r:id="rId34"/>
    <p:sldId id="519" r:id="rId35"/>
    <p:sldId id="522" r:id="rId36"/>
    <p:sldId id="523" r:id="rId37"/>
    <p:sldId id="543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9" r:id="rId48"/>
    <p:sldId id="508" r:id="rId49"/>
    <p:sldId id="510" r:id="rId50"/>
    <p:sldId id="511" r:id="rId51"/>
    <p:sldId id="512" r:id="rId52"/>
    <p:sldId id="513" r:id="rId53"/>
    <p:sldId id="514" r:id="rId54"/>
    <p:sldId id="515" r:id="rId55"/>
    <p:sldId id="516" r:id="rId56"/>
    <p:sldId id="518" r:id="rId57"/>
    <p:sldId id="517" r:id="rId58"/>
    <p:sldId id="524" r:id="rId59"/>
    <p:sldId id="525" r:id="rId60"/>
    <p:sldId id="526" r:id="rId61"/>
    <p:sldId id="527" r:id="rId62"/>
    <p:sldId id="528" r:id="rId63"/>
    <p:sldId id="529" r:id="rId64"/>
    <p:sldId id="530" r:id="rId65"/>
    <p:sldId id="531" r:id="rId66"/>
    <p:sldId id="533" r:id="rId67"/>
    <p:sldId id="532" r:id="rId68"/>
    <p:sldId id="534" r:id="rId69"/>
    <p:sldId id="535" r:id="rId70"/>
    <p:sldId id="540" r:id="rId71"/>
    <p:sldId id="536" r:id="rId72"/>
    <p:sldId id="1759" r:id="rId73"/>
    <p:sldId id="1760" r:id="rId74"/>
    <p:sldId id="1758" r:id="rId75"/>
    <p:sldId id="1753" r:id="rId76"/>
    <p:sldId id="537" r:id="rId77"/>
    <p:sldId id="538" r:id="rId78"/>
    <p:sldId id="539" r:id="rId79"/>
    <p:sldId id="542" r:id="rId80"/>
    <p:sldId id="544" r:id="rId81"/>
    <p:sldId id="545" r:id="rId82"/>
    <p:sldId id="469" r:id="rId8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5330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7E3B6-42E0-454A-84F8-D0C7167716D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4572-54FB-47A0-A507-0482C5DA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790FE2-BB11-490F-9E75-D156CD3E84BA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ru-RU" altLang="ru-RU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89075" y="566738"/>
            <a:ext cx="3797300" cy="2849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3760788"/>
            <a:ext cx="47164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Значение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Образование витамина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Источники витамина</a:t>
            </a:r>
            <a:r>
              <a:rPr lang="en-US" altLang="ru-RU">
                <a:latin typeface="Arial" charset="0"/>
                <a:cs typeface="Arial" charset="0"/>
              </a:rPr>
              <a:t> 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Определение и рекомендуемые уровни витамина </a:t>
            </a:r>
            <a:r>
              <a:rPr lang="en-US" altLang="ru-RU">
                <a:latin typeface="Arial" charset="0"/>
                <a:cs typeface="Arial" charset="0"/>
              </a:rPr>
              <a:t>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Гиповитаминоз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Витамин </a:t>
            </a:r>
            <a:r>
              <a:rPr lang="en-US" altLang="ru-RU">
                <a:latin typeface="Arial" charset="0"/>
                <a:cs typeface="Arial" charset="0"/>
              </a:rPr>
              <a:t>D </a:t>
            </a:r>
            <a:r>
              <a:rPr lang="ru-RU" altLang="ru-RU">
                <a:latin typeface="Arial" charset="0"/>
                <a:cs typeface="Arial" charset="0"/>
              </a:rPr>
              <a:t>и кальций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Абсорбция</a:t>
            </a:r>
            <a:endParaRPr lang="en-US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 typeface="Arial" charset="0"/>
              <a:buChar char="–"/>
            </a:pPr>
            <a:r>
              <a:rPr lang="ru-RU" altLang="ru-RU">
                <a:latin typeface="Arial" charset="0"/>
                <a:cs typeface="Arial" charset="0"/>
              </a:rPr>
              <a:t>Риск переломов</a:t>
            </a:r>
            <a:endParaRPr lang="en-US" altLang="ru-RU">
              <a:latin typeface="Arial" charset="0"/>
              <a:cs typeface="Arial" charset="0"/>
            </a:endParaRP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Распространенность гиповитаминоза</a:t>
            </a:r>
            <a:r>
              <a:rPr lang="en-US" altLang="ru-RU">
                <a:latin typeface="Arial" charset="0"/>
                <a:cs typeface="Arial" charset="0"/>
              </a:rPr>
              <a:t> D </a:t>
            </a:r>
            <a:endParaRPr lang="ru-RU" altLang="ru-RU">
              <a:latin typeface="Arial" charset="0"/>
              <a:cs typeface="Arial" charset="0"/>
            </a:endParaRPr>
          </a:p>
          <a:p>
            <a:pPr marL="342900" lvl="1" indent="-114300" eaLnBrk="1" hangingPunct="1">
              <a:spcBef>
                <a:spcPct val="0"/>
              </a:spcBef>
              <a:buFontTx/>
              <a:buChar char="•"/>
            </a:pPr>
            <a:r>
              <a:rPr lang="ru-RU" altLang="ru-RU">
                <a:latin typeface="Arial" charset="0"/>
                <a:cs typeface="Arial" charset="0"/>
              </a:rPr>
              <a:t>Низкая приверженность терапии</a:t>
            </a:r>
            <a:endParaRPr lang="en-US" alt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754-4535-48F4-B284-ABABE1CECED4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051A-20A1-4A99-B364-868A6FCB4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D1A2-904A-49E4-9E7B-83D5AC7C8F42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5F-EA2C-4611-ADD9-14293B25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DFD3-995A-4678-9896-B6AF4BC4FC96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937-4FB4-45BE-B8F2-18D805B4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6AB0-D380-430F-AE62-E8C5063CC60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DF4A-C9AC-4074-8CD6-BE28325FE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C30D-6B4E-4AE6-9A02-6A611AF484B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35F-64E4-4536-ACB5-4A64BC042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D0AD-3C12-4E50-A844-D72E6E0557F0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209E-8DDD-4306-81B2-6E560F92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78CA-15C3-46DB-93B8-3F27B7A2AE8F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6A7B-FB61-4B6D-BCDF-A77164FC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7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E19C-71BD-4AB0-8AC6-9EB69E5E259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EC08-2DB7-4EDB-AAE9-9D80E320A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8E-42D2-421F-93AE-9461E5DA6B55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ECE-C68C-4AA8-98A5-25D4E147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FD23-C0B8-4048-80C4-5A4AB77CC5EA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DFE9-8083-45C6-8428-D97B21D0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E9FA-DA30-412B-91D2-AD6A4BB69C2D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AE50-5D00-4D40-A7C9-0D759A13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15521-C0C6-4895-84D3-58EFB8DCB1C1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F8BF1-EB78-4775-864F-C4B07D51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93" r:id="rId2"/>
    <p:sldLayoutId id="2147484288" r:id="rId3"/>
    <p:sldLayoutId id="2147484289" r:id="rId4"/>
    <p:sldLayoutId id="2147484290" r:id="rId5"/>
    <p:sldLayoutId id="2147484294" r:id="rId6"/>
    <p:sldLayoutId id="2147484295" r:id="rId7"/>
    <p:sldLayoutId id="2147484296" r:id="rId8"/>
    <p:sldLayoutId id="2147484291" r:id="rId9"/>
    <p:sldLayoutId id="2147484297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JoLPj9_XOAhVHORQKHX1IDUMQjRwIBw&amp;url=http://www.jle.com/en/ouvrages/e-docs/les_groupes_sanguins_erythrocytaires_304172/ouvrage.phtml&amp;bvm=bv.131783435,d.d24&amp;psig=AFQjCNGHrRxMl0O9r-aCSmLwhqgNhlofPw&amp;ust=14730861668818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ru/url?sa=i&amp;rct=j&amp;q=&amp;esrc=s&amp;source=images&amp;cd=&amp;cad=rja&amp;uact=8&amp;ved=0ahUKEwiJoLPj9_XOAhVHORQKHX1IDUMQjRwIBw&amp;url=http://www.jle.com/en/ouvrages/e-docs/les_groupes_sanguins_erythrocytaires_304172/ouvrage.phtml&amp;bvm=bv.131783435,d.d24&amp;psig=AFQjCNGHrRxMl0O9r-aCSmLwhqgNhlofPw&amp;ust=147308616688189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sq37-fXOAhUKPhQKHVE5DWwQjRwIBw&amp;url=http://www.anatomybox.com/tag/erythrocytes/&amp;bvm=bv.131783435,d.d24&amp;psig=AFQjCNFcZ9oldQc42LLXGTUH9pKzF10bkw&amp;ust=147308582619464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ru/url?sa=i&amp;rct=j&amp;q=&amp;esrc=s&amp;source=images&amp;cd=&amp;ved=0ahUKEwiJyuC-9vXOAhXK8RQKHQUPA7EQjRwIBw&amp;url=http://www.turbosquid.com/3d-models/3dsmax-erythrocytes/517589&amp;psig=AFQjCNFcZ9oldQc42LLXGTUH9pKzF10bkw&amp;ust=1473085826194641" TargetMode="External"/><Relationship Id="rId4" Type="http://schemas.openxmlformats.org/officeDocument/2006/relationships/hyperlink" Target="http://www.google.ru/url?sa=i&amp;rct=j&amp;q=&amp;esrc=s&amp;source=images&amp;cd=&amp;cad=rja&amp;uact=8&amp;ved=0ahUKEwiJyuC-9vXOAhXK8RQKHQUPA7EQjRwIBw&amp;url=http://www.turbosquid.com/3d-models/3dsmax-erythrocytes/517589&amp;psig=AFQjCNFcZ9oldQc42LLXGTUH9pKzF10bkw&amp;ust=1473085826194641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hyperlink" Target="http://www.google.ru/url?sa=i&amp;rct=j&amp;q=&amp;esrc=s&amp;source=images&amp;cd=&amp;cad=rja&amp;uact=8&amp;ved=0ahUKEwjwxPzdhvjOAhXEhywKHW59AD4QjRwIBw&amp;url=http://study.com/academy/lesson/blood-types-abo-system-red-blood-cell-antigens-blood-groups.html&amp;psig=AFQjCNHk3r0Rvk7XB29unaEqX259a9O8Cg&amp;ust=1473152063625524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ru/url?sa=i&amp;rct=j&amp;q=&amp;esrc=s&amp;source=images&amp;cd=&amp;cad=rja&amp;uact=8&amp;ved=0ahUKEwiJyuC-9vXOAhXK8RQKHQUPA7EQjRwIBw&amp;url=http://www.turbosquid.com/3d-models/3dsmax-erythrocytes/517589&amp;psig=AFQjCNFcZ9oldQc42LLXGTUH9pKzF10bkw&amp;ust=1473085826194641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amN_YmLPLAhWEQJoKHcZDDb8QjRwIBw&amp;url=http://www.volgmed.ru/ru/depts/news/103/&amp;psig=AFQjCNFkWuhJfKn_cQjypt4MDKknpw9uDA&amp;ust=14575987489501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ru/url?sa=i&amp;rct=j&amp;q=&amp;esrc=s&amp;source=images&amp;cd=&amp;cad=rja&amp;uact=8&amp;ved=0ahUKEwiJyuC-9vXOAhXK8RQKHQUPA7EQjRwIBw&amp;url=http://www.turbosquid.com/3d-models/3dsmax-erythrocytes/517589&amp;psig=AFQjCNFcZ9oldQc42LLXGTUH9pKzF10bkw&amp;ust=147308582619464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48774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Основы </a:t>
            </a:r>
            <a:r>
              <a:rPr lang="ru-RU" altLang="ru-RU" sz="3600" b="1" dirty="0" err="1">
                <a:solidFill>
                  <a:schemeClr val="tx1"/>
                </a:solidFill>
                <a:latin typeface="Arial" charset="0"/>
              </a:rPr>
              <a:t>иммуногематологии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6" y="217716"/>
            <a:ext cx="2435224" cy="24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Химическая природа антигенов эритроцитов</a:t>
            </a:r>
          </a:p>
        </p:txBody>
      </p:sp>
    </p:spTree>
    <p:extLst>
      <p:ext uri="{BB962C8B-B14F-4D97-AF65-F5344CB8AC3E}">
        <p14:creationId xmlns:p14="http://schemas.microsoft.com/office/powerpoint/2010/main" val="207769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Химическая природа антигенов эритроцитов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52626"/>
            <a:ext cx="6192688" cy="35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Картинки по запросу erythrocyte antigen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2886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772816"/>
            <a:ext cx="303222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1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3224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Полисахаридные и белковые антигены эритроцитов.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" y="2060848"/>
            <a:ext cx="9096923" cy="18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" y="4261073"/>
            <a:ext cx="9007348" cy="19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5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ртинки по запросу erythrocyte antige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2886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63" y="116632"/>
            <a:ext cx="9471126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4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эритроцитов. Ведущие антигены. Клиническое значение.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4" y="2204864"/>
            <a:ext cx="92051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0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эритроцитов. Другие антигены. Клиническое значение.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2137"/>
            <a:ext cx="9108504" cy="365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артинки по запросу erythrocyt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6224"/>
            <a:ext cx="401925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4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Функции антигенов эритроцитов.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6871"/>
            <a:ext cx="9180512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0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Разнообразие антигенов эритроцитов.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" y="2276872"/>
            <a:ext cx="8963691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4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Современная классификация антигенов эритроцитов</a:t>
            </a:r>
          </a:p>
        </p:txBody>
      </p:sp>
    </p:spTree>
    <p:extLst>
      <p:ext uri="{BB962C8B-B14F-4D97-AF65-F5344CB8AC3E}">
        <p14:creationId xmlns:p14="http://schemas.microsoft.com/office/powerpoint/2010/main" val="1805472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3224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Номенклатура антигенов эритроцитов. История создания.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2856"/>
            <a:ext cx="91419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5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План лекции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44" y="2029544"/>
            <a:ext cx="894805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Системы групп крови: современные взгляды и представления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Функции антигенов эритроцитов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Химическая природа антигенов эритроцитов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Классификация антигенов эритроцитов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Наследование антигенов эритроцитов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Характеристика антител к </a:t>
            </a:r>
            <a:r>
              <a:rPr lang="ru-RU" altLang="ru-RU" sz="2800" dirty="0" err="1">
                <a:solidFill>
                  <a:schemeClr val="tx1"/>
                </a:solidFill>
              </a:rPr>
              <a:t>эритроцитарным</a:t>
            </a:r>
            <a:r>
              <a:rPr lang="ru-RU" altLang="ru-RU" sz="2800" dirty="0">
                <a:solidFill>
                  <a:schemeClr val="tx1"/>
                </a:solidFill>
              </a:rPr>
              <a:t> антигенам</a:t>
            </a:r>
          </a:p>
        </p:txBody>
      </p:sp>
    </p:spTree>
    <p:extLst>
      <p:ext uri="{BB962C8B-B14F-4D97-AF65-F5344CB8AC3E}">
        <p14:creationId xmlns:p14="http://schemas.microsoft.com/office/powerpoint/2010/main" val="175042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Все антигены эритроцитов принадлежат к одной из 3 категорий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" y="2852936"/>
            <a:ext cx="91029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40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Системы антигенов эритроцитов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1" y="1938888"/>
            <a:ext cx="8680237" cy="48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844824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35418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-2738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Перечень систем антигенов эритроцитов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486432"/>
            <a:ext cx="4421882" cy="36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6710"/>
            <a:ext cx="4752528" cy="37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9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chemeClr val="tx1"/>
                </a:solidFill>
              </a:rPr>
              <a:t>Коллекции антигенов </a:t>
            </a:r>
            <a:r>
              <a:rPr lang="ru-RU" altLang="ru-RU" sz="3600" b="1" dirty="0">
                <a:solidFill>
                  <a:schemeClr val="tx1"/>
                </a:solidFill>
              </a:rPr>
              <a:t>эритроцитов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39603"/>
            <a:ext cx="9021681" cy="24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30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solidFill>
                  <a:schemeClr val="tx1"/>
                </a:solidFill>
              </a:rPr>
              <a:t>Коллекции антигенов </a:t>
            </a:r>
            <a:r>
              <a:rPr lang="ru-RU" altLang="ru-RU" sz="3600" b="1" dirty="0">
                <a:solidFill>
                  <a:schemeClr val="tx1"/>
                </a:solidFill>
              </a:rPr>
              <a:t>эритроцитов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" y="1581163"/>
            <a:ext cx="9111942" cy="48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0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Серии антигенов эритроцитов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564904"/>
            <a:ext cx="9108505" cy="26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9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Серии антигенов эритроцитов низкой частоты встречаемости (700)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3" y="1412776"/>
            <a:ext cx="91233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76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Серии антигенов эритроцитов высокой частоты встречаемости (901)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2492896"/>
            <a:ext cx="93250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3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Фенотип и генотип</a:t>
            </a:r>
          </a:p>
        </p:txBody>
      </p:sp>
    </p:spTree>
    <p:extLst>
      <p:ext uri="{BB962C8B-B14F-4D97-AF65-F5344CB8AC3E}">
        <p14:creationId xmlns:p14="http://schemas.microsoft.com/office/powerpoint/2010/main" val="219307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Фенотип эритроцитов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" y="2060848"/>
            <a:ext cx="895970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4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8051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Функции антигенов эритроцитов</a:t>
            </a:r>
          </a:p>
        </p:txBody>
      </p:sp>
    </p:spTree>
    <p:extLst>
      <p:ext uri="{BB962C8B-B14F-4D97-AF65-F5344CB8AC3E}">
        <p14:creationId xmlns:p14="http://schemas.microsoft.com/office/powerpoint/2010/main" val="229840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Фенотип эритроцитов. Обозначение.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2389070"/>
            <a:ext cx="9180512" cy="276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436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392487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Эритроциты можно </a:t>
            </a:r>
            <a:r>
              <a:rPr lang="ru-RU" altLang="ru-RU" sz="3600" b="1" dirty="0" err="1">
                <a:solidFill>
                  <a:schemeClr val="tx1"/>
                </a:solidFill>
              </a:rPr>
              <a:t>фенотипировать</a:t>
            </a:r>
            <a:r>
              <a:rPr lang="ru-RU" altLang="ru-RU" sz="3600" b="1" dirty="0">
                <a:solidFill>
                  <a:schemeClr val="tx1"/>
                </a:solidFill>
              </a:rPr>
              <a:t>, но нельзя </a:t>
            </a:r>
            <a:r>
              <a:rPr lang="ru-RU" altLang="ru-RU" sz="3600" b="1" dirty="0" err="1">
                <a:solidFill>
                  <a:schemeClr val="tx1"/>
                </a:solidFill>
              </a:rPr>
              <a:t>генотипировать</a:t>
            </a:r>
            <a:r>
              <a:rPr lang="ru-RU" altLang="ru-RU" sz="3600" b="1" dirty="0">
                <a:solidFill>
                  <a:schemeClr val="tx1"/>
                </a:solidFill>
              </a:rPr>
              <a:t>. Пока не выявлено семейное обследование, генотип всегда интерпретируется из фенотипа</a:t>
            </a:r>
          </a:p>
        </p:txBody>
      </p:sp>
    </p:spTree>
    <p:extLst>
      <p:ext uri="{BB962C8B-B14F-4D97-AF65-F5344CB8AC3E}">
        <p14:creationId xmlns:p14="http://schemas.microsoft.com/office/powerpoint/2010/main" val="1056867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Почему нельзя </a:t>
            </a:r>
            <a:r>
              <a:rPr lang="ru-RU" altLang="ru-RU" sz="3600" b="1" dirty="0" err="1">
                <a:solidFill>
                  <a:schemeClr val="tx1"/>
                </a:solidFill>
              </a:rPr>
              <a:t>генотипировать</a:t>
            </a:r>
            <a:r>
              <a:rPr lang="ru-RU" altLang="ru-RU" sz="3600" b="1" dirty="0">
                <a:solidFill>
                  <a:schemeClr val="tx1"/>
                </a:solidFill>
              </a:rPr>
              <a:t> эритроциты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420888"/>
            <a:ext cx="90418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4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Гены А, В. </a:t>
            </a:r>
            <a:r>
              <a:rPr lang="ru-RU" altLang="ru-RU" sz="3600" b="1" dirty="0" err="1">
                <a:solidFill>
                  <a:schemeClr val="tx1"/>
                </a:solidFill>
              </a:rPr>
              <a:t>Доминантность</a:t>
            </a:r>
            <a:r>
              <a:rPr lang="ru-RU" altLang="ru-RU" sz="3600" b="1" dirty="0">
                <a:solidFill>
                  <a:schemeClr val="tx1"/>
                </a:solidFill>
              </a:rPr>
              <a:t>, </a:t>
            </a:r>
            <a:r>
              <a:rPr lang="ru-RU" altLang="ru-RU" sz="3600" b="1" dirty="0" err="1">
                <a:solidFill>
                  <a:schemeClr val="tx1"/>
                </a:solidFill>
              </a:rPr>
              <a:t>кодоминантность</a:t>
            </a:r>
            <a:r>
              <a:rPr lang="ru-RU" altLang="ru-RU" sz="3600" b="1" dirty="0">
                <a:solidFill>
                  <a:schemeClr val="tx1"/>
                </a:solidFill>
              </a:rPr>
              <a:t>, рецессивность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9" y="1628800"/>
            <a:ext cx="884161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1805"/>
            <a:ext cx="3167608" cy="42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1" y="2780928"/>
            <a:ext cx="3904199" cy="390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177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Наследование антигенов АВО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1" y="768576"/>
            <a:ext cx="8171461" cy="60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1" y="768576"/>
            <a:ext cx="4235451" cy="48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Возможные фенотип, генотип при определении групп крови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72453" cy="51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61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" y="67410"/>
            <a:ext cx="9034100" cy="66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5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" y="677"/>
            <a:ext cx="9059305" cy="69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42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Особенности интерпретации генотипа эритроцитов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84090"/>
            <a:ext cx="9063310" cy="43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29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эритроцитов </a:t>
            </a:r>
            <a:r>
              <a:rPr lang="en-US" altLang="ru-RU" sz="3600" b="1" dirty="0" err="1">
                <a:solidFill>
                  <a:schemeClr val="tx1"/>
                </a:solidFill>
              </a:rPr>
              <a:t>Xg</a:t>
            </a:r>
            <a:endParaRPr lang="ru-RU" altLang="ru-RU" sz="3600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9001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5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7626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эритроцитов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09" y="2185514"/>
            <a:ext cx="6391111" cy="46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7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Классификация аллоантигенов эритроцитов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906767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81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Часто встречающиеся антигены эритроцитов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" y="1988840"/>
            <a:ext cx="916038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37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Редко встречающиеся антигены эритроцитов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6295"/>
            <a:ext cx="9108505" cy="27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92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82453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Группы крови АВО</a:t>
            </a:r>
          </a:p>
        </p:txBody>
      </p:sp>
    </p:spTree>
    <p:extLst>
      <p:ext uri="{BB962C8B-B14F-4D97-AF65-F5344CB8AC3E}">
        <p14:creationId xmlns:p14="http://schemas.microsoft.com/office/powerpoint/2010/main" val="3010173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АВО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905825" cy="26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14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Группы крови АВО. История.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50372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374227" cy="28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592288" cy="24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66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Особенности системы антигенов АВО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898725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28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Группы крови. Обозначения.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" y="1988840"/>
            <a:ext cx="8933675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59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Система антигенов АВО. Группы крови.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9430" cy="11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5535"/>
            <a:ext cx="8863391" cy="30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79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82453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Характеристика антигенов А и В</a:t>
            </a:r>
          </a:p>
        </p:txBody>
      </p:sp>
    </p:spTree>
    <p:extLst>
      <p:ext uri="{BB962C8B-B14F-4D97-AF65-F5344CB8AC3E}">
        <p14:creationId xmlns:p14="http://schemas.microsoft.com/office/powerpoint/2010/main" val="7156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эритроцитов. История открытия.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" y="1916832"/>
            <a:ext cx="90626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44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АВО в эмбриональном и постэмбриональном периоде.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93861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2749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30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эритроцитов взрослого человека. Антиген Н</a:t>
            </a:r>
            <a:r>
              <a:rPr lang="ru-RU" altLang="ru-RU" sz="3600" b="1" baseline="30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2" y="2564904"/>
            <a:ext cx="88488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49094"/>
            <a:ext cx="9323512" cy="67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54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АВН в других тканях человека. Растворимые и нерастворимые антигены. Выделители и </a:t>
            </a:r>
            <a:r>
              <a:rPr lang="ru-RU" altLang="ru-RU" sz="3600" b="1" dirty="0" err="1">
                <a:solidFill>
                  <a:schemeClr val="tx1"/>
                </a:solidFill>
              </a:rPr>
              <a:t>невыделители</a:t>
            </a:r>
            <a:r>
              <a:rPr lang="ru-RU" altLang="ru-RU" sz="3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9" y="2708920"/>
            <a:ext cx="919023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14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Трансформация антигенов АВН в секреты является наследственной характеристикой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0406"/>
            <a:ext cx="8784975" cy="245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6349"/>
            <a:ext cx="8784976" cy="9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06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Количество антигенов А и В на мембране эритроцита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" y="2595366"/>
            <a:ext cx="9126506" cy="299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89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82453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Биохимическая характеристика антигенов А, В и Н</a:t>
            </a:r>
          </a:p>
        </p:txBody>
      </p:sp>
    </p:spTree>
    <p:extLst>
      <p:ext uri="{BB962C8B-B14F-4D97-AF65-F5344CB8AC3E}">
        <p14:creationId xmlns:p14="http://schemas.microsoft.com/office/powerpoint/2010/main" val="2939068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Антигенные детерминанты антигенов А, В, Н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" y="2276872"/>
            <a:ext cx="90931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33256"/>
            <a:ext cx="8993141" cy="77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09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-25844"/>
            <a:ext cx="8892480" cy="68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77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70892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Варианты антигенов А и В</a:t>
            </a:r>
          </a:p>
        </p:txBody>
      </p:sp>
    </p:spTree>
    <p:extLst>
      <p:ext uri="{BB962C8B-B14F-4D97-AF65-F5344CB8AC3E}">
        <p14:creationId xmlns:p14="http://schemas.microsoft.com/office/powerpoint/2010/main" val="316202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Гетерогенность антигена А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" y="2564905"/>
            <a:ext cx="9060044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8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Наличие тех или иных антигенов на поверхности эритроцитов определяет: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40960" cy="4495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Группы крови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Резус принадлежность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В зависимости от антигенов эритроцитов производится подбор крови для переливания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В крови человека присутствуют как естественные антитела (анти-А, анти-В),  так и иммунные антитела против антигенов эритроцитов (если имелась иммунизация)</a:t>
            </a:r>
          </a:p>
        </p:txBody>
      </p:sp>
    </p:spTree>
    <p:extLst>
      <p:ext uri="{BB962C8B-B14F-4D97-AF65-F5344CB8AC3E}">
        <p14:creationId xmlns:p14="http://schemas.microsoft.com/office/powerpoint/2010/main" val="2653581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6223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Различия в антигене А1 и А2 являются качественными и количественными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82" y="2348880"/>
            <a:ext cx="48124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7"/>
            <a:ext cx="849240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736304" cy="37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2442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Качественные различия в структуре А антигена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456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07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Агглютинины анти-А1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" y="2387342"/>
            <a:ext cx="8977089" cy="23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42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Подгруппа антигена А3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" y="2348880"/>
            <a:ext cx="91470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459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Другие подгруппы А антигена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75" y="2204864"/>
            <a:ext cx="5497405" cy="377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204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Распространенность подгрупп А антигена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8444" y="1813520"/>
            <a:ext cx="894805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</a:rPr>
              <a:t>Частота встречаемости вариантов А антигена в Европейской популяции составляет 1:50000, в других расах – чаще.</a:t>
            </a:r>
          </a:p>
        </p:txBody>
      </p:sp>
    </p:spTree>
    <p:extLst>
      <p:ext uri="{BB962C8B-B14F-4D97-AF65-F5344CB8AC3E}">
        <p14:creationId xmlns:p14="http://schemas.microsoft.com/office/powerpoint/2010/main" val="24267615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" y="116632"/>
            <a:ext cx="915568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41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Группы крови у лиц с вариантами А антигена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7284"/>
            <a:ext cx="8968271" cy="186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07695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/>
              <a:t>тах</a:t>
            </a:r>
            <a:r>
              <a:rPr lang="ru-RU" sz="2400" b="1" dirty="0"/>
              <a:t> вариантов антигена А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" y="1268760"/>
            <a:ext cx="8996292" cy="111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4" y="2426144"/>
            <a:ext cx="8379254" cy="105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0" y="3406130"/>
            <a:ext cx="8446348" cy="9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47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304255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Наиболее часто для выявления вариантов А антигена используют сыворотки крови человека и анти-А </a:t>
            </a:r>
            <a:r>
              <a:rPr lang="ru-RU" altLang="ru-RU" sz="3200" b="1" dirty="0" err="1">
                <a:solidFill>
                  <a:schemeClr val="tx1"/>
                </a:solidFill>
              </a:rPr>
              <a:t>лектин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60" y="1772816"/>
            <a:ext cx="6705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32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Анти-Н антитела в выявлении подгруппы А2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35384" cy="35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23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Последствия попадания чужеродного антигена эритроцитов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51" y="2276872"/>
            <a:ext cx="521025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4997"/>
            <a:ext cx="9144000" cy="6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Картинки по запросу erythrocyte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erythrocyt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3947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866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68" y="44624"/>
            <a:ext cx="5956452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457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679104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Слабые формы В антигена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8" y="2348880"/>
            <a:ext cx="88308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44624"/>
            <a:ext cx="4176464" cy="32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49080"/>
            <a:ext cx="9073008" cy="261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570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160239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Выраженность А и В антигенов зависит от гормонального статуса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4"/>
            <a:ext cx="918442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897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88231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 err="1">
                <a:solidFill>
                  <a:schemeClr val="tx1"/>
                </a:solidFill>
              </a:rPr>
              <a:t>Эритроцитарные</a:t>
            </a:r>
            <a:r>
              <a:rPr lang="ru-RU" altLang="ru-RU" sz="3200" b="1" dirty="0">
                <a:solidFill>
                  <a:schemeClr val="tx1"/>
                </a:solidFill>
              </a:rPr>
              <a:t> антигены новорожденного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741512"/>
            <a:ext cx="864096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Несколько </a:t>
            </a:r>
            <a:r>
              <a:rPr lang="ru-RU" altLang="ru-RU" b="1" dirty="0">
                <a:solidFill>
                  <a:schemeClr val="tx1"/>
                </a:solidFill>
              </a:rPr>
              <a:t>отличаются по структуре от </a:t>
            </a:r>
            <a:r>
              <a:rPr lang="ru-RU" altLang="ru-RU" b="1" dirty="0" err="1">
                <a:solidFill>
                  <a:schemeClr val="tx1"/>
                </a:solidFill>
              </a:rPr>
              <a:t>эритроцитарных</a:t>
            </a:r>
            <a:r>
              <a:rPr lang="ru-RU" altLang="ru-RU" b="1" dirty="0">
                <a:solidFill>
                  <a:schemeClr val="tx1"/>
                </a:solidFill>
              </a:rPr>
              <a:t> антигенов взрослых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У новорожденных чаще встречаются:</a:t>
            </a:r>
          </a:p>
          <a:p>
            <a:pPr lvl="2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Недостаточная экспрессия антигенов на мембране эритроцитов </a:t>
            </a:r>
            <a:r>
              <a:rPr lang="ru-RU" altLang="ru-RU" sz="2400" dirty="0">
                <a:solidFill>
                  <a:schemeClr val="tx1"/>
                </a:solidFill>
              </a:rPr>
              <a:t>(76%), в основном у недоношенных</a:t>
            </a:r>
          </a:p>
          <a:p>
            <a:pPr lvl="2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Слабые формы А антигена </a:t>
            </a:r>
            <a:r>
              <a:rPr lang="ru-RU" altLang="ru-RU" sz="2400" dirty="0">
                <a:solidFill>
                  <a:schemeClr val="tx1"/>
                </a:solidFill>
              </a:rPr>
              <a:t>(17%)</a:t>
            </a:r>
          </a:p>
          <a:p>
            <a:pPr lvl="2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Пан- и </a:t>
            </a:r>
            <a:r>
              <a:rPr lang="ru-RU" altLang="ru-RU" sz="2400" b="1" dirty="0" err="1">
                <a:solidFill>
                  <a:schemeClr val="tx1"/>
                </a:solidFill>
              </a:rPr>
              <a:t>полиагглютинабельность</a:t>
            </a:r>
            <a:r>
              <a:rPr lang="ru-RU" altLang="ru-RU" sz="2400" b="1" dirty="0">
                <a:solidFill>
                  <a:schemeClr val="tx1"/>
                </a:solidFill>
              </a:rPr>
              <a:t> эритроцитов </a:t>
            </a:r>
            <a:r>
              <a:rPr lang="ru-RU" altLang="ru-RU" sz="2400" dirty="0">
                <a:solidFill>
                  <a:schemeClr val="tx1"/>
                </a:solidFill>
              </a:rPr>
              <a:t>(12%), в основном при </a:t>
            </a:r>
            <a:r>
              <a:rPr lang="ru-RU" altLang="ru-RU" sz="2400" dirty="0" err="1">
                <a:solidFill>
                  <a:schemeClr val="tx1"/>
                </a:solidFill>
              </a:rPr>
              <a:t>энтероколитие</a:t>
            </a:r>
            <a:r>
              <a:rPr lang="ru-RU" altLang="ru-RU" sz="2400" dirty="0">
                <a:solidFill>
                  <a:schemeClr val="tx1"/>
                </a:solidFill>
              </a:rPr>
              <a:t> и сепсисе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chemeClr val="tx1"/>
                </a:solidFill>
              </a:rPr>
              <a:t>Часто выявляется феномен «двойной популяции эритроцитов», </a:t>
            </a:r>
            <a:r>
              <a:rPr lang="ru-RU" altLang="ru-RU" sz="2400" dirty="0">
                <a:solidFill>
                  <a:schemeClr val="tx1"/>
                </a:solidFill>
              </a:rPr>
              <a:t>что повышает риск ошибок при определении групп крови</a:t>
            </a:r>
          </a:p>
        </p:txBody>
      </p:sp>
    </p:spTree>
    <p:extLst>
      <p:ext uri="{BB962C8B-B14F-4D97-AF65-F5344CB8AC3E}">
        <p14:creationId xmlns:p14="http://schemas.microsoft.com/office/powerpoint/2010/main" val="4532599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</a:rPr>
              <a:t>Приобретенный В-антиген.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309464"/>
            <a:ext cx="5832648" cy="44958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</a:rPr>
              <a:t>Образуется из антигена А под влиянием микроорганизмов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</a:rPr>
              <a:t>Микроорганизмы выделяют ферменты – </a:t>
            </a:r>
            <a:r>
              <a:rPr lang="ru-RU" altLang="ru-RU" b="1" dirty="0" err="1">
                <a:solidFill>
                  <a:schemeClr val="tx1"/>
                </a:solidFill>
              </a:rPr>
              <a:t>ацетилазы</a:t>
            </a:r>
            <a:r>
              <a:rPr lang="ru-RU" altLang="ru-RU" b="1" dirty="0">
                <a:solidFill>
                  <a:schemeClr val="tx1"/>
                </a:solidFill>
              </a:rPr>
              <a:t>, отщепляющие </a:t>
            </a:r>
            <a:r>
              <a:rPr lang="en-US" altLang="ru-RU" b="1" dirty="0">
                <a:solidFill>
                  <a:schemeClr val="tx1"/>
                </a:solidFill>
              </a:rPr>
              <a:t>N-</a:t>
            </a:r>
            <a:r>
              <a:rPr lang="ru-RU" altLang="ru-RU" b="1" dirty="0" err="1">
                <a:solidFill>
                  <a:schemeClr val="tx1"/>
                </a:solidFill>
              </a:rPr>
              <a:t>ацетилгалактозамин</a:t>
            </a:r>
            <a:r>
              <a:rPr lang="ru-RU" altLang="ru-RU" b="1" dirty="0">
                <a:solidFill>
                  <a:schemeClr val="tx1"/>
                </a:solidFill>
              </a:rPr>
              <a:t> от антигена А. В результате он становится похожим на антиген В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</a:rPr>
              <a:t>Приобретенный В-антиген не взаимодействует с естественными анти В антителами пациента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</a:rPr>
              <a:t>Дает слабую агглютинацию с агглютинирующей сывороткой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3275856" cy="32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650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Приобретенный Т-антиген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4096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tx1"/>
                </a:solidFill>
              </a:rPr>
              <a:t>Описан в 1930 году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Вызывается </a:t>
            </a:r>
            <a:r>
              <a:rPr lang="ru-RU" altLang="ru-RU" b="1" dirty="0">
                <a:solidFill>
                  <a:schemeClr val="tx1"/>
                </a:solidFill>
              </a:rPr>
              <a:t>отщеплением остатков </a:t>
            </a:r>
            <a:r>
              <a:rPr lang="ru-RU" altLang="ru-RU" b="1" dirty="0" err="1">
                <a:solidFill>
                  <a:schemeClr val="tx1"/>
                </a:solidFill>
              </a:rPr>
              <a:t>нейраминовой</a:t>
            </a:r>
            <a:r>
              <a:rPr lang="ru-RU" altLang="ru-RU" b="1" dirty="0">
                <a:solidFill>
                  <a:schemeClr val="tx1"/>
                </a:solidFill>
              </a:rPr>
              <a:t> кислоты  от некоторых </a:t>
            </a:r>
            <a:r>
              <a:rPr lang="ru-RU" altLang="ru-RU" b="1" dirty="0" err="1">
                <a:solidFill>
                  <a:schemeClr val="tx1"/>
                </a:solidFill>
              </a:rPr>
              <a:t>сиалогликопротеинов</a:t>
            </a:r>
            <a:r>
              <a:rPr lang="ru-RU" altLang="ru-RU" dirty="0">
                <a:solidFill>
                  <a:schemeClr val="tx1"/>
                </a:solidFill>
              </a:rPr>
              <a:t>, входящих в состав антигенов эритроцитов (например, антигены </a:t>
            </a:r>
            <a:r>
              <a:rPr lang="en-US" altLang="ru-RU" dirty="0">
                <a:solidFill>
                  <a:schemeClr val="tx1"/>
                </a:solidFill>
              </a:rPr>
              <a:t>M</a:t>
            </a:r>
            <a:r>
              <a:rPr lang="ru-RU" altLang="ru-RU" dirty="0">
                <a:solidFill>
                  <a:schemeClr val="tx1"/>
                </a:solidFill>
              </a:rPr>
              <a:t>,</a:t>
            </a:r>
            <a:r>
              <a:rPr lang="en-US" altLang="ru-RU" dirty="0">
                <a:solidFill>
                  <a:schemeClr val="tx1"/>
                </a:solidFill>
              </a:rPr>
              <a:t>N</a:t>
            </a:r>
            <a:r>
              <a:rPr lang="ru-RU" altLang="ru-RU" dirty="0">
                <a:solidFill>
                  <a:schemeClr val="tx1"/>
                </a:solidFill>
              </a:rPr>
              <a:t>,</a:t>
            </a:r>
            <a:r>
              <a:rPr lang="en-US" altLang="ru-RU" dirty="0">
                <a:solidFill>
                  <a:schemeClr val="tx1"/>
                </a:solidFill>
              </a:rPr>
              <a:t>S</a:t>
            </a:r>
            <a:r>
              <a:rPr lang="ru-RU" altLang="ru-RU" dirty="0">
                <a:solidFill>
                  <a:schemeClr val="tx1"/>
                </a:solidFill>
              </a:rPr>
              <a:t>,</a:t>
            </a:r>
            <a:r>
              <a:rPr lang="en-US" altLang="ru-RU" dirty="0">
                <a:solidFill>
                  <a:schemeClr val="tx1"/>
                </a:solidFill>
              </a:rPr>
              <a:t>s</a:t>
            </a:r>
            <a:r>
              <a:rPr lang="ru-RU" altLang="ru-RU" dirty="0">
                <a:solidFill>
                  <a:schemeClr val="tx1"/>
                </a:solidFill>
              </a:rPr>
              <a:t> и </a:t>
            </a:r>
            <a:r>
              <a:rPr lang="ru-RU" altLang="ru-RU" dirty="0" err="1">
                <a:solidFill>
                  <a:schemeClr val="tx1"/>
                </a:solidFill>
              </a:rPr>
              <a:t>др</a:t>
            </a:r>
            <a:r>
              <a:rPr lang="ru-RU" altLang="ru-RU" dirty="0">
                <a:solidFill>
                  <a:schemeClr val="tx1"/>
                </a:solidFill>
              </a:rPr>
              <a:t>) </a:t>
            </a:r>
            <a:r>
              <a:rPr lang="ru-RU" altLang="ru-RU" b="1" dirty="0">
                <a:solidFill>
                  <a:schemeClr val="tx1"/>
                </a:solidFill>
              </a:rPr>
              <a:t>бактериальными нейраминидазами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В результате </a:t>
            </a:r>
            <a:r>
              <a:rPr lang="ru-RU" altLang="ru-RU" b="1" dirty="0">
                <a:solidFill>
                  <a:schemeClr val="tx1"/>
                </a:solidFill>
              </a:rPr>
              <a:t>«раскрывается» </a:t>
            </a:r>
            <a:r>
              <a:rPr lang="ru-RU" altLang="ru-RU" b="1" dirty="0" err="1">
                <a:solidFill>
                  <a:schemeClr val="tx1"/>
                </a:solidFill>
              </a:rPr>
              <a:t>галактозильный</a:t>
            </a:r>
            <a:r>
              <a:rPr lang="ru-RU" altLang="ru-RU" b="1" dirty="0">
                <a:solidFill>
                  <a:schemeClr val="tx1"/>
                </a:solidFill>
              </a:rPr>
              <a:t> остаток, который получил название Т-антигена</a:t>
            </a:r>
            <a:r>
              <a:rPr lang="ru-RU" altLang="ru-RU" dirty="0">
                <a:solidFill>
                  <a:schemeClr val="tx1"/>
                </a:solidFill>
              </a:rPr>
              <a:t>, в результате чего </a:t>
            </a:r>
            <a:r>
              <a:rPr lang="ru-RU" altLang="ru-RU" b="1" dirty="0">
                <a:solidFill>
                  <a:schemeClr val="tx1"/>
                </a:solidFill>
              </a:rPr>
              <a:t>эритроциты </a:t>
            </a:r>
            <a:r>
              <a:rPr lang="ru-RU" altLang="ru-RU" b="1" dirty="0" err="1">
                <a:solidFill>
                  <a:schemeClr val="tx1"/>
                </a:solidFill>
              </a:rPr>
              <a:t>неспецифически</a:t>
            </a:r>
            <a:r>
              <a:rPr lang="ru-RU" altLang="ru-RU" b="1" dirty="0">
                <a:solidFill>
                  <a:schemeClr val="tx1"/>
                </a:solidFill>
              </a:rPr>
              <a:t> связываются с </a:t>
            </a:r>
            <a:r>
              <a:rPr lang="en-US" altLang="ru-RU" b="1" dirty="0">
                <a:solidFill>
                  <a:schemeClr val="tx1"/>
                </a:solidFill>
              </a:rPr>
              <a:t>IgM</a:t>
            </a:r>
            <a:endParaRPr lang="ru-RU" altLang="ru-RU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В результате </a:t>
            </a:r>
            <a:r>
              <a:rPr lang="ru-RU" altLang="ru-RU" b="1" dirty="0" err="1">
                <a:solidFill>
                  <a:schemeClr val="tx1"/>
                </a:solidFill>
              </a:rPr>
              <a:t>развиватся</a:t>
            </a:r>
            <a:r>
              <a:rPr lang="ru-RU" altLang="ru-RU" b="1" dirty="0">
                <a:solidFill>
                  <a:schemeClr val="tx1"/>
                </a:solidFill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</a:rPr>
              <a:t>полиагглютинабельность</a:t>
            </a:r>
            <a:r>
              <a:rPr lang="ru-RU" altLang="ru-RU" b="1" dirty="0">
                <a:solidFill>
                  <a:schemeClr val="tx1"/>
                </a:solidFill>
              </a:rPr>
              <a:t> эритроцитов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29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2708920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Характеристика анти А и анти В антител</a:t>
            </a:r>
          </a:p>
        </p:txBody>
      </p:sp>
    </p:spTree>
    <p:extLst>
      <p:ext uri="{BB962C8B-B14F-4D97-AF65-F5344CB8AC3E}">
        <p14:creationId xmlns:p14="http://schemas.microsoft.com/office/powerpoint/2010/main" val="2097380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1672407"/>
            <a:ext cx="3765104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Анти-А и анти-В антитела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59154"/>
            <a:ext cx="4637682" cy="589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55" y="5835352"/>
            <a:ext cx="9069651" cy="10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Картинки по запросу erythrocyte antige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" y="3332385"/>
            <a:ext cx="4138612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918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99392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chemeClr val="tx1"/>
                </a:solidFill>
              </a:rPr>
              <a:t>Особенности анти А и анти В  антител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7230"/>
            <a:ext cx="8889038" cy="390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782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Заключение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97496"/>
            <a:ext cx="8640960" cy="4495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Антигены эритроцитов имеют различную природу (протеины, гликопротеины, гликолипиды). Структура </a:t>
            </a:r>
            <a:r>
              <a:rPr lang="ru-RU" altLang="ru-RU" dirty="0" err="1">
                <a:solidFill>
                  <a:schemeClr val="tx1"/>
                </a:solidFill>
              </a:rPr>
              <a:t>непротеиновых</a:t>
            </a:r>
            <a:r>
              <a:rPr lang="ru-RU" altLang="ru-RU" dirty="0">
                <a:solidFill>
                  <a:schemeClr val="tx1"/>
                </a:solidFill>
              </a:rPr>
              <a:t> антигенов (А, В и </a:t>
            </a:r>
            <a:r>
              <a:rPr lang="ru-RU" altLang="ru-RU" dirty="0" err="1">
                <a:solidFill>
                  <a:schemeClr val="tx1"/>
                </a:solidFill>
              </a:rPr>
              <a:t>др</a:t>
            </a:r>
            <a:r>
              <a:rPr lang="ru-RU" altLang="ru-RU" dirty="0">
                <a:solidFill>
                  <a:schemeClr val="tx1"/>
                </a:solidFill>
              </a:rPr>
              <a:t>) может зависеть от гормонального фона, сопутствующих заболеваний, наличия бактериальных ферментов. В результате возможна слабая реакция агглютинации антител с данными антигенами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Антигены эритроцитов могут наследоваться как доминантный, рецессивный, кодоминантный признак. В результате возможно присутствие на мембране эритроцита нескольких кодоминантных антигенов (</a:t>
            </a:r>
            <a:r>
              <a:rPr lang="ru-RU" altLang="ru-RU" dirty="0" err="1">
                <a:solidFill>
                  <a:schemeClr val="tx1"/>
                </a:solidFill>
              </a:rPr>
              <a:t>СсЕе</a:t>
            </a:r>
            <a:r>
              <a:rPr lang="ru-RU" altLang="ru-RU" dirty="0">
                <a:solidFill>
                  <a:schemeClr val="tx1"/>
                </a:solidFill>
              </a:rPr>
              <a:t>).  Возможно рождение резус отрицательного ребенка у резус положительных родителей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Антигены и антигенные детерминанты эритроцитов</a:t>
            </a:r>
          </a:p>
        </p:txBody>
      </p:sp>
      <p:sp>
        <p:nvSpPr>
          <p:cNvPr id="2" name="AutoShape 5" descr="Картинки по запросу erythrocyt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4" y="1844824"/>
            <a:ext cx="887937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839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Заключение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5488"/>
            <a:ext cx="8640960" cy="4495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Антигены эритроцитов определяются в реакции агглютинации с соответствующей </a:t>
            </a:r>
            <a:r>
              <a:rPr lang="ru-RU" altLang="ru-RU" dirty="0" err="1">
                <a:solidFill>
                  <a:schemeClr val="tx1"/>
                </a:solidFill>
              </a:rPr>
              <a:t>антисывороткой</a:t>
            </a:r>
            <a:endParaRPr lang="ru-RU" altLang="ru-RU" dirty="0">
              <a:solidFill>
                <a:schemeClr val="tx1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Значимость различных антигенов эритроцитов для клиники неодинакова. Введение </a:t>
            </a:r>
            <a:r>
              <a:rPr lang="ru-RU" altLang="ru-RU" dirty="0" err="1">
                <a:solidFill>
                  <a:schemeClr val="tx1"/>
                </a:solidFill>
              </a:rPr>
              <a:t>иногрупной</a:t>
            </a:r>
            <a:r>
              <a:rPr lang="ru-RU" altLang="ru-RU" dirty="0">
                <a:solidFill>
                  <a:schemeClr val="tx1"/>
                </a:solidFill>
              </a:rPr>
              <a:t> крови по антигенам А</a:t>
            </a:r>
            <a:r>
              <a:rPr lang="en-US" altLang="ru-RU" dirty="0">
                <a:solidFill>
                  <a:schemeClr val="tx1"/>
                </a:solidFill>
              </a:rPr>
              <a:t>BO</a:t>
            </a:r>
            <a:r>
              <a:rPr lang="ru-RU" altLang="ru-RU" dirty="0">
                <a:solidFill>
                  <a:schemeClr val="tx1"/>
                </a:solidFill>
              </a:rPr>
              <a:t> дает побочные реакции при первом введении из за наличия </a:t>
            </a:r>
            <a:r>
              <a:rPr lang="ru-RU" altLang="ru-RU" dirty="0" err="1">
                <a:solidFill>
                  <a:schemeClr val="tx1"/>
                </a:solidFill>
              </a:rPr>
              <a:t>неиммунных</a:t>
            </a:r>
            <a:r>
              <a:rPr lang="ru-RU" altLang="ru-RU" dirty="0">
                <a:solidFill>
                  <a:schemeClr val="tx1"/>
                </a:solidFill>
              </a:rPr>
              <a:t> антител к антигенам А и В. При первом введении эритроцитов, отличающихся по другим антигенам, происходит иммунизация пациента.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Возможны варианты А и В антигена на мембране эритроцита, отличающиеся сниженной экспрессией антигенных детерминант и слабой реакцией с </a:t>
            </a:r>
            <a:r>
              <a:rPr lang="ru-RU" altLang="ru-RU" dirty="0" err="1">
                <a:solidFill>
                  <a:schemeClr val="tx1"/>
                </a:solidFill>
              </a:rPr>
              <a:t>цоликлонами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498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Заключение 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97496"/>
            <a:ext cx="8640960" cy="4495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</a:rPr>
              <a:t>Определение группы крови только по антигенам эритроцитов на дает 100% чувствительности и специфичности. В связи с этим рекомендуется определять группы крови перекрестным методом (одновременно определяя антигены эритроцитов и естественные антитела к антигенам А и В)</a:t>
            </a:r>
          </a:p>
        </p:txBody>
      </p:sp>
    </p:spTree>
    <p:extLst>
      <p:ext uri="{BB962C8B-B14F-4D97-AF65-F5344CB8AC3E}">
        <p14:creationId xmlns:p14="http://schemas.microsoft.com/office/powerpoint/2010/main" val="1296411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92079"/>
            <a:ext cx="8640960" cy="1673225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Вопросы?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volgmed.ru/uploads/files/2013-2/17202-gerb_volgg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7" y="217716"/>
            <a:ext cx="3544063" cy="3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26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52537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Свойства антигенов эритроцитов</a:t>
            </a:r>
          </a:p>
        </p:txBody>
      </p:sp>
      <p:sp>
        <p:nvSpPr>
          <p:cNvPr id="2" name="AutoShape 5" descr="Картинки по запросу erythrocyt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" y="2708920"/>
            <a:ext cx="913220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63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20655</TotalTime>
  <Words>926</Words>
  <Application>Microsoft Office PowerPoint</Application>
  <PresentationFormat>Экран (4:3)</PresentationFormat>
  <Paragraphs>136</Paragraphs>
  <Slides>82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Arial</vt:lpstr>
      <vt:lpstr>Calibri</vt:lpstr>
      <vt:lpstr>Candara</vt:lpstr>
      <vt:lpstr>Symbol</vt:lpstr>
      <vt:lpstr>Волна</vt:lpstr>
      <vt:lpstr>Основы иммуногематологии</vt:lpstr>
      <vt:lpstr>План лекции</vt:lpstr>
      <vt:lpstr>Функции антигенов эритроцитов</vt:lpstr>
      <vt:lpstr>Антигены эритроцитов</vt:lpstr>
      <vt:lpstr>Антигены эритроцитов. История открытия.</vt:lpstr>
      <vt:lpstr>Наличие тех или иных антигенов на поверхности эритроцитов определяет:</vt:lpstr>
      <vt:lpstr>Последствия попадания чужеродного антигена эритроцитов</vt:lpstr>
      <vt:lpstr>Антигены и антигенные детерминанты эритроцитов</vt:lpstr>
      <vt:lpstr>Свойства антигенов эритроцитов</vt:lpstr>
      <vt:lpstr>Химическая природа антигенов эритроцитов</vt:lpstr>
      <vt:lpstr>Химическая природа антигенов эритроцитов</vt:lpstr>
      <vt:lpstr>Полисахаридные и белковые антигены эритроцитов. </vt:lpstr>
      <vt:lpstr>Презентация PowerPoint</vt:lpstr>
      <vt:lpstr>Антигены эритроцитов. Ведущие антигены. Клиническое значение.</vt:lpstr>
      <vt:lpstr>Антигены эритроцитов. Другие антигены. Клиническое значение.</vt:lpstr>
      <vt:lpstr>Функции антигенов эритроцитов. </vt:lpstr>
      <vt:lpstr>Разнообразие антигенов эритроцитов. </vt:lpstr>
      <vt:lpstr>Современная классификация антигенов эритроцитов</vt:lpstr>
      <vt:lpstr>Номенклатура антигенов эритроцитов. История создания.</vt:lpstr>
      <vt:lpstr>Все антигены эритроцитов принадлежат к одной из 3 категорий</vt:lpstr>
      <vt:lpstr>Системы антигенов эритроцитов</vt:lpstr>
      <vt:lpstr>Перечень систем антигенов эритроцитов</vt:lpstr>
      <vt:lpstr>Коллекции антигенов эритроцитов</vt:lpstr>
      <vt:lpstr>Коллекции антигенов эритроцитов</vt:lpstr>
      <vt:lpstr>Серии антигенов эритроцитов</vt:lpstr>
      <vt:lpstr>Серии антигенов эритроцитов низкой частоты встречаемости (700)</vt:lpstr>
      <vt:lpstr>Серии антигенов эритроцитов высокой частоты встречаемости (901)</vt:lpstr>
      <vt:lpstr>Фенотип и генотип</vt:lpstr>
      <vt:lpstr>Фенотип эритроцитов</vt:lpstr>
      <vt:lpstr>Фенотип эритроцитов. Обозначение. </vt:lpstr>
      <vt:lpstr>Эритроциты можно фенотипировать, но нельзя генотипировать. Пока не выявлено семейное обследование, генотип всегда интерпретируется из фенотипа</vt:lpstr>
      <vt:lpstr>Почему нельзя генотипировать эритроциты</vt:lpstr>
      <vt:lpstr>Гены А, В. Доминантность, кодоминантность, рецессивность</vt:lpstr>
      <vt:lpstr>Наследование антигенов АВО</vt:lpstr>
      <vt:lpstr>Возможные фенотип, генотип при определении групп крови</vt:lpstr>
      <vt:lpstr>Презентация PowerPoint</vt:lpstr>
      <vt:lpstr>Презентация PowerPoint</vt:lpstr>
      <vt:lpstr>Особенности интерпретации генотипа эритроцитов</vt:lpstr>
      <vt:lpstr>Система антигенов эритроцитов Xg</vt:lpstr>
      <vt:lpstr>Классификация аллоантигенов эритроцитов</vt:lpstr>
      <vt:lpstr>Часто встречающиеся антигены эритроцитов</vt:lpstr>
      <vt:lpstr>Редко встречающиеся антигены эритроцитов</vt:lpstr>
      <vt:lpstr>Группы крови АВО</vt:lpstr>
      <vt:lpstr>Система антигенов АВО</vt:lpstr>
      <vt:lpstr>Группы крови АВО. История.</vt:lpstr>
      <vt:lpstr>Особенности системы антигенов АВО</vt:lpstr>
      <vt:lpstr>Группы крови. Обозначения.</vt:lpstr>
      <vt:lpstr>Система антигенов АВО. Группы крови.</vt:lpstr>
      <vt:lpstr>Характеристика антигенов А и В</vt:lpstr>
      <vt:lpstr>Антигены АВО в эмбриональном и постэмбриональном периоде.</vt:lpstr>
      <vt:lpstr>Антигены эритроцитов взрослого человека. Антиген Н1</vt:lpstr>
      <vt:lpstr>Антигены АВН в других тканях человека. Растворимые и нерастворимые антигены. Выделители и невыделители.</vt:lpstr>
      <vt:lpstr>Трансформация антигенов АВН в секреты является наследственной характеристикой</vt:lpstr>
      <vt:lpstr>Количество антигенов А и В на мембране эритроцита</vt:lpstr>
      <vt:lpstr>Биохимическая характеристика антигенов А, В и Н</vt:lpstr>
      <vt:lpstr>Антигенные детерминанты антигенов А, В, Н</vt:lpstr>
      <vt:lpstr>Презентация PowerPoint</vt:lpstr>
      <vt:lpstr>Варианты антигенов А и В</vt:lpstr>
      <vt:lpstr>Гетерогенность антигена А</vt:lpstr>
      <vt:lpstr>Различия в антигене А1 и А2 являются качественными и количественными</vt:lpstr>
      <vt:lpstr>Качественные различия в структуре А антигена</vt:lpstr>
      <vt:lpstr>Агглютинины анти-А1</vt:lpstr>
      <vt:lpstr>Подгруппа антигена А3</vt:lpstr>
      <vt:lpstr>Другие подгруппы А антигена</vt:lpstr>
      <vt:lpstr>Распространенность подгрупп А антигена</vt:lpstr>
      <vt:lpstr>Презентация PowerPoint</vt:lpstr>
      <vt:lpstr>Группы крови у лиц с вариантами А антигена</vt:lpstr>
      <vt:lpstr>Наиболее часто для выявления вариантов А антигена используют сыворотки крови человека и анти-А лектин</vt:lpstr>
      <vt:lpstr>Анти-Н антитела в выявлении подгруппы А2</vt:lpstr>
      <vt:lpstr>Презентация PowerPoint</vt:lpstr>
      <vt:lpstr>Слабые формы В антигена</vt:lpstr>
      <vt:lpstr>Выраженность А и В антигенов зависит от гормонального статуса</vt:lpstr>
      <vt:lpstr>Эритроцитарные антигены новорожденного</vt:lpstr>
      <vt:lpstr>Приобретенный В-антиген.</vt:lpstr>
      <vt:lpstr>Приобретенный Т-антиген</vt:lpstr>
      <vt:lpstr>Характеристика анти А и анти В антител</vt:lpstr>
      <vt:lpstr>Анти-А и анти-В антитела</vt:lpstr>
      <vt:lpstr>Особенности анти А и анти В  антител</vt:lpstr>
      <vt:lpstr>Заключение (1)</vt:lpstr>
      <vt:lpstr>Заключение (2)</vt:lpstr>
      <vt:lpstr>Заключение (3)</vt:lpstr>
      <vt:lpstr>Вопросы?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 D:  Значение в терапии остеопороза</dc:title>
  <dc:creator>Name</dc:creator>
  <cp:lastModifiedBy>Boris Zavodovsky</cp:lastModifiedBy>
  <cp:revision>5090</cp:revision>
  <cp:lastPrinted>2014-07-23T05:43:04Z</cp:lastPrinted>
  <dcterms:created xsi:type="dcterms:W3CDTF">2013-05-03T07:25:23Z</dcterms:created>
  <dcterms:modified xsi:type="dcterms:W3CDTF">2022-08-30T12:24:06Z</dcterms:modified>
</cp:coreProperties>
</file>