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8" r:id="rId1"/>
  </p:sldMasterIdLst>
  <p:notesMasterIdLst>
    <p:notesMasterId r:id="rId57"/>
  </p:notesMasterIdLst>
  <p:sldIdLst>
    <p:sldId id="256" r:id="rId2"/>
    <p:sldId id="661" r:id="rId3"/>
    <p:sldId id="694" r:id="rId4"/>
    <p:sldId id="702" r:id="rId5"/>
    <p:sldId id="703" r:id="rId6"/>
    <p:sldId id="704" r:id="rId7"/>
    <p:sldId id="705" r:id="rId8"/>
    <p:sldId id="706" r:id="rId9"/>
    <p:sldId id="708" r:id="rId10"/>
    <p:sldId id="709" r:id="rId11"/>
    <p:sldId id="710" r:id="rId12"/>
    <p:sldId id="711" r:id="rId13"/>
    <p:sldId id="712" r:id="rId14"/>
    <p:sldId id="713" r:id="rId15"/>
    <p:sldId id="714" r:id="rId16"/>
    <p:sldId id="715" r:id="rId17"/>
    <p:sldId id="716" r:id="rId18"/>
    <p:sldId id="717" r:id="rId19"/>
    <p:sldId id="707" r:id="rId20"/>
    <p:sldId id="718" r:id="rId21"/>
    <p:sldId id="729" r:id="rId22"/>
    <p:sldId id="730" r:id="rId23"/>
    <p:sldId id="731" r:id="rId24"/>
    <p:sldId id="732" r:id="rId25"/>
    <p:sldId id="733" r:id="rId26"/>
    <p:sldId id="734" r:id="rId27"/>
    <p:sldId id="701" r:id="rId28"/>
    <p:sldId id="727" r:id="rId29"/>
    <p:sldId id="728" r:id="rId30"/>
    <p:sldId id="735" r:id="rId31"/>
    <p:sldId id="719" r:id="rId32"/>
    <p:sldId id="720" r:id="rId33"/>
    <p:sldId id="736" r:id="rId34"/>
    <p:sldId id="700" r:id="rId35"/>
    <p:sldId id="739" r:id="rId36"/>
    <p:sldId id="721" r:id="rId37"/>
    <p:sldId id="740" r:id="rId38"/>
    <p:sldId id="741" r:id="rId39"/>
    <p:sldId id="722" r:id="rId40"/>
    <p:sldId id="742" r:id="rId41"/>
    <p:sldId id="743" r:id="rId42"/>
    <p:sldId id="744" r:id="rId43"/>
    <p:sldId id="723" r:id="rId44"/>
    <p:sldId id="745" r:id="rId45"/>
    <p:sldId id="746" r:id="rId46"/>
    <p:sldId id="747" r:id="rId47"/>
    <p:sldId id="748" r:id="rId48"/>
    <p:sldId id="725" r:id="rId49"/>
    <p:sldId id="751" r:id="rId50"/>
    <p:sldId id="750" r:id="rId51"/>
    <p:sldId id="752" r:id="rId52"/>
    <p:sldId id="726" r:id="rId53"/>
    <p:sldId id="737" r:id="rId54"/>
    <p:sldId id="738" r:id="rId55"/>
    <p:sldId id="693" r:id="rId56"/>
  </p:sldIdLst>
  <p:sldSz cx="9144000" cy="5143500" type="screen16x9"/>
  <p:notesSz cx="6858000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3429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685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0287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1714500" algn="l" defTabSz="6858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057400" algn="l" defTabSz="6858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2400300" algn="l" defTabSz="6858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2743200" algn="l" defTabSz="6858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E5C78C"/>
    <a:srgbClr val="239079"/>
    <a:srgbClr val="EAE884"/>
    <a:srgbClr val="078877"/>
    <a:srgbClr val="FF3B3B"/>
    <a:srgbClr val="FF9393"/>
    <a:srgbClr val="FE6150"/>
    <a:srgbClr val="FFCE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17" autoAdjust="0"/>
    <p:restoredTop sz="91788" autoAdjust="0"/>
  </p:normalViewPr>
  <p:slideViewPr>
    <p:cSldViewPr snapToGrid="0">
      <p:cViewPr>
        <p:scale>
          <a:sx n="59" d="100"/>
          <a:sy n="59" d="100"/>
        </p:scale>
        <p:origin x="-3144" y="-143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88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/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778" tIns="45889" rIns="91778" bIns="458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/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778" tIns="45889" rIns="91778" bIns="458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ECD5CCD-14AF-426B-B28D-CAB618EEAE59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/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0850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78" tIns="45889" rIns="91778" bIns="45889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776788"/>
            <a:ext cx="5486400" cy="3908425"/>
          </a:xfrm>
          <a:prstGeom prst="rect">
            <a:avLst/>
          </a:prstGeom>
        </p:spPr>
        <p:txBody>
          <a:bodyPr vert="horz" lIns="91778" tIns="45889" rIns="91778" bIns="45889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71800" cy="498475"/>
          </a:xfrm>
          <a:prstGeom prst="rect">
            <a:avLst/>
          </a:prstGeom>
        </p:spPr>
        <p:txBody>
          <a:bodyPr vert="horz" lIns="91778" tIns="45889" rIns="91778" bIns="458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9428163"/>
            <a:ext cx="2971800" cy="498475"/>
          </a:xfrm>
          <a:prstGeom prst="rect">
            <a:avLst/>
          </a:prstGeom>
        </p:spPr>
        <p:txBody>
          <a:bodyPr vert="horz" wrap="square" lIns="91778" tIns="45889" rIns="91778" bIns="458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90FA1EB-683F-4C3F-8A0C-E82446B80C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>
            <a:extLst>
              <a:ext uri="{FF2B5EF4-FFF2-40B4-BE49-F238E27FC236}"/>
            </a:extLst>
          </p:cNvPr>
          <p:cNvCxnSpPr/>
          <p:nvPr/>
        </p:nvCxnSpPr>
        <p:spPr>
          <a:xfrm flipH="1">
            <a:off x="6171010" y="5954"/>
            <a:ext cx="2857500" cy="28575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6">
            <a:extLst>
              <a:ext uri="{FF2B5EF4-FFF2-40B4-BE49-F238E27FC236}"/>
            </a:extLst>
          </p:cNvPr>
          <p:cNvCxnSpPr/>
          <p:nvPr/>
        </p:nvCxnSpPr>
        <p:spPr>
          <a:xfrm flipH="1">
            <a:off x="4581525" y="69057"/>
            <a:ext cx="4560094" cy="456009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8">
            <a:extLst>
              <a:ext uri="{FF2B5EF4-FFF2-40B4-BE49-F238E27FC236}"/>
            </a:extLst>
          </p:cNvPr>
          <p:cNvCxnSpPr/>
          <p:nvPr/>
        </p:nvCxnSpPr>
        <p:spPr>
          <a:xfrm flipH="1">
            <a:off x="5426869" y="171450"/>
            <a:ext cx="3714750" cy="37147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0">
            <a:extLst>
              <a:ext uri="{FF2B5EF4-FFF2-40B4-BE49-F238E27FC236}"/>
            </a:extLst>
          </p:cNvPr>
          <p:cNvCxnSpPr/>
          <p:nvPr/>
        </p:nvCxnSpPr>
        <p:spPr>
          <a:xfrm flipH="1">
            <a:off x="5501879" y="23813"/>
            <a:ext cx="3639740" cy="363974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>
            <a:extLst>
              <a:ext uri="{FF2B5EF4-FFF2-40B4-BE49-F238E27FC236}"/>
            </a:extLst>
          </p:cNvPr>
          <p:cNvCxnSpPr/>
          <p:nvPr/>
        </p:nvCxnSpPr>
        <p:spPr>
          <a:xfrm flipH="1">
            <a:off x="5884069" y="457200"/>
            <a:ext cx="3257550" cy="325755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514350"/>
            <a:ext cx="6000750" cy="2228851"/>
          </a:xfrm>
        </p:spPr>
        <p:txBody>
          <a:bodyPr anchor="b"/>
          <a:lstStyle>
            <a:lvl1pPr algn="l">
              <a:defRPr sz="36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2882900"/>
            <a:ext cx="4800600" cy="14605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5EC0C-9D6F-4EDF-8E24-C05CBDA23547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10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FD79D-B403-4E95-A735-4087E02BEE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400050"/>
            <a:ext cx="8114109" cy="234315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2882900"/>
            <a:ext cx="6228158" cy="3429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E380F-69FB-4A09-B2EB-D1B6337BE2C9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CCE8E-CC82-4376-878D-39EFF79128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/>
          <a:lstStyle>
            <a:lvl1pPr algn="l">
              <a:defRPr sz="24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086100"/>
            <a:ext cx="6401991" cy="1409700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849F0-DA52-419A-88E5-D7FF5C6B7A37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73FC3-0925-470A-BAAD-0137901739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398860" y="609600"/>
            <a:ext cx="457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sz="6000" dirty="0">
                <a:latin typeface="Palatino Linotype" panose="02040502050505030304" pitchFamily="18" charset="0"/>
              </a:rPr>
              <a:t>“</a:t>
            </a:r>
          </a:p>
        </p:txBody>
      </p:sp>
      <p:sp>
        <p:nvSpPr>
          <p:cNvPr id="6" name="TextBox 1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7714060" y="2076450"/>
            <a:ext cx="457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ru-RU" sz="6000" dirty="0">
                <a:latin typeface="Palatino Linotype" panose="02040502050505030304" pitchFamily="18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514350"/>
            <a:ext cx="6858001" cy="2057400"/>
          </a:xfrm>
        </p:spPr>
        <p:txBody>
          <a:bodyPr/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2571750"/>
            <a:ext cx="6400800" cy="2857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225801"/>
            <a:ext cx="6400800" cy="1263649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6FAE2-693D-45EF-874B-C6394EFC5A40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D8F5C-3C03-4FCD-B726-6493548A56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571750"/>
            <a:ext cx="6400800" cy="1273050"/>
          </a:xfrm>
        </p:spPr>
        <p:txBody>
          <a:bodyPr anchor="b"/>
          <a:lstStyle>
            <a:lvl1pPr algn="l">
              <a:defRPr sz="24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3849736"/>
            <a:ext cx="6401993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4D1E9-7977-46D2-AACC-BF0A45E688D4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114A5-1920-497D-A4AB-24F1E1B335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398860" y="609600"/>
            <a:ext cx="457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sz="6000" dirty="0">
                <a:latin typeface="Palatino Linotype" panose="02040502050505030304" pitchFamily="18" charset="0"/>
              </a:rPr>
              <a:t>“</a:t>
            </a:r>
          </a:p>
        </p:txBody>
      </p:sp>
      <p:sp>
        <p:nvSpPr>
          <p:cNvPr id="6" name="TextBox 1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7714060" y="2076450"/>
            <a:ext cx="457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ru-RU" sz="6000" dirty="0">
                <a:latin typeface="Palatino Linotype" panose="02040502050505030304" pitchFamily="18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514350"/>
            <a:ext cx="6858000" cy="2057400"/>
          </a:xfrm>
        </p:spPr>
        <p:txBody>
          <a:bodyPr/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0"/>
            <a:ext cx="6400801" cy="787400"/>
          </a:xfrm>
        </p:spPr>
        <p:txBody>
          <a:bodyPr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733800"/>
            <a:ext cx="6400801" cy="76200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5660F-8A76-4BC7-B137-064B237FE052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AC1E6-D5D6-45EB-8A87-BDD5BEC73B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1"/>
            <a:ext cx="6400800" cy="628650"/>
          </a:xfrm>
        </p:spPr>
        <p:txBody>
          <a:bodyPr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575049"/>
            <a:ext cx="6400801" cy="92075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05B7C-39F3-4D30-9F5D-918C03A91FE8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259FF-6795-497C-B3F6-00DC83B958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D4B2F-04C3-4F01-B9C6-9C7B37FFAFE9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CD964-B45C-49AA-BD82-05A27CBBE6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514350"/>
            <a:ext cx="1543050" cy="3429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514350"/>
            <a:ext cx="5867400" cy="398145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CFF73-C228-4CFF-9A0E-B36C74FCD36D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4FE96-06FC-4D30-AFEA-E994756BC7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FA5A3-9554-4312-9E30-12096E7827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1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4502A-58AC-4A62-83B5-B75DC9778FB8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DE7C6-F741-4AF3-A401-3579FF5ECD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1504950"/>
            <a:ext cx="6400801" cy="1711200"/>
          </a:xfrm>
        </p:spPr>
        <p:txBody>
          <a:bodyPr anchor="b"/>
          <a:lstStyle>
            <a:lvl1pPr algn="l">
              <a:defRPr sz="27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371850"/>
            <a:ext cx="6400800" cy="112395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A7537-30D5-48DA-BB6A-6E2CF7C1D559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E91B6-7FFB-4A26-9773-F328611E8E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514351"/>
            <a:ext cx="3703241" cy="271145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514351"/>
            <a:ext cx="3700859" cy="271145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B4524-D3EC-4C00-AE74-996B08782E98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3B59A-54FC-4F5D-865E-11B5DBF3DA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514350"/>
            <a:ext cx="3487340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952897"/>
            <a:ext cx="3703241" cy="2272904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514350"/>
            <a:ext cx="3498851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946546"/>
            <a:ext cx="3696891" cy="2272904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F7767-BAB4-4546-BBFA-8CA70A4FD8DF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7D547-7F88-4ED3-8B53-FDC24A069F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0CDA6-E4B1-4F7F-B74E-528B66BDBCD7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759AE-56DE-447F-BECA-3D05CCC100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2"/>
          <p:cNvPicPr>
            <a:picLocks noChangeAspect="1"/>
          </p:cNvPicPr>
          <p:nvPr userDrawn="1"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214312" y="225029"/>
            <a:ext cx="909638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500">
                <a:solidFill>
                  <a:srgbClr val="E5C78C"/>
                </a:solidFill>
              </a:defRPr>
            </a:lvl1pPr>
          </a:lstStyle>
          <a:p>
            <a:pPr>
              <a:defRPr/>
            </a:pPr>
            <a:r>
              <a:rPr lang="ru-RU"/>
              <a:t>2020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514350"/>
            <a:ext cx="2743200" cy="102870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514350"/>
            <a:ext cx="4457701" cy="398145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1657350"/>
            <a:ext cx="2743200" cy="156845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F931A-7BE4-4F5B-8AEA-E900189FC537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49D70-7E97-49B9-AC0F-D78D8DF6D7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085850"/>
            <a:ext cx="4514850" cy="857250"/>
          </a:xfrm>
        </p:spPr>
        <p:txBody>
          <a:bodyPr anchor="b"/>
          <a:lstStyle>
            <a:lvl1pPr algn="l">
              <a:defRPr sz="21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685800"/>
            <a:ext cx="2460731" cy="3429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082800"/>
            <a:ext cx="4516041" cy="153670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ECBD9-621D-4814-8B95-9789FCC387EF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F007B-67AC-4C96-8331-06C8F3DC74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8877"/>
            </a:gs>
            <a:gs pos="35001">
              <a:srgbClr val="078877"/>
            </a:gs>
            <a:gs pos="97000">
              <a:srgbClr val="4BE7C8"/>
            </a:gs>
            <a:gs pos="100000">
              <a:srgbClr val="4BE7C8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6905625" y="2222898"/>
            <a:ext cx="2235994" cy="2406253"/>
            <a:chOff x="9206969" y="2963333"/>
            <a:chExt cx="2981858" cy="3208867"/>
          </a:xfrm>
        </p:grpSpPr>
        <p:cxnSp>
          <p:nvCxnSpPr>
            <p:cNvPr id="8" name="Straight Connector 7">
              <a:extLst>
                <a:ext uri="{FF2B5EF4-FFF2-40B4-BE49-F238E27FC236}"/>
              </a:extLst>
            </p:cNvPr>
            <p:cNvCxnSpPr/>
            <p:nvPr/>
          </p:nvCxnSpPr>
          <p:spPr>
            <a:xfrm flipH="1">
              <a:off x="11275852" y="2963333"/>
              <a:ext cx="912975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/>
              </a:extLst>
            </p:cNvPr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/>
              </a:extLst>
            </p:cNvPr>
            <p:cNvCxnSpPr/>
            <p:nvPr/>
          </p:nvCxnSpPr>
          <p:spPr>
            <a:xfrm flipH="1">
              <a:off x="10293013" y="3285648"/>
              <a:ext cx="1895814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/>
              </a:extLst>
            </p:cNvPr>
            <p:cNvCxnSpPr/>
            <p:nvPr/>
          </p:nvCxnSpPr>
          <p:spPr>
            <a:xfrm flipH="1">
              <a:off x="10443853" y="3131636"/>
              <a:ext cx="1744974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/>
              </a:extLst>
            </p:cNvPr>
            <p:cNvCxnSpPr/>
            <p:nvPr/>
          </p:nvCxnSpPr>
          <p:spPr>
            <a:xfrm flipH="1">
              <a:off x="10918600" y="3682589"/>
              <a:ext cx="1270227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160" y="3365898"/>
            <a:ext cx="6400800" cy="1129903"/>
          </a:xfrm>
          <a:prstGeom prst="rect">
            <a:avLst/>
          </a:prstGeom>
          <a:effectLst/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3160" y="514350"/>
            <a:ext cx="6400800" cy="27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28310" y="4629150"/>
            <a:ext cx="1200150" cy="273844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5DAC4219-837F-48B6-BB73-7ADCF14FBF09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3160" y="4629150"/>
            <a:ext cx="5657850" cy="273844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72400" y="4183857"/>
            <a:ext cx="857250" cy="502444"/>
          </a:xfrm>
          <a:prstGeom prst="rect">
            <a:avLst/>
          </a:prstGeom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400">
                <a:solidFill>
                  <a:srgbClr val="0A304A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6C4C84D-3A4F-4194-AE13-9F9D403ADB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98" r:id="rId7"/>
    <p:sldLayoutId id="2147483689" r:id="rId8"/>
    <p:sldLayoutId id="2147483690" r:id="rId9"/>
    <p:sldLayoutId id="2147483691" r:id="rId10"/>
    <p:sldLayoutId id="2147483692" r:id="rId11"/>
    <p:sldLayoutId id="2147483699" r:id="rId12"/>
    <p:sldLayoutId id="2147483693" r:id="rId13"/>
    <p:sldLayoutId id="2147483700" r:id="rId14"/>
    <p:sldLayoutId id="2147483694" r:id="rId15"/>
    <p:sldLayoutId id="2147483695" r:id="rId16"/>
    <p:sldLayoutId id="2147483696" r:id="rId17"/>
    <p:sldLayoutId id="2147483701" r:id="rId18"/>
  </p:sldLayoutIdLst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sz="27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Palatino Linotype" panose="02040502050505030304" pitchFamily="18" charset="0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Palatino Linotype" panose="02040502050505030304" pitchFamily="18" charset="0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Palatino Linotype" panose="02040502050505030304" pitchFamily="18" charset="0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Palatino Linotype" panose="02040502050505030304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itchFamily="18" charset="2"/>
        <a:buChar char=""/>
        <a:defRPr sz="1500" kern="1200">
          <a:solidFill>
            <a:srgbClr val="0F496F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9001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itchFamily="18" charset="2"/>
        <a:buChar char=""/>
        <a:defRPr sz="1200" kern="1200">
          <a:solidFill>
            <a:srgbClr val="0F496F"/>
          </a:solidFill>
          <a:latin typeface="+mn-lt"/>
          <a:ea typeface="+mn-ea"/>
          <a:cs typeface="+mn-cs"/>
        </a:defRPr>
      </a:lvl3pPr>
      <a:lvl4pPr marL="1157288" indent="-128588" algn="l" defTabSz="342900" rtl="0" eaLnBrk="0" fontAlgn="base" hangingPunct="0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itchFamily="18" charset="2"/>
        <a:buChar char=""/>
        <a:defRPr sz="1100" kern="1200">
          <a:solidFill>
            <a:srgbClr val="0F496F"/>
          </a:solidFill>
          <a:latin typeface="+mn-lt"/>
          <a:ea typeface="+mn-ea"/>
          <a:cs typeface="+mn-cs"/>
        </a:defRPr>
      </a:lvl4pPr>
      <a:lvl5pPr marL="1500188" indent="-128588" algn="l" defTabSz="342900" rtl="0" eaLnBrk="0" fontAlgn="base" hangingPunct="0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itchFamily="18" charset="2"/>
        <a:buChar char=""/>
        <a:defRPr sz="1100" kern="1200">
          <a:solidFill>
            <a:srgbClr val="0F496F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5"/>
          <p:cNvSpPr txBox="1">
            <a:spLocks noChangeArrowheads="1"/>
          </p:cNvSpPr>
          <p:nvPr/>
        </p:nvSpPr>
        <p:spPr bwMode="auto">
          <a:xfrm>
            <a:off x="2551510" y="1268017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endParaRPr lang="ru-RU" altLang="ru-RU">
              <a:solidFill>
                <a:srgbClr val="FFFFFF"/>
              </a:solidFill>
              <a:latin typeface="Palatino Linotype" pitchFamily="18" charset="0"/>
            </a:endParaRPr>
          </a:p>
        </p:txBody>
      </p:sp>
      <p:pic>
        <p:nvPicPr>
          <p:cNvPr id="21507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691" y="155972"/>
            <a:ext cx="2757488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Прямоугольник 4"/>
          <p:cNvSpPr>
            <a:spLocks noChangeArrowheads="1"/>
          </p:cNvSpPr>
          <p:nvPr/>
        </p:nvSpPr>
        <p:spPr bwMode="auto">
          <a:xfrm>
            <a:off x="5557837" y="3979069"/>
            <a:ext cx="3506391" cy="238527"/>
          </a:xfrm>
          <a:prstGeom prst="rect">
            <a:avLst/>
          </a:prstGeom>
          <a:solidFill>
            <a:srgbClr val="078877"/>
          </a:solidFill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r"/>
            <a:endParaRPr lang="ru-RU" altLang="ru-RU" sz="1100" dirty="0">
              <a:solidFill>
                <a:srgbClr val="E5C78C"/>
              </a:solidFill>
            </a:endParaRPr>
          </a:p>
        </p:txBody>
      </p:sp>
      <p:sp>
        <p:nvSpPr>
          <p:cNvPr id="21509" name="Прямоугольник 6"/>
          <p:cNvSpPr>
            <a:spLocks noChangeArrowheads="1"/>
          </p:cNvSpPr>
          <p:nvPr/>
        </p:nvSpPr>
        <p:spPr bwMode="auto">
          <a:xfrm>
            <a:off x="1167063" y="204788"/>
            <a:ext cx="7976937" cy="3023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 eaLnBrk="0" hangingPunct="0"/>
            <a:r>
              <a:rPr lang="ru-RU" b="1" dirty="0">
                <a:solidFill>
                  <a:srgbClr val="E5C78C"/>
                </a:solidFill>
              </a:rPr>
              <a:t>Кафедра биологии</a:t>
            </a:r>
            <a:endParaRPr lang="ru-RU" dirty="0">
              <a:solidFill>
                <a:srgbClr val="E5C78C"/>
              </a:solidFill>
            </a:endParaRPr>
          </a:p>
          <a:p>
            <a:pPr algn="ctr" eaLnBrk="0" hangingPunct="0"/>
            <a:r>
              <a:rPr lang="ru-RU" b="1" dirty="0">
                <a:solidFill>
                  <a:srgbClr val="E5C78C"/>
                </a:solidFill>
              </a:rPr>
              <a:t> </a:t>
            </a:r>
            <a:endParaRPr lang="ru-RU" dirty="0">
              <a:solidFill>
                <a:srgbClr val="E5C78C"/>
              </a:solidFill>
            </a:endParaRPr>
          </a:p>
          <a:p>
            <a:pPr algn="ctr" eaLnBrk="0" hangingPunct="0"/>
            <a:r>
              <a:rPr lang="ru-RU" b="1" dirty="0">
                <a:solidFill>
                  <a:srgbClr val="E5C78C"/>
                </a:solidFill>
              </a:rPr>
              <a:t>Лекционный курс по дисциплине «Биология»</a:t>
            </a:r>
          </a:p>
          <a:p>
            <a:pPr algn="ctr" eaLnBrk="0" hangingPunct="0"/>
            <a:r>
              <a:rPr lang="ru-RU" b="1" dirty="0">
                <a:solidFill>
                  <a:srgbClr val="E5C78C"/>
                </a:solidFill>
              </a:rPr>
              <a:t>для </a:t>
            </a:r>
            <a:r>
              <a:rPr lang="ru-RU" b="1" dirty="0" err="1">
                <a:solidFill>
                  <a:srgbClr val="E5C78C"/>
                </a:solidFill>
              </a:rPr>
              <a:t>специалитета</a:t>
            </a:r>
            <a:r>
              <a:rPr lang="ru-RU" b="1" dirty="0">
                <a:solidFill>
                  <a:srgbClr val="E5C78C"/>
                </a:solidFill>
              </a:rPr>
              <a:t> по специальности</a:t>
            </a:r>
            <a:endParaRPr lang="ru-RU" dirty="0">
              <a:solidFill>
                <a:srgbClr val="E5C78C"/>
              </a:solidFill>
            </a:endParaRPr>
          </a:p>
          <a:p>
            <a:pPr algn="ctr" eaLnBrk="0" hangingPunct="0"/>
            <a:r>
              <a:rPr lang="ru-RU" b="1" dirty="0">
                <a:solidFill>
                  <a:srgbClr val="E5C78C"/>
                </a:solidFill>
              </a:rPr>
              <a:t>30.05.01 Медицинская биохимия, направленность</a:t>
            </a:r>
          </a:p>
          <a:p>
            <a:pPr algn="ctr" eaLnBrk="0" hangingPunct="0"/>
            <a:r>
              <a:rPr lang="ru-RU" b="1" dirty="0">
                <a:solidFill>
                  <a:srgbClr val="E5C78C"/>
                </a:solidFill>
              </a:rPr>
              <a:t> (профиль) Медицинская биохимия</a:t>
            </a:r>
            <a:endParaRPr lang="ru-RU" dirty="0">
              <a:solidFill>
                <a:srgbClr val="E5C78C"/>
              </a:solidFill>
            </a:endParaRPr>
          </a:p>
          <a:p>
            <a:pPr algn="ctr"/>
            <a:endParaRPr lang="ru-RU" altLang="ru-RU" sz="2100" b="1" dirty="0">
              <a:solidFill>
                <a:srgbClr val="E5C78C"/>
              </a:solidFill>
              <a:latin typeface="Palatino Linotype" pitchFamily="18" charset="0"/>
            </a:endParaRPr>
          </a:p>
          <a:p>
            <a:pPr algn="ctr"/>
            <a:endParaRPr lang="ru-RU" altLang="ru-RU" sz="2100" b="1" dirty="0">
              <a:solidFill>
                <a:srgbClr val="E5C78C"/>
              </a:solidFill>
              <a:latin typeface="Palatino Linotype" pitchFamily="18" charset="0"/>
            </a:endParaRPr>
          </a:p>
          <a:p>
            <a:pPr algn="ctr" eaLnBrk="0" hangingPunct="0"/>
            <a:r>
              <a:rPr lang="ru-RU" b="1" dirty="0">
                <a:solidFill>
                  <a:srgbClr val="E5C78C"/>
                </a:solidFill>
              </a:rPr>
              <a:t>Лекция </a:t>
            </a:r>
            <a:r>
              <a:rPr lang="ru-RU" b="1" dirty="0" smtClean="0">
                <a:solidFill>
                  <a:srgbClr val="E5C78C"/>
                </a:solidFill>
              </a:rPr>
              <a:t>№ 3</a:t>
            </a:r>
            <a:endParaRPr lang="ru-RU" b="1" dirty="0">
              <a:solidFill>
                <a:srgbClr val="E5C78C"/>
              </a:solidFill>
            </a:endParaRPr>
          </a:p>
          <a:p>
            <a:pPr algn="ctr" eaLnBrk="0" hangingPunct="0"/>
            <a:r>
              <a:rPr lang="ru-RU" b="1" dirty="0">
                <a:solidFill>
                  <a:srgbClr val="E5C78C"/>
                </a:solidFill>
              </a:rPr>
              <a:t> </a:t>
            </a:r>
            <a:endParaRPr lang="ru-RU" dirty="0">
              <a:solidFill>
                <a:srgbClr val="E5C78C"/>
              </a:solidFill>
            </a:endParaRPr>
          </a:p>
        </p:txBody>
      </p:sp>
      <p:sp>
        <p:nvSpPr>
          <p:cNvPr id="21510" name="Прямоугольник 8"/>
          <p:cNvSpPr>
            <a:spLocks noChangeArrowheads="1"/>
          </p:cNvSpPr>
          <p:nvPr/>
        </p:nvSpPr>
        <p:spPr bwMode="auto">
          <a:xfrm>
            <a:off x="3400926" y="4210050"/>
            <a:ext cx="5568053" cy="900246"/>
          </a:xfrm>
          <a:prstGeom prst="rect">
            <a:avLst/>
          </a:prstGeom>
          <a:solidFill>
            <a:srgbClr val="078877"/>
          </a:solidFill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ru-RU" b="1" dirty="0" err="1" smtClean="0">
                <a:solidFill>
                  <a:srgbClr val="E5C78C"/>
                </a:solidFill>
              </a:rPr>
              <a:t>Постнова</a:t>
            </a:r>
            <a:r>
              <a:rPr lang="ru-RU" b="1" dirty="0" smtClean="0">
                <a:solidFill>
                  <a:srgbClr val="E5C78C"/>
                </a:solidFill>
              </a:rPr>
              <a:t> Маргарита Викторовна </a:t>
            </a:r>
          </a:p>
          <a:p>
            <a:pPr algn="r"/>
            <a:r>
              <a:rPr lang="en-US" b="1" dirty="0" smtClean="0">
                <a:solidFill>
                  <a:srgbClr val="E5C78C"/>
                </a:solidFill>
              </a:rPr>
              <a:t>e-mail</a:t>
            </a:r>
            <a:r>
              <a:rPr lang="ru-RU" b="1" dirty="0" smtClean="0">
                <a:solidFill>
                  <a:srgbClr val="E5C78C"/>
                </a:solidFill>
              </a:rPr>
              <a:t>:</a:t>
            </a:r>
            <a:r>
              <a:rPr lang="en-US" b="1" dirty="0" smtClean="0">
                <a:solidFill>
                  <a:srgbClr val="E5C78C"/>
                </a:solidFill>
              </a:rPr>
              <a:t> margarita.postnova@volgmed.ru</a:t>
            </a:r>
            <a:endParaRPr lang="ru-RU" b="1" dirty="0" smtClean="0">
              <a:solidFill>
                <a:srgbClr val="E5C78C"/>
              </a:solidFill>
            </a:endParaRPr>
          </a:p>
          <a:p>
            <a:pPr algn="r"/>
            <a:endParaRPr lang="en-US" b="1" dirty="0" smtClean="0">
              <a:solidFill>
                <a:srgbClr val="E5C78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36295" y="2967050"/>
            <a:ext cx="7002378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400" dirty="0" err="1" smtClean="0">
                <a:solidFill>
                  <a:srgbClr val="E5C78C"/>
                </a:solidFill>
              </a:rPr>
              <a:t>Микроэволюция</a:t>
            </a:r>
            <a:endParaRPr lang="ru-RU" sz="2400" dirty="0">
              <a:solidFill>
                <a:srgbClr val="E5C78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0" y="0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003007" y="231232"/>
            <a:ext cx="514326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Элементарные факторы эволюции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220579" y="592670"/>
            <a:ext cx="5666873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Мутации</a:t>
            </a:r>
          </a:p>
          <a:p>
            <a:pPr algn="ctr">
              <a:buFont typeface="Arial" pitchFamily="34" charset="0"/>
              <a:buChar char="•"/>
              <a:defRPr/>
            </a:pPr>
            <a:endParaRPr lang="ru-RU" sz="2400" dirty="0" smtClean="0">
              <a:solidFill>
                <a:schemeClr val="bg1"/>
              </a:solidFill>
            </a:endParaRPr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04537" y="830179"/>
            <a:ext cx="86507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Font typeface="Wingdings" pitchFamily="2" charset="2"/>
              <a:buNone/>
              <a:defRPr/>
            </a:pPr>
            <a:endParaRPr lang="ru-RU" sz="2100" b="1" dirty="0" smtClean="0">
              <a:solidFill>
                <a:schemeClr val="bg1"/>
              </a:solidFill>
            </a:endParaRPr>
          </a:p>
          <a:p>
            <a:endParaRPr lang="ru-RU" sz="21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65221" y="1155032"/>
            <a:ext cx="6625390" cy="413190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Благодаря мутационному процессу поддерживается </a:t>
            </a:r>
            <a:r>
              <a:rPr lang="ru-RU" sz="2400" b="1" dirty="0" smtClean="0">
                <a:solidFill>
                  <a:schemeClr val="bg1"/>
                </a:solidFill>
              </a:rPr>
              <a:t>высокий уровень наследственного разнообразия</a:t>
            </a:r>
            <a:r>
              <a:rPr lang="ru-RU" sz="2400" dirty="0" smtClean="0">
                <a:solidFill>
                  <a:srgbClr val="00B0F0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природных популяций.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Совокупность аллелей, возникающих в результате мутаций, составляет исходный </a:t>
            </a:r>
            <a:r>
              <a:rPr lang="ru-RU" sz="2400" b="1" dirty="0" smtClean="0">
                <a:solidFill>
                  <a:schemeClr val="bg1"/>
                </a:solidFill>
              </a:rPr>
              <a:t>элементарный эволюционный материал.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Нельзя говорить о вредности или полезности той или иной отдельно взятой мутации. </a:t>
            </a:r>
          </a:p>
          <a:p>
            <a:pPr>
              <a:buFont typeface="Wingdings" pitchFamily="2" charset="2"/>
              <a:buNone/>
              <a:defRPr/>
            </a:pPr>
            <a:endParaRPr lang="ru-RU" sz="2400" dirty="0" smtClean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8526" y="1923628"/>
            <a:ext cx="1828800" cy="1457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199" y="3564444"/>
            <a:ext cx="1652463" cy="1422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" y="0"/>
            <a:ext cx="577516" cy="55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778418" y="0"/>
            <a:ext cx="514326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Элементарные факторы эволюции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04537" y="830179"/>
            <a:ext cx="86507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Font typeface="Wingdings" pitchFamily="2" charset="2"/>
              <a:buNone/>
              <a:defRPr/>
            </a:pPr>
            <a:endParaRPr lang="ru-RU" sz="2100" b="1" dirty="0" smtClean="0">
              <a:solidFill>
                <a:schemeClr val="bg1"/>
              </a:solidFill>
            </a:endParaRPr>
          </a:p>
          <a:p>
            <a:endParaRPr lang="ru-RU" sz="21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" y="561694"/>
            <a:ext cx="7202904" cy="450123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Мутационный процесс, выполняя роль элементарного эволюционного фактора, происходит постоянно на протяжении всего периода существования жизни. </a:t>
            </a:r>
            <a:r>
              <a:rPr lang="ru-RU" sz="2400" b="1" dirty="0" smtClean="0">
                <a:solidFill>
                  <a:srgbClr val="E5C78C"/>
                </a:solidFill>
              </a:rPr>
              <a:t>Нет признаков и свойств, которые бы в той или иной степени не затрагивались мутациями</a:t>
            </a:r>
            <a:r>
              <a:rPr lang="ru-RU" sz="2400" dirty="0" smtClean="0">
                <a:solidFill>
                  <a:srgbClr val="00B0F0"/>
                </a:solidFill>
              </a:rPr>
              <a:t>. </a:t>
            </a:r>
            <a:r>
              <a:rPr lang="ru-RU" sz="2400" dirty="0" smtClean="0">
                <a:solidFill>
                  <a:schemeClr val="bg1"/>
                </a:solidFill>
              </a:rPr>
              <a:t>Это касается морфологических, физиологических, биохимических признаков, они затрагивают все существенные биологические признаки: </a:t>
            </a:r>
            <a:r>
              <a:rPr lang="ru-RU" sz="2400" b="1" dirty="0" smtClean="0">
                <a:solidFill>
                  <a:srgbClr val="E5C78C"/>
                </a:solidFill>
              </a:rPr>
              <a:t>общую жизнеспособность, способность к скрещиванию, плодовитость, скорость роста и др.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2063" y="1623230"/>
            <a:ext cx="2005263" cy="14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9979" y="3558247"/>
            <a:ext cx="2149642" cy="139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0" y="0"/>
            <a:ext cx="481263" cy="45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922797" y="0"/>
            <a:ext cx="514326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Элементарные факторы эволюции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04537" y="830179"/>
            <a:ext cx="86507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Font typeface="Wingdings" pitchFamily="2" charset="2"/>
              <a:buNone/>
              <a:defRPr/>
            </a:pPr>
            <a:endParaRPr lang="ru-RU" sz="2100" b="1" dirty="0" smtClean="0">
              <a:solidFill>
                <a:schemeClr val="bg1"/>
              </a:solidFill>
            </a:endParaRPr>
          </a:p>
          <a:p>
            <a:endParaRPr lang="ru-RU" sz="21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72716" y="300789"/>
            <a:ext cx="6400799" cy="523989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Давление постоянно идущего мутационного процесса по каждому отдельному гену невелико, при наличии же большого числа генов в организме он оказывает заметное воздействие на генетическую структуру популяции, особенно в сочетании с генетической комбинаторикой, которая многократно изменяет значение мутаций: </a:t>
            </a:r>
            <a:r>
              <a:rPr lang="ru-RU" sz="2400" b="1" dirty="0" smtClean="0">
                <a:solidFill>
                  <a:srgbClr val="E5C78C"/>
                </a:solidFill>
              </a:rPr>
              <a:t>они входят в новые геномы, оказываются в разной генотипической среде, для которой характерны целостность генотипа особи и взаимодействие генов между собой.</a:t>
            </a:r>
          </a:p>
          <a:p>
            <a:pPr>
              <a:buFont typeface="Wingdings" pitchFamily="2" charset="2"/>
              <a:buNone/>
              <a:defRPr/>
            </a:pPr>
            <a:endParaRPr lang="ru-RU" sz="2400" b="1" dirty="0" smtClean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7292" y="2887579"/>
            <a:ext cx="2386707" cy="225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" y="0"/>
            <a:ext cx="606274" cy="577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778418" y="215190"/>
            <a:ext cx="514326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Элементарные факторы эволюции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1383632" y="556043"/>
            <a:ext cx="5666873" cy="108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pPr algn="just"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Мутантные аллели </a:t>
            </a:r>
            <a:r>
              <a:rPr lang="ru-RU" sz="2400" b="1" dirty="0" err="1" smtClean="0">
                <a:solidFill>
                  <a:schemeClr val="bg1"/>
                </a:solidFill>
              </a:rPr>
              <a:t>рецессивны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      </a:t>
            </a:r>
          </a:p>
          <a:p>
            <a:pPr algn="ctr">
              <a:defRPr/>
            </a:pP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04537" y="830179"/>
            <a:ext cx="86507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Font typeface="Wingdings" pitchFamily="2" charset="2"/>
              <a:buNone/>
              <a:defRPr/>
            </a:pPr>
            <a:endParaRPr lang="ru-RU" sz="2100" b="1" dirty="0" smtClean="0">
              <a:solidFill>
                <a:schemeClr val="bg1"/>
              </a:solidFill>
            </a:endParaRPr>
          </a:p>
          <a:p>
            <a:endParaRPr lang="ru-RU" sz="21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04537" y="1022684"/>
            <a:ext cx="6087979" cy="413190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Большинство мутаций первоначально оказывают на фенотип особей неблагоприятное воздействие.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       </a:t>
            </a:r>
            <a:r>
              <a:rPr lang="ru-RU" sz="2400" b="1" dirty="0" smtClean="0">
                <a:solidFill>
                  <a:srgbClr val="E5C78C"/>
                </a:solidFill>
              </a:rPr>
              <a:t>Возникновение полового процесса стало инструментом "обезвреживания" мутаций путем перевода их в гетерозиготное состояние</a:t>
            </a:r>
            <a:r>
              <a:rPr lang="ru-RU" sz="2400" dirty="0" smtClean="0">
                <a:solidFill>
                  <a:srgbClr val="E5C78C"/>
                </a:solidFill>
              </a:rPr>
              <a:t>.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ru-RU" sz="2400" dirty="0" smtClean="0"/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Благодаря этому достигается тройственный положительный результат:</a:t>
            </a:r>
          </a:p>
          <a:p>
            <a:pPr>
              <a:buFont typeface="Wingdings" pitchFamily="2" charset="2"/>
              <a:buNone/>
              <a:defRPr/>
            </a:pPr>
            <a:endParaRPr lang="ru-RU" sz="2400" b="1" dirty="0" smtClean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263" y="3858930"/>
            <a:ext cx="2420101" cy="1037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7211" y="2085473"/>
            <a:ext cx="2586789" cy="163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0" y="0"/>
            <a:ext cx="449179" cy="427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473618" y="0"/>
            <a:ext cx="514326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Элементарные факторы эволюции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1383632" y="925376"/>
            <a:ext cx="5666873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pPr algn="ctr">
              <a:defRPr/>
            </a:pP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04537" y="830179"/>
            <a:ext cx="86507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Font typeface="Wingdings" pitchFamily="2" charset="2"/>
              <a:buNone/>
              <a:defRPr/>
            </a:pPr>
            <a:endParaRPr lang="ru-RU" sz="2100" b="1" dirty="0" smtClean="0">
              <a:solidFill>
                <a:schemeClr val="bg1"/>
              </a:solidFill>
            </a:endParaRPr>
          </a:p>
          <a:p>
            <a:endParaRPr lang="ru-RU" sz="21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609601"/>
            <a:ext cx="7587916" cy="487056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1)</a:t>
            </a:r>
            <a:r>
              <a:rPr lang="ru-RU" sz="2400" dirty="0" smtClean="0">
                <a:solidFill>
                  <a:srgbClr val="E5C78C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исключается</a:t>
            </a:r>
            <a:r>
              <a:rPr lang="ru-RU" sz="2400" dirty="0" smtClean="0">
                <a:solidFill>
                  <a:srgbClr val="E5C78C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непосредственное </a:t>
            </a:r>
            <a:r>
              <a:rPr lang="ru-RU" sz="2400" b="1" dirty="0" smtClean="0">
                <a:solidFill>
                  <a:schemeClr val="bg1"/>
                </a:solidFill>
              </a:rPr>
              <a:t>отрицательное влияние мутантного аллеля</a:t>
            </a:r>
            <a:r>
              <a:rPr lang="ru-RU" sz="2400" dirty="0" smtClean="0">
                <a:solidFill>
                  <a:schemeClr val="bg1"/>
                </a:solidFill>
              </a:rPr>
              <a:t> на фенотипическое выражение признака, контролируемого данным геном;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 2) </a:t>
            </a:r>
            <a:r>
              <a:rPr lang="ru-RU" sz="2400" b="1" dirty="0" smtClean="0">
                <a:solidFill>
                  <a:schemeClr val="bg1"/>
                </a:solidFill>
              </a:rPr>
              <a:t>сохраняются нейтральные мутации,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не имеющие приспособительной ценности в настоящих условиях существования, но которые смогут приобрести такую ценность в будущем; 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3)накапливаются некоторые неблагоприятные мутации, </a:t>
            </a:r>
            <a:r>
              <a:rPr lang="ru-RU" sz="2400" dirty="0" smtClean="0">
                <a:solidFill>
                  <a:schemeClr val="bg1"/>
                </a:solidFill>
              </a:rPr>
              <a:t>которые в гетерозиготном состоянии нередко повышают относительную жизнеспособность организмов (эффект гетерозиса).</a:t>
            </a:r>
          </a:p>
          <a:p>
            <a:pPr>
              <a:buFont typeface="Wingdings" pitchFamily="2" charset="2"/>
              <a:buNone/>
              <a:defRPr/>
            </a:pPr>
            <a:endParaRPr lang="ru-RU" sz="2400" b="1" dirty="0" smtClean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7916" y="2926696"/>
            <a:ext cx="1556084" cy="1175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9789" y="1649163"/>
            <a:ext cx="1604211" cy="123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39789" y="4219864"/>
            <a:ext cx="1604211" cy="92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0" y="0"/>
            <a:ext cx="513347" cy="48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842587" y="0"/>
            <a:ext cx="514326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Элементарные факторы эволюции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1383632" y="925376"/>
            <a:ext cx="5666873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pPr algn="ctr">
              <a:defRPr/>
            </a:pP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04537" y="830179"/>
            <a:ext cx="86507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Font typeface="Wingdings" pitchFamily="2" charset="2"/>
              <a:buNone/>
              <a:defRPr/>
            </a:pPr>
            <a:endParaRPr lang="ru-RU" sz="2100" b="1" dirty="0" smtClean="0">
              <a:solidFill>
                <a:schemeClr val="bg1"/>
              </a:solidFill>
            </a:endParaRPr>
          </a:p>
          <a:p>
            <a:endParaRPr lang="ru-RU" sz="21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513348"/>
            <a:ext cx="6472991" cy="440889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Доля полезных мутаций мала, </a:t>
            </a:r>
            <a:r>
              <a:rPr lang="ru-RU" sz="2400" dirty="0" smtClean="0">
                <a:solidFill>
                  <a:schemeClr val="bg1"/>
                </a:solidFill>
              </a:rPr>
              <a:t>однако их абсолютное количество в пересчете на поколение или период существования вида может быть большим.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Эволюционная оценка мутаций не может быть однозначной. </a:t>
            </a:r>
            <a:r>
              <a:rPr lang="ru-RU" sz="2400" dirty="0" smtClean="0">
                <a:solidFill>
                  <a:schemeClr val="bg1"/>
                </a:solidFill>
              </a:rPr>
              <a:t>Нельзя говорить о вредности или полезности той или иной отдельно взятой мутации.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И.И. Шмальгаузен предложил подразделять все мутации на </a:t>
            </a:r>
            <a:r>
              <a:rPr lang="ru-RU" sz="2400" b="1" dirty="0" smtClean="0">
                <a:solidFill>
                  <a:schemeClr val="bg1"/>
                </a:solidFill>
              </a:rPr>
              <a:t>"условно полезные" и "условно вредные".</a:t>
            </a:r>
          </a:p>
          <a:p>
            <a:pPr>
              <a:buFont typeface="Wingdings" pitchFamily="2" charset="2"/>
              <a:buNone/>
              <a:defRPr/>
            </a:pPr>
            <a:endParaRPr lang="ru-RU" b="1" dirty="0" smtClean="0">
              <a:solidFill>
                <a:schemeClr val="bg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2063" y="3149694"/>
            <a:ext cx="1684422" cy="1993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0189" y="1628362"/>
            <a:ext cx="1636295" cy="1293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0" y="0"/>
            <a:ext cx="497305" cy="473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810503" y="0"/>
            <a:ext cx="514326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Элементарные факторы эволюции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1383632" y="925376"/>
            <a:ext cx="5666873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pPr algn="ctr">
              <a:defRPr/>
            </a:pP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04537" y="830179"/>
            <a:ext cx="86507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Font typeface="Wingdings" pitchFamily="2" charset="2"/>
              <a:buNone/>
              <a:defRPr/>
            </a:pPr>
            <a:endParaRPr lang="ru-RU" sz="2100" b="1" dirty="0" smtClean="0">
              <a:solidFill>
                <a:schemeClr val="bg1"/>
              </a:solidFill>
            </a:endParaRPr>
          </a:p>
          <a:p>
            <a:endParaRPr lang="ru-RU" sz="21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882316"/>
            <a:ext cx="7267074" cy="450123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ru-RU" sz="2400" dirty="0" smtClean="0">
                <a:solidFill>
                  <a:schemeClr val="bg1"/>
                </a:solidFill>
              </a:rPr>
              <a:t>Общеизвестно, что все мутации подразделяются на </a:t>
            </a:r>
            <a:r>
              <a:rPr lang="ru-RU" sz="2400" b="1" dirty="0" smtClean="0">
                <a:solidFill>
                  <a:schemeClr val="bg1"/>
                </a:solidFill>
              </a:rPr>
              <a:t>спонтанные</a:t>
            </a:r>
            <a:r>
              <a:rPr lang="ru-RU" sz="2400" dirty="0" smtClean="0">
                <a:solidFill>
                  <a:schemeClr val="bg1"/>
                </a:solidFill>
              </a:rPr>
              <a:t> и </a:t>
            </a:r>
            <a:r>
              <a:rPr lang="ru-RU" sz="2400" b="1" dirty="0" smtClean="0">
                <a:solidFill>
                  <a:schemeClr val="bg1"/>
                </a:solidFill>
              </a:rPr>
              <a:t>индуцированные.</a:t>
            </a:r>
          </a:p>
          <a:p>
            <a:pPr algn="just"/>
            <a:r>
              <a:rPr lang="ru-RU" sz="2400" dirty="0" smtClean="0">
                <a:solidFill>
                  <a:schemeClr val="bg1"/>
                </a:solidFill>
              </a:rPr>
              <a:t>      Основные характеристики спонтанного мутагенеза формировались на начальных этапах эволюции жизни под действием таких факторов, как ультрафиолетовое и другие виды излучений, температура, определенная химическая среда.</a:t>
            </a:r>
          </a:p>
          <a:p>
            <a:pPr algn="just"/>
            <a:r>
              <a:rPr lang="ru-RU" sz="2400" dirty="0" smtClean="0">
                <a:solidFill>
                  <a:schemeClr val="bg1"/>
                </a:solidFill>
              </a:rPr>
              <a:t>       Индуцированный мутагенез происходит под действием, так называемых, мутагенов, которые по своей природе могут быть физическими, химическими, биологическими.</a:t>
            </a:r>
          </a:p>
          <a:p>
            <a:pPr>
              <a:buFont typeface="Wingdings" pitchFamily="2" charset="2"/>
              <a:buNone/>
              <a:defRPr/>
            </a:pPr>
            <a:endParaRPr 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9353" y="529389"/>
            <a:ext cx="4663393" cy="715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Направленность мутагенеза?</a:t>
            </a:r>
          </a:p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0906" y="2189746"/>
            <a:ext cx="1893094" cy="119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15725" y="3692562"/>
            <a:ext cx="1628275" cy="14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0" y="0"/>
            <a:ext cx="433137" cy="412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732924" y="147011"/>
            <a:ext cx="514326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Элементарные факторы эволюции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1383632" y="925376"/>
            <a:ext cx="5666873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pPr algn="ctr">
              <a:defRPr/>
            </a:pP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04537" y="830179"/>
            <a:ext cx="86507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Font typeface="Wingdings" pitchFamily="2" charset="2"/>
              <a:buNone/>
              <a:defRPr/>
            </a:pPr>
            <a:endParaRPr lang="ru-RU" sz="2100" b="1" dirty="0" smtClean="0">
              <a:solidFill>
                <a:schemeClr val="bg1"/>
              </a:solidFill>
            </a:endParaRPr>
          </a:p>
          <a:p>
            <a:endParaRPr lang="ru-RU" sz="21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92506" y="503768"/>
            <a:ext cx="6577262" cy="487056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Существование спонтанного и индуцированного мутагенеза не отрицается. Однако накопленные за последние 10 лет научные факты опровергают одно из базовых положений Синтетической теории эволюции о "случайности всех мутаций".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 </a:t>
            </a:r>
          </a:p>
          <a:p>
            <a:pPr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Живая клетка располагает большим арсеналом средств, позволяющих ей контролировать изменение собственного генома, в первую очередь путем управления мутационным процессом </a:t>
            </a:r>
          </a:p>
          <a:p>
            <a:pPr>
              <a:buFont typeface="Wingdings" pitchFamily="2" charset="2"/>
              <a:buNone/>
              <a:defRPr/>
            </a:pPr>
            <a:endParaRPr lang="ru-RU" sz="2400" b="1" dirty="0" smtClean="0">
              <a:solidFill>
                <a:schemeClr val="bg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2990" y="1683659"/>
            <a:ext cx="2671010" cy="1463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3741" y="3245995"/>
            <a:ext cx="2980259" cy="1897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0" y="0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660734" y="231232"/>
            <a:ext cx="514326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Элементарные факторы эволюции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1383632" y="925376"/>
            <a:ext cx="5666873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pPr algn="ctr">
              <a:defRPr/>
            </a:pP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04537" y="830179"/>
            <a:ext cx="86507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Font typeface="Wingdings" pitchFamily="2" charset="2"/>
              <a:buNone/>
              <a:defRPr/>
            </a:pPr>
            <a:endParaRPr lang="ru-RU" sz="2100" b="1" dirty="0" smtClean="0">
              <a:solidFill>
                <a:schemeClr val="bg1"/>
              </a:solidFill>
            </a:endParaRPr>
          </a:p>
          <a:p>
            <a:endParaRPr lang="ru-RU" sz="21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08549" y="818147"/>
            <a:ext cx="6087979" cy="403956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У кишечной палочки обнаружены, так называемые, </a:t>
            </a:r>
            <a:r>
              <a:rPr lang="en-US" sz="2400" b="1" dirty="0" smtClean="0">
                <a:solidFill>
                  <a:schemeClr val="bg1"/>
                </a:solidFill>
              </a:rPr>
              <a:t>SOS</a:t>
            </a:r>
            <a:r>
              <a:rPr lang="ru-RU" sz="2400" b="1" dirty="0" smtClean="0">
                <a:solidFill>
                  <a:schemeClr val="bg1"/>
                </a:solidFill>
              </a:rPr>
              <a:t>- гены </a:t>
            </a:r>
            <a:r>
              <a:rPr lang="ru-RU" sz="2400" dirty="0" smtClean="0">
                <a:solidFill>
                  <a:schemeClr val="bg1"/>
                </a:solidFill>
              </a:rPr>
              <a:t>("спасение утопающих"), включающиеся в экстренных случаях.</a:t>
            </a:r>
          </a:p>
          <a:p>
            <a:pPr algn="just">
              <a:defRPr/>
            </a:pPr>
            <a:endParaRPr lang="ru-RU" sz="2400" dirty="0" smtClean="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ru-RU" sz="2400" dirty="0" smtClean="0"/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Метилирование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- это прикрепление  </a:t>
            </a:r>
            <a:r>
              <a:rPr lang="ru-RU" sz="2400" dirty="0" err="1" smtClean="0">
                <a:solidFill>
                  <a:schemeClr val="bg1"/>
                </a:solidFill>
              </a:rPr>
              <a:t>метильных</a:t>
            </a:r>
            <a:r>
              <a:rPr lang="ru-RU" sz="2400" dirty="0" smtClean="0">
                <a:solidFill>
                  <a:schemeClr val="bg1"/>
                </a:solidFill>
              </a:rPr>
              <a:t>    групп (-СН</a:t>
            </a:r>
            <a:r>
              <a:rPr lang="ru-RU" sz="2400" baseline="-25000" dirty="0" smtClean="0">
                <a:solidFill>
                  <a:schemeClr val="bg1"/>
                </a:solidFill>
              </a:rPr>
              <a:t>3</a:t>
            </a:r>
            <a:r>
              <a:rPr lang="ru-RU" sz="2400" dirty="0" smtClean="0">
                <a:solidFill>
                  <a:schemeClr val="bg1"/>
                </a:solidFill>
              </a:rPr>
              <a:t>) к некоторым нуклеотидам. Как выяснилось, </a:t>
            </a:r>
            <a:r>
              <a:rPr lang="ru-RU" sz="2400" dirty="0" err="1" smtClean="0">
                <a:solidFill>
                  <a:schemeClr val="bg1"/>
                </a:solidFill>
              </a:rPr>
              <a:t>метилирование</a:t>
            </a:r>
            <a:r>
              <a:rPr lang="ru-RU" sz="2400" dirty="0" smtClean="0">
                <a:solidFill>
                  <a:schemeClr val="bg1"/>
                </a:solidFill>
              </a:rPr>
              <a:t> нуклеотида повышает вероятность его </a:t>
            </a:r>
            <a:r>
              <a:rPr lang="ru-RU" sz="2400" dirty="0" err="1" smtClean="0">
                <a:solidFill>
                  <a:schemeClr val="bg1"/>
                </a:solidFill>
              </a:rPr>
              <a:t>мутирования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pPr>
              <a:buFont typeface="Wingdings" pitchFamily="2" charset="2"/>
              <a:buNone/>
              <a:defRPr/>
            </a:pPr>
            <a:endParaRPr lang="ru-RU" b="1" dirty="0" smtClean="0">
              <a:solidFill>
                <a:schemeClr val="bg1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2883" y="1471862"/>
            <a:ext cx="1808373" cy="145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8685" y="2916841"/>
            <a:ext cx="2070936" cy="2078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0" y="0"/>
            <a:ext cx="401053" cy="382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521744" y="0"/>
            <a:ext cx="514326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Элементарные факторы эволюции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1359569" y="170806"/>
            <a:ext cx="5666873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pPr algn="ctr">
              <a:defRPr/>
            </a:pPr>
            <a:endParaRPr lang="ru-RU" b="1" dirty="0" smtClean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Миграции и поток генов</a:t>
            </a:r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32612" y="753979"/>
            <a:ext cx="7996988" cy="33932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Поток генов </a:t>
            </a:r>
            <a:r>
              <a:rPr lang="ru-RU" sz="2400" dirty="0" smtClean="0">
                <a:solidFill>
                  <a:schemeClr val="bg1"/>
                </a:solidFill>
              </a:rPr>
              <a:t>— перенос генов между популяциями.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 </a:t>
            </a:r>
            <a:r>
              <a:rPr lang="ru-RU" sz="2400" b="1" dirty="0" smtClean="0">
                <a:solidFill>
                  <a:schemeClr val="bg1"/>
                </a:solidFill>
              </a:rPr>
              <a:t>Пример: </a:t>
            </a:r>
            <a:r>
              <a:rPr lang="ru-RU" sz="2400" dirty="0" smtClean="0">
                <a:solidFill>
                  <a:schemeClr val="bg1"/>
                </a:solidFill>
              </a:rPr>
              <a:t>группы крови человека системы АВО (частота гена А меняется с Востока на Запад – от низкой к высокой; частота гена В, наоборот, от высокой к низкой.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Такой градиент концентраций этих генов объясняют крупными миграциями людей с азиатского Востока в Европу в период с 500 до 1500 гг. н. э.)</a:t>
            </a:r>
          </a:p>
          <a:p>
            <a:endParaRPr lang="ru-RU" sz="2400" dirty="0"/>
          </a:p>
        </p:txBody>
      </p:sp>
      <p:pic>
        <p:nvPicPr>
          <p:cNvPr id="14" name="image26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4000" y="3753041"/>
            <a:ext cx="2724158" cy="1390459"/>
          </a:xfrm>
          <a:prstGeom prst="rect">
            <a:avLst/>
          </a:prstGeom>
        </p:spPr>
      </p:pic>
      <p:pic>
        <p:nvPicPr>
          <p:cNvPr id="15" name="image27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95597" y="3352801"/>
            <a:ext cx="2999630" cy="15821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2936081" y="207169"/>
            <a:ext cx="2451056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Микроэволюция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92505" y="1868905"/>
            <a:ext cx="4572000" cy="260840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Микроэволюция </a:t>
            </a:r>
            <a:r>
              <a:rPr lang="ru-RU" sz="2400" dirty="0" smtClean="0">
                <a:solidFill>
                  <a:schemeClr val="bg1"/>
                </a:solidFill>
              </a:rPr>
              <a:t>– эволюционные изменения, идущие внутри вида, ведущие к накоплению наследственных особенностей и приводящие к образованию нового вида.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pic>
        <p:nvPicPr>
          <p:cNvPr id="8" name="image23.png" descr="https://foxford.ru/uploads/tinymce_image/image/10591/%D0%BC%D0%B8%D0%BA%D1%80%D0%BE%D1%8D%D0%B2%D0%BE%D0%BB%D1%8E%D1%86%D0%B8%D1%8F.gi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48463" y="1251285"/>
            <a:ext cx="4178045" cy="3672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80" y="144379"/>
            <a:ext cx="404182" cy="385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059156" y="255296"/>
            <a:ext cx="5143267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Элементарные факторы эволюции</a:t>
            </a:r>
          </a:p>
          <a:p>
            <a:pPr eaLnBrk="0" hangingPunct="0"/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6895" y="708724"/>
            <a:ext cx="1473224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изоляция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7516" y="1082842"/>
            <a:ext cx="7459579" cy="33932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Возникновение любых барьеров, ограничивающих </a:t>
            </a:r>
            <a:r>
              <a:rPr lang="ru-RU" sz="2400" b="1" dirty="0" err="1" smtClean="0">
                <a:solidFill>
                  <a:schemeClr val="bg1"/>
                </a:solidFill>
              </a:rPr>
              <a:t>панмиксию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rgbClr val="00B0F0"/>
                </a:solidFill>
              </a:rPr>
              <a:t>     </a:t>
            </a:r>
            <a:r>
              <a:rPr lang="ru-RU" sz="2400" dirty="0" smtClean="0">
                <a:solidFill>
                  <a:schemeClr val="bg1"/>
                </a:solidFill>
              </a:rPr>
              <a:t>Значение изоляции в процессе эволюции и сводится к нарушению свободного скрещивания, что </a:t>
            </a:r>
            <a:r>
              <a:rPr lang="ru-RU" sz="2400" b="1" dirty="0" smtClean="0">
                <a:solidFill>
                  <a:schemeClr val="bg1"/>
                </a:solidFill>
              </a:rPr>
              <a:t>ведет к увеличению и закреплению различий между популяциями и отдельными частями всего вида. </a:t>
            </a:r>
            <a:r>
              <a:rPr lang="ru-RU" sz="2400" dirty="0" smtClean="0">
                <a:solidFill>
                  <a:schemeClr val="bg1"/>
                </a:solidFill>
              </a:rPr>
              <a:t>Без такого закрепления эволюционных различий невозможно никакое формообразование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387341" cy="36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850609" y="223211"/>
            <a:ext cx="5143267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Элементарные факторы эволюции</a:t>
            </a:r>
          </a:p>
          <a:p>
            <a:pPr eaLnBrk="0" hangingPunct="0"/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759" y="645694"/>
            <a:ext cx="4969043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Виды изоляции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4694" y="1263316"/>
            <a:ext cx="3150863" cy="1592744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2700" b="1" dirty="0" smtClean="0">
                <a:solidFill>
                  <a:schemeClr val="bg1"/>
                </a:solidFill>
              </a:rPr>
              <a:t>Географическая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700" b="1" dirty="0" smtClean="0">
                <a:solidFill>
                  <a:schemeClr val="bg1"/>
                </a:solidFill>
              </a:rPr>
              <a:t>Биологическая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700" b="1" dirty="0" smtClean="0">
                <a:solidFill>
                  <a:schemeClr val="bg1"/>
                </a:solidFill>
              </a:rPr>
              <a:t>Генетическая</a:t>
            </a:r>
            <a:endParaRPr lang="ru-RU" sz="2700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image30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20715" y="1030418"/>
            <a:ext cx="4967264" cy="33634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8762" y="4474086"/>
            <a:ext cx="8595238" cy="669414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Географическая изоляция	Биологическая изоляция</a:t>
            </a:r>
          </a:p>
          <a:p>
            <a:endParaRPr lang="ru-RU" sz="1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80" y="144379"/>
            <a:ext cx="368968" cy="351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818524" y="0"/>
            <a:ext cx="5143267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Элементарные факторы эволюции</a:t>
            </a:r>
          </a:p>
          <a:p>
            <a:pPr eaLnBrk="0" hangingPunct="0"/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5170" y="501315"/>
            <a:ext cx="4969043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Географическая изоляция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0578" y="1380932"/>
            <a:ext cx="8410073" cy="376256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заключается в пространственном разобщении популяций благодаря особенностям ландшафта в пределах ареала вида – наличию водных преград для "сухопутных" организмов, участков суши для видов-гидробионтов, чередованию возвышенных участков и равнин. 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   Пространственная изоляция может происходить и в отсутствие видимых географических барьеров. Причины ее в этом случае в ограничении радиуса репродуктивной активности.</a:t>
            </a:r>
          </a:p>
          <a:p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80" y="144379"/>
            <a:ext cx="538910" cy="51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834567" y="0"/>
            <a:ext cx="5143267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Элементарные факторы эволюции</a:t>
            </a:r>
          </a:p>
          <a:p>
            <a:pPr eaLnBrk="0" hangingPunct="0"/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8516" y="324852"/>
            <a:ext cx="4969043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Биологическая изоляция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8758" y="715003"/>
            <a:ext cx="8550442" cy="48243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возникает вследствие внутривидовых различий организмов и имеет несколько форм: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Экологическая изоляция. </a:t>
            </a:r>
            <a:r>
              <a:rPr lang="ru-RU" sz="2400" dirty="0" smtClean="0">
                <a:solidFill>
                  <a:schemeClr val="bg1"/>
                </a:solidFill>
              </a:rPr>
              <a:t>К такого рода изоляции приводят особенности окраски покровов или состава пищи, размножение в разные сезоны года и др.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Этологическая (поведенческая) изоляция </a:t>
            </a:r>
            <a:r>
              <a:rPr lang="ru-RU" sz="2400" dirty="0" smtClean="0">
                <a:solidFill>
                  <a:schemeClr val="bg1"/>
                </a:solidFill>
              </a:rPr>
              <a:t>существует благодаря особенностям ритуала ухаживания, окраски, запахов, "пения" самок и самцов из разных популяций.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Физическая (механическая) изоляция. </a:t>
            </a:r>
            <a:r>
              <a:rPr lang="ru-RU" sz="2400" dirty="0" smtClean="0">
                <a:solidFill>
                  <a:schemeClr val="bg1"/>
                </a:solidFill>
              </a:rPr>
              <a:t>В этом случае препятствием к скрещиванию являются различия в структуре органов размножения или просто разница в размерах тела.</a:t>
            </a:r>
          </a:p>
          <a:p>
            <a:pPr algn="just">
              <a:buFont typeface="Wingdings" pitchFamily="2" charset="2"/>
              <a:buNone/>
              <a:defRPr/>
            </a:pPr>
            <a:endParaRPr lang="ru-RU" sz="2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059156" y="0"/>
            <a:ext cx="5143267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Элементарные факторы эволюции</a:t>
            </a:r>
          </a:p>
          <a:p>
            <a:pPr eaLnBrk="0" hangingPunct="0"/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1" y="517357"/>
            <a:ext cx="6472988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Генетическая (репродуктивная) изоляция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8916" y="1196266"/>
            <a:ext cx="8085221" cy="33932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Создает более жесткие, иногда непреодолимые барьеры скрещиваниям. </a:t>
            </a:r>
            <a:r>
              <a:rPr lang="ru-RU" sz="2400" dirty="0" smtClean="0">
                <a:solidFill>
                  <a:schemeClr val="bg1"/>
                </a:solidFill>
              </a:rPr>
              <a:t>Она заключается в несовместимости гамет, гибели зигот непосредственно сразу после оплодотворения, стерильности или малой жизнеспособности гибридов. Чаще генетическая изоляция развивается вторично вследствие углубления морфологических различий организмов из популяций, длительно разобщенных другими формами изоляции – географической, биологической</a:t>
            </a:r>
            <a:r>
              <a:rPr lang="ru-RU" sz="2100" dirty="0" smtClean="0">
                <a:solidFill>
                  <a:schemeClr val="bg1"/>
                </a:solidFill>
              </a:rPr>
              <a:t>.</a:t>
            </a:r>
            <a:endParaRPr lang="ru-RU" sz="2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555751" cy="529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027072" y="239254"/>
            <a:ext cx="5143267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Элементарные факторы эволюции</a:t>
            </a:r>
          </a:p>
          <a:p>
            <a:pPr eaLnBrk="0" hangingPunct="0"/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1938" y="709862"/>
            <a:ext cx="6472988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Font typeface="Wingdings" pitchFamily="2" charset="2"/>
              <a:buNone/>
              <a:defRPr/>
            </a:pPr>
            <a:endParaRPr lang="ru-RU" sz="21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8916" y="1196266"/>
            <a:ext cx="8085221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buFont typeface="Wingdings" pitchFamily="2" charset="2"/>
              <a:buNone/>
              <a:defRPr/>
            </a:pPr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4958" y="1011600"/>
            <a:ext cx="7543800" cy="413190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Важная характеристика </a:t>
            </a:r>
            <a:r>
              <a:rPr lang="ru-RU" sz="2400" dirty="0" smtClean="0">
                <a:solidFill>
                  <a:schemeClr val="bg1"/>
                </a:solidFill>
              </a:rPr>
              <a:t>действия изоляции как фактора эволюции – это ее </a:t>
            </a:r>
            <a:r>
              <a:rPr lang="ru-RU" sz="2400" b="1" dirty="0" smtClean="0">
                <a:solidFill>
                  <a:schemeClr val="bg1"/>
                </a:solidFill>
              </a:rPr>
              <a:t>длительность.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400" dirty="0" smtClean="0"/>
              <a:t>       </a:t>
            </a:r>
            <a:r>
              <a:rPr lang="ru-RU" sz="2400" dirty="0" smtClean="0">
                <a:solidFill>
                  <a:schemeClr val="bg1"/>
                </a:solidFill>
              </a:rPr>
              <a:t>Изоляция в процессе видообразования взаимодействует с другими элементарными эволюционными факторами. Она </a:t>
            </a:r>
            <a:r>
              <a:rPr lang="ru-RU" sz="2400" b="1" dirty="0" smtClean="0">
                <a:solidFill>
                  <a:schemeClr val="bg1"/>
                </a:solidFill>
              </a:rPr>
              <a:t>усиливает генотипические различия, </a:t>
            </a:r>
            <a:r>
              <a:rPr lang="ru-RU" sz="2400" dirty="0" smtClean="0">
                <a:solidFill>
                  <a:schemeClr val="bg1"/>
                </a:solidFill>
              </a:rPr>
              <a:t>создаваемые мутационным процессом и генетической комбинаторикой.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       Существенный результат изоляции на микроэволюционном уровне – возникновение и усиление</a:t>
            </a:r>
            <a:r>
              <a:rPr lang="ru-RU" sz="2400" dirty="0" smtClean="0"/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гомозиготизации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на окраинах ареала.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417095" cy="39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299412" y="1"/>
            <a:ext cx="6779938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Элементарные факторы эволюции</a:t>
            </a:r>
          </a:p>
          <a:p>
            <a:pPr eaLnBrk="0" hangingPunct="0"/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1938" y="709862"/>
            <a:ext cx="6472988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Font typeface="Wingdings" pitchFamily="2" charset="2"/>
              <a:buNone/>
              <a:defRPr/>
            </a:pPr>
            <a:endParaRPr lang="ru-RU" sz="21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8916" y="1196266"/>
            <a:ext cx="8085221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buFont typeface="Wingdings" pitchFamily="2" charset="2"/>
              <a:buNone/>
              <a:defRPr/>
            </a:pPr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9179" y="673768"/>
            <a:ext cx="8406062" cy="482439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Давление изоляции обычно превосходит давление мутационного процесса и, видимо, близко по величине давления волн жизни.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400" dirty="0" smtClean="0"/>
              <a:t>       </a:t>
            </a:r>
            <a:r>
              <a:rPr lang="ru-RU" sz="2400" b="1" dirty="0" smtClean="0">
                <a:solidFill>
                  <a:schemeClr val="bg1"/>
                </a:solidFill>
              </a:rPr>
              <a:t>Мутационный процесс и популяционные волны – факторы-поставщики элементарного эволюционного материала </a:t>
            </a:r>
            <a:r>
              <a:rPr lang="ru-RU" sz="2400" dirty="0" smtClean="0">
                <a:solidFill>
                  <a:schemeClr val="bg1"/>
                </a:solidFill>
              </a:rPr>
              <a:t>(хотя и действуют по-разному), а изоляция ­оказывается </a:t>
            </a:r>
            <a:r>
              <a:rPr lang="ru-RU" sz="2400" b="1" dirty="0" smtClean="0">
                <a:solidFill>
                  <a:schemeClr val="bg1"/>
                </a:solidFill>
              </a:rPr>
              <a:t>фактором-усилителем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генетических различий между группами особей.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         Даже совместное действие этих трех факторов не обеспечивает устойчивого протекания направленного процесса эволюции. </a:t>
            </a:r>
            <a:r>
              <a:rPr lang="ru-RU" sz="2400" b="1" dirty="0" smtClean="0">
                <a:solidFill>
                  <a:schemeClr val="bg1"/>
                </a:solidFill>
              </a:rPr>
              <a:t>Направленность эволюции придает действие естественного отбора.</a:t>
            </a:r>
          </a:p>
          <a:p>
            <a:pPr>
              <a:buFont typeface="Wingdings" pitchFamily="2" charset="2"/>
              <a:buNone/>
              <a:defRPr/>
            </a:pPr>
            <a:endParaRPr lang="ru-RU" sz="2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2936082" y="207169"/>
            <a:ext cx="5143267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Элементарные факторы эволюции</a:t>
            </a:r>
          </a:p>
          <a:p>
            <a:pPr eaLnBrk="0" hangingPunct="0"/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76579" y="604451"/>
            <a:ext cx="3742307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Популяционные волны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757" y="1487905"/>
            <a:ext cx="8021054" cy="30239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Популяционные волны </a:t>
            </a:r>
            <a:r>
              <a:rPr lang="ru-RU" sz="2400" dirty="0" smtClean="0">
                <a:solidFill>
                  <a:schemeClr val="bg1"/>
                </a:solidFill>
              </a:rPr>
              <a:t>("</a:t>
            </a:r>
            <a:r>
              <a:rPr lang="ru-RU" sz="2400" dirty="0" err="1" smtClean="0">
                <a:solidFill>
                  <a:schemeClr val="bg1"/>
                </a:solidFill>
              </a:rPr>
              <a:t>волны</a:t>
            </a:r>
            <a:r>
              <a:rPr lang="ru-RU" sz="2400" dirty="0" smtClean="0">
                <a:solidFill>
                  <a:schemeClr val="bg1"/>
                </a:solidFill>
              </a:rPr>
              <a:t> жизни" по определению С.С. </a:t>
            </a:r>
            <a:r>
              <a:rPr lang="ru-RU" sz="2400" dirty="0" err="1" smtClean="0">
                <a:solidFill>
                  <a:schemeClr val="bg1"/>
                </a:solidFill>
              </a:rPr>
              <a:t>Четверикова</a:t>
            </a:r>
            <a:r>
              <a:rPr lang="ru-RU" sz="2400" dirty="0" smtClean="0">
                <a:solidFill>
                  <a:schemeClr val="bg1"/>
                </a:solidFill>
              </a:rPr>
              <a:t>). Периодические или апериодические колебания численности характерны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 для всех без исключения видов живых организмов. Конкретные причины таких флуктуаций могут быть бесконечно разнообразны (как биотические, так и абиотические).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К основным популяционным волнам относятся: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2936082" y="207169"/>
            <a:ext cx="5143267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Элементарные факторы эволюции</a:t>
            </a:r>
          </a:p>
          <a:p>
            <a:pPr eaLnBrk="0" hangingPunct="0"/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76579" y="604451"/>
            <a:ext cx="3742307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Популяционные волны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3137" y="1118937"/>
            <a:ext cx="8518358" cy="376256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Масштабы колебаний численности могут варьировать. 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      Изменение генофондов популяций происходит как на подъеме, так и на спаде популяционной волны. Рост численности особей обычно сопровождается расширением занимаемой территории, а значит, возникает необходимость адаптации к новым условиям. 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       Повышение концентрации особей в связи с ростом численности усиливает внутривидовую борьбу за существование. 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       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2936082" y="207169"/>
            <a:ext cx="5143267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Элементарные факторы эволюции</a:t>
            </a:r>
          </a:p>
          <a:p>
            <a:pPr eaLnBrk="0" hangingPunct="0"/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76579" y="604451"/>
            <a:ext cx="3742307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Популяционные волны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569" y="1808747"/>
            <a:ext cx="7900736" cy="22852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Популяционные волны и мутационный процесс даже при совместном действии еще не могут обеспечить протекания эволюционного процесса. </a:t>
            </a:r>
            <a:r>
              <a:rPr lang="ru-RU" sz="2400" b="1" dirty="0" smtClean="0">
                <a:solidFill>
                  <a:schemeClr val="bg1"/>
                </a:solidFill>
              </a:rPr>
              <a:t>Для этого нужны факторы, длительно действующие в одном направлении. </a:t>
            </a:r>
            <a:r>
              <a:rPr lang="ru-RU" sz="2400" dirty="0" smtClean="0">
                <a:solidFill>
                  <a:schemeClr val="bg1"/>
                </a:solidFill>
              </a:rPr>
              <a:t>Одним из таких факторов является</a:t>
            </a:r>
            <a:r>
              <a:rPr lang="ru-RU" sz="2400" dirty="0" smtClean="0"/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изоляция.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80" y="144379"/>
            <a:ext cx="538910" cy="51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660734" y="231232"/>
            <a:ext cx="5875839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Элементарные эволюционные факторы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240632" y="696913"/>
            <a:ext cx="6866021" cy="41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Элементарной единицей </a:t>
            </a:r>
            <a:r>
              <a:rPr lang="ru-RU" sz="2400" dirty="0" err="1" smtClean="0">
                <a:solidFill>
                  <a:schemeClr val="bg1"/>
                </a:solidFill>
              </a:rPr>
              <a:t>микроэволюции</a:t>
            </a:r>
            <a:r>
              <a:rPr lang="ru-RU" sz="2400" dirty="0" smtClean="0">
                <a:solidFill>
                  <a:schemeClr val="bg1"/>
                </a:solidFill>
              </a:rPr>
              <a:t> является популяция.</a:t>
            </a:r>
          </a:p>
          <a:p>
            <a:pPr>
              <a:buFont typeface="Wingdings" pitchFamily="2" charset="2"/>
              <a:buNone/>
              <a:defRPr/>
            </a:pPr>
            <a:endParaRPr lang="ru-RU" sz="24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    </a:t>
            </a:r>
            <a:r>
              <a:rPr lang="ru-RU" sz="2400" b="1" dirty="0" smtClean="0">
                <a:solidFill>
                  <a:schemeClr val="bg1"/>
                </a:solidFill>
              </a:rPr>
              <a:t>Популяция</a:t>
            </a:r>
            <a:r>
              <a:rPr lang="ru-RU" sz="2400" dirty="0" smtClean="0">
                <a:solidFill>
                  <a:schemeClr val="bg1"/>
                </a:solidFill>
              </a:rPr>
              <a:t> - это минимальная самовоспроизводящаяся группа особей одного вида, на протяжении эволюционно длительного времени населяющая определенное пространство, образуя самостоятельную генетическую систему и формирующая собственную экологическую нишу.</a:t>
            </a:r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8398042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7684" y="3100385"/>
            <a:ext cx="2406316" cy="165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2936082" y="207169"/>
            <a:ext cx="5143267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Элементарные факторы эволюции</a:t>
            </a:r>
          </a:p>
          <a:p>
            <a:pPr eaLnBrk="0" hangingPunct="0"/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76579" y="604451"/>
            <a:ext cx="3742307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Популяционные волны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547" y="882316"/>
            <a:ext cx="7010400" cy="450123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Периодические 	или	апериодические	колебания численности популяций.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 </a:t>
            </a:r>
          </a:p>
          <a:p>
            <a:pPr lvl="1"/>
            <a:r>
              <a:rPr lang="ru-RU" sz="2400" b="1" dirty="0" smtClean="0">
                <a:solidFill>
                  <a:schemeClr val="bg1"/>
                </a:solidFill>
              </a:rPr>
              <a:t>Периодические колебания численности </a:t>
            </a:r>
            <a:r>
              <a:rPr lang="ru-RU" sz="2400" dirty="0" smtClean="0">
                <a:solidFill>
                  <a:schemeClr val="bg1"/>
                </a:solidFill>
              </a:rPr>
              <a:t>короткоживущих организмов (для насекомых, однолетних растений)</a:t>
            </a:r>
          </a:p>
          <a:p>
            <a:pPr lvl="1"/>
            <a:r>
              <a:rPr lang="ru-RU" sz="2400" b="1" dirty="0" smtClean="0">
                <a:solidFill>
                  <a:schemeClr val="bg1"/>
                </a:solidFill>
              </a:rPr>
              <a:t>Непериодические колебания численности</a:t>
            </a:r>
            <a:r>
              <a:rPr lang="ru-RU" sz="2400" dirty="0" smtClean="0">
                <a:solidFill>
                  <a:schemeClr val="bg1"/>
                </a:solidFill>
              </a:rPr>
              <a:t>, зависящие от сложного сочетания разных факторов; в первую очередь, от благоприятных для данного вида трофических отношений</a:t>
            </a:r>
          </a:p>
          <a:p>
            <a:endParaRPr lang="ru-RU" sz="2400" dirty="0"/>
          </a:p>
        </p:txBody>
      </p:sp>
      <p:pic>
        <p:nvPicPr>
          <p:cNvPr id="11" name="image28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73516" y="3577389"/>
            <a:ext cx="2470483" cy="1566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106906" y="0"/>
            <a:ext cx="5805175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Элементарные факторы эволюции</a:t>
            </a:r>
          </a:p>
          <a:p>
            <a:pPr eaLnBrk="0" hangingPunct="0"/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07694" y="449180"/>
            <a:ext cx="2526632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дрейф генов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6412" y="962527"/>
            <a:ext cx="6424862" cy="362406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Это изменение частоты гена в популяции под действием случайных причин.</a:t>
            </a: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pPr lvl="1"/>
            <a:r>
              <a:rPr lang="ru-RU" sz="2400" b="1" dirty="0" smtClean="0">
                <a:solidFill>
                  <a:schemeClr val="bg1"/>
                </a:solidFill>
              </a:rPr>
              <a:t>Причины: </a:t>
            </a:r>
            <a:r>
              <a:rPr lang="ru-RU" sz="2400" dirty="0" smtClean="0">
                <a:solidFill>
                  <a:schemeClr val="bg1"/>
                </a:solidFill>
              </a:rPr>
              <a:t>колебания численности популяции, ее возрастного и полового состава, изменение кормовой базы, наличие или отсутствие конкуренции и т.п.</a:t>
            </a:r>
          </a:p>
          <a:p>
            <a:endParaRPr lang="ru-RU" sz="1500" dirty="0">
              <a:solidFill>
                <a:schemeClr val="bg1"/>
              </a:solidFill>
            </a:endParaRPr>
          </a:p>
        </p:txBody>
      </p:sp>
      <p:pic>
        <p:nvPicPr>
          <p:cNvPr id="10" name="image29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32357" y="3557337"/>
            <a:ext cx="2911643" cy="13234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962903" y="223211"/>
            <a:ext cx="5143267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Элементарные факторы эволюции</a:t>
            </a:r>
          </a:p>
          <a:p>
            <a:pPr eaLnBrk="0" hangingPunct="0"/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83812" y="588409"/>
            <a:ext cx="3042308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естественный отбор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4589" y="1094873"/>
            <a:ext cx="8678779" cy="376256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Естественный отбор </a:t>
            </a:r>
            <a:r>
              <a:rPr lang="ru-RU" sz="2400" dirty="0" smtClean="0">
                <a:solidFill>
                  <a:schemeClr val="bg1"/>
                </a:solidFill>
              </a:rPr>
              <a:t>— это процесс отбора генотипов особей, наиболее приспособленных к данным условиям среды, и устранения генотипов особей, менее приспособленных к данным условиям.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 популяция – поле действия</a:t>
            </a:r>
          </a:p>
          <a:p>
            <a:pPr lvl="2"/>
            <a:r>
              <a:rPr lang="ru-RU" sz="2400" dirty="0" smtClean="0">
                <a:solidFill>
                  <a:schemeClr val="bg1"/>
                </a:solidFill>
              </a:rPr>
              <a:t>отдельные особи – объект действия</a:t>
            </a:r>
          </a:p>
          <a:p>
            <a:pPr lvl="2"/>
            <a:r>
              <a:rPr lang="ru-RU" sz="2400" dirty="0" smtClean="0">
                <a:solidFill>
                  <a:schemeClr val="bg1"/>
                </a:solidFill>
              </a:rPr>
              <a:t>конкретные признаки – точки приложения отбора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Главный результат естественного отбора – не просто выживание более жизнеспособных, но относительный вклад таких особей в генофонд популяции.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179471" y="0"/>
            <a:ext cx="5143267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Элементарные факторы эволюции</a:t>
            </a:r>
          </a:p>
          <a:p>
            <a:pPr eaLnBrk="0" hangingPunct="0"/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0991" y="460072"/>
            <a:ext cx="4364465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Формы естественного отбора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6569" y="1011600"/>
            <a:ext cx="7243010" cy="413190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ru-RU" sz="2400" b="1" dirty="0" smtClean="0">
                <a:solidFill>
                  <a:schemeClr val="bg1"/>
                </a:solidFill>
              </a:rPr>
              <a:t>Стабилизирующий </a:t>
            </a:r>
            <a:r>
              <a:rPr lang="ru-RU" sz="2400" dirty="0" smtClean="0">
                <a:solidFill>
                  <a:schemeClr val="bg1"/>
                </a:solidFill>
              </a:rPr>
              <a:t>– сохраняет в популяции средний вариант фенотипа или признака</a:t>
            </a:r>
          </a:p>
          <a:p>
            <a:pPr lvl="0"/>
            <a:endParaRPr lang="ru-RU" sz="2400" dirty="0" smtClean="0">
              <a:solidFill>
                <a:schemeClr val="bg1"/>
              </a:solidFill>
            </a:endParaRPr>
          </a:p>
          <a:p>
            <a:pPr lvl="0"/>
            <a:r>
              <a:rPr lang="ru-RU" sz="2400" b="1" dirty="0" smtClean="0">
                <a:solidFill>
                  <a:schemeClr val="bg1"/>
                </a:solidFill>
              </a:rPr>
              <a:t>Движущий (направленный) отбор </a:t>
            </a:r>
            <a:r>
              <a:rPr lang="ru-RU" sz="2400" dirty="0" smtClean="0">
                <a:solidFill>
                  <a:schemeClr val="bg1"/>
                </a:solidFill>
              </a:rPr>
              <a:t>– обусловливает последовательное изменение фенотипа в определенном направлении</a:t>
            </a:r>
          </a:p>
          <a:p>
            <a:pPr lvl="0"/>
            <a:endParaRPr lang="ru-RU" sz="2400" dirty="0" smtClean="0">
              <a:solidFill>
                <a:schemeClr val="bg1"/>
              </a:solidFill>
            </a:endParaRPr>
          </a:p>
          <a:p>
            <a:pPr lvl="0"/>
            <a:r>
              <a:rPr lang="ru-RU" sz="2400" b="1" dirty="0" err="1" smtClean="0">
                <a:solidFill>
                  <a:schemeClr val="bg1"/>
                </a:solidFill>
              </a:rPr>
              <a:t>Дизруптивный</a:t>
            </a:r>
            <a:r>
              <a:rPr lang="ru-RU" sz="2400" b="1" dirty="0" smtClean="0">
                <a:solidFill>
                  <a:schemeClr val="bg1"/>
                </a:solidFill>
              </a:rPr>
              <a:t> (разрывающий) отбор </a:t>
            </a:r>
            <a:r>
              <a:rPr lang="ru-RU" sz="2400" dirty="0" smtClean="0">
                <a:solidFill>
                  <a:schemeClr val="bg1"/>
                </a:solidFill>
              </a:rPr>
              <a:t>– сохраняет несколько разных фенотипов с равной приспособленностью</a:t>
            </a:r>
          </a:p>
          <a:p>
            <a:endParaRPr lang="ru-RU" sz="2400" dirty="0"/>
          </a:p>
        </p:txBody>
      </p:sp>
      <p:grpSp>
        <p:nvGrpSpPr>
          <p:cNvPr id="16386" name="Group 2" descr="Графическое отображение естественного отбора"/>
          <p:cNvGrpSpPr>
            <a:grpSpLocks/>
          </p:cNvGrpSpPr>
          <p:nvPr/>
        </p:nvGrpSpPr>
        <p:grpSpPr bwMode="auto">
          <a:xfrm flipH="1">
            <a:off x="5530515" y="352926"/>
            <a:ext cx="1672391" cy="1118937"/>
            <a:chOff x="4520" y="394"/>
            <a:chExt cx="5360" cy="3715"/>
          </a:xfrm>
        </p:grpSpPr>
        <p:pic>
          <p:nvPicPr>
            <p:cNvPr id="16387" name="Picture 3" descr="Графическое отображение естественного отбора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38" y="412"/>
              <a:ext cx="5330" cy="3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88" name="Rectangle 4"/>
            <p:cNvSpPr>
              <a:spLocks noChangeArrowheads="1"/>
            </p:cNvSpPr>
            <p:nvPr/>
          </p:nvSpPr>
          <p:spPr bwMode="auto">
            <a:xfrm>
              <a:off x="4527" y="401"/>
              <a:ext cx="5345" cy="3700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14" name="image32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67073" y="1331495"/>
            <a:ext cx="1696087" cy="1167334"/>
          </a:xfrm>
          <a:prstGeom prst="rect">
            <a:avLst/>
          </a:prstGeom>
        </p:spPr>
      </p:pic>
      <p:grpSp>
        <p:nvGrpSpPr>
          <p:cNvPr id="16389" name="Group 5" descr="Движущий отбор"/>
          <p:cNvGrpSpPr>
            <a:grpSpLocks/>
          </p:cNvGrpSpPr>
          <p:nvPr/>
        </p:nvGrpSpPr>
        <p:grpSpPr bwMode="auto">
          <a:xfrm>
            <a:off x="6898106" y="2518611"/>
            <a:ext cx="1788696" cy="1106907"/>
            <a:chOff x="4890" y="171"/>
            <a:chExt cx="4613" cy="3278"/>
          </a:xfrm>
        </p:grpSpPr>
        <p:pic>
          <p:nvPicPr>
            <p:cNvPr id="16390" name="Picture 6" descr="Движущий отбор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08" y="189"/>
              <a:ext cx="4583" cy="3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1" name="Rectangle 7"/>
            <p:cNvSpPr>
              <a:spLocks noChangeArrowheads="1"/>
            </p:cNvSpPr>
            <p:nvPr/>
          </p:nvSpPr>
          <p:spPr bwMode="auto">
            <a:xfrm>
              <a:off x="4897" y="178"/>
              <a:ext cx="4598" cy="3263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6392" name="Group 8" descr="Дизруптивный отбор"/>
          <p:cNvGrpSpPr>
            <a:grpSpLocks/>
          </p:cNvGrpSpPr>
          <p:nvPr/>
        </p:nvGrpSpPr>
        <p:grpSpPr bwMode="auto">
          <a:xfrm>
            <a:off x="7379368" y="3769895"/>
            <a:ext cx="1589298" cy="1193382"/>
            <a:chOff x="9723" y="171"/>
            <a:chExt cx="4613" cy="3300"/>
          </a:xfrm>
        </p:grpSpPr>
        <p:pic>
          <p:nvPicPr>
            <p:cNvPr id="16393" name="Picture 9" descr="Дизруптивный отбор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740" y="189"/>
              <a:ext cx="4583" cy="3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4" name="Rectangle 10"/>
            <p:cNvSpPr>
              <a:spLocks noChangeArrowheads="1"/>
            </p:cNvSpPr>
            <p:nvPr/>
          </p:nvSpPr>
          <p:spPr bwMode="auto">
            <a:xfrm>
              <a:off x="9730" y="178"/>
              <a:ext cx="4598" cy="3285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908112" y="199148"/>
            <a:ext cx="1809470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Адаптации </a:t>
            </a:r>
          </a:p>
          <a:p>
            <a:pPr eaLnBrk="0" hangingPunct="0"/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3400" y="990659"/>
            <a:ext cx="7487652" cy="450123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Микроэволюционные процессы, протекающие в популяциях, могут приводить к возникновению новых видов – центральному и важнейшему этапу эволюции живого на Земле.</a:t>
            </a:r>
          </a:p>
          <a:p>
            <a:endParaRPr lang="ru-RU" sz="2400" b="1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Адаптация –</a:t>
            </a:r>
            <a:r>
              <a:rPr lang="ru-RU" sz="2400" dirty="0" smtClean="0">
                <a:solidFill>
                  <a:schemeClr val="bg1"/>
                </a:solidFill>
              </a:rPr>
              <a:t> это возникновение и развитие конкретных морфофизиологических свойств, значение которых зависит от тех или иных условий среды.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Адаптации – результат действия естественного отбора.</a:t>
            </a:r>
          </a:p>
          <a:p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4073797" y="327485"/>
            <a:ext cx="1809470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Адаптации </a:t>
            </a:r>
          </a:p>
          <a:p>
            <a:pPr eaLnBrk="0" hangingPunct="0"/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7147" y="1011600"/>
            <a:ext cx="7808495" cy="413190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Для возникновения адаптаций необходимо наличие элементарного эволюционного материала – </a:t>
            </a:r>
            <a:r>
              <a:rPr lang="ru-RU" sz="2400" b="1" dirty="0" smtClean="0">
                <a:solidFill>
                  <a:schemeClr val="bg1"/>
                </a:solidFill>
              </a:rPr>
              <a:t>наследственной изменчивости – и элементарных эволюционных факторов. </a:t>
            </a:r>
            <a:r>
              <a:rPr lang="ru-RU" sz="2400" dirty="0" smtClean="0">
                <a:solidFill>
                  <a:schemeClr val="bg1"/>
                </a:solidFill>
              </a:rPr>
              <a:t>Появление в популяции или биогеоценозе нового удачного фенотипа или особей – носителей удачных мутаций – еще нельзя рассматривать как адаптацию. Об адаптации можно говорить лишь при "подхвате" отбором элементарного адаптационного явления (селективно ценного генотипа) и стойком изменении генотипического состава популяции.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169721" y="327485"/>
            <a:ext cx="4088363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Классификация адаптаций </a:t>
            </a:r>
          </a:p>
          <a:p>
            <a:pPr eaLnBrk="0" hangingPunct="0"/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6991" y="1335505"/>
            <a:ext cx="7920373" cy="357790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По Н.В. Тимофееву-Ресовскому и др. 1969г.)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Адаптации классифицируют по: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3000" b="1" dirty="0" smtClean="0">
                <a:solidFill>
                  <a:schemeClr val="bg1"/>
                </a:solidFill>
              </a:rPr>
              <a:t>Происхождению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3000" b="1" dirty="0" smtClean="0">
                <a:solidFill>
                  <a:schemeClr val="bg1"/>
                </a:solidFill>
              </a:rPr>
              <a:t>Принадлежности к разной среде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3000" b="1" dirty="0" smtClean="0">
                <a:solidFill>
                  <a:schemeClr val="bg1"/>
                </a:solidFill>
              </a:rPr>
              <a:t>Масштабу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3000" b="1" dirty="0" smtClean="0">
                <a:solidFill>
                  <a:schemeClr val="bg1"/>
                </a:solidFill>
              </a:rPr>
              <a:t>Длительности сохранения в онтогенезе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3000" b="1" dirty="0" smtClean="0">
                <a:solidFill>
                  <a:schemeClr val="bg1"/>
                </a:solidFill>
              </a:rPr>
              <a:t>Характеру изменений и т.д.</a:t>
            </a:r>
          </a:p>
          <a:p>
            <a:pPr>
              <a:buFont typeface="Arial" pitchFamily="34" charset="0"/>
              <a:buChar char="•"/>
            </a:pPr>
            <a:endParaRPr lang="ru-RU" sz="3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538689" y="247274"/>
            <a:ext cx="4088363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Классификация адаптаций </a:t>
            </a:r>
          </a:p>
          <a:p>
            <a:pPr eaLnBrk="0" hangingPunct="0"/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538" y="919267"/>
            <a:ext cx="8506326" cy="437812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По происхождению: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400" dirty="0" smtClean="0"/>
              <a:t>   </a:t>
            </a:r>
            <a:r>
              <a:rPr lang="ru-RU" sz="2400" dirty="0" smtClean="0">
                <a:solidFill>
                  <a:schemeClr val="bg1"/>
                </a:solidFill>
              </a:rPr>
              <a:t>Возникающие </a:t>
            </a:r>
            <a:r>
              <a:rPr lang="ru-RU" sz="2400" dirty="0" err="1" smtClean="0">
                <a:solidFill>
                  <a:schemeClr val="bg1"/>
                </a:solidFill>
              </a:rPr>
              <a:t>преадаптивным</a:t>
            </a:r>
            <a:r>
              <a:rPr lang="ru-RU" sz="2400" dirty="0" smtClean="0">
                <a:solidFill>
                  <a:schemeClr val="bg1"/>
                </a:solidFill>
              </a:rPr>
              <a:t>, комбинативным или </a:t>
            </a:r>
            <a:r>
              <a:rPr lang="ru-RU" sz="2400" dirty="0" err="1" smtClean="0">
                <a:solidFill>
                  <a:schemeClr val="bg1"/>
                </a:solidFill>
              </a:rPr>
              <a:t>постадаптивными</a:t>
            </a:r>
            <a:r>
              <a:rPr lang="ru-RU" sz="2400" dirty="0" smtClean="0">
                <a:solidFill>
                  <a:schemeClr val="bg1"/>
                </a:solidFill>
              </a:rPr>
              <a:t> путями</a:t>
            </a:r>
          </a:p>
          <a:p>
            <a:pPr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По принадлежности к разной среде: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400" dirty="0" smtClean="0"/>
              <a:t>   </a:t>
            </a:r>
            <a:r>
              <a:rPr lang="ru-RU" sz="2400" dirty="0" smtClean="0">
                <a:solidFill>
                  <a:schemeClr val="bg1"/>
                </a:solidFill>
              </a:rPr>
              <a:t>генотипические(онтогенетические) популяционно-видовые 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   </a:t>
            </a:r>
            <a:r>
              <a:rPr lang="ru-RU" sz="2400" dirty="0" smtClean="0">
                <a:solidFill>
                  <a:schemeClr val="bg1"/>
                </a:solidFill>
              </a:rPr>
              <a:t>биоценотические</a:t>
            </a:r>
          </a:p>
          <a:p>
            <a:pPr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По эволюционному масштабу: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  специализированные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  общие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3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410352" y="215190"/>
            <a:ext cx="4088363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Классификация адаптаций </a:t>
            </a:r>
          </a:p>
          <a:p>
            <a:pPr eaLnBrk="0" hangingPunct="0"/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538" y="919267"/>
            <a:ext cx="8939462" cy="46858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3000" b="1" dirty="0" smtClean="0">
                <a:solidFill>
                  <a:schemeClr val="bg1"/>
                </a:solidFill>
              </a:rPr>
              <a:t>По характеру возникающих изменений:</a:t>
            </a:r>
          </a:p>
          <a:p>
            <a:pPr>
              <a:defRPr/>
            </a:pPr>
            <a:r>
              <a:rPr lang="ru-RU" sz="3000" dirty="0" smtClean="0">
                <a:solidFill>
                  <a:schemeClr val="bg1"/>
                </a:solidFill>
              </a:rPr>
              <a:t>   упрощающие</a:t>
            </a:r>
          </a:p>
          <a:p>
            <a:pPr>
              <a:defRPr/>
            </a:pPr>
            <a:r>
              <a:rPr lang="ru-RU" sz="3000" dirty="0" smtClean="0">
                <a:solidFill>
                  <a:schemeClr val="bg1"/>
                </a:solidFill>
              </a:rPr>
              <a:t>   усложняющие </a:t>
            </a:r>
          </a:p>
          <a:p>
            <a:pPr>
              <a:defRPr/>
            </a:pPr>
            <a:r>
              <a:rPr lang="ru-RU" sz="3000" dirty="0" smtClean="0">
                <a:solidFill>
                  <a:schemeClr val="bg1"/>
                </a:solidFill>
              </a:rPr>
              <a:t>   сохраняющие строение систем и уровень сложности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3000" b="1" dirty="0" smtClean="0">
                <a:solidFill>
                  <a:schemeClr val="bg1"/>
                </a:solidFill>
              </a:rPr>
              <a:t>По длительности сохранения в онтогенезе:</a:t>
            </a:r>
          </a:p>
          <a:p>
            <a:pPr>
              <a:defRPr/>
            </a:pPr>
            <a:r>
              <a:rPr lang="ru-RU" sz="3000" dirty="0" smtClean="0">
                <a:solidFill>
                  <a:schemeClr val="bg1"/>
                </a:solidFill>
              </a:rPr>
              <a:t>   кратковременные </a:t>
            </a:r>
          </a:p>
          <a:p>
            <a:pPr>
              <a:defRPr/>
            </a:pPr>
            <a:r>
              <a:rPr lang="ru-RU" sz="3000" dirty="0" smtClean="0">
                <a:solidFill>
                  <a:schemeClr val="bg1"/>
                </a:solidFill>
              </a:rPr>
              <a:t>   повторяющиеся </a:t>
            </a:r>
          </a:p>
          <a:p>
            <a:pPr>
              <a:defRPr/>
            </a:pPr>
            <a:r>
              <a:rPr lang="ru-RU" sz="3000" dirty="0" smtClean="0">
                <a:solidFill>
                  <a:schemeClr val="bg1"/>
                </a:solidFill>
              </a:rPr>
              <a:t>   постоянные</a:t>
            </a:r>
            <a:endParaRPr lang="ru-RU" sz="30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3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238592" y="423737"/>
            <a:ext cx="4816896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Пути происхождения адаптаций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0042" y="1744579"/>
            <a:ext cx="3203698" cy="173124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2700" b="1" dirty="0" err="1" smtClean="0">
                <a:solidFill>
                  <a:schemeClr val="bg1"/>
                </a:solidFill>
              </a:rPr>
              <a:t>Преадаптивный</a:t>
            </a:r>
            <a:endParaRPr lang="ru-RU" sz="27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2700" b="1" dirty="0" smtClean="0">
                <a:solidFill>
                  <a:schemeClr val="bg1"/>
                </a:solidFill>
              </a:rPr>
              <a:t>Комбинативный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700" b="1" dirty="0" err="1" smtClean="0">
                <a:solidFill>
                  <a:schemeClr val="bg1"/>
                </a:solidFill>
              </a:rPr>
              <a:t>Постадаптивный</a:t>
            </a:r>
            <a:endParaRPr lang="ru-RU" sz="27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27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80" y="144379"/>
            <a:ext cx="454706" cy="43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192505" y="536309"/>
            <a:ext cx="6031832" cy="450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Популяции по </a:t>
            </a:r>
            <a:r>
              <a:rPr lang="ru-RU" sz="2400" b="1" dirty="0" smtClean="0">
                <a:solidFill>
                  <a:schemeClr val="bg1"/>
                </a:solidFill>
              </a:rPr>
              <a:t>морфофизиологическим </a:t>
            </a:r>
            <a:r>
              <a:rPr lang="ru-RU" sz="2400" dirty="0" smtClean="0">
                <a:solidFill>
                  <a:schemeClr val="bg1"/>
                </a:solidFill>
              </a:rPr>
              <a:t>характеристикам различаются количественным соотношением разных аллелей и частотами встречаемости того или иного фенотипа.</a:t>
            </a:r>
          </a:p>
          <a:p>
            <a:pPr>
              <a:buFont typeface="Wingdings" pitchFamily="2" charset="2"/>
              <a:buNone/>
              <a:defRPr/>
            </a:pPr>
            <a:endParaRPr lang="ru-RU" sz="2400" dirty="0" smtClean="0">
              <a:solidFill>
                <a:schemeClr val="bg1"/>
              </a:solidFill>
            </a:endParaRPr>
          </a:p>
          <a:p>
            <a:pPr algn="just"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       Важнейшей особенностью природных популяций является их </a:t>
            </a:r>
            <a:r>
              <a:rPr lang="ru-RU" sz="2400" b="1" dirty="0" smtClean="0">
                <a:solidFill>
                  <a:schemeClr val="bg1"/>
                </a:solidFill>
              </a:rPr>
              <a:t>генетическая гетерогенность</a:t>
            </a:r>
            <a:r>
              <a:rPr lang="ru-RU" sz="2400" dirty="0" smtClean="0">
                <a:solidFill>
                  <a:schemeClr val="bg1"/>
                </a:solidFill>
              </a:rPr>
              <a:t>, которая поддерживается за счет мутаций и рекомбинаций.</a:t>
            </a:r>
          </a:p>
          <a:p>
            <a:pPr>
              <a:buFont typeface="Wingdings" pitchFamily="2" charset="2"/>
              <a:buNone/>
              <a:defRPr/>
            </a:pPr>
            <a:endParaRPr lang="ru-RU" sz="2400" dirty="0" smtClean="0">
              <a:solidFill>
                <a:schemeClr val="bg1"/>
              </a:solidFill>
            </a:endParaRPr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947736" y="192506"/>
            <a:ext cx="3451073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Понятие о популяции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8610" y="2470484"/>
            <a:ext cx="2815390" cy="2433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126298" y="247274"/>
            <a:ext cx="4816896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Пути происхождения адаптаций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04147" y="733927"/>
            <a:ext cx="3800784" cy="90024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2700" b="1" dirty="0" err="1" smtClean="0">
                <a:solidFill>
                  <a:schemeClr val="bg1"/>
                </a:solidFill>
              </a:rPr>
              <a:t>Преадаптивный</a:t>
            </a:r>
            <a:r>
              <a:rPr lang="ru-RU" sz="2700" b="1" dirty="0" smtClean="0">
                <a:solidFill>
                  <a:schemeClr val="bg1"/>
                </a:solidFill>
              </a:rPr>
              <a:t> путь</a:t>
            </a:r>
            <a:br>
              <a:rPr lang="ru-RU" sz="2700" b="1" dirty="0" smtClean="0">
                <a:solidFill>
                  <a:schemeClr val="bg1"/>
                </a:solidFill>
              </a:rPr>
            </a:br>
            <a:endParaRPr lang="ru-RU" sz="27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095" y="1335506"/>
            <a:ext cx="8005009" cy="376256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Потенциальные адаптационные явления возникают, опережая существующие условия. </a:t>
            </a:r>
            <a:r>
              <a:rPr lang="ru-RU" sz="2400" b="1" dirty="0" smtClean="0">
                <a:solidFill>
                  <a:schemeClr val="bg1"/>
                </a:solidFill>
              </a:rPr>
              <a:t>Мутационный процесс приводит к формированию скрытого резерва наследственной изменчивости, часть которого в будущем может быть использована для создания новых приспособлений </a:t>
            </a:r>
            <a:r>
              <a:rPr lang="ru-RU" sz="2400" dirty="0" smtClean="0">
                <a:solidFill>
                  <a:schemeClr val="bg1"/>
                </a:solidFill>
              </a:rPr>
              <a:t>(например, наличие швов на черепе млекопитающих облегчает роды, хотя их возникновение не было связано с живорождением).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949834" y="199148"/>
            <a:ext cx="4816896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Пути происхождения адаптаций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2842" y="589548"/>
            <a:ext cx="3833357" cy="90024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2700" b="1" dirty="0" smtClean="0">
                <a:solidFill>
                  <a:schemeClr val="bg1"/>
                </a:solidFill>
              </a:rPr>
              <a:t>Комбинативный путь</a:t>
            </a:r>
            <a:br>
              <a:rPr lang="ru-RU" sz="2700" b="1" dirty="0" smtClean="0">
                <a:solidFill>
                  <a:schemeClr val="bg1"/>
                </a:solidFill>
              </a:rPr>
            </a:br>
            <a:endParaRPr lang="ru-RU" sz="27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6590" y="1335506"/>
            <a:ext cx="618423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00789" y="1215189"/>
            <a:ext cx="8073190" cy="425501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В данном случае </a:t>
            </a:r>
            <a:r>
              <a:rPr lang="ru-RU" sz="2400" b="1" dirty="0" smtClean="0">
                <a:solidFill>
                  <a:schemeClr val="bg1"/>
                </a:solidFill>
              </a:rPr>
              <a:t>существенно взаимодействие новых мутаций друг с другом и с генотипом в целом. </a:t>
            </a:r>
            <a:r>
              <a:rPr lang="ru-RU" sz="2400" dirty="0" smtClean="0">
                <a:solidFill>
                  <a:schemeClr val="bg1"/>
                </a:solidFill>
              </a:rPr>
              <a:t>Эффект мутаций зависит от той генотипической среды, в которую они в последующем войдут. Скрещивание особей дает разнообразное сочетание мутантного </a:t>
            </a:r>
            <a:r>
              <a:rPr lang="ru-RU" sz="2400" dirty="0" err="1" smtClean="0">
                <a:solidFill>
                  <a:schemeClr val="bg1"/>
                </a:solidFill>
              </a:rPr>
              <a:t>аллеля</a:t>
            </a:r>
            <a:r>
              <a:rPr lang="ru-RU" sz="2400" dirty="0" smtClean="0">
                <a:solidFill>
                  <a:schemeClr val="bg1"/>
                </a:solidFill>
              </a:rPr>
              <a:t> с другими аллелями того же или другого гена (по типу </a:t>
            </a:r>
            <a:r>
              <a:rPr lang="ru-RU" sz="2400" dirty="0" err="1" smtClean="0">
                <a:solidFill>
                  <a:schemeClr val="bg1"/>
                </a:solidFill>
              </a:rPr>
              <a:t>комплементации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эпистаза</a:t>
            </a:r>
            <a:r>
              <a:rPr lang="ru-RU" sz="2400" dirty="0" smtClean="0">
                <a:solidFill>
                  <a:schemeClr val="bg1"/>
                </a:solidFill>
              </a:rPr>
              <a:t> или полимерии), что создает реальную возможность смены одних адаптаций другими. Этот путь, видимо, наиболее распространенный в природе.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046087" y="231232"/>
            <a:ext cx="4816896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Пути происхождения адаптаций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04147" y="733927"/>
            <a:ext cx="3966150" cy="131574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2700" b="1" dirty="0" err="1" smtClean="0">
                <a:solidFill>
                  <a:schemeClr val="bg1"/>
                </a:solidFill>
              </a:rPr>
              <a:t>Постадаптивный</a:t>
            </a:r>
            <a:r>
              <a:rPr lang="ru-RU" sz="2700" b="1" dirty="0" smtClean="0">
                <a:solidFill>
                  <a:schemeClr val="bg1"/>
                </a:solidFill>
              </a:rPr>
              <a:t> путь</a:t>
            </a:r>
          </a:p>
          <a:p>
            <a:r>
              <a:rPr lang="ru-RU" sz="2700" b="1" dirty="0" smtClean="0">
                <a:solidFill>
                  <a:schemeClr val="bg1"/>
                </a:solidFill>
              </a:rPr>
              <a:t/>
            </a:r>
            <a:br>
              <a:rPr lang="ru-RU" sz="2700" b="1" dirty="0" smtClean="0">
                <a:solidFill>
                  <a:schemeClr val="bg1"/>
                </a:solidFill>
              </a:rPr>
            </a:br>
            <a:endParaRPr lang="ru-RU" sz="27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6590" y="1335506"/>
            <a:ext cx="618423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00789" y="1215190"/>
            <a:ext cx="807319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ru-R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69231" y="1215190"/>
            <a:ext cx="8109285" cy="436273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700" b="1" dirty="0" smtClean="0">
                <a:solidFill>
                  <a:schemeClr val="bg1"/>
                </a:solidFill>
              </a:rPr>
              <a:t>Связан с редукцией ранее развитого признака и переводом определяющих его реализацию генов в рецессивное состояние.</a:t>
            </a:r>
            <a:r>
              <a:rPr lang="ru-RU" sz="2700" dirty="0" smtClean="0">
                <a:solidFill>
                  <a:srgbClr val="E5C78C"/>
                </a:solidFill>
              </a:rPr>
              <a:t> </a:t>
            </a:r>
            <a:r>
              <a:rPr lang="ru-RU" sz="2700" dirty="0" smtClean="0">
                <a:solidFill>
                  <a:schemeClr val="bg1"/>
                </a:solidFill>
              </a:rPr>
              <a:t>Эти гены сохраняются в генофонде популяции и время от времени могут проявляться </a:t>
            </a:r>
            <a:r>
              <a:rPr lang="ru-RU" sz="2700" dirty="0" err="1" smtClean="0">
                <a:solidFill>
                  <a:schemeClr val="bg1"/>
                </a:solidFill>
              </a:rPr>
              <a:t>фенотипически</a:t>
            </a:r>
            <a:r>
              <a:rPr lang="ru-RU" sz="2700" dirty="0" smtClean="0">
                <a:solidFill>
                  <a:schemeClr val="bg1"/>
                </a:solidFill>
              </a:rPr>
              <a:t> (атавизмы). В этом случае новые адаптации возникают посредством использования ранее существующих структур в случае смены их функций.</a:t>
            </a:r>
          </a:p>
          <a:p>
            <a:endParaRPr lang="ru-RU" sz="2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3497071" y="327485"/>
            <a:ext cx="296292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Биологический вид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421" y="1227220"/>
            <a:ext cx="6773779" cy="38856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Вид – </a:t>
            </a:r>
            <a:r>
              <a:rPr lang="ru-RU" sz="2400" dirty="0" smtClean="0">
                <a:solidFill>
                  <a:schemeClr val="bg1"/>
                </a:solidFill>
              </a:rPr>
              <a:t>совокупность особей, сходных по основным морфологическим и функциональным признака, кариотипу, поведенческим реакциям, имеющих общее происхождение, заселяющих определенную территорию (ареал), в природных условиях скрещивающихся исключительно между собой и при этом производящие плодовитое потомство.</a:t>
            </a:r>
          </a:p>
          <a:p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3497071" y="327485"/>
            <a:ext cx="296292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Биологический вид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421" y="1227221"/>
            <a:ext cx="6773779" cy="191590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Несмотря на емкость вышеприведенное определение понятия "вид" </a:t>
            </a:r>
            <a:r>
              <a:rPr lang="ru-RU" sz="2400" b="1" dirty="0" smtClean="0">
                <a:solidFill>
                  <a:schemeClr val="bg1"/>
                </a:solidFill>
              </a:rPr>
              <a:t>является неполным, </a:t>
            </a:r>
            <a:r>
              <a:rPr lang="ru-RU" sz="2400" dirty="0" smtClean="0">
                <a:solidFill>
                  <a:schemeClr val="bg1"/>
                </a:solidFill>
              </a:rPr>
              <a:t>так как не может быть применен к агамным (размножающимся бесполым путем) организмам.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3497071" y="327485"/>
            <a:ext cx="296292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Биологический вид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421" y="1227221"/>
            <a:ext cx="6773779" cy="35163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Морфологические, физиолого-биохимические, географические различия видов нельзя считать надежными критериями, определяющими их видовую самостоятельность. </a:t>
            </a:r>
          </a:p>
          <a:p>
            <a:pPr>
              <a:buFont typeface="Wingdings" pitchFamily="2" charset="2"/>
              <a:buNone/>
              <a:defRPr/>
            </a:pPr>
            <a:endParaRPr lang="ru-RU" sz="24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   Генетическое единство – главный критерий вида.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3497071" y="327485"/>
            <a:ext cx="296292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Биологический вид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421" y="1227221"/>
            <a:ext cx="6773779" cy="33932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Наиболее важные признаки вида: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rgbClr val="E5C78C"/>
                </a:solidFill>
              </a:rPr>
              <a:t>  </a:t>
            </a:r>
            <a:r>
              <a:rPr lang="ru-RU" sz="2400" b="1" dirty="0" smtClean="0">
                <a:solidFill>
                  <a:schemeClr val="bg1"/>
                </a:solidFill>
              </a:rPr>
              <a:t>репродуктивная изоляция</a:t>
            </a:r>
            <a:r>
              <a:rPr lang="ru-RU" sz="2400" dirty="0" smtClean="0">
                <a:solidFill>
                  <a:schemeClr val="bg1"/>
                </a:solidFill>
              </a:rPr>
              <a:t>, заключающаяся в </a:t>
            </a:r>
            <a:r>
              <a:rPr lang="ru-RU" sz="2400" dirty="0" err="1" smtClean="0">
                <a:solidFill>
                  <a:schemeClr val="bg1"/>
                </a:solidFill>
              </a:rPr>
              <a:t>нескрещиваемости</a:t>
            </a:r>
            <a:r>
              <a:rPr lang="ru-RU" sz="2400" dirty="0" smtClean="0">
                <a:solidFill>
                  <a:schemeClr val="bg1"/>
                </a:solidFill>
              </a:rPr>
              <a:t> особей данного вида с представителями других видов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  </a:t>
            </a:r>
            <a:r>
              <a:rPr lang="ru-RU" sz="2400" b="1" dirty="0" smtClean="0">
                <a:solidFill>
                  <a:schemeClr val="bg1"/>
                </a:solidFill>
              </a:rPr>
              <a:t>генетическая устойчивость </a:t>
            </a:r>
            <a:r>
              <a:rPr lang="ru-RU" sz="2400" dirty="0" smtClean="0">
                <a:solidFill>
                  <a:schemeClr val="bg1"/>
                </a:solidFill>
              </a:rPr>
              <a:t>в природных условиях, приводящая к независимости эволюционной судьбы</a:t>
            </a:r>
          </a:p>
          <a:p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203050" y="263316"/>
            <a:ext cx="296292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Биологический вид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074" y="938463"/>
            <a:ext cx="8229601" cy="487056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Важнейшим фактором объединения организмов в виды служит </a:t>
            </a:r>
            <a:r>
              <a:rPr lang="ru-RU" sz="2400" b="1" dirty="0" smtClean="0">
                <a:solidFill>
                  <a:schemeClr val="bg1"/>
                </a:solidFill>
              </a:rPr>
              <a:t>половой процесс</a:t>
            </a:r>
            <a:r>
              <a:rPr lang="ru-RU" sz="2400" dirty="0" smtClean="0">
                <a:solidFill>
                  <a:schemeClr val="bg1"/>
                </a:solidFill>
              </a:rPr>
              <a:t>, что обеспечивает перекомбинацию в каждом поколении генов. В результате достигается </a:t>
            </a:r>
            <a:r>
              <a:rPr lang="ru-RU" sz="2400" b="1" dirty="0" smtClean="0">
                <a:solidFill>
                  <a:schemeClr val="bg1"/>
                </a:solidFill>
              </a:rPr>
              <a:t>нивелировка различий между организмами внутри вида </a:t>
            </a:r>
            <a:r>
              <a:rPr lang="ru-RU" sz="2400" dirty="0" smtClean="0">
                <a:solidFill>
                  <a:schemeClr val="bg1"/>
                </a:solidFill>
              </a:rPr>
              <a:t>и длительное сохранение основных признаков, отличающих один вид от другого. Кроме того, это приводит к объединению всех аллелей в </a:t>
            </a:r>
            <a:r>
              <a:rPr lang="ru-RU" sz="2400" b="1" dirty="0" smtClean="0">
                <a:solidFill>
                  <a:schemeClr val="bg1"/>
                </a:solidFill>
              </a:rPr>
              <a:t>единый генофонд, </a:t>
            </a:r>
            <a:r>
              <a:rPr lang="ru-RU" sz="2400" dirty="0" smtClean="0">
                <a:solidFill>
                  <a:schemeClr val="bg1"/>
                </a:solidFill>
              </a:rPr>
              <a:t>который заключает в себе весь объем наследственной информации, которым располагает вид на определенном этапе его существования.</a:t>
            </a:r>
          </a:p>
          <a:p>
            <a:pPr>
              <a:buFont typeface="Wingdings" pitchFamily="2" charset="2"/>
              <a:buNone/>
              <a:defRPr/>
            </a:pPr>
            <a:endParaRPr lang="ru-RU" sz="2400" dirty="0" smtClean="0"/>
          </a:p>
          <a:p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3261781" y="327485"/>
            <a:ext cx="3433505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Пути видообразования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411" y="1106905"/>
            <a:ext cx="7976936" cy="30239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Видообразование</a:t>
            </a:r>
            <a:r>
              <a:rPr lang="ru-RU" sz="2400" dirty="0" smtClean="0">
                <a:solidFill>
                  <a:schemeClr val="bg1"/>
                </a:solidFill>
              </a:rPr>
              <a:t> — процесс возникновения новых биологических видов и изменения их во времени.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При этом генетическая несовместимость новообразованных видов, то есть их неспособность производить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 плодотворное потомство или вообще потомство, при скрещивании называется </a:t>
            </a:r>
            <a:r>
              <a:rPr lang="ru-RU" sz="2400" b="1" dirty="0" smtClean="0">
                <a:solidFill>
                  <a:schemeClr val="bg1"/>
                </a:solidFill>
              </a:rPr>
              <a:t>межвидовым барьером, или барьером межвидовой совместимости.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3261781" y="327485"/>
            <a:ext cx="3433505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Пути видообразования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411" y="1106905"/>
            <a:ext cx="6665495" cy="265457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Существуют разнообразные теории, объясняющие механизмы видообразования, ни одна из которых не считается общепризнанной и полностью доказанной. Одна из причин этого — сложность эмпирической проверки из-за долговременности изучаемого процесса.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202090" y="192504"/>
            <a:ext cx="343341" cy="327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2374607" y="203158"/>
            <a:ext cx="3451073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b="1" dirty="0" smtClean="0">
                <a:solidFill>
                  <a:schemeClr val="bg1"/>
                </a:solidFill>
              </a:rPr>
              <a:t>Понятие о популяции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0" y="642268"/>
            <a:ext cx="7427496" cy="450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pPr lvl="1"/>
            <a:r>
              <a:rPr lang="ru-RU" sz="2400" dirty="0" smtClean="0">
                <a:solidFill>
                  <a:schemeClr val="bg1"/>
                </a:solidFill>
              </a:rPr>
              <a:t>Вид как целостная система не может являться единицей эволюции, т.к. виды в природе распадаются на составные части (популяции).</a:t>
            </a:r>
          </a:p>
          <a:p>
            <a:pPr lvl="1"/>
            <a:endParaRPr lang="ru-RU" sz="2400" dirty="0" smtClean="0">
              <a:solidFill>
                <a:schemeClr val="bg1"/>
              </a:solidFill>
            </a:endParaRPr>
          </a:p>
          <a:p>
            <a:pPr lvl="1"/>
            <a:r>
              <a:rPr lang="ru-RU" sz="2400" b="1" dirty="0" smtClean="0">
                <a:solidFill>
                  <a:schemeClr val="bg1"/>
                </a:solidFill>
              </a:rPr>
              <a:t>Популяция </a:t>
            </a:r>
            <a:r>
              <a:rPr lang="ru-RU" sz="2400" dirty="0" smtClean="0">
                <a:solidFill>
                  <a:schemeClr val="bg1"/>
                </a:solidFill>
              </a:rPr>
              <a:t>– это минимальная самовоспроизводящаяся группа особей одного вида, на протяжении эволюционно длительного времени населяющая определенное пространство, образуя самостоятельную генетическую систему и формирующая собственную экологическую нишу.</a:t>
            </a:r>
          </a:p>
          <a:p>
            <a:pPr lvl="1"/>
            <a:endParaRPr lang="ru-RU" sz="2400" dirty="0" smtClean="0">
              <a:solidFill>
                <a:schemeClr val="bg1"/>
              </a:solidFill>
            </a:endParaRPr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601579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7015" y="3693694"/>
            <a:ext cx="1920575" cy="1221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82854" y="1660358"/>
            <a:ext cx="1727283" cy="1315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240476" y="0"/>
            <a:ext cx="3433505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Пути видообразования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232" y="854243"/>
            <a:ext cx="5803232" cy="46243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err="1" smtClean="0">
                <a:solidFill>
                  <a:schemeClr val="bg1"/>
                </a:solidFill>
              </a:rPr>
              <a:t>Филетическое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видообразование – постепенное превращение во времени одного вида в другой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 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err="1" smtClean="0">
                <a:solidFill>
                  <a:schemeClr val="bg1"/>
                </a:solidFill>
              </a:rPr>
              <a:t>Гибридогенное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– скрещивание популяций разных видов на территории пересечения их ареалов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 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</a:rPr>
              <a:t>Дивергентное (истинное) </a:t>
            </a:r>
            <a:r>
              <a:rPr lang="ru-RU" sz="2400" dirty="0" smtClean="0">
                <a:solidFill>
                  <a:schemeClr val="bg1"/>
                </a:solidFill>
              </a:rPr>
              <a:t>– разделение первоначально единого вида на два или более новых</a:t>
            </a:r>
          </a:p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9" name="image36.jpeg" descr="https://foxford.ru/uploads/tinymce_image/image/10629/%D0%B2%D0%B8%D0%B4%D0%BE%D0%BE%D0%B1%D1%80%D0%B0%D0%B7%D0%BE%D0%B2%D0%B0%D0%BD%D0%B8%D0%B5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84788" y="1931234"/>
            <a:ext cx="2701456" cy="18665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04725" y="3966255"/>
            <a:ext cx="3439275" cy="117724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1— </a:t>
            </a:r>
            <a:r>
              <a:rPr lang="ru-RU" b="1" dirty="0" err="1" smtClean="0">
                <a:solidFill>
                  <a:schemeClr val="bg1"/>
                </a:solidFill>
              </a:rPr>
              <a:t>филетическое</a:t>
            </a:r>
            <a:endParaRPr lang="ru-RU" b="1" dirty="0" smtClean="0">
              <a:solidFill>
                <a:schemeClr val="bg1"/>
              </a:solidFill>
            </a:endParaRPr>
          </a:p>
          <a:p>
            <a:pPr lvl="0"/>
            <a:r>
              <a:rPr lang="ru-RU" b="1" dirty="0" smtClean="0">
                <a:solidFill>
                  <a:schemeClr val="bg1"/>
                </a:solidFill>
              </a:rPr>
              <a:t>2— </a:t>
            </a:r>
            <a:r>
              <a:rPr lang="ru-RU" b="1" dirty="0" err="1" smtClean="0">
                <a:solidFill>
                  <a:schemeClr val="bg1"/>
                </a:solidFill>
              </a:rPr>
              <a:t>гибридогенное</a:t>
            </a:r>
            <a:endParaRPr lang="ru-RU" b="1" dirty="0" smtClean="0">
              <a:solidFill>
                <a:schemeClr val="bg1"/>
              </a:solidFill>
            </a:endParaRPr>
          </a:p>
          <a:p>
            <a:pPr lvl="0"/>
            <a:r>
              <a:rPr lang="ru-RU" b="1" dirty="0" smtClean="0">
                <a:solidFill>
                  <a:schemeClr val="bg1"/>
                </a:solidFill>
              </a:rPr>
              <a:t>3— дивергентное (истинное)</a:t>
            </a:r>
          </a:p>
          <a:p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449179" cy="427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352771" y="0"/>
            <a:ext cx="3433505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Пути видообразования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725906"/>
            <a:ext cx="7327232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Механизмы дивергентного видообразования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" y="1259306"/>
            <a:ext cx="5694947" cy="403956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b="1" dirty="0" err="1" smtClean="0">
                <a:solidFill>
                  <a:schemeClr val="bg1"/>
                </a:solidFill>
              </a:rPr>
              <a:t>Аллопатрическое</a:t>
            </a:r>
            <a:r>
              <a:rPr lang="ru-RU" sz="2400" b="1" dirty="0" smtClean="0">
                <a:solidFill>
                  <a:schemeClr val="bg1"/>
                </a:solidFill>
              </a:rPr>
              <a:t> (географическое) </a:t>
            </a:r>
            <a:r>
              <a:rPr lang="ru-RU" sz="2400" dirty="0" smtClean="0">
                <a:solidFill>
                  <a:schemeClr val="bg1"/>
                </a:solidFill>
              </a:rPr>
              <a:t>– происходит при географической изоляции между популяциями или вследствие резких отличий в окружающей среде внутри вида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 </a:t>
            </a:r>
            <a:r>
              <a:rPr lang="ru-RU" sz="2400" b="1" dirty="0" err="1" smtClean="0">
                <a:solidFill>
                  <a:schemeClr val="bg1"/>
                </a:solidFill>
              </a:rPr>
              <a:t>Симпатрическое</a:t>
            </a:r>
            <a:r>
              <a:rPr lang="ru-RU" sz="2400" b="1" dirty="0" smtClean="0">
                <a:solidFill>
                  <a:schemeClr val="bg1"/>
                </a:solidFill>
              </a:rPr>
              <a:t> (экологическое) – </a:t>
            </a:r>
            <a:r>
              <a:rPr lang="ru-RU" sz="2400" dirty="0" smtClean="0">
                <a:solidFill>
                  <a:schemeClr val="bg1"/>
                </a:solidFill>
              </a:rPr>
              <a:t>происходит при генетической изоляции между популяциями, и новый вид образуется внутри ареала исходного вида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image30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14474" y="2438401"/>
            <a:ext cx="3257890" cy="22291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93825" y="4797251"/>
            <a:ext cx="4150175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Аллопатрическое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Симпатрическое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116943" y="279359"/>
            <a:ext cx="3840988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Темпы видообразования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2979" y="938464"/>
            <a:ext cx="5751095" cy="33932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Микроэволюционные процессы, протекающие в популяциях, могут приводить к возникновению новых видов – центральному и важнейшему этапу эволюции живого на Земле.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Видообразование </a:t>
            </a:r>
            <a:r>
              <a:rPr lang="ru-RU" sz="2400" dirty="0" smtClean="0">
                <a:solidFill>
                  <a:schemeClr val="bg1"/>
                </a:solidFill>
              </a:rPr>
              <a:t>– процесс возникновения новых биологических видов и изменения их во времени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9" name="image35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03495" y="2454441"/>
            <a:ext cx="3015916" cy="24941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181112" y="231233"/>
            <a:ext cx="3840988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Темпы видообразования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884" y="1227222"/>
            <a:ext cx="8534400" cy="450123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Градуализм </a:t>
            </a:r>
            <a:r>
              <a:rPr lang="ru-RU" sz="2400" dirty="0" smtClean="0">
                <a:solidFill>
                  <a:schemeClr val="bg1"/>
                </a:solidFill>
              </a:rPr>
              <a:t>– трансформация видов постепенна; значительные изменения достигаются благодаря медленному, но продолжительному протеканию процессов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sz="2400" b="1" dirty="0" err="1" smtClean="0">
                <a:solidFill>
                  <a:schemeClr val="bg1"/>
                </a:solidFill>
              </a:rPr>
              <a:t>Пунктуализм</a:t>
            </a:r>
            <a:r>
              <a:rPr lang="ru-RU" sz="2400" b="1" dirty="0" smtClean="0">
                <a:solidFill>
                  <a:schemeClr val="bg1"/>
                </a:solidFill>
              </a:rPr>
              <a:t> – </a:t>
            </a:r>
            <a:r>
              <a:rPr lang="ru-RU" sz="2400" dirty="0" smtClean="0">
                <a:solidFill>
                  <a:schemeClr val="bg1"/>
                </a:solidFill>
              </a:rPr>
              <a:t>трансформация видов скачкообразна; периоды видообразования (краткие) чередуются с периодами эволюционной стабильности (длительными)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sz="2400" b="1" dirty="0" err="1" smtClean="0">
                <a:solidFill>
                  <a:schemeClr val="bg1"/>
                </a:solidFill>
              </a:rPr>
              <a:t>Сальтационизм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– видообразование происходит очень быстро, в течение нескольких поколений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 </a:t>
            </a:r>
          </a:p>
          <a:p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168844" y="215190"/>
            <a:ext cx="4058034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Видообразование сегодня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6411" y="986590"/>
            <a:ext cx="47645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  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884" y="1227222"/>
            <a:ext cx="7755648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ru-RU" sz="2100" dirty="0" smtClean="0">
              <a:solidFill>
                <a:schemeClr val="bg1"/>
              </a:solidFill>
            </a:endParaRPr>
          </a:p>
          <a:p>
            <a:endParaRPr lang="ru-RU" sz="2100" dirty="0">
              <a:solidFill>
                <a:schemeClr val="bg1"/>
              </a:solidFill>
            </a:endParaRPr>
          </a:p>
        </p:txBody>
      </p:sp>
      <p:pic>
        <p:nvPicPr>
          <p:cNvPr id="9" name="image37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3738" y="980993"/>
            <a:ext cx="4269851" cy="3915861"/>
          </a:xfrm>
          <a:prstGeom prst="rect">
            <a:avLst/>
          </a:prstGeom>
        </p:spPr>
      </p:pic>
      <p:pic>
        <p:nvPicPr>
          <p:cNvPr id="10" name="image38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96854" y="798096"/>
            <a:ext cx="2800952" cy="4126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71451" y="44054"/>
            <a:ext cx="1088231" cy="105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Rectangle 1"/>
          <p:cNvSpPr>
            <a:spLocks noChangeArrowheads="1"/>
          </p:cNvSpPr>
          <p:nvPr/>
        </p:nvSpPr>
        <p:spPr bwMode="auto">
          <a:xfrm>
            <a:off x="2572942" y="271463"/>
            <a:ext cx="4136231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 anchor="ctr">
            <a:spAutoFit/>
          </a:bodyPr>
          <a:lstStyle/>
          <a:p>
            <a:r>
              <a:rPr lang="ru-RU" sz="2400" b="1" dirty="0">
                <a:latin typeface="Times New Roman" pitchFamily="18" charset="0"/>
                <a:ea typeface="Microsoft Sans Serif" pitchFamily="34" charset="0"/>
                <a:cs typeface="Times New Roman" pitchFamily="18" charset="0"/>
              </a:rPr>
              <a:t>Благодарю за внимание!</a:t>
            </a:r>
            <a:endParaRPr lang="ru-RU" sz="2400" dirty="0">
              <a:ea typeface="Microsoft Sans Serif" pitchFamily="34" charset="0"/>
            </a:endParaRPr>
          </a:p>
        </p:txBody>
      </p:sp>
      <p:pic>
        <p:nvPicPr>
          <p:cNvPr id="50179" name="Picture 4" descr="Новосибирск | Лабораторная мышь из Новосибирска стала участницей необычного  конкурса - БезФормат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1854" y="1010841"/>
            <a:ext cx="6268640" cy="382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" y="0"/>
            <a:ext cx="561474" cy="53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300790" y="514666"/>
            <a:ext cx="5666873" cy="367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pPr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При отсутствии давлений со стороны среды или сохранении постоянства условий генетический состав популяций будет, в среднем, оставаться статистически неизменным долгое время. Изменение генотипического состава популяции возможно под влиянием </a:t>
            </a:r>
            <a:r>
              <a:rPr lang="ru-RU" sz="2400" b="1" dirty="0" smtClean="0">
                <a:solidFill>
                  <a:schemeClr val="bg1"/>
                </a:solidFill>
              </a:rPr>
              <a:t>элементарных факторов эволюции.</a:t>
            </a:r>
          </a:p>
          <a:p>
            <a:pPr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069432" y="0"/>
            <a:ext cx="433032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Характеристики популяций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7794" y="1556084"/>
            <a:ext cx="2307119" cy="1568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4968" y="3281753"/>
            <a:ext cx="2513411" cy="168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2028" y="3882189"/>
            <a:ext cx="1580952" cy="1062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0075" y="3889381"/>
            <a:ext cx="1536032" cy="1042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" y="0"/>
            <a:ext cx="609600" cy="580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946861" y="323473"/>
            <a:ext cx="553472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b="1" dirty="0" smtClean="0">
                <a:solidFill>
                  <a:schemeClr val="bg1"/>
                </a:solidFill>
              </a:rPr>
              <a:t>Элементарные факторы эволюции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300790" y="1207163"/>
            <a:ext cx="5666873" cy="2285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Мутационный процесс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 Популяционные волны  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 Изоляция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 Естественный отбор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 Дрейф генов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pPr>
              <a:buFont typeface="Arial" pitchFamily="34" charset="0"/>
              <a:buChar char="•"/>
              <a:defRPr/>
            </a:pPr>
            <a:endParaRPr lang="ru-RU" sz="2400" dirty="0" smtClean="0">
              <a:solidFill>
                <a:schemeClr val="bg1"/>
              </a:solidFill>
            </a:endParaRPr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421106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6895" y="1700463"/>
            <a:ext cx="2338685" cy="310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239" y="3469982"/>
            <a:ext cx="3621881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6287" y="974559"/>
            <a:ext cx="1879310" cy="3807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0" y="0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660734" y="231232"/>
            <a:ext cx="514326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Элементарные факторы эволюции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1295400" y="666470"/>
            <a:ext cx="5666873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Мутации</a:t>
            </a:r>
          </a:p>
          <a:p>
            <a:pPr algn="ctr">
              <a:buFont typeface="Arial" pitchFamily="34" charset="0"/>
              <a:buChar char="•"/>
              <a:defRPr/>
            </a:pPr>
            <a:endParaRPr lang="ru-RU" sz="2400" dirty="0" smtClean="0">
              <a:solidFill>
                <a:schemeClr val="bg1"/>
              </a:solidFill>
            </a:endParaRPr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20579" y="990600"/>
            <a:ext cx="8650705" cy="477823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Это дискретные изменения наследственной информации</a:t>
            </a:r>
          </a:p>
          <a:p>
            <a:pPr>
              <a:buFont typeface="Wingdings" pitchFamily="2" charset="2"/>
              <a:buNone/>
              <a:defRPr/>
            </a:pP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Мутация – внезапное изменение генетического материала, приводящее к изменению тех или иных признаков организмов.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 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Генные мутации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Хромосомные мутации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Геномные мутации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Внеядерные мутации</a:t>
            </a:r>
          </a:p>
          <a:p>
            <a:pPr>
              <a:buFont typeface="Wingdings" pitchFamily="2" charset="2"/>
              <a:buNone/>
              <a:defRPr/>
            </a:pPr>
            <a:endParaRPr lang="ru-RU" sz="2400" b="1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ru-RU" sz="2100" b="1" dirty="0" smtClean="0">
              <a:solidFill>
                <a:schemeClr val="bg1"/>
              </a:solidFill>
            </a:endParaRPr>
          </a:p>
          <a:p>
            <a:endParaRPr lang="ru-RU" sz="2100" dirty="0"/>
          </a:p>
        </p:txBody>
      </p:sp>
      <p:pic>
        <p:nvPicPr>
          <p:cNvPr id="8" name="image24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46358" y="3785937"/>
            <a:ext cx="1764632" cy="1065694"/>
          </a:xfrm>
          <a:prstGeom prst="rect">
            <a:avLst/>
          </a:prstGeom>
        </p:spPr>
      </p:pic>
      <p:grpSp>
        <p:nvGrpSpPr>
          <p:cNvPr id="68610" name="Group 2"/>
          <p:cNvGrpSpPr>
            <a:grpSpLocks/>
          </p:cNvGrpSpPr>
          <p:nvPr/>
        </p:nvGrpSpPr>
        <p:grpSpPr bwMode="auto">
          <a:xfrm>
            <a:off x="6055332" y="4255419"/>
            <a:ext cx="559594" cy="235744"/>
            <a:chOff x="6273" y="350"/>
            <a:chExt cx="1175" cy="495"/>
          </a:xfrm>
        </p:grpSpPr>
        <p:sp>
          <p:nvSpPr>
            <p:cNvPr id="68611" name="Freeform 3"/>
            <p:cNvSpPr>
              <a:spLocks/>
            </p:cNvSpPr>
            <p:nvPr/>
          </p:nvSpPr>
          <p:spPr bwMode="auto">
            <a:xfrm>
              <a:off x="6292" y="369"/>
              <a:ext cx="1135" cy="455"/>
            </a:xfrm>
            <a:custGeom>
              <a:avLst/>
              <a:gdLst/>
              <a:ahLst/>
              <a:cxnLst>
                <a:cxn ang="0">
                  <a:pos x="907" y="0"/>
                </a:cxn>
                <a:cxn ang="0">
                  <a:pos x="907" y="114"/>
                </a:cxn>
                <a:cxn ang="0">
                  <a:pos x="0" y="114"/>
                </a:cxn>
                <a:cxn ang="0">
                  <a:pos x="0" y="341"/>
                </a:cxn>
                <a:cxn ang="0">
                  <a:pos x="907" y="341"/>
                </a:cxn>
                <a:cxn ang="0">
                  <a:pos x="907" y="455"/>
                </a:cxn>
                <a:cxn ang="0">
                  <a:pos x="1135" y="227"/>
                </a:cxn>
                <a:cxn ang="0">
                  <a:pos x="907" y="0"/>
                </a:cxn>
              </a:cxnLst>
              <a:rect l="0" t="0" r="r" b="b"/>
              <a:pathLst>
                <a:path w="1135" h="455">
                  <a:moveTo>
                    <a:pt x="907" y="0"/>
                  </a:moveTo>
                  <a:lnTo>
                    <a:pt x="907" y="114"/>
                  </a:lnTo>
                  <a:lnTo>
                    <a:pt x="0" y="114"/>
                  </a:lnTo>
                  <a:lnTo>
                    <a:pt x="0" y="341"/>
                  </a:lnTo>
                  <a:lnTo>
                    <a:pt x="907" y="341"/>
                  </a:lnTo>
                  <a:lnTo>
                    <a:pt x="907" y="455"/>
                  </a:lnTo>
                  <a:lnTo>
                    <a:pt x="1135" y="227"/>
                  </a:lnTo>
                  <a:lnTo>
                    <a:pt x="907" y="0"/>
                  </a:lnTo>
                  <a:close/>
                </a:path>
              </a:pathLst>
            </a:custGeom>
            <a:solidFill>
              <a:srgbClr val="4F81B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612" name="Freeform 4"/>
            <p:cNvSpPr>
              <a:spLocks/>
            </p:cNvSpPr>
            <p:nvPr/>
          </p:nvSpPr>
          <p:spPr bwMode="auto">
            <a:xfrm>
              <a:off x="6292" y="369"/>
              <a:ext cx="1135" cy="455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907" y="114"/>
                </a:cxn>
                <a:cxn ang="0">
                  <a:pos x="907" y="0"/>
                </a:cxn>
                <a:cxn ang="0">
                  <a:pos x="1135" y="227"/>
                </a:cxn>
                <a:cxn ang="0">
                  <a:pos x="907" y="455"/>
                </a:cxn>
                <a:cxn ang="0">
                  <a:pos x="907" y="341"/>
                </a:cxn>
                <a:cxn ang="0">
                  <a:pos x="0" y="341"/>
                </a:cxn>
                <a:cxn ang="0">
                  <a:pos x="0" y="114"/>
                </a:cxn>
              </a:cxnLst>
              <a:rect l="0" t="0" r="r" b="b"/>
              <a:pathLst>
                <a:path w="1135" h="455">
                  <a:moveTo>
                    <a:pt x="0" y="114"/>
                  </a:moveTo>
                  <a:lnTo>
                    <a:pt x="907" y="114"/>
                  </a:lnTo>
                  <a:lnTo>
                    <a:pt x="907" y="0"/>
                  </a:lnTo>
                  <a:lnTo>
                    <a:pt x="1135" y="227"/>
                  </a:lnTo>
                  <a:lnTo>
                    <a:pt x="907" y="455"/>
                  </a:lnTo>
                  <a:lnTo>
                    <a:pt x="907" y="341"/>
                  </a:lnTo>
                  <a:lnTo>
                    <a:pt x="0" y="341"/>
                  </a:lnTo>
                  <a:lnTo>
                    <a:pt x="0" y="114"/>
                  </a:lnTo>
                  <a:close/>
                </a:path>
              </a:pathLst>
            </a:custGeom>
            <a:noFill/>
            <a:ln w="25400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12" name="image25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46231" y="3882189"/>
            <a:ext cx="1973179" cy="953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" y="0"/>
            <a:ext cx="561474" cy="53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802106" y="0"/>
            <a:ext cx="6001896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Элементарные факторы эволюции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786063" y="373340"/>
            <a:ext cx="5614737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Мутации</a:t>
            </a:r>
          </a:p>
          <a:p>
            <a:pPr algn="ctr">
              <a:buFont typeface="Arial" pitchFamily="34" charset="0"/>
              <a:buChar char="•"/>
              <a:defRPr/>
            </a:pPr>
            <a:endParaRPr lang="ru-RU" sz="2400" dirty="0" smtClean="0">
              <a:solidFill>
                <a:schemeClr val="bg1"/>
              </a:solidFill>
            </a:endParaRPr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0" y="3108158"/>
            <a:ext cx="865070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Font typeface="Wingdings" pitchFamily="2" charset="2"/>
              <a:buNone/>
              <a:defRPr/>
            </a:pPr>
            <a:endParaRPr lang="ru-RU" sz="2100" b="1" dirty="0" smtClean="0">
              <a:solidFill>
                <a:schemeClr val="bg1"/>
              </a:solidFill>
            </a:endParaRPr>
          </a:p>
          <a:p>
            <a:endParaRPr lang="ru-RU" sz="21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1026695"/>
            <a:ext cx="6168191" cy="265457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Генные мутации</a:t>
            </a:r>
          </a:p>
          <a:p>
            <a:pPr>
              <a:buFont typeface="Arial" pitchFamily="34" charset="0"/>
              <a:buChar char="•"/>
              <a:defRPr/>
            </a:pPr>
            <a:endParaRPr lang="ru-RU" sz="24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Хромосомные мутации</a:t>
            </a:r>
          </a:p>
          <a:p>
            <a:pPr>
              <a:buFont typeface="Arial" pitchFamily="34" charset="0"/>
              <a:buChar char="•"/>
              <a:defRPr/>
            </a:pPr>
            <a:endParaRPr lang="ru-RU" sz="2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Геномные мутации</a:t>
            </a:r>
          </a:p>
          <a:p>
            <a:pPr>
              <a:buFont typeface="Arial" pitchFamily="34" charset="0"/>
              <a:buChar char="•"/>
              <a:defRPr/>
            </a:pPr>
            <a:endParaRPr lang="ru-RU" sz="2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Внеядерные мутации</a:t>
            </a:r>
            <a:endParaRPr lang="ru-RU" dirty="0" smtClean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1579" y="609601"/>
            <a:ext cx="1382443" cy="1443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0685" y="2186981"/>
            <a:ext cx="2070560" cy="137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7051" y="2871536"/>
            <a:ext cx="2356443" cy="166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15327" y="3834063"/>
            <a:ext cx="2099108" cy="130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Paalaaatinooo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12604</TotalTime>
  <Words>2274</Words>
  <Application>Microsoft Office PowerPoint</Application>
  <PresentationFormat>Экран (16:9)</PresentationFormat>
  <Paragraphs>297</Paragraphs>
  <Slides>55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Сектор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Магомедкамил</dc:creator>
  <cp:lastModifiedBy>Пользователь Windows</cp:lastModifiedBy>
  <cp:revision>1270</cp:revision>
  <cp:lastPrinted>2020-09-04T10:43:02Z</cp:lastPrinted>
  <dcterms:created xsi:type="dcterms:W3CDTF">2020-06-19T12:20:54Z</dcterms:created>
  <dcterms:modified xsi:type="dcterms:W3CDTF">2025-05-21T05:17:31Z</dcterms:modified>
</cp:coreProperties>
</file>