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87" r:id="rId8"/>
    <p:sldId id="262" r:id="rId9"/>
    <p:sldId id="263" r:id="rId10"/>
    <p:sldId id="264" r:id="rId11"/>
    <p:sldId id="265" r:id="rId12"/>
    <p:sldId id="288" r:id="rId13"/>
    <p:sldId id="266" r:id="rId14"/>
    <p:sldId id="267" r:id="rId15"/>
    <p:sldId id="268" r:id="rId16"/>
    <p:sldId id="289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E3"/>
    <a:srgbClr val="00BB1C"/>
    <a:srgbClr val="FF3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82318460192476"/>
          <c:w val="1"/>
          <c:h val="0.820688538932633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Вам нравится учится в ЮФМЛ?</c:v>
                </c:pt>
              </c:strCache>
            </c:strRef>
          </c:tx>
          <c:spPr>
            <a:solidFill>
              <a:srgbClr val="006CE3"/>
            </a:solidFill>
          </c:spPr>
          <c:explosion val="32"/>
          <c:dPt>
            <c:idx val="0"/>
            <c:bubble3D val="0"/>
            <c:spPr>
              <a:solidFill>
                <a:srgbClr val="006CE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8D-45DF-B72E-4E276BB7C815}"/>
              </c:ext>
            </c:extLst>
          </c:dPt>
          <c:dPt>
            <c:idx val="1"/>
            <c:bubble3D val="0"/>
            <c:explosion val="10"/>
            <c:spPr>
              <a:solidFill>
                <a:srgbClr val="FF3B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CB-4AC2-8DA5-4CB0A81B0E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B-4AC2-8DA5-4CB0A81B0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471259842519685"/>
          <c:y val="0.16865208515602212"/>
          <c:w val="0.10036638779527561"/>
          <c:h val="0.13134791484397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Вы каждый день читаете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BB1C"/>
                </a:solidFill>
                <a:sym typeface="Wingdings" panose="05000000000000000000" pitchFamily="2" charset="2"/>
              </a:rPr>
              <a:t></a:t>
            </a:r>
            <a:r>
              <a:rPr lang="ru-RU" b="1" dirty="0">
                <a:solidFill>
                  <a:srgbClr val="00BB1C"/>
                </a:solidFill>
                <a:sym typeface="Wingdings" panose="05000000000000000000" pitchFamily="2" charset="2"/>
              </a:rPr>
              <a:t> Да</a:t>
            </a:r>
            <a:endParaRPr lang="ru-RU" b="1" dirty="0">
              <a:solidFill>
                <a:srgbClr val="00BB1C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CE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5B994A2-0FEE-42FA-8ECE-3273A16A15F6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F1-44E0-B825-5A7B909F8F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71780A-A512-43F4-81E4-8E8BE9D7B986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3F1-44E0-B825-5A7B909F8F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3C20464-0A40-41FF-969F-0F3E2FB7DEAF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F1-44E0-B825-5A7B909F8FA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E9B268F-546F-4DCB-B586-6F24F05A3AB8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3F1-44E0-B825-5A7B909F8FA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581D8D2-97DD-493D-A9E8-97841F0348BD}" type="CELLREF">
                      <a:rPr lang="en-US" smtClean="0"/>
                      <a:pPr/>
                      <a:t>[ССЫЛКА НА ЯЧЕЙКУ]</a:t>
                    </a:fld>
                    <a:r>
                      <a:rPr lang="en-US" baseline="0" dirty="0"/>
                      <a:t> </a:t>
                    </a:r>
                    <a:fld id="{354E1337-4144-4834-8E4C-BF5BA21C819E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{5581D8D2-97DD-493D-A9E8-97841F0348BD}</c15:txfldGUID>
                      <c15:f>Лист1!$C$6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33F1-44E0-B825-5A7B909F8FA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Пенсионеры</c:v>
                </c:pt>
                <c:pt idx="1">
                  <c:v>Люди от 40 до 60 лет</c:v>
                </c:pt>
                <c:pt idx="2">
                  <c:v>Люди от 20 до 40 лет</c:v>
                </c:pt>
                <c:pt idx="3">
                  <c:v>Подростки</c:v>
                </c:pt>
                <c:pt idx="4">
                  <c:v>Дети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0.67</c:v>
                </c:pt>
                <c:pt idx="1">
                  <c:v>0.59</c:v>
                </c:pt>
                <c:pt idx="2">
                  <c:v>0.53</c:v>
                </c:pt>
                <c:pt idx="3">
                  <c:v>0.44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1-44E0-B825-5A7B909F8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shape val="box"/>
        <c:axId val="-764854368"/>
        <c:axId val="-764856000"/>
        <c:axId val="0"/>
      </c:bar3DChart>
      <c:catAx>
        <c:axId val="-76485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4856000"/>
        <c:crosses val="autoZero"/>
        <c:auto val="1"/>
        <c:lblAlgn val="ctr"/>
        <c:lblOffset val="100"/>
        <c:noMultiLvlLbl val="0"/>
      </c:catAx>
      <c:valAx>
        <c:axId val="-76485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485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/>
                </a:solidFill>
              </a:rPr>
              <a:t>Выбор предметов ЕГЭ студентами ЮФМЛ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информатика</c:v>
                </c:pt>
              </c:strCache>
            </c:strRef>
          </c:tx>
          <c:spPr>
            <a:solidFill>
              <a:srgbClr val="006C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32</c:v>
                </c:pt>
                <c:pt idx="2">
                  <c:v>35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7-441C-8ED7-AB01F2C911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физика</c:v>
                </c:pt>
              </c:strCache>
            </c:strRef>
          </c:tx>
          <c:spPr>
            <a:solidFill>
              <a:srgbClr val="FF3B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</c:v>
                </c:pt>
                <c:pt idx="1">
                  <c:v>32</c:v>
                </c:pt>
                <c:pt idx="2">
                  <c:v>28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7-441C-8ED7-AB01F2C911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обществознание</c:v>
                </c:pt>
              </c:strCache>
            </c:strRef>
          </c:tx>
          <c:spPr>
            <a:solidFill>
              <a:srgbClr val="00BB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E7-441C-8ED7-AB01F2C91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-764859808"/>
        <c:axId val="-764853824"/>
      </c:barChart>
      <c:catAx>
        <c:axId val="-76485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4853824"/>
        <c:crosses val="autoZero"/>
        <c:auto val="1"/>
        <c:lblAlgn val="ctr"/>
        <c:lblOffset val="100"/>
        <c:noMultiLvlLbl val="0"/>
      </c:catAx>
      <c:valAx>
        <c:axId val="-76485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485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Возрастной состав населения ХМАО – Югры (2021 г.)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Возраст, лет</c:v>
                </c:pt>
              </c:strCache>
            </c:strRef>
          </c:tx>
          <c:spPr>
            <a:solidFill>
              <a:srgbClr val="006CE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349811-F6AD-46A2-8FF3-DE42BEEAFE67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AD-4A4F-9F2B-29842A9404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5783724-F250-4E07-B8A3-B1B10E590C42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1AD-4A4F-9F2B-29842A9404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172DCB-77CB-4405-88E1-58BA772DD87A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AD-4A4F-9F2B-29842A9404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905DEEE-F5D3-4369-86FA-C951506E8056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1AD-4A4F-9F2B-29842A9404D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D9A2DE8-8A14-477E-B891-F4037D5BB1AA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AD-4A4F-9F2B-29842A9404D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6C1EFAA-8874-45DA-9FA5-B278B1DDCE8B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1AD-4A4F-9F2B-29842A9404D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70AE8C7-B2C8-499B-9D93-1417D390E337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1AD-4A4F-9F2B-29842A9404D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751DD94-58D3-44EC-95ED-640511761F9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1AD-4A4F-9F2B-29842A9404D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&lt;10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&gt;70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0.12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0.16</c:v>
                </c:pt>
                <c:pt idx="4">
                  <c:v>0.15</c:v>
                </c:pt>
                <c:pt idx="5">
                  <c:v>0.11</c:v>
                </c:pt>
                <c:pt idx="6">
                  <c:v>0.09</c:v>
                </c:pt>
                <c:pt idx="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D-4A4F-9F2B-29842A940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shape val="box"/>
        <c:axId val="-764852192"/>
        <c:axId val="-764850016"/>
        <c:axId val="0"/>
      </c:bar3DChart>
      <c:catAx>
        <c:axId val="-76485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4850016"/>
        <c:crosses val="autoZero"/>
        <c:auto val="1"/>
        <c:lblAlgn val="ctr"/>
        <c:lblOffset val="100"/>
        <c:noMultiLvlLbl val="0"/>
      </c:catAx>
      <c:valAx>
        <c:axId val="-76485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Численность населения,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485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6CE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4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8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>
            <a:lvl1pPr>
              <a:defRPr b="1">
                <a:solidFill>
                  <a:srgbClr val="006CE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7958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CE3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3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3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9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2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6B7-19BA-429B-BBB7-63F26152F37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6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D6B7-19BA-429B-BBB7-63F26152F37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62F3-CA44-43FA-8327-AF40CA5DE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6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2926"/>
            <a:ext cx="9144000" cy="3619499"/>
          </a:xfrm>
        </p:spPr>
        <p:txBody>
          <a:bodyPr>
            <a:normAutofit/>
          </a:bodyPr>
          <a:lstStyle/>
          <a:p>
            <a:r>
              <a:rPr lang="ru-RU" b="1" dirty="0"/>
              <a:t>Анкетирование как метод исследования - виды, правила составления, анализ результатов</a:t>
            </a:r>
            <a:endParaRPr lang="ru-RU" dirty="0"/>
          </a:p>
        </p:txBody>
      </p:sp>
      <p:pic>
        <p:nvPicPr>
          <p:cNvPr id="5" name="Picture 8" descr="https://phonoteka.org/uploads/posts/2021-04/1618507909_28-p-fon-dlya-oprosa-32.png">
            <a:extLst>
              <a:ext uri="{FF2B5EF4-FFF2-40B4-BE49-F238E27FC236}">
                <a16:creationId xmlns:a16="http://schemas.microsoft.com/office/drawing/2014/main" id="{4BF1259C-B8A6-439E-B03D-E52F78998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4"/>
          <a:stretch/>
        </p:blipFill>
        <p:spPr bwMode="auto">
          <a:xfrm>
            <a:off x="7777162" y="4586277"/>
            <a:ext cx="4162425" cy="22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6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/>
              <a:t>Основная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Это самая большая часть опроса, которая состоит из блоков вопросов разной формы и сложности. Образец основной части изображен ниже.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44015-37BA-4EA4-A413-FECC88C9E172}"/>
              </a:ext>
            </a:extLst>
          </p:cNvPr>
          <p:cNvSpPr txBox="1"/>
          <p:nvPr/>
        </p:nvSpPr>
        <p:spPr>
          <a:xfrm>
            <a:off x="838200" y="2800231"/>
            <a:ext cx="10515600" cy="3877985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ли в Вашей организации учёт количества предоставляемых услуг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1" indent="95250">
              <a:spcBef>
                <a:spcPts val="600"/>
              </a:spcBef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да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endParaRPr lang="ru-RU" alt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да, то кто отвечает за осуществление такого учёта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1" indent="95250">
              <a:spcBef>
                <a:spcPts val="6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руководитель организации </a:t>
            </a:r>
          </a:p>
          <a:p>
            <a:pPr marL="806450" lvl="1" indent="95250">
              <a:spcBef>
                <a:spcPts val="6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сотрудник</a:t>
            </a:r>
          </a:p>
          <a:p>
            <a:pPr marL="806450" lvl="1" indent="95250">
              <a:spcBef>
                <a:spcPts val="600"/>
              </a:spcBef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</a:t>
            </a:r>
          </a:p>
          <a:p>
            <a:pPr marL="806450" lvl="1" indent="95250">
              <a:spcBef>
                <a:spcPts val="6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ответ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</a:t>
            </a: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  <a:sym typeface="Webdings" panose="05030102010509060703" pitchFamily="18" charset="2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ли в организации система оценки качества предоставляемых услуг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>
              <a:spcBef>
                <a:spcPts val="600"/>
              </a:spcBef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да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3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AutoNum type="arabicPeriod"/>
            </a:pPr>
            <a:r>
              <a:rPr lang="en-US" b="1" dirty="0"/>
              <a:t> </a:t>
            </a:r>
            <a:r>
              <a:rPr lang="ru-RU" b="1" dirty="0"/>
              <a:t>Открытые вопросы</a:t>
            </a:r>
            <a:r>
              <a:rPr lang="ru-RU" dirty="0"/>
              <a:t> отличаются от других типов, используемых в анкетах, тем, что они могут дать неожиданные результаты, которые могут сделать исследование более оригинальным и ценным. Тем не менее такие результаты трудно проанализировать. Примеры открытых вопросов включают в себя такие виды:</a:t>
            </a:r>
            <a:endParaRPr lang="en-US" dirty="0"/>
          </a:p>
          <a:p>
            <a:pPr lvl="1" fontAlgn="base">
              <a:lnSpc>
                <a:spcPct val="100000"/>
              </a:lnSpc>
            </a:pPr>
            <a:r>
              <a:rPr lang="ru-RU" dirty="0"/>
              <a:t>полностью неструктурированный – например, такой: «Как вы относитесь к кошкам?»;</a:t>
            </a:r>
          </a:p>
          <a:p>
            <a:pPr lvl="1" fontAlgn="base"/>
            <a:r>
              <a:rPr lang="ru-RU" dirty="0"/>
              <a:t>завершение предложения – информанты заканчивают неполное предложение. Например, «Самое важное соображение в моем решении купить новый дом – это...»;</a:t>
            </a:r>
          </a:p>
          <a:p>
            <a:pPr lvl="1" fontAlgn="base"/>
            <a:r>
              <a:rPr lang="ru-RU" dirty="0"/>
              <a:t>завершение истории. Респонденты заканчивают неполную историю;</a:t>
            </a:r>
          </a:p>
          <a:p>
            <a:pPr lvl="1" fontAlgn="base"/>
            <a:r>
              <a:rPr lang="ru-RU" dirty="0"/>
              <a:t>тематический апперцептивный тест. Участники объясняют картину или рассказывают о том, что, по их мнению, происходит на картинке;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09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Преимущества и недостатки открытых  вопросов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834" y="1825625"/>
            <a:ext cx="5030416" cy="47794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b="1" dirty="0"/>
              <a:t> </a:t>
            </a:r>
            <a:r>
              <a:rPr lang="ru-RU" altLang="ru-RU" sz="3500" b="1" dirty="0"/>
              <a:t>Преимущества</a:t>
            </a:r>
            <a:endParaRPr lang="en-US" altLang="ru-RU" sz="3500" b="1" dirty="0"/>
          </a:p>
          <a:p>
            <a:pPr>
              <a:lnSpc>
                <a:spcPct val="80000"/>
              </a:lnSpc>
            </a:pPr>
            <a:r>
              <a:rPr lang="ru-RU" altLang="ru-RU" dirty="0" smtClean="0"/>
              <a:t>позволяют </a:t>
            </a:r>
            <a:r>
              <a:rPr lang="ru-RU" altLang="ru-RU" dirty="0"/>
              <a:t>получать неожиданные ответы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более </a:t>
            </a:r>
            <a:r>
              <a:rPr lang="ru-RU" altLang="ru-RU" dirty="0"/>
              <a:t>полно отражают взгляды опрашиваемого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улучшает </a:t>
            </a:r>
            <a:r>
              <a:rPr lang="ru-RU" altLang="ru-RU" dirty="0"/>
              <a:t>атмосферу опроса (отлично подходят для начала опроса)</a:t>
            </a: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DAC407B-929C-4677-A6E4-915D97AFCED2}"/>
              </a:ext>
            </a:extLst>
          </p:cNvPr>
          <p:cNvSpPr txBox="1">
            <a:spLocks/>
          </p:cNvSpPr>
          <p:nvPr/>
        </p:nvSpPr>
        <p:spPr>
          <a:xfrm>
            <a:off x="5772151" y="1825625"/>
            <a:ext cx="5581648" cy="477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b="1" dirty="0"/>
              <a:t> </a:t>
            </a:r>
            <a:r>
              <a:rPr lang="ru-RU" altLang="ru-RU" sz="3500" b="1" dirty="0"/>
              <a:t>Недостатки</a:t>
            </a:r>
          </a:p>
          <a:p>
            <a:pPr>
              <a:lnSpc>
                <a:spcPct val="80000"/>
              </a:lnSpc>
            </a:pPr>
            <a:r>
              <a:rPr lang="ru-RU" altLang="ru-RU" sz="3000" dirty="0" smtClean="0"/>
              <a:t>трудно </a:t>
            </a:r>
            <a:r>
              <a:rPr lang="ru-RU" altLang="ru-RU" sz="3000" dirty="0"/>
              <a:t>кодировать и интерпретировать ответы</a:t>
            </a:r>
          </a:p>
          <a:p>
            <a:pPr>
              <a:lnSpc>
                <a:spcPct val="80000"/>
              </a:lnSpc>
            </a:pPr>
            <a:r>
              <a:rPr lang="ru-RU" altLang="ru-RU" sz="3000" dirty="0" smtClean="0"/>
              <a:t>время </a:t>
            </a:r>
            <a:r>
              <a:rPr lang="ru-RU" altLang="ru-RU" sz="3000" dirty="0"/>
              <a:t>(на ответ, на кодировку) </a:t>
            </a:r>
          </a:p>
          <a:p>
            <a:pPr>
              <a:lnSpc>
                <a:spcPct val="80000"/>
              </a:lnSpc>
            </a:pPr>
            <a:r>
              <a:rPr lang="ru-RU" altLang="ru-RU" sz="3000" dirty="0" smtClean="0"/>
              <a:t>плохо </a:t>
            </a:r>
            <a:r>
              <a:rPr lang="ru-RU" altLang="ru-RU" sz="3000" dirty="0"/>
              <a:t>подходят для </a:t>
            </a:r>
            <a:r>
              <a:rPr lang="ru-RU" altLang="ru-RU" sz="3000" dirty="0" err="1"/>
              <a:t>самозаполнения</a:t>
            </a:r>
            <a:r>
              <a:rPr lang="ru-RU" altLang="ru-RU" sz="3000" dirty="0"/>
              <a:t> и онлайн-опросов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FD356A-0059-4C4F-BAFB-B5D6A094E475}"/>
              </a:ext>
            </a:extLst>
          </p:cNvPr>
          <p:cNvCxnSpPr/>
          <p:nvPr/>
        </p:nvCxnSpPr>
        <p:spPr>
          <a:xfrm>
            <a:off x="5600700" y="1825625"/>
            <a:ext cx="0" cy="389890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5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2. </a:t>
            </a:r>
            <a:r>
              <a:rPr lang="ru-RU" b="1" dirty="0"/>
              <a:t>Вопросы со множественным выбором</a:t>
            </a:r>
            <a:r>
              <a:rPr lang="ru-RU" dirty="0"/>
              <a:t>. Респондентам предлагается набор ответов (</a:t>
            </a:r>
            <a:r>
              <a:rPr lang="ru-RU" altLang="ru-RU" dirty="0"/>
              <a:t>обычно не более 5-7</a:t>
            </a:r>
            <a:r>
              <a:rPr lang="ru-RU" dirty="0"/>
              <a:t>), которые они должны выбрать.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CCF70-B491-4229-845B-1CC21BFB4C5E}"/>
              </a:ext>
            </a:extLst>
          </p:cNvPr>
          <p:cNvSpPr txBox="1"/>
          <p:nvPr/>
        </p:nvSpPr>
        <p:spPr>
          <a:xfrm>
            <a:off x="838200" y="3075537"/>
            <a:ext cx="7285547" cy="3170099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Ваше семейное положение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1" indent="95250">
              <a:lnSpc>
                <a:spcPct val="15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холост </a:t>
            </a:r>
          </a:p>
          <a:p>
            <a:pPr marL="806450" lvl="1" indent="95250">
              <a:lnSpc>
                <a:spcPct val="15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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женат</a:t>
            </a:r>
          </a:p>
          <a:p>
            <a:pPr marL="806450" lvl="1" indent="95250">
              <a:lnSpc>
                <a:spcPct val="150000"/>
              </a:lnSpc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разведен</a:t>
            </a:r>
          </a:p>
          <a:p>
            <a:pPr marL="806450" lvl="1" indent="95250">
              <a:lnSpc>
                <a:spcPct val="15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вдовец</a:t>
            </a: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403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3. </a:t>
            </a:r>
            <a:r>
              <a:rPr lang="ru-RU" b="1" dirty="0"/>
              <a:t>Дихотомические вопросы</a:t>
            </a:r>
            <a:r>
              <a:rPr lang="ru-RU" dirty="0"/>
              <a:t> - этот вид предполагает на выбор два варианта с возможным нейтральным вариантом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D549F-3B67-40EF-938A-F09CACC4F738}"/>
              </a:ext>
            </a:extLst>
          </p:cNvPr>
          <p:cNvSpPr txBox="1"/>
          <p:nvPr/>
        </p:nvSpPr>
        <p:spPr>
          <a:xfrm>
            <a:off x="838200" y="3105150"/>
            <a:ext cx="8772525" cy="1723549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согласны с утверждением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специальность востребована на рынке”?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1" indent="95250">
              <a:lnSpc>
                <a:spcPct val="15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да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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знаю</a:t>
            </a:r>
          </a:p>
        </p:txBody>
      </p:sp>
    </p:spTree>
    <p:extLst>
      <p:ext uri="{BB962C8B-B14F-4D97-AF65-F5344CB8AC3E}">
        <p14:creationId xmlns:p14="http://schemas.microsoft.com/office/powerpoint/2010/main" val="150507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4. </a:t>
            </a:r>
            <a:r>
              <a:rPr lang="ru-RU" b="1" dirty="0"/>
              <a:t>Матричные вопросы</a:t>
            </a:r>
            <a:r>
              <a:rPr lang="ru-RU" dirty="0"/>
              <a:t> - такой блок выглядит как матрица с категориями ответов вверху и списком вопросов внизу. Это обеспечивает эффективное использование пространства страницы и времени участников.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98E45-3616-49CE-9022-F2E5B753E828}"/>
              </a:ext>
            </a:extLst>
          </p:cNvPr>
          <p:cNvSpPr txBox="1"/>
          <p:nvPr/>
        </p:nvSpPr>
        <p:spPr>
          <a:xfrm>
            <a:off x="942975" y="3205229"/>
            <a:ext cx="6535366" cy="3108543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профессиональные качества ветеринара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D00E5DE-20FE-4C63-86BA-F1458ADD7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10051"/>
              </p:ext>
            </p:extLst>
          </p:nvPr>
        </p:nvGraphicFramePr>
        <p:xfrm>
          <a:off x="1111395" y="3695700"/>
          <a:ext cx="558059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5300">
                  <a:extLst>
                    <a:ext uri="{9D8B030D-6E8A-4147-A177-3AD203B41FA5}">
                      <a16:colId xmlns:a16="http://schemas.microsoft.com/office/drawing/2014/main" val="2704325217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17875935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053390718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776587635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240539020"/>
                    </a:ext>
                  </a:extLst>
                </a:gridCol>
                <a:gridCol w="541421">
                  <a:extLst>
                    <a:ext uri="{9D8B030D-6E8A-4147-A177-3AD203B41FA5}">
                      <a16:colId xmlns:a16="http://schemas.microsoft.com/office/drawing/2014/main" val="2825973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5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12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Уважение у животного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206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1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вмешательства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31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Сочувствие животному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58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21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/>
              <a:t>5</a:t>
            </a:r>
            <a:r>
              <a:rPr lang="en-US" b="1" dirty="0"/>
              <a:t>. </a:t>
            </a:r>
            <a:r>
              <a:rPr lang="ru-RU" b="1" dirty="0"/>
              <a:t>Порядковые вопросы</a:t>
            </a:r>
            <a:r>
              <a:rPr lang="ru-RU" dirty="0"/>
              <a:t> - </a:t>
            </a:r>
            <a:r>
              <a:rPr lang="ru-RU" altLang="ru-RU" dirty="0"/>
              <a:t>ответы</a:t>
            </a:r>
            <a:r>
              <a:rPr lang="en-US" altLang="ru-RU" dirty="0"/>
              <a:t> </a:t>
            </a:r>
            <a:r>
              <a:rPr lang="ru-RU" altLang="ru-RU" dirty="0"/>
              <a:t>требуется выстроить в определенном порядке либо нужно оценить важность каких-либо объектов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98E45-3616-49CE-9022-F2E5B753E828}"/>
              </a:ext>
            </a:extLst>
          </p:cNvPr>
          <p:cNvSpPr txBox="1"/>
          <p:nvPr/>
        </p:nvSpPr>
        <p:spPr>
          <a:xfrm>
            <a:off x="925139" y="2938529"/>
            <a:ext cx="10515601" cy="3090077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lvl="1">
              <a:lnSpc>
                <a:spcPct val="80000"/>
              </a:lnSpc>
            </a:pPr>
            <a: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важность перечисленных ниже характеристик с точки зрения общего качества обслуживания </a:t>
            </a:r>
            <a:br>
              <a:rPr lang="ru-RU" alt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расставьте характеристики по порядку в зависимости от их важности, поставив им оценки от 1 до 7,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наиболее важная характеристика, 7 – наименее важная</a:t>
            </a: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180975" lvl="1"/>
            <a:r>
              <a:rPr lang="ru-RU" alt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 и доступность услуг банка	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Компетентность сотрудников банка 	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Надежность банка			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Отзывчивость сотрудников банка		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975" lvl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Обстановка в помещении банка  		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Выгодность услуг  			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 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Разнообразие условий предложенных услуг  	</a:t>
            </a:r>
            <a:r>
              <a:rPr lang="ru-RU" altLang="ru-RU" i="1" dirty="0"/>
              <a:t> </a:t>
            </a:r>
            <a:r>
              <a:rPr lang="ru-RU" altLang="ru-RU" dirty="0">
                <a:sym typeface="Webdings" panose="05030102010509060703" pitchFamily="18" charset="2"/>
              </a:rPr>
              <a:t></a:t>
            </a:r>
            <a:r>
              <a:rPr lang="ru-RU" altLang="ru-RU" i="1" dirty="0">
                <a:sym typeface="Webdings" panose="05030102010509060703" pitchFamily="18" charset="2"/>
              </a:rPr>
              <a:t>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7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/>
              <a:t>6</a:t>
            </a:r>
            <a:r>
              <a:rPr lang="en-US" b="1" dirty="0"/>
              <a:t>. </a:t>
            </a:r>
            <a:r>
              <a:rPr lang="ru-RU" altLang="ru-RU" b="1" dirty="0"/>
              <a:t>Вопросы с интервалами </a:t>
            </a:r>
            <a:r>
              <a:rPr lang="ru-RU" dirty="0"/>
              <a:t> - </a:t>
            </a:r>
            <a:r>
              <a:rPr lang="ru-RU" altLang="ru-RU" dirty="0"/>
              <a:t>требуется указать, в каком интервале находится ответ</a:t>
            </a:r>
            <a:r>
              <a:rPr lang="ru-RU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740F7F-1D82-4898-8A71-320DFA9DF377}"/>
              </a:ext>
            </a:extLst>
          </p:cNvPr>
          <p:cNvSpPr txBox="1"/>
          <p:nvPr/>
        </p:nvSpPr>
        <p:spPr>
          <a:xfrm>
            <a:off x="933450" y="2865664"/>
            <a:ext cx="6535366" cy="2677656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возраст? (отметьте что-нибудь одно)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59D21-9EDD-4BFC-9625-9C1D5E2F0979}"/>
              </a:ext>
            </a:extLst>
          </p:cNvPr>
          <p:cNvSpPr txBox="1"/>
          <p:nvPr/>
        </p:nvSpPr>
        <p:spPr>
          <a:xfrm>
            <a:off x="543534" y="3260885"/>
            <a:ext cx="35242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 лет 	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kumimoji="1"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25-35 лет 	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kumimoji="1"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35-45 лет	 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45-55 лет           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лет и более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DC3E5-5055-4B8E-949D-70CFF965AE3F}"/>
              </a:ext>
            </a:extLst>
          </p:cNvPr>
          <p:cNvSpPr txBox="1"/>
          <p:nvPr/>
        </p:nvSpPr>
        <p:spPr>
          <a:xfrm>
            <a:off x="3944567" y="3260884"/>
            <a:ext cx="35242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24 лет 	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kumimoji="1"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25-34 лет 	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endParaRPr kumimoji="1"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35-44 лет 	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ru-RU" alt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45-54 лет           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kumimoji="1"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лет и более	</a:t>
            </a:r>
            <a:r>
              <a:rPr kumimoji="1"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нак умножения 4">
            <a:extLst>
              <a:ext uri="{FF2B5EF4-FFF2-40B4-BE49-F238E27FC236}">
                <a16:creationId xmlns:a16="http://schemas.microsoft.com/office/drawing/2014/main" id="{857F301B-7F29-4A45-B2DB-40C835F1ABA4}"/>
              </a:ext>
            </a:extLst>
          </p:cNvPr>
          <p:cNvSpPr/>
          <p:nvPr/>
        </p:nvSpPr>
        <p:spPr>
          <a:xfrm>
            <a:off x="781962" y="2828243"/>
            <a:ext cx="3324225" cy="3081271"/>
          </a:xfrm>
          <a:prstGeom prst="mathMultiply">
            <a:avLst/>
          </a:prstGeom>
          <a:solidFill>
            <a:srgbClr val="FF3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вопросов для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/>
              <a:t>7</a:t>
            </a:r>
            <a:r>
              <a:rPr lang="en-US" b="1" dirty="0"/>
              <a:t>. </a:t>
            </a:r>
            <a:r>
              <a:rPr lang="ru-RU" b="1" dirty="0"/>
              <a:t>Вопросы на случай непредвиденных обстоятельств</a:t>
            </a:r>
            <a:r>
              <a:rPr lang="ru-RU" dirty="0"/>
              <a:t> – пункт, которому уделяют внимание только в том случае, если человек дает конкретный ответ на предыдущий вопрос. Это позволяет не опрашивать людей, которые не имеют отношения к теме.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84EE0-435D-4A68-9632-302B22E2A979}"/>
              </a:ext>
            </a:extLst>
          </p:cNvPr>
          <p:cNvSpPr txBox="1"/>
          <p:nvPr/>
        </p:nvSpPr>
        <p:spPr>
          <a:xfrm>
            <a:off x="838200" y="3429000"/>
            <a:ext cx="8888041" cy="2456955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Пользуетесь ли Вы косметикой?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3650" lvl="1" indent="-457200">
              <a:lnSpc>
                <a:spcPct val="150000"/>
              </a:lnSpc>
              <a:buFont typeface="Wingdings" panose="05000000000000000000" pitchFamily="2" charset="2"/>
              <a:buChar char="¡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да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	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1263650" lvl="1" indent="-457200">
              <a:lnSpc>
                <a:spcPct val="150000"/>
              </a:lnSpc>
              <a:buFont typeface="Wingdings" panose="05000000000000000000" pitchFamily="2" charset="2"/>
              <a:buChar char="¡"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 marL="806450" lvl="1">
              <a:lnSpc>
                <a:spcPct val="150000"/>
              </a:lnSpc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Если да, то с какого возраста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?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_____</a:t>
            </a:r>
            <a:r>
              <a:rPr lang="ru-RU" altLang="ru-RU" sz="2800" i="1" dirty="0">
                <a:sym typeface="Webdings" panose="05030102010509060703" pitchFamily="18" charset="2"/>
              </a:rPr>
              <a:t>	</a:t>
            </a:r>
            <a:r>
              <a:rPr lang="ru-RU" altLang="ru-RU" sz="2800" dirty="0">
                <a:sym typeface="Wingdings" panose="05000000000000000000" pitchFamily="2" charset="2"/>
              </a:rPr>
              <a:t> </a:t>
            </a:r>
            <a:endParaRPr lang="ru-RU" alt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054373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Нежелательные формулировки вопросов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514350" indent="-514350" fontAlgn="base">
              <a:buAutoNum type="arabicPeriod"/>
            </a:pPr>
            <a:r>
              <a:rPr lang="ru-RU" b="1" dirty="0"/>
              <a:t>Гипотетические </a:t>
            </a:r>
          </a:p>
          <a:p>
            <a:pPr marL="0" indent="0" fontAlgn="base">
              <a:buNone/>
            </a:pPr>
            <a:r>
              <a:rPr lang="ru-RU" dirty="0"/>
              <a:t>Следует избегать формулировок, вводящих в заблуждение предположениями и фантазиями. </a:t>
            </a:r>
          </a:p>
          <a:p>
            <a:pPr marL="0" indent="0" fontAlgn="base">
              <a:buNone/>
            </a:pPr>
            <a:r>
              <a:rPr lang="ru-RU" b="1" dirty="0"/>
              <a:t>Примеры:</a:t>
            </a:r>
            <a:endParaRPr lang="en-US" b="1" dirty="0"/>
          </a:p>
          <a:p>
            <a:pPr fontAlgn="base"/>
            <a:r>
              <a:rPr lang="ru-RU" dirty="0">
                <a:highlight>
                  <a:srgbClr val="FF3B39"/>
                </a:highlight>
              </a:rPr>
              <a:t>неправильно: «Как должна работать наша служба поддержки?»;</a:t>
            </a:r>
          </a:p>
          <a:p>
            <a:pPr fontAlgn="base"/>
            <a:r>
              <a:rPr lang="ru-RU" dirty="0">
                <a:highlight>
                  <a:srgbClr val="00BB1C"/>
                </a:highlight>
              </a:rPr>
              <a:t>правильно: «Что Вас не устраивает в работе нашей службы поддержки?»;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7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4/1618507909_28-p-fon-dlya-oprosa-32.png">
            <a:extLst>
              <a:ext uri="{FF2B5EF4-FFF2-40B4-BE49-F238E27FC236}">
                <a16:creationId xmlns:a16="http://schemas.microsoft.com/office/drawing/2014/main" id="{D97032F7-A85D-482B-B196-D8D8E97CC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9" r="36683" b="16909"/>
          <a:stretch/>
        </p:blipFill>
        <p:spPr bwMode="auto">
          <a:xfrm>
            <a:off x="8677275" y="904874"/>
            <a:ext cx="2857500" cy="56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b="1" dirty="0"/>
              <a:t>Анкетирование в социологии</a:t>
            </a: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838200" y="1381125"/>
            <a:ext cx="8315325" cy="47958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dirty="0"/>
              <a:t>Социальное анкетирование является полезным инструментом для получения информации от людей. То есть, основная цель – собрать данные.</a:t>
            </a:r>
          </a:p>
          <a:p>
            <a:pPr marL="0" indent="0" fontAlgn="base">
              <a:buNone/>
            </a:pPr>
            <a:r>
              <a:rPr lang="ru-RU" sz="2400" dirty="0"/>
              <a:t>Чем отличается анкетирование от тестирования? Тестирование – это испытание людей на определенный уровень знаний, умений или общую интеллектуальную развитость.</a:t>
            </a:r>
          </a:p>
          <a:p>
            <a:pPr marL="0" indent="0" fontAlgn="base">
              <a:buNone/>
            </a:pPr>
            <a:r>
              <a:rPr lang="ru-RU" sz="2400" dirty="0"/>
              <a:t>Итак, тестирование имеет другую цель, по сравнению с анкетированием. Тестирование чаще всего используется в педагогике.</a:t>
            </a:r>
          </a:p>
          <a:p>
            <a:pPr marL="0" indent="0" fontAlgn="base">
              <a:buNone/>
            </a:pPr>
            <a:r>
              <a:rPr lang="ru-RU" sz="2400" dirty="0"/>
              <a:t>Анкетер – это человек, который проводит анкетирование; респондент (или информант) – тот, кто заполняет анкету.</a:t>
            </a:r>
          </a:p>
        </p:txBody>
      </p:sp>
    </p:spTree>
    <p:extLst>
      <p:ext uri="{BB962C8B-B14F-4D97-AF65-F5344CB8AC3E}">
        <p14:creationId xmlns:p14="http://schemas.microsoft.com/office/powerpoint/2010/main" val="1011827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Нежелательные формулировки вопросов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b="1" dirty="0"/>
              <a:t>2. </a:t>
            </a:r>
            <a:r>
              <a:rPr lang="ru-RU" b="1" dirty="0"/>
              <a:t>Смущающие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Не нужно заставлять респондентов чувствовать себя неловко, расспрашивая подробности о личных проблемах, которые, в свою очередь, могут привести к потере доверия. Если же нужно включить такой пункт, то важно показать участнику, что его не будут осуждать за ответ. </a:t>
            </a:r>
          </a:p>
          <a:p>
            <a:pPr marL="0" indent="0" fontAlgn="base">
              <a:buNone/>
            </a:pPr>
            <a:r>
              <a:rPr lang="ru-RU" b="1" dirty="0"/>
              <a:t>Примеры:</a:t>
            </a:r>
            <a:endParaRPr lang="en-US" b="1" dirty="0"/>
          </a:p>
          <a:p>
            <a:pPr fontAlgn="base"/>
            <a:r>
              <a:rPr lang="ru-RU" dirty="0">
                <a:highlight>
                  <a:srgbClr val="FF0000"/>
                </a:highlight>
              </a:rPr>
              <a:t>неправильно: «Вы помогаете бедным людям?»;</a:t>
            </a:r>
          </a:p>
          <a:p>
            <a:pPr fontAlgn="base"/>
            <a:r>
              <a:rPr lang="ru-RU" dirty="0">
                <a:highlight>
                  <a:srgbClr val="00BB1C"/>
                </a:highlight>
              </a:rPr>
              <a:t>правильно: «Одни люди считают, что не обязательно оказывать финансовую помощь трудоспособным бедным. А как Вы считаете?»;</a:t>
            </a:r>
          </a:p>
        </p:txBody>
      </p:sp>
    </p:spTree>
    <p:extLst>
      <p:ext uri="{BB962C8B-B14F-4D97-AF65-F5344CB8AC3E}">
        <p14:creationId xmlns:p14="http://schemas.microsoft.com/office/powerpoint/2010/main" val="1151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Нежелательные формулировки вопросов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/>
              <a:t>3. </a:t>
            </a:r>
            <a:r>
              <a:rPr lang="ru-RU" b="1" dirty="0"/>
              <a:t>Чрезвычайно положительные/отрицательные</a:t>
            </a:r>
            <a:r>
              <a:rPr lang="ru-RU" dirty="0"/>
              <a:t> </a:t>
            </a:r>
          </a:p>
          <a:p>
            <a:pPr marL="0" indent="0" fontAlgn="base">
              <a:buNone/>
            </a:pPr>
            <a:r>
              <a:rPr lang="ru-RU" dirty="0"/>
              <a:t>Необходимо тщательно продумать формулировку, чтобы избежать резких положительных или отрицательных оттенков. </a:t>
            </a:r>
          </a:p>
          <a:p>
            <a:pPr marL="0" indent="0" fontAlgn="base">
              <a:buNone/>
            </a:pPr>
            <a:r>
              <a:rPr lang="ru-RU" b="1" dirty="0"/>
              <a:t>Примеры:</a:t>
            </a:r>
            <a:endParaRPr lang="en-US" b="1" dirty="0"/>
          </a:p>
          <a:p>
            <a:pPr fontAlgn="base"/>
            <a:r>
              <a:rPr lang="ru-RU" dirty="0">
                <a:highlight>
                  <a:srgbClr val="FF0000"/>
                </a:highlight>
              </a:rPr>
              <a:t>неправильно: «Разве Вы не удовлетворены своей работой?»;</a:t>
            </a:r>
          </a:p>
          <a:p>
            <a:pPr fontAlgn="base"/>
            <a:r>
              <a:rPr lang="ru-RU" dirty="0">
                <a:highlight>
                  <a:srgbClr val="00BB1C"/>
                </a:highlight>
              </a:rPr>
              <a:t>правильно: «Вы удовлетворены своей работой?».</a:t>
            </a:r>
          </a:p>
        </p:txBody>
      </p:sp>
    </p:spTree>
    <p:extLst>
      <p:ext uri="{BB962C8B-B14F-4D97-AF65-F5344CB8AC3E}">
        <p14:creationId xmlns:p14="http://schemas.microsoft.com/office/powerpoint/2010/main" val="265700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составления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base">
              <a:lnSpc>
                <a:spcPct val="100000"/>
              </a:lnSpc>
              <a:buFont typeface="+mj-lt"/>
              <a:buAutoNum type="arabicPeriod"/>
            </a:pPr>
            <a:r>
              <a:rPr lang="ru-RU" sz="3200" b="1" dirty="0"/>
              <a:t>Решить, что нужно охватить в вопроснике.</a:t>
            </a:r>
            <a:r>
              <a:rPr lang="ru-RU" sz="3200" dirty="0"/>
              <a:t> 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ru-RU" sz="3200" dirty="0"/>
              <a:t>Четкое определение темы имеет первостепенное значение, поскольку это является основным шагом при разработке.</a:t>
            </a:r>
          </a:p>
          <a:p>
            <a:pPr marL="514350" indent="-514350" fontAlgn="base">
              <a:lnSpc>
                <a:spcPct val="100000"/>
              </a:lnSpc>
              <a:buFont typeface="+mj-lt"/>
              <a:buAutoNum type="arabicPeriod" startAt="2"/>
            </a:pPr>
            <a:r>
              <a:rPr lang="ru-RU" sz="3200" b="1" dirty="0"/>
              <a:t>Не менять слова.</a:t>
            </a:r>
            <a:r>
              <a:rPr lang="ru-RU" sz="3200" dirty="0"/>
              <a:t> 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ru-RU" sz="3200" dirty="0"/>
              <a:t>Важно, чтобы слова или фразы, которые используются, были сформулированы максимально просто. Если пункты неясны, информанты могут просто выбрать любые варианты, что приведет к неточным данным.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23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составления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base">
              <a:buFont typeface="+mj-lt"/>
              <a:buAutoNum type="arabicPeriod" startAt="3"/>
            </a:pPr>
            <a:r>
              <a:rPr lang="ru-RU" sz="3200" b="1" dirty="0"/>
              <a:t>Задавать только один вопрос за раз.</a:t>
            </a:r>
            <a:r>
              <a:rPr lang="ru-RU" sz="3200" dirty="0"/>
              <a:t> </a:t>
            </a:r>
          </a:p>
          <a:p>
            <a:pPr marL="0" indent="0" fontAlgn="base">
              <a:buNone/>
            </a:pPr>
            <a:r>
              <a:rPr lang="ru-RU" sz="3200" dirty="0"/>
              <a:t>Варианты, когда в одном вопросе, задаются сразу два, будут давать не точный результат, потому что могут получится разные ответы.</a:t>
            </a:r>
          </a:p>
          <a:p>
            <a:pPr marL="0" indent="0" fontAlgn="base">
              <a:buFont typeface="+mj-lt"/>
              <a:buAutoNum type="arabicPeriod" startAt="4"/>
            </a:pPr>
            <a:r>
              <a:rPr lang="ru-RU" sz="3200" b="1" dirty="0"/>
              <a:t> Правильно формулировать пункты анкеты с вариантами ответов: </a:t>
            </a:r>
          </a:p>
          <a:p>
            <a:pPr marL="0" indent="0" fontAlgn="base">
              <a:buNone/>
            </a:pPr>
            <a:r>
              <a:rPr lang="ru-RU" sz="3200" dirty="0"/>
              <a:t>при разработке анкетер должен быть гибким с точки зрения «выбора варианта». Иногда респонденты не обязательно хотят выбирать один из вариантов ответа, предоставленных создателем опроса, в такой ситуации полезно иметь «другой» вариант.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41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составления анкеты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lnSpc>
                <a:spcPct val="100000"/>
              </a:lnSpc>
              <a:buFont typeface="+mj-lt"/>
              <a:buAutoNum type="arabicPeriod" startAt="5"/>
            </a:pPr>
            <a:r>
              <a:rPr lang="ru-RU" sz="3800" b="1" dirty="0"/>
              <a:t> Открытый или закрытый вопрос</a:t>
            </a:r>
            <a:r>
              <a:rPr lang="ru-RU" sz="3800" dirty="0"/>
              <a:t> - это сложный выбор: анкетер может оказаться в ситуации, когда потребуется сделать четкий выбор между открытым или закрытым видом. Но решение в этом случае нужно принять обдуманно.</a:t>
            </a:r>
          </a:p>
          <a:p>
            <a:pPr marL="0" indent="0" fontAlgn="base">
              <a:lnSpc>
                <a:spcPct val="100000"/>
              </a:lnSpc>
              <a:buFont typeface="+mj-lt"/>
              <a:buAutoNum type="arabicPeriod" startAt="5"/>
            </a:pPr>
            <a:r>
              <a:rPr lang="ru-RU" sz="3800" b="1" dirty="0"/>
              <a:t> Важно знать аудиторию</a:t>
            </a:r>
            <a:r>
              <a:rPr lang="ru-RU" sz="3800" dirty="0"/>
              <a:t>: как правило, исследователь должен знать свою целевую аудиторию. Например, если целевой аудиторией является россияне, то отправка вопросника на иностранном языке не даст желаемых результатов.</a:t>
            </a:r>
          </a:p>
          <a:p>
            <a:pPr marL="0" indent="0" fontAlgn="base">
              <a:lnSpc>
                <a:spcPct val="100000"/>
              </a:lnSpc>
              <a:buFont typeface="+mj-lt"/>
              <a:buAutoNum type="arabicPeriod" startAt="5"/>
            </a:pPr>
            <a:r>
              <a:rPr lang="ru-RU" sz="3800" dirty="0"/>
              <a:t> Чувствительные вопросы в середине опросника могут привести к тому, что участники не закончат опрос. Лучше всего </a:t>
            </a:r>
            <a:r>
              <a:rPr lang="ru-RU" sz="3800" b="1" dirty="0"/>
              <a:t>блоки личных и демографических данных располагать в конце.</a:t>
            </a:r>
            <a:endParaRPr lang="ru-RU" sz="3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15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оформить 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sz="2400" dirty="0"/>
              <a:t>Оформление итогов опроса предполагает визуализацию данных. Для этого используют различные типы диаграмм в зависимости от видов анкет.</a:t>
            </a:r>
          </a:p>
          <a:p>
            <a:pPr marL="0" indent="0" fontAlgn="base">
              <a:buNone/>
            </a:pPr>
            <a:r>
              <a:rPr lang="ru-RU" sz="2400" dirty="0"/>
              <a:t>Если вопросы предлагают два варианта (например, «</a:t>
            </a:r>
            <a:r>
              <a:rPr lang="ru-RU" sz="2400" b="1" dirty="0"/>
              <a:t>да</a:t>
            </a:r>
            <a:r>
              <a:rPr lang="ru-RU" sz="2400" dirty="0"/>
              <a:t>» и «</a:t>
            </a:r>
            <a:r>
              <a:rPr lang="ru-RU" sz="2400" b="1" dirty="0"/>
              <a:t>нет</a:t>
            </a:r>
            <a:r>
              <a:rPr lang="ru-RU" sz="2400" dirty="0"/>
              <a:t>»), круговая диаграмма – самый простой вариант представления данных.</a:t>
            </a:r>
          </a:p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F0A973A-39CA-4B7E-BB11-64FC23AD2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416223"/>
              </p:ext>
            </p:extLst>
          </p:nvPr>
        </p:nvGraphicFramePr>
        <p:xfrm>
          <a:off x="1" y="3044858"/>
          <a:ext cx="12192000" cy="381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0663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оформить 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sz="2400" dirty="0"/>
              <a:t>Если нужно сравнить показатели отклика нескольких групп, лучше выбрать гистограмму. Связку выровненных столбцов гораздо проще сравнить, чем несколько круговых диаграмм. </a:t>
            </a:r>
            <a:r>
              <a:rPr lang="ru-RU" sz="2400" b="1" dirty="0"/>
              <a:t>При этом важно обозначить каждый столбец процентом для ясности.</a:t>
            </a: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71428CD-9625-419C-817F-DBB370A0D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563046"/>
              </p:ext>
            </p:extLst>
          </p:nvPr>
        </p:nvGraphicFramePr>
        <p:xfrm>
          <a:off x="2146300" y="3045884"/>
          <a:ext cx="8128000" cy="353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8341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оформить 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sz="2400" dirty="0"/>
              <a:t>В вопросах со шкалой оценок участникам предлагается спектр возможных ответов. Столбчатая диаграмма с разбивкой на 100% – самый простой вариант для визуализации собранных данных.</a:t>
            </a: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8E78F27-FB5B-40D9-9DD9-3FBF6A9B2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403412"/>
              </p:ext>
            </p:extLst>
          </p:nvPr>
        </p:nvGraphicFramePr>
        <p:xfrm>
          <a:off x="923925" y="2619375"/>
          <a:ext cx="10315575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6046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оформить 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sz="2400" dirty="0"/>
              <a:t>Гистограммы могут использоваться, чтобы показать возрастное распределение определенной популяции.</a:t>
            </a: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CB3EC4C-2BD0-4DA0-880C-19A8BF2E0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913177"/>
              </p:ext>
            </p:extLst>
          </p:nvPr>
        </p:nvGraphicFramePr>
        <p:xfrm>
          <a:off x="927100" y="2305050"/>
          <a:ext cx="10350500" cy="422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167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06D656-BD95-48E7-9A46-E1DF54919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72" t="29519" r="1093" b="15817"/>
          <a:stretch/>
        </p:blipFill>
        <p:spPr>
          <a:xfrm>
            <a:off x="3629320" y="2288305"/>
            <a:ext cx="8353131" cy="4283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оформить результаты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400" dirty="0"/>
              <a:t>Обработка результатов открытых вопросов представляет собой небольшую проблему. Чтобы визуализировать итоги, нужно каким-то образом сгруппировать ответы, используя общие ключевые слова или другие факторы.</a:t>
            </a:r>
          </a:p>
          <a:p>
            <a:pPr marL="0" indent="0" fontAlgn="base">
              <a:buNone/>
            </a:pPr>
            <a:r>
              <a:rPr lang="ru-RU" sz="2400" dirty="0"/>
              <a:t>Облака слов, хотя некоторые эксперты по </a:t>
            </a:r>
            <a:br>
              <a:rPr lang="ru-RU" sz="2400" dirty="0"/>
            </a:br>
            <a:r>
              <a:rPr lang="ru-RU" sz="2400" dirty="0"/>
              <a:t>визуализации осуждают их использование, </a:t>
            </a:r>
            <a:br>
              <a:rPr lang="ru-RU" sz="2400" dirty="0"/>
            </a:br>
            <a:r>
              <a:rPr lang="ru-RU" sz="2400" dirty="0"/>
              <a:t>могут способствовать получению </a:t>
            </a:r>
            <a:br>
              <a:rPr lang="ru-RU" sz="2400" dirty="0"/>
            </a:br>
            <a:r>
              <a:rPr lang="ru-RU" sz="2400" dirty="0"/>
              <a:t>сводных данных.</a:t>
            </a:r>
          </a:p>
          <a:p>
            <a:pPr marL="0" indent="0" fontAlgn="base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96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Задачи, которые стоят перед анкетированием: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buFont typeface="+mj-lt"/>
              <a:buAutoNum type="arabicPeriod"/>
            </a:pPr>
            <a:r>
              <a:rPr lang="ru-RU" sz="2200" b="1" dirty="0"/>
              <a:t> Узнать новую теоретическую информацию.</a:t>
            </a:r>
            <a:endParaRPr lang="ru-RU" sz="2200" dirty="0"/>
          </a:p>
          <a:p>
            <a:pPr marL="0" indent="0" fontAlgn="base">
              <a:buFont typeface="+mj-lt"/>
              <a:buAutoNum type="arabicPeriod"/>
            </a:pPr>
            <a:r>
              <a:rPr lang="ru-RU" sz="2200" b="1" dirty="0"/>
              <a:t> Узнать больше о целевой аудитории.</a:t>
            </a:r>
            <a:r>
              <a:rPr lang="ru-RU" sz="2200" dirty="0"/>
              <a:t> Анкеты, определяющие, чего хотят потребители, что им нужно, и что им нравится, пригодятся при сегментировании списков на основе этих факторов. Чем более узкими и конкретными являются списки, тем выше шансы на успешный коэффициент конверсии.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sz="2200" b="1" dirty="0"/>
              <a:t> Получить отзывы о недавнем событии, продукте или услуге</a:t>
            </a:r>
            <a:r>
              <a:rPr lang="ru-RU" sz="2200" dirty="0"/>
              <a:t>: если аудитория высказывает свое мнение, это поможет добиться больших успехов в будущих начинаниях.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sz="2200" b="1" dirty="0"/>
              <a:t> Проверить знания.</a:t>
            </a:r>
            <a:r>
              <a:rPr lang="ru-RU" sz="2200" dirty="0"/>
              <a:t> Интервьюирование может использоваться (но более редко) для определения уровня знаний. Для этого чаще используют тестирование.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sz="2200" b="1" dirty="0"/>
              <a:t> Уточнить точку зрения.</a:t>
            </a:r>
            <a:r>
              <a:rPr lang="ru-RU" sz="2200" dirty="0"/>
              <a:t> Анкеты, используемые в качестве пояснения, имеют большое значение для уменьшения недопонимания и, следовательно, более эффективного общения в дальнейшем.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sz="2200" b="1" dirty="0"/>
              <a:t> Установить позитивные отношения</a:t>
            </a:r>
            <a:r>
              <a:rPr lang="ru-RU" sz="2200" dirty="0"/>
              <a:t>: когда открываются линии связи, это показывает респондентам, что их мнение ценят.</a:t>
            </a:r>
          </a:p>
        </p:txBody>
      </p:sp>
    </p:spTree>
    <p:extLst>
      <p:ext uri="{BB962C8B-B14F-4D97-AF65-F5344CB8AC3E}">
        <p14:creationId xmlns:p14="http://schemas.microsoft.com/office/powerpoint/2010/main" val="124674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Плюсы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Font typeface="+mj-lt"/>
              <a:buAutoNum type="arabicPeriod"/>
            </a:pPr>
            <a:r>
              <a:rPr lang="ru-RU" b="1" dirty="0"/>
              <a:t> Анкеты являются одним из наиболее экономически эффективных и доступных способов сбора количественных данных.</a:t>
            </a:r>
            <a:r>
              <a:rPr lang="ru-RU" dirty="0"/>
              <a:t> Особенно онлайн и мобильные опросы имеют очень низкую стоимость и щедрый охват.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b="1" dirty="0"/>
              <a:t> Они практичны.</a:t>
            </a:r>
            <a:r>
              <a:rPr lang="ru-RU" dirty="0"/>
              <a:t> Помимо того, что вопросники являются недорогими и гибкими, они также являются практическим способом сбора данных. Они могут быть нацелены на группы по конкретному выбору и управляться различными способами.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b="1" dirty="0"/>
              <a:t> Масштабируемость.</a:t>
            </a:r>
            <a:r>
              <a:rPr lang="ru-RU" dirty="0"/>
              <a:t> Опросники позволяют собирать информацию от большой аудитории.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840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Плюсы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Font typeface="+mj-lt"/>
              <a:buAutoNum type="arabicPeriod" startAt="4"/>
            </a:pPr>
            <a:r>
              <a:rPr lang="ru-RU" b="1" dirty="0"/>
              <a:t> Научный анализ и прогнозы.</a:t>
            </a:r>
            <a:r>
              <a:rPr lang="ru-RU" dirty="0"/>
              <a:t> Чем больше данных удается собрать, тем яснее станет картина. Вся эта информация дает маркетологам возможность создавать новые стратегии и следить за тенденциями в аудитории. Анализ отчетов может использоваться для составления прогнозов и даже создания контрольных показателей для последующих вопросников.</a:t>
            </a:r>
          </a:p>
          <a:p>
            <a:pPr marL="0" indent="0" fontAlgn="base">
              <a:buFont typeface="+mj-lt"/>
              <a:buAutoNum type="arabicPeriod" startAt="4"/>
            </a:pPr>
            <a:r>
              <a:rPr lang="ru-RU" b="1" dirty="0"/>
              <a:t> Анонимность.</a:t>
            </a:r>
            <a:r>
              <a:rPr lang="ru-RU" dirty="0"/>
              <a:t> В социологических опросах не нужно указывать личность. Но для обеспечения чувства точной конфиденциальности лучше использовать компьютерное анкетирование. Анонимное компьютерное интервьюирование дает самые точные результаты.</a:t>
            </a:r>
          </a:p>
          <a:p>
            <a:pPr marL="0" indent="0" fontAlgn="base">
              <a:buFont typeface="+mj-lt"/>
              <a:buAutoNum type="arabicPeriod" startAt="4"/>
            </a:pPr>
            <a:r>
              <a:rPr lang="ru-RU" b="1" dirty="0"/>
              <a:t> Легкая стандартизация.</a:t>
            </a:r>
            <a:r>
              <a:rPr lang="ru-RU" dirty="0"/>
              <a:t> Исследователь может быть уверен, что все участники выборки отвечают на одни и те же пункты.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973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Минусы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Font typeface="+mj-lt"/>
              <a:buAutoNum type="arabicPeriod"/>
            </a:pPr>
            <a:r>
              <a:rPr lang="ru-RU" dirty="0"/>
              <a:t> </a:t>
            </a:r>
            <a:r>
              <a:rPr lang="ru-RU" b="1" dirty="0"/>
              <a:t>Используя почтовое анкетирование, исследователь никогда не может быть уверен</a:t>
            </a:r>
            <a:r>
              <a:rPr lang="ru-RU" dirty="0"/>
              <a:t>, что тот, кому была отправлена психологическая анкета, действительно заполнит ее.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dirty="0"/>
              <a:t> </a:t>
            </a:r>
            <a:r>
              <a:rPr lang="ru-RU" b="1" dirty="0"/>
              <a:t>Исследователь не может быть полностью уверен</a:t>
            </a:r>
            <a:r>
              <a:rPr lang="ru-RU" dirty="0"/>
              <a:t>, что задаваемые вопросы значат для всех информантов то же, что и для исследователя.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dirty="0"/>
              <a:t> </a:t>
            </a:r>
            <a:r>
              <a:rPr lang="ru-RU" b="1" dirty="0"/>
              <a:t>Нечестность.</a:t>
            </a:r>
            <a:r>
              <a:rPr lang="ru-RU" dirty="0"/>
              <a:t> Люди не могут быть полностью правдивыми в своих ответах. Это может произойти по разным причинам, в том числе из-за предвзятости социальной желательности и попыток защитить частную жизнь.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740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Минусы анкетирования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Font typeface="+mj-lt"/>
              <a:buAutoNum type="arabicPeriod" startAt="4"/>
            </a:pPr>
            <a:r>
              <a:rPr lang="ru-RU" b="1" dirty="0"/>
              <a:t> Некоторые данные трудно анализировать. </a:t>
            </a:r>
            <a:r>
              <a:rPr lang="ru-RU" dirty="0"/>
              <a:t>Вопросники дают много данных. Открытые вопросы допускают индивидуальные ответы, которые не могут быть определены количественно и должны быть рассмотрены человеком.</a:t>
            </a:r>
          </a:p>
          <a:p>
            <a:pPr marL="0" indent="0" fontAlgn="base">
              <a:buFont typeface="+mj-lt"/>
              <a:buAutoNum type="arabicPeriod" startAt="4"/>
            </a:pPr>
            <a:r>
              <a:rPr lang="ru-RU" b="1" dirty="0"/>
              <a:t> Пропущенные пункты. </a:t>
            </a:r>
            <a:r>
              <a:rPr lang="ru-RU" dirty="0"/>
              <a:t>При использовании вопросников есть вероятность, что некоторые пункты будут проигнорированы.</a:t>
            </a:r>
          </a:p>
          <a:p>
            <a:endParaRPr lang="ru-RU" dirty="0"/>
          </a:p>
        </p:txBody>
      </p:sp>
      <p:pic>
        <p:nvPicPr>
          <p:cNvPr id="3080" name="Picture 8" descr="https://phonoteka.org/uploads/posts/2021-04/1618507909_28-p-fon-dlya-oprosa-32.png">
            <a:extLst>
              <a:ext uri="{FF2B5EF4-FFF2-40B4-BE49-F238E27FC236}">
                <a16:creationId xmlns:a16="http://schemas.microsoft.com/office/drawing/2014/main" id="{D7A9CCE2-F9DF-4B0E-9995-6577028EE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4"/>
          <a:stretch/>
        </p:blipFill>
        <p:spPr bwMode="auto">
          <a:xfrm>
            <a:off x="4014787" y="4341013"/>
            <a:ext cx="4162425" cy="22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5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1-04/1618507909_28-p-fon-dlya-oprosa-32.png">
            <a:extLst>
              <a:ext uri="{FF2B5EF4-FFF2-40B4-BE49-F238E27FC236}">
                <a16:creationId xmlns:a16="http://schemas.microsoft.com/office/drawing/2014/main" id="{0CF3A35F-A2B4-466E-9C72-1BE652722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9" t="1389" r="8" b="16389"/>
          <a:stretch/>
        </p:blipFill>
        <p:spPr bwMode="auto">
          <a:xfrm>
            <a:off x="7791450" y="609600"/>
            <a:ext cx="407511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352749" cy="65792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6CE3"/>
                </a:solidFill>
              </a:rPr>
              <a:t>Виды анкетирования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1226633"/>
            <a:ext cx="6808787" cy="4955091"/>
          </a:xfrm>
        </p:spPr>
        <p:txBody>
          <a:bodyPr>
            <a:noAutofit/>
          </a:bodyPr>
          <a:lstStyle/>
          <a:p>
            <a:pPr fontAlgn="base"/>
            <a:r>
              <a:rPr lang="ru-RU" sz="3200" dirty="0"/>
              <a:t>В зависимости от количества респондентов анкетирование бывает:</a:t>
            </a:r>
          </a:p>
          <a:p>
            <a:pPr fontAlgn="base"/>
            <a:r>
              <a:rPr lang="ru-RU" sz="3200" b="1" dirty="0"/>
              <a:t>индивидуальное</a:t>
            </a:r>
            <a:r>
              <a:rPr lang="ru-RU" sz="3200" dirty="0"/>
              <a:t> - проводится с одним участником;</a:t>
            </a:r>
          </a:p>
          <a:p>
            <a:pPr fontAlgn="base"/>
            <a:r>
              <a:rPr lang="ru-RU" sz="3200" b="1" dirty="0"/>
              <a:t>групповое</a:t>
            </a:r>
            <a:r>
              <a:rPr lang="ru-RU" sz="3200" dirty="0"/>
              <a:t> - анкеты раздают небольшому количеству людей, которые находятся в одном помещении и проходят пункты вопросника.</a:t>
            </a:r>
          </a:p>
        </p:txBody>
      </p:sp>
    </p:spTree>
    <p:extLst>
      <p:ext uri="{BB962C8B-B14F-4D97-AF65-F5344CB8AC3E}">
        <p14:creationId xmlns:p14="http://schemas.microsoft.com/office/powerpoint/2010/main" val="212964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Категории анкет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Font typeface="+mj-lt"/>
              <a:buAutoNum type="arabicPeriod"/>
            </a:pPr>
            <a:r>
              <a:rPr lang="ru-RU" b="1" dirty="0"/>
              <a:t> Компьютерная анкета</a:t>
            </a:r>
            <a:r>
              <a:rPr lang="ru-RU" dirty="0"/>
              <a:t> - участникам предлагают заполнить анкету, которая отправляется по почте. Преимущества такого вида включают в себя их недорогую цену, экономию времени, респондент не чувствует давления, поэтому может ответить, когда у него есть время, давая более точные ответы. Однако, главный недостаток заключается в том, что иногда информанты не удосуживаются ответить и могут просто игнорировать опрос.</a:t>
            </a:r>
          </a:p>
          <a:p>
            <a:pPr marL="0" indent="0" fontAlgn="base">
              <a:buFont typeface="+mj-lt"/>
              <a:buAutoNum type="arabicPeriod"/>
            </a:pPr>
            <a:r>
              <a:rPr lang="ru-RU" b="1" dirty="0"/>
              <a:t> Телефонный опросник</a:t>
            </a:r>
            <a:r>
              <a:rPr lang="ru-RU" dirty="0"/>
              <a:t> - исследователь может позвонить потенциальным участникам с целью попросить их ответить на вопросы. Преимущество телефонной анкеты в том, что она может быть заполнена за короткий промежуток времени. Основным недостатком является то, что большинство людей не чувствуют себя комфортно, передавая информацию по телефону.</a:t>
            </a:r>
          </a:p>
        </p:txBody>
      </p:sp>
    </p:spTree>
    <p:extLst>
      <p:ext uri="{BB962C8B-B14F-4D97-AF65-F5344CB8AC3E}">
        <p14:creationId xmlns:p14="http://schemas.microsoft.com/office/powerpoint/2010/main" val="137240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Категории анкет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Font typeface="+mj-lt"/>
              <a:buAutoNum type="arabicPeriod" startAt="3"/>
            </a:pPr>
            <a:r>
              <a:rPr lang="ru-RU" b="1" dirty="0"/>
              <a:t> Внутренний опрос</a:t>
            </a:r>
            <a:r>
              <a:rPr lang="ru-RU" dirty="0"/>
              <a:t> - этот вид предполагает, что исследователь посещает информантов в их домах или на рабочих местах. Преимущество внутреннего опроса заключается в том, что люди могут уделять больше внимания всем блокам вопросника. Тем не менее внутренние исследования также имеют ряд недостатков, которые включают в себя длительность и дороговизну, а респонденты, возможно, не захотят пригласить анкетера в свой дом или на рабочее место по различным причинам.</a:t>
            </a:r>
          </a:p>
          <a:p>
            <a:pPr marL="0" indent="0" fontAlgn="base">
              <a:buFont typeface="+mj-lt"/>
              <a:buAutoNum type="arabicPeriod" startAt="3"/>
            </a:pPr>
            <a:r>
              <a:rPr lang="ru-RU" b="1" dirty="0"/>
              <a:t> Почтовая анкета</a:t>
            </a:r>
            <a:r>
              <a:rPr lang="ru-RU" dirty="0"/>
              <a:t> - вопросники такого рода предполагают, что исследователь отправляет респонденту психологический опросник по почте, часто с приложением предварительно оплаченного конверта. Почтовые анкеты имеют преимущество в предоставлении более точного ответа, потому что участники могут ответить в свободное время. Недостатки заключаются в том, что такой метод дорогой, отнимает много времени и иногда письма оказываются в корзине.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22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6D64C-4190-4689-AF65-8BC727C4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9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Структура типовой анкеты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3CCB356-B46F-4BB9-8790-65A5E7961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073946"/>
              </p:ext>
            </p:extLst>
          </p:nvPr>
        </p:nvGraphicFramePr>
        <p:xfrm>
          <a:off x="348915" y="1058779"/>
          <a:ext cx="11514220" cy="55826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78555">
                  <a:extLst>
                    <a:ext uri="{9D8B030D-6E8A-4147-A177-3AD203B41FA5}">
                      <a16:colId xmlns:a16="http://schemas.microsoft.com/office/drawing/2014/main" val="1832120276"/>
                    </a:ext>
                  </a:extLst>
                </a:gridCol>
                <a:gridCol w="2878555">
                  <a:extLst>
                    <a:ext uri="{9D8B030D-6E8A-4147-A177-3AD203B41FA5}">
                      <a16:colId xmlns:a16="http://schemas.microsoft.com/office/drawing/2014/main" val="1388707772"/>
                    </a:ext>
                  </a:extLst>
                </a:gridCol>
                <a:gridCol w="2878555">
                  <a:extLst>
                    <a:ext uri="{9D8B030D-6E8A-4147-A177-3AD203B41FA5}">
                      <a16:colId xmlns:a16="http://schemas.microsoft.com/office/drawing/2014/main" val="733630540"/>
                    </a:ext>
                  </a:extLst>
                </a:gridCol>
                <a:gridCol w="2878555">
                  <a:extLst>
                    <a:ext uri="{9D8B030D-6E8A-4147-A177-3AD203B41FA5}">
                      <a16:colId xmlns:a16="http://schemas.microsoft.com/office/drawing/2014/main" val="2931386782"/>
                    </a:ext>
                  </a:extLst>
                </a:gridCol>
              </a:tblGrid>
              <a:tr h="764747">
                <a:tc>
                  <a:txBody>
                    <a:bodyPr/>
                    <a:lstStyle/>
                    <a:p>
                      <a:r>
                        <a:rPr lang="ru-RU" sz="2000" b="1" dirty="0"/>
                        <a:t>1. Начало анкеты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Вопросы общего характера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«Разбить лёд» и установить контакт с респондентом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Есть ли у Вас ноутбук</a:t>
                      </a:r>
                      <a:r>
                        <a:rPr lang="en-US" sz="1600" b="0" dirty="0"/>
                        <a:t>?</a:t>
                      </a: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036203"/>
                  </a:ext>
                </a:extLst>
              </a:tr>
              <a:tr h="1223595">
                <a:tc>
                  <a:txBody>
                    <a:bodyPr/>
                    <a:lstStyle/>
                    <a:p>
                      <a:r>
                        <a:rPr lang="ru-RU" sz="2000" b="1" dirty="0"/>
                        <a:t>2. Следующие несколько вопросов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Простые и прямые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Дать респонденту уверенность в том, что исследование является простым и он сможет ответить на все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Какие марки ноутбуков Вы рассматривали, когда покупали свой</a:t>
                      </a:r>
                      <a:r>
                        <a:rPr lang="en-US" sz="1600" b="0" dirty="0"/>
                        <a:t>?</a:t>
                      </a: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324611"/>
                  </a:ext>
                </a:extLst>
              </a:tr>
              <a:tr h="2370716">
                <a:tc>
                  <a:txBody>
                    <a:bodyPr/>
                    <a:lstStyle/>
                    <a:p>
                      <a:r>
                        <a:rPr lang="ru-RU" sz="2000" b="1" dirty="0"/>
                        <a:t>3. Следующие вопросы вплоть до окончания основной части анкеты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Сфокусированные вопросы, некоторые могут быть сложными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В большей степени относятся к задачам исследования и дают респонденту представление об области исследования. Получение основной информации, необходимой для исследования.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Какие характеристики ноутбуков Вы рассматривали, когда покупали свой</a:t>
                      </a:r>
                      <a:r>
                        <a:rPr lang="en-US" sz="1600" b="0" dirty="0"/>
                        <a:t>?</a:t>
                      </a:r>
                      <a:endParaRPr lang="ru-RU" sz="1600" b="0" dirty="0"/>
                    </a:p>
                    <a:p>
                      <a:r>
                        <a:rPr lang="ru-RU" sz="1600" b="0" dirty="0" err="1"/>
                        <a:t>Проранжируйте</a:t>
                      </a:r>
                      <a:r>
                        <a:rPr lang="ru-RU" sz="1600" b="0" dirty="0"/>
                        <a:t> характеристики ноутбуков в порядке их важности для Вас.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850290"/>
                  </a:ext>
                </a:extLst>
              </a:tr>
              <a:tr h="1223595">
                <a:tc>
                  <a:txBody>
                    <a:bodyPr/>
                    <a:lstStyle/>
                    <a:p>
                      <a:r>
                        <a:rPr lang="ru-RU" sz="2000" b="1" dirty="0"/>
                        <a:t>4. Заключительная часть анкеты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Личные вопросы, которые могут восприниматься как деликатные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Получить информацию для классификации респондента (составление профиля сегмента)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Каков уровень Вашего образования</a:t>
                      </a:r>
                      <a:r>
                        <a:rPr lang="en-US" sz="1600" b="0" dirty="0"/>
                        <a:t>?</a:t>
                      </a:r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90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4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Вводная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Цель вводной части – побудить желание поделиться информацией. Вводная часть (или шапка) состоит из приветствия и обращения к респонденту. В обращении нужно объяснить цель анкетирования и правила заполнения.</a:t>
            </a:r>
          </a:p>
          <a:p>
            <a:pPr marL="0" indent="0" fontAlgn="base">
              <a:buNone/>
            </a:pPr>
            <a:r>
              <a:rPr lang="ru-RU" dirty="0"/>
              <a:t>В этой части важно гарантировать анонимность и безопасность данных, а так же нужно заранее поблагодарить респондента. Шаблон вводной части изображен ниже.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F658D-C27D-4D6F-9070-30CA8466653C}"/>
              </a:ext>
            </a:extLst>
          </p:cNvPr>
          <p:cNvSpPr txBox="1"/>
          <p:nvPr/>
        </p:nvSpPr>
        <p:spPr>
          <a:xfrm>
            <a:off x="932659" y="4506001"/>
            <a:ext cx="10515601" cy="1938992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Уважаемый респондент, Вам предлагается заполнить анкету для социологического исследования на тему «Отношение студентов к формированию здорового образа жизни». Опрос анонимный, фамилию и имя указывать не нужно. Все Ваши ответы будут использованы только в данном исследовании, конфиденциальность гарантируется.</a:t>
            </a:r>
          </a:p>
        </p:txBody>
      </p:sp>
    </p:spTree>
    <p:extLst>
      <p:ext uri="{BB962C8B-B14F-4D97-AF65-F5344CB8AC3E}">
        <p14:creationId xmlns:p14="http://schemas.microsoft.com/office/powerpoint/2010/main" val="250838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err="1"/>
              <a:t>Паспортичка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Это блок, в котором участник рассказывает про себя: возраст, пол, социальная принадлежность, профессия, род занятий и другие демографические данные. </a:t>
            </a:r>
            <a:r>
              <a:rPr lang="ru-RU" b="1" i="1" dirty="0" err="1"/>
              <a:t>Паспортичка</a:t>
            </a:r>
            <a:r>
              <a:rPr lang="ru-RU" dirty="0"/>
              <a:t> может размещаться как вначале, так и в конце опросника. Пример приведен ниже.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A315A-7C4C-4DF1-B445-AFDF101CB81E}"/>
              </a:ext>
            </a:extLst>
          </p:cNvPr>
          <p:cNvSpPr txBox="1"/>
          <p:nvPr/>
        </p:nvSpPr>
        <p:spPr>
          <a:xfrm>
            <a:off x="838200" y="3314700"/>
            <a:ext cx="6924098" cy="3046988"/>
          </a:xfrm>
          <a:prstGeom prst="rect">
            <a:avLst/>
          </a:prstGeom>
          <a:solidFill>
            <a:srgbClr val="006CE3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выросли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большом городе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небольшом городе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 местности.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пол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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возраст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 полных лет</a:t>
            </a:r>
          </a:p>
        </p:txBody>
      </p:sp>
    </p:spTree>
    <p:extLst>
      <p:ext uri="{BB962C8B-B14F-4D97-AF65-F5344CB8AC3E}">
        <p14:creationId xmlns:p14="http://schemas.microsoft.com/office/powerpoint/2010/main" val="2958459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2536</Words>
  <Application>Microsoft Office PowerPoint</Application>
  <PresentationFormat>Широкоэкранный</PresentationFormat>
  <Paragraphs>253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Webdings</vt:lpstr>
      <vt:lpstr>Wingdings</vt:lpstr>
      <vt:lpstr>Тема Office</vt:lpstr>
      <vt:lpstr>Анкетирование как метод исследования - виды, правила составления, анализ результатов</vt:lpstr>
      <vt:lpstr>Анкетирование в социологии</vt:lpstr>
      <vt:lpstr>Задачи, которые стоят перед анкетированием:</vt:lpstr>
      <vt:lpstr>Виды анкетирования</vt:lpstr>
      <vt:lpstr>Категории анкет</vt:lpstr>
      <vt:lpstr>Категории анкет</vt:lpstr>
      <vt:lpstr>Структура типовой анкеты</vt:lpstr>
      <vt:lpstr>Вводная часть</vt:lpstr>
      <vt:lpstr>Паспортичка</vt:lpstr>
      <vt:lpstr>Основная часть</vt:lpstr>
      <vt:lpstr>Виды вопросов для анкеты</vt:lpstr>
      <vt:lpstr>Преимущества и недостатки открытых  вопросов</vt:lpstr>
      <vt:lpstr>Виды вопросов для анкеты</vt:lpstr>
      <vt:lpstr>Виды вопросов для анкеты</vt:lpstr>
      <vt:lpstr>Виды вопросов для анкеты</vt:lpstr>
      <vt:lpstr>Виды вопросов для анкеты</vt:lpstr>
      <vt:lpstr>Виды вопросов для анкеты</vt:lpstr>
      <vt:lpstr>Виды вопросов для анкеты</vt:lpstr>
      <vt:lpstr>Нежелательные формулировки вопросов</vt:lpstr>
      <vt:lpstr>Нежелательные формулировки вопросов</vt:lpstr>
      <vt:lpstr>Нежелательные формулировки вопросов</vt:lpstr>
      <vt:lpstr>Правила составления анкеты</vt:lpstr>
      <vt:lpstr>Правила составления анкеты</vt:lpstr>
      <vt:lpstr>Правила составления анкеты</vt:lpstr>
      <vt:lpstr>Как оформить результаты анкетирования</vt:lpstr>
      <vt:lpstr>Как оформить результаты анкетирования</vt:lpstr>
      <vt:lpstr>Как оформить результаты анкетирования</vt:lpstr>
      <vt:lpstr>Как оформить результаты анкетирования</vt:lpstr>
      <vt:lpstr>Как оформить результаты анкетирования</vt:lpstr>
      <vt:lpstr>Плюсы анкетирования</vt:lpstr>
      <vt:lpstr>Плюсы анкетирования</vt:lpstr>
      <vt:lpstr>Минусы анкетирования</vt:lpstr>
      <vt:lpstr>Минусы анкетирования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Анкетирование как метод исследования - виды, правила составления, анализ результатов</dc:title>
  <dc:creator>user</dc:creator>
  <cp:lastModifiedBy>User</cp:lastModifiedBy>
  <cp:revision>55</cp:revision>
  <dcterms:created xsi:type="dcterms:W3CDTF">2023-02-09T18:01:58Z</dcterms:created>
  <dcterms:modified xsi:type="dcterms:W3CDTF">2024-04-16T14:43:42Z</dcterms:modified>
</cp:coreProperties>
</file>