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2" r:id="rId3"/>
    <p:sldId id="276" r:id="rId4"/>
    <p:sldId id="271" r:id="rId5"/>
    <p:sldId id="288" r:id="rId6"/>
    <p:sldId id="285" r:id="rId7"/>
    <p:sldId id="286" r:id="rId8"/>
    <p:sldId id="287" r:id="rId9"/>
    <p:sldId id="289" r:id="rId10"/>
    <p:sldId id="290" r:id="rId11"/>
    <p:sldId id="292" r:id="rId12"/>
    <p:sldId id="293" r:id="rId13"/>
    <p:sldId id="278" r:id="rId14"/>
    <p:sldId id="281" r:id="rId15"/>
    <p:sldId id="282" r:id="rId16"/>
    <p:sldId id="283" r:id="rId17"/>
    <p:sldId id="284" r:id="rId18"/>
    <p:sldId id="296" r:id="rId19"/>
    <p:sldId id="297" r:id="rId20"/>
    <p:sldId id="298" r:id="rId21"/>
    <p:sldId id="299" r:id="rId22"/>
    <p:sldId id="313" r:id="rId23"/>
    <p:sldId id="300" r:id="rId24"/>
    <p:sldId id="302" r:id="rId25"/>
    <p:sldId id="303" r:id="rId26"/>
    <p:sldId id="304" r:id="rId27"/>
    <p:sldId id="305" r:id="rId28"/>
    <p:sldId id="306" r:id="rId29"/>
    <p:sldId id="310" r:id="rId30"/>
    <p:sldId id="307" r:id="rId31"/>
    <p:sldId id="312" r:id="rId32"/>
    <p:sldId id="267" r:id="rId33"/>
    <p:sldId id="265" r:id="rId34"/>
    <p:sldId id="268" r:id="rId35"/>
    <p:sldId id="266" r:id="rId36"/>
    <p:sldId id="269" r:id="rId37"/>
    <p:sldId id="314" r:id="rId38"/>
    <p:sldId id="315" r:id="rId39"/>
    <p:sldId id="31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3C11A-D367-4DB3-BC02-E6E0A1266219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FA9CE-E888-4350-8746-1A3E309B1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827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32AC713-1F4F-48C4-9AF8-21DAB3F55A9E}" type="slidenum">
              <a:rPr/>
              <a:pPr lvl="0" algn="l" hangingPunct="1"/>
              <a:t>13</a:t>
            </a:fld>
            <a:endParaRPr lang="ru-RU" sz="1200">
              <a:solidFill>
                <a:srgbClr val="000000"/>
              </a:solidFill>
              <a:latin typeface="Arial" pitchFamily="34"/>
              <a:ea typeface="+mn-ea" pitchFamily="2"/>
              <a:cs typeface="+mn-cs" pitchFamily="2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85799" y="4400639"/>
            <a:ext cx="5486040" cy="3600000"/>
          </a:xfrm>
        </p:spPr>
        <p:txBody>
          <a:bodyPr wrap="square" lIns="90000" tIns="45000" rIns="90000" bIns="45000" anchor="t"/>
          <a:lstStyle/>
          <a:p>
            <a:pPr lvl="0" hangingPunct="1">
              <a:buSzPct val="45000"/>
              <a:buFont typeface="StarSymbol"/>
              <a:buChar char="•"/>
            </a:pPr>
            <a:r>
              <a:rPr lang="ru-RU"/>
              <a:t>Chylomicrons are the largest lipoproteins and contain &gt;90% triglycerides</a:t>
            </a:r>
          </a:p>
          <a:p>
            <a:pPr lvl="0" hangingPunct="1">
              <a:buSzPct val="45000"/>
              <a:buFont typeface="StarSymbol"/>
              <a:buChar char="•"/>
            </a:pPr>
            <a:r>
              <a:rPr lang="ru-RU"/>
              <a:t>Are synthesized by the intestine</a:t>
            </a:r>
          </a:p>
          <a:p>
            <a:pPr lvl="0" hangingPunct="1">
              <a:buSzPct val="45000"/>
              <a:buFont typeface="StarSymbol"/>
              <a:buChar char="•"/>
            </a:pPr>
            <a:r>
              <a:rPr lang="ru-RU"/>
              <a:t>Transport dietary fat to peripheral tissues for metabolism or storage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1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2950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8DAA-2C9D-4B5F-B852-59A521869454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A42D3-1E1C-4AD9-9F32-70F6EF6D9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71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Нарушения липидного обмена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(Атеросклероз).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642918"/>
          <a:ext cx="8786874" cy="618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B-48 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B-48 синтезируется в кишечнике и является основным структурным белком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хиломикронов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остатков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хиломикронов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На одну частицу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хиломикрона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приходится одна молекула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B-48.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B-100 синтезируется в печени и является основным структурным компонентом ЛПОНП, ЛППП и ЛПНП. На одну частицу ЛПОНП, ЛППП, ЛПНП и ЛП(а) приходится одна молекула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B-100.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B-100 является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лигандом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рецептора ЛПНП и, следовательно, играет важную роль в клиренсе липопротеиновых частиц. Определенные мутации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B-100 приводят к снижению связывания с рецептором ЛПНП и семейной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гиперхолестеринемии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 Высокие уровни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B-100 связаны с повышенным риском атеросклероза.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642918"/>
          <a:ext cx="8786874" cy="590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</a:t>
                      </a:r>
                    </a:p>
                    <a:p>
                      <a:endParaRPr lang="ru-RU" sz="18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синтезируются в основном в печени и свободно обмениваются между липопротеиновыми частицами, поэтому обнаруживаются в ассоциации с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хиломикронами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ЛПОНП и ЛПВП.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C-II является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кофактором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липопротеинлипазы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(ЛПЛ) и, таким образом, стимулирует гидролиз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триглицеридов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клиренс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богатых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триглицеридами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 синтезируется во многих тканях, но печень и кишечник являются основными источниками циркулирующего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 обменивается между липопротеиновыми частицами и связан с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хиломикронами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остатками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хиломикронов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ЛПОНП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ЛПНП и ЛПВП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642918"/>
          <a:ext cx="8786874" cy="3622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(а)</a:t>
                      </a:r>
                    </a:p>
                    <a:p>
                      <a:endParaRPr lang="ru-RU" sz="18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(а)</a:t>
                      </a:r>
                    </a:p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(а) синтезируется в печени. Этот белок является гомологом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плазминогена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Он присоединен к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B-100 через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дисульфидную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связь. Высокие уровни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(а) связаны с повышенным риском атеросклероза.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(а) является ингибитором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фибринолиза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также может усиливать захват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макрофагами, оба из которых могут увеличить риск атеросклероза.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4282" y="1000108"/>
            <a:ext cx="5000660" cy="54860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5"/>
          <p:cNvSpPr txBox="1"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000" b="1" dirty="0" err="1">
                <a:solidFill>
                  <a:srgbClr val="FF0000"/>
                </a:solidFill>
              </a:rPr>
              <a:t>Хиломикрон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1214422"/>
            <a:ext cx="35719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Хиломикроны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крупные частицы, богатые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триглицеридами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вырабатываемые кишечником, которые участвуют в транспортировке пищевых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холестерина в периферические ткани и печень. Эти частицы содержат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аполипопротеины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AI, A-II, A-IV, AV, B-48, C-II, C-III и E.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B-48 является основным структурным белком, и каждая частица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хиломикрона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содержит одну молекулу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B-48. Размер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хиломикронов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варьируется в зависимости от количества потребленного жира. Пища с высоким содержанием жиров приводит к образованию крупных частиц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хиломикронов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из-за увеличенного количества транспортируемых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тогда как в состоянии голодания частицы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хиломикронов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малы и несут уменьшенное количество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Количество холестерина, переносимого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хиломикронами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также может варьироваться в зависимости от пищевого рациона.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66843"/>
            <a:ext cx="78581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очень низкой плотности (ЛПОНП)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частицы вырабатываются печенью и богаты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триглицеридами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содержат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аполипопротеин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B-100, CI, C-II, C-III и E.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B-100 является основным структурным белком, и каждая частица ЛПОНП содержит одну молекулу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B-100. Подобно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хиломикронам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размер частиц ЛПОНП может варьироваться в зависимости от количества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триглицерида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переносимого частицей. Когда выработка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печени увеличивается, секретируемые частицы ЛПОНП становятся большими. Однако частицы ЛПОНП меньше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хиломикронов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785794"/>
            <a:ext cx="60722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промежуточной плотности (ЛПСП; остатки ЛПОНП)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ЛПОНП мышцами и жировой тканью приводит к образованию частиц IDL, обогащенных холестерином. Эти частицы содержат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аполипопротеины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B-100 и E. Эти частицы IDL являются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проатерогенными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42983"/>
            <a:ext cx="8286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низкой плотности (ЛПНП)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 частицы происходят из частиц ЛПОНП и ЛППП, и они еще больше обогащены холестерином. ЛПНП переносит большую часть холестерина, который находится в кровотоке. Преобладающим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аполипопротеином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B-100, и каждая частица ЛПНП содержит одну молекулу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B-100. ЛПНП состоит из спектра частиц, различающихся по размеру и плотности. Обилие мелких плотных частиц ЛПНП наблюдается в связи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гипертриглицеридемией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низким уровнем ЛПВП, ожирением, диабетом 2 типа (т. е. у пациентов с метаболическим синдромом) и инфекционными и воспалительными состояниями. Эти мелкие плотные частицы ЛПНП считаются более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проатерогенными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чем крупные частицы ЛПНП, по ряду причин . Мелкие плотные частицы ЛПНП имеют пониженное сродство к рецептору ЛПНП, что приводит к более длительному времени удержания в кровотоке. Кроме того, они легче проникают в артериальную стенку и более активно связываются с внутриартериальными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протеогликанами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задерживают их в артериальной стенке. Наконец, мелкие плотные частицы ЛПНП более подвержены окислению, что может привести к их усиленному поглощению макрофагами.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142984"/>
            <a:ext cx="6929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высокой плотности (ЛПВП)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частицы играют важную роль в обратном транспорте холестерина из периферических тканей в печень, что является одним из потенциальных механизмов, посредством которых ЛПВП могут быть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антиатерогенными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Кроме того, частицы ЛПВП обладают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антиоксидантными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противовоспалительными,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антитромботическими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антиапоптотическими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свойствами, что также может способствовать их способности ингибировать атеросклероз. Частицы ЛПВП обогащены холестерином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фосфолипидами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 этими частицами связаны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аполипопротеины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AI, A-II, A-IV, CI, C-II, C-III и E.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AI является основным структурным белком, и каждая частица ЛПВП может содержать несколько молекул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AI.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Существуют  рецепторы и ферменты, которые играют решающую роль в метаболизме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1428736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Рецептор ЛПНП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5"/>
            <a:ext cx="8286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Рецептор ЛПНП присутствует в печени и большинстве других тканей. Он распознает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B-100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E и, следовательно, опосредует поглощение ЛПНП, остатков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хиломикронов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ЛПНП, что происходит посредством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эндоцитоза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липопротеиновая частица разрушается в лизосомах, и холестерин высвобождается.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Доставка холестерина в клетку снижает активность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ГМГКoA-редуктазы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других ферментов, необходимых для биосинтеза холестерина, и экспрессии рецепторов ЛПНП.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00108"/>
          <a:ext cx="8643998" cy="5584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7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40">
                <a:tc>
                  <a:txBody>
                    <a:bodyPr/>
                    <a:lstStyle/>
                    <a:p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Липопротеинлипаза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(ЛПЛ)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Липопротеинлипаза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синтезируется в мышцах, сердце и жировой ткани, затем секретируется и прикрепляется к эндотелию соседних кровеносных капилляров. Этот фермент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гидролизует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триглицериды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переносимые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хиломикронами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ЛПОНП, до жирных кислот, которые могут быть поглощены клетками. Этот фермент требует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C-II в качестве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кофактора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AV также играет ключевую роль в активации этого фермента. Напротив,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C-III и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A-II ингибируют активность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липопротеинлипазы</a:t>
                      </a:r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 fontScale="92500" lnSpcReduction="10000"/>
          </a:bodyPr>
          <a:lstStyle/>
          <a:p>
            <a:pPr marL="1588" indent="-3175">
              <a:spcBef>
                <a:spcPts val="638"/>
              </a:spcBef>
              <a:spcAft>
                <a:spcPts val="1425"/>
              </a:spcAft>
              <a:buClr>
                <a:srgbClr val="002060"/>
              </a:buClr>
              <a:buSzPct val="45000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ahoma" pitchFamily="32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Липиды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 разнообразная по химическому строению группа органических веществ,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обладающих общим свойством гидрофобностью.</a:t>
            </a:r>
          </a:p>
          <a:p>
            <a:pPr marL="1588" indent="-3175">
              <a:spcBef>
                <a:spcPts val="638"/>
              </a:spcBef>
              <a:spcAft>
                <a:spcPts val="1425"/>
              </a:spcAft>
              <a:buClr>
                <a:srgbClr val="002060"/>
              </a:buClr>
              <a:buSzPct val="4500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кровотоке липиды транспортируются вместе с 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белка-ми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составе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88" indent="0">
              <a:spcBef>
                <a:spcPts val="638"/>
              </a:spcBef>
              <a:spcAft>
                <a:spcPts val="1425"/>
              </a:spcAft>
              <a:buClr>
                <a:srgbClr val="002060"/>
              </a:buClr>
              <a:buSzPct val="45000"/>
              <a:buNone/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играют ключевую роль в абсорбции и транспортировке пищевых липидов тонким кишечником, в транспортировке липидов из печени в периферические ткани и транспортировке липидов из периферических тканей в печень (обратный транспорт холестерина).</a:t>
            </a:r>
          </a:p>
          <a:p>
            <a:endParaRPr lang="ru-RU" dirty="0"/>
          </a:p>
        </p:txBody>
      </p:sp>
      <p:pic>
        <p:nvPicPr>
          <p:cNvPr id="1026" name="Picture 2" descr="E:\ЛЕКЦИИ 2025\ЛИПИДЫ (лекция)\Картинки\istockphoto-1217387029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1865376" cy="1243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00108"/>
          <a:ext cx="8643998" cy="497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7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440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Печеночная липаза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Печеночная липаза локализуется на </a:t>
                      </a:r>
                      <a:r>
                        <a:rPr lang="ru-RU" sz="2000" b="0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синусоидальной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поверхности клеток печени. Она опосредует гидролиз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триглицеридов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фосфолипидов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IDL и LDL, что приводит к образованию более мелких частиц (IDL преобразуется в LDL; LDL преобразуется из больших LDL в малые LDL). Она также опосредует гидролиз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триглицеридов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фосфолипидов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HDL, что приводит к образованию более мелких частиц HD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357166"/>
          <a:ext cx="8786874" cy="617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32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9012"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Лецитин- Холестерин </a:t>
                      </a:r>
                      <a:r>
                        <a:rPr lang="ru-RU" sz="20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Ацилтрансфераза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(LCAT)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Лецитин- Холестерин 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Ацилтрансфераза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синтезируется в печени. В плазме она катализирует синтез эфиров холестерина в ЛПВП, способствуя переносу жирной кислоты из положения 2 лецитина в холестерин. Это позволяет переносить холестерин с поверхности частицы ЛПВП (свободный холестерин) в ядро ​​частицы ЛПВП (эфир холестерина), что способствует дальнейшему поглощению свободного холестерина частицами ЛПВП, снижая концентрацию холестерина на поверхности ЛПВП.</a:t>
                      </a:r>
                    </a:p>
                    <a:p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ЛЕКЦИИ 2025\ЛИПИДЫ (лекция)\Картинки\pathophysiology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15370" cy="44831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35716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Экзогенный и эндогенный липопротеиновые пути</a:t>
            </a:r>
            <a:endParaRPr lang="ru-RU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Экзогенный липопротеиновый путь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E:\ЛЕКЦИИ 2025\ЛИПИДЫ (лекция)\Картинки\lipid_intro-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4286280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628" y="2285991"/>
            <a:ext cx="41433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Экзогенный липопротеиновый путь начинается в кишечнике. Пищевые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триглицериды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(приблизительно 100 граммов в день)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гидролизуются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свободных жирных кислот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моноацилглицерина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кишечными липазами и эмульгируются с желчными кислотами, холестерином, жирорастворимыми витаминами, образуя мицеллы. Продукты гидролиза липидов всасываются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энтероциты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ресинтезируются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 продукты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ресинтеза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триглицериды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эфиры холестерина упаковываются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хиломикроны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эндоплазматическом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ретикулуме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785794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кзогенный липопротеиновый путь приводит к эффективному переносу жирных кислот из пищи в мышцы и жировую ткань для использования и хранения энергии. Холестерин доставляется в печень, где он может быть использован для образования ЛПОНП, желчных кислот или секретироваться обратно в кишечник посредством секреции в желчь.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Метаболизм </a:t>
            </a:r>
            <a:r>
              <a:rPr lang="ru-RU" sz="3200" b="1" dirty="0" err="1" smtClean="0">
                <a:solidFill>
                  <a:srgbClr val="FF0000"/>
                </a:solidFill>
              </a:rPr>
              <a:t>хиломикронов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214282" y="1285860"/>
            <a:ext cx="4500594" cy="5167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928670"/>
            <a:ext cx="40005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энтероцитах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синтезируются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незрелые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Хиломикроны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сначала попадают в лимфу, а затем в кровоток.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апопротеин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незрелых ХМ – белок В-48 синтезируется в клетках слизистой кишечника, необходим для формирования структуры ХМ.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крови незрелые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Хиломикроны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получают от ЛПВП другие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апобелки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Е, превращаясь в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зрелые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Хиломикроны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 на них действует фермент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липопротеинлипаза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гидролизующая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триацилглицериды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Зрелые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хиломикроны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превращаютя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остаточные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Хиломикроны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обогащенные холестерином.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046847"/>
              </p:ext>
            </p:extLst>
          </p:nvPr>
        </p:nvGraphicFramePr>
        <p:xfrm>
          <a:off x="428596" y="1000108"/>
          <a:ext cx="4214842" cy="535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Рисунок" r:id="rId3" imgW="5280144" imgH="7528331" progId="Word.Picture.8">
                  <p:embed/>
                </p:oleObj>
              </mc:Choice>
              <mc:Fallback>
                <p:oleObj name="Рисунок" r:id="rId3" imgW="5280144" imgH="7528331" progId="Word.Picture.8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000108"/>
                        <a:ext cx="4214842" cy="5354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339752" y="4077072"/>
            <a:ext cx="1152128" cy="64807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00562" y="1000108"/>
            <a:ext cx="4500594" cy="5286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Жирные кислоты, поступающие в мышцы окисляются, что приводит к образованию энергии.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Жирные кислоты, поступающие в жировую ткань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депонтруются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триацилглицеридов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(ТАГ )в жировой ткани.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Глицерол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печени используется для синтеза ТАГ.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Остаточные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хиломикроны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поступают в печень. </a:t>
            </a: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Ферментами лизосом белки и липиды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гидролизуются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Экзогенный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холестерол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в печени или транспортируется в другие ткани.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5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36828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Эндогенный липопротеиновый путь</a:t>
            </a:r>
            <a:endParaRPr lang="ru-RU" sz="3600" dirty="0"/>
          </a:p>
        </p:txBody>
      </p:sp>
      <p:pic>
        <p:nvPicPr>
          <p:cNvPr id="49154" name="Picture 2" descr="E:\ЛЕКЦИИ 2025\ЛИПИДЫ (лекция)\Картинки\lipid_intro-Image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2000240"/>
            <a:ext cx="5214973" cy="41259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1928802"/>
            <a:ext cx="29289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печени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триглицериды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эфиры холестерина переносятся в эндоплазматический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ретикулум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вновь синтезированному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B-100.  Таким образом формируются ЛПОНП. Они попадают в кровь. От ЛПВП получают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активирует фермент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липопротеинлипазу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гидрализует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триацилглицериды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714357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эндогенный липопротеиновый путь облегчает перемещение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синтезированных в печени, в мышечную и жировую ткань. Кроме того, он также обеспечивает путь для транспортировки холестерина из печени в периферические ткани.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ЛОНП (VLDL) приводит к образованию  ЛППП (IDL). Эти частицы  обогащены эфирами холестерина и приобретают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Aпo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E из частиц ЛПВП.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Aпo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E связывается с рецепторами печени. Оставшиеся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триглицериды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частицах ЛППП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гидролизуются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печеночной липазой, что приводит к дальнейшему снижению содержания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обменные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аполипопротеины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переносятся из частиц ЛППП в другие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приводит к образованию ЛПНП. Эти частицы (ЛПНП) в основном содержат эфиры холестерина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В-100. Таким образом, ЛПНП является продуктом метаболизма ЛПОНП.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Метаболизм ЛПНП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Уровни ЛПНП в плазме определяются скоростью продукции ЛПНП и скоростью клиренса ЛПНП, оба из которых регулируются числом рецепторов ЛПНП в печени.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Увеличение числа рецепторов ЛПНП печени увеличивает клиренс ЛПНП, что приводит к снижению уровней ЛПНП в плазме. И наоборот, снижение рецепторов ЛПНП печени замедляет клиренс ЛПНП, что приводит к повышению уровней ЛПНП в плазме. Таким образом, уровень печеночных рецепторов ЛПНП играет ключевую роль в регуляции уровней ЛПНП в плазме.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Уровни рецепторов ЛПНП в печени в основном регулируются содержанием холестерина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гепатоците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70% циркулирующих ЛПНП выводится посредством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эндоцитоза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опосредованного рецепторами ЛПНП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остальная часть поглощается внепеченочными тканями.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14314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Метаболизм ЛПВП и обратный транспорт холестерина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ЛИПИДЫ (лекция)\Картинки\lipid_intro-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5286412" cy="47863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535782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Разная плотность ЛП объясняется неодинаковыми соотношениями между содержанием ХС, ТГ и ФЛ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ЛП-частицах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количественными и качественными характеристиками входящих в их состав специализированных белков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апопротеинов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428604"/>
            <a:ext cx="31432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сложные частицы, которые имеют центральное гидрофобное ядро ​​из неполярных липидов, в первую очередь эфиров холестерина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Это гидрофобное ядро ​​окружено гидрофильной мембраной, состоящей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фосфолипидов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свободного холестерина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аполипопротеинов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Метаболизм ЛПВП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(включает несколько этапов)</a:t>
            </a:r>
            <a:endParaRPr lang="ru-RU" sz="1800" dirty="0"/>
          </a:p>
        </p:txBody>
      </p:sp>
      <p:pic>
        <p:nvPicPr>
          <p:cNvPr id="50178" name="Picture 2" descr="E:\ЛЕКЦИИ 2025\ЛИПИДЫ (лекция)\Картинки\lipid_intro-Image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600200"/>
            <a:ext cx="3786215" cy="4525963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4357686" y="1357298"/>
            <a:ext cx="4500594" cy="5072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этап Формирование ЛПВП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Синтез в печени и кишечнике основного структурного белка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Apo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AI.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Секреции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Apo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AI вместе холестерином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фосфолипидами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которые выводятся из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гепатоцитов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энтероцитов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Перенос и присоединение холестерина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фосфолипидов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мышечных клеток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адипоцитов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др. тканей  (с помощью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ABCA1).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ПолучениеЛПВП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холестерина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фосфолипидов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из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хиломикротнов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и  ЛПОНП во время их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липолиза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липопротеинлипазой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(ЛПЛ).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Этарификация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ЛПВП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Свободный холестерин, перенесенный из клеток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этерифицирюется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ферментом 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лицитинхолестеринацил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трансферазой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(LCAT), связанным с ЛПВП.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Ферменткатализирует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перенос жирной кислоты из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фосфолипидов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свободный холестерин, что приводит к образованию эфиров холестерина.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Образованный эфир холестерина затем может перемещаться с поверхности частицы ЛПВП в ядро, позволяя дополнительному свободному холестерину переноситься из клеток в частицы ЛПВП.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Apo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AI является активатором LCAT и облегчает этот процесс этерификации.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Метаболизм ЛПВП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1800" dirty="0"/>
          </a:p>
        </p:txBody>
      </p:sp>
      <p:pic>
        <p:nvPicPr>
          <p:cNvPr id="50178" name="Picture 2" descr="E:\ЛЕКЦИИ 2025\ЛИПИДЫ (лекция)\Картинки\lipid_intro-Image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600200"/>
            <a:ext cx="4071967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1997838"/>
            <a:ext cx="3286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этап Метаболизм ЛПВП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Эфир холестерина ЛПВП с помощью   белка переносчика эфиров холестерина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(CETP)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могут переноситься в частицы, содержащие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Апо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В, в обмен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триглицерид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которые затем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метаболизируются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липазами. 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содержащие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Апо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доставляют эфиры холестерина в печень., формируя  вместе  синтезом холестерина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novo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общий его фонд .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Нарущения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липидного обмена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(Атеросклероз)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501122" cy="60007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/>
              <a:t>	</a:t>
            </a:r>
          </a:p>
          <a:p>
            <a:pPr>
              <a:lnSpc>
                <a:spcPct val="170000"/>
              </a:lnSpc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Атеросклероз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это хроническое очаговое поражение артерий, характеризующееся отложением и накоплением во внутренней оболочке сосуда жиросодержащих белков и доставляемого ими холестерина. Заболевание сопровождается разрастанием соединительной ткани и образованием так называемых атеросклеротических бляшек, которые суживают просвет артерии и вызывают хроническую медленно нарастающую недостаточность кровоснабжения органа. Атеросклероз служит спусковым механизмом развития большинства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заболеваний – инфаркта миокарда, ишемической болезни сердца (ИБС), инсульта мозга, сердечной недостаточности, нарушения кровообращения конечностей, органов брюшной полости и др.</a:t>
            </a:r>
          </a:p>
          <a:p>
            <a:pPr>
              <a:lnSpc>
                <a:spcPct val="170000"/>
              </a:lnSpc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dirty="0" smtClean="0">
                <a:latin typeface="Times New Roman" pitchFamily="18" charset="0"/>
                <a:cs typeface="Times New Roman" pitchFamily="18" charset="0"/>
              </a:rPr>
            </a:b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основе атеросклероза, как правило, лежат расстройства жирового обмена -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дислипидемии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Они могут быть врожденными и приобретенными. Для врожденных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дислипидемий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характерно наличие генетического дефекта какого-либо фермента, участвующего в обмене жиров. При этом происходит избыточное накопление одной фракции липидов и недостаток другой.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Согласно классификации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дислипидемий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Фредриксону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которая принята Всемирной организацией здравоохранения, патологический процесс подразделяется на пять типов: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I тип -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дислипидемия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наследственная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– характеризуется повышением уровня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хиломикронов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(самых крупных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основная функция которых – транспорт поступающих с пищей жиров от кишечника к тканям), но не относится к основным причинам развития атеросклеротических поражений.</a:t>
            </a:r>
          </a:p>
          <a:p>
            <a:pPr fontAlgn="base">
              <a:buNone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IIа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дислипидемии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полигенная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гиперхолестеринемия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наследственная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гиперхолестеринемия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– отличается повышением уровня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низкой плотности; </a:t>
            </a:r>
          </a:p>
          <a:p>
            <a:pPr fontAlgn="base">
              <a:buNone/>
            </a:pP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IIb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тип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дислипидемии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(комбинированная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гиперлипидемия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– характеризуется повышением уровня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низкой, очень низкой плотности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триглицеридов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III тип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дислипидемии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(наследственная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дис-бета-липопротеинемия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– характеризуется повышением уровня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промежуточной плотности; имеет высокую вероятность развития атеросклеротического поражения кровеносных сосудов.</a:t>
            </a:r>
          </a:p>
          <a:p>
            <a:pPr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IV тип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дислипидемии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(эндогенная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гиперлипемия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– характеризуется повышением уровня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очень низкой плотности.</a:t>
            </a:r>
          </a:p>
          <a:p>
            <a:pPr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V тип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дислипидемии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(наследственная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гипертриглицеридемия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) – характеризуется повышением уровня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хиломикронов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очень низкой плотности.</a:t>
            </a:r>
          </a:p>
          <a:p>
            <a:pPr fontAlgn="base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 точки зрения терапии и прогноза заболевания крайне важно определить тип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дислипидемии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что удается сделать только при помощи лабораторных исследований.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ЕКЦИИ 2025\ЛИПИДЫ (лекция)\Картинки\-wafz53bHb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049419" cy="5454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Молекулярные механизмы атеросклероза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214422"/>
            <a:ext cx="4686304" cy="4911741"/>
          </a:xfrm>
        </p:spPr>
        <p:txBody>
          <a:bodyPr>
            <a:no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(ЛП) способны проникать в субэндотелий.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Повышенный транспорт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низкой плотности способствует продукции эндотелиальными клетками макрофаг колонии стимулирующего фактора, который вызывают миграцию моноцитов в интиму сосудистой стенки и захват ими богатых холестерином и его эфирами липопротеиновых частиц.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интиме, подвергаются химической модификации (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пероксидации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гликозелированию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образованию комплексов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гликозаминогликанами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др.)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Происходит  трансформация макрофагов в пенистые клетки, которые и составляют наиболее характерный клеточный компонент атеросклеротической бляшки.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2" name="Picture 2" descr="Пенистые клетки — макрофаги с крупными липидными каплями внутри. Иллюстрация: Kateryna Kon / Shutterstock / FOTO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3000396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4572008"/>
            <a:ext cx="30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Пенистые клетки — макрофаги с крупными липидными каплями внутри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Молекулярные механизмы атеросклероза</a:t>
            </a:r>
            <a:endParaRPr lang="ru-RU" sz="3200" dirty="0"/>
          </a:p>
        </p:txBody>
      </p:sp>
      <p:pic>
        <p:nvPicPr>
          <p:cNvPr id="4" name="Picture 2" descr="E:\ЛЕКЦИИ 2025\ЛИПИДЫ (лекция)\Картинки\8606cd1475d0ac2d17afc351d0299a2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7"/>
            <a:ext cx="5357850" cy="3857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1714488"/>
            <a:ext cx="27860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Бляшка суживает просвет сосуда. 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ней происходит адгезия и агрегация тромбоцитов, откладывается кальций. 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Эти изменения нарушают моторику сосудов, развивается тромбоз и осложнения атеросклероза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(инфаркт миокарда, инсульта мозга, нарушения кровообращения конечностей, органов брюшной полости и др.).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ext Box 1"/>
          <p:cNvSpPr txBox="1">
            <a:spLocks noChangeArrowheads="1"/>
          </p:cNvSpPr>
          <p:nvPr/>
        </p:nvSpPr>
        <p:spPr bwMode="auto">
          <a:xfrm>
            <a:off x="1485900" y="277813"/>
            <a:ext cx="6172200" cy="774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latin typeface="Arial" charset="0"/>
              </a:rPr>
              <a:t>Коэффициент </a:t>
            </a:r>
            <a:r>
              <a:rPr lang="ru-RU" dirty="0" err="1">
                <a:solidFill>
                  <a:srgbClr val="FF0000"/>
                </a:solidFill>
                <a:latin typeface="Arial" charset="0"/>
              </a:rPr>
              <a:t>атерогенности</a:t>
            </a:r>
            <a:endParaRPr lang="ru-RU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357158" y="1052515"/>
            <a:ext cx="8358246" cy="5329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 b="1">
                <a:solidFill>
                  <a:srgbClr val="FFFFFF"/>
                </a:solidFill>
                <a:latin typeface="Tahoma" pitchFamily="32" charset="0"/>
                <a:ea typeface="Microsoft YaHei" charset="-122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86D1EC"/>
              </a:buClr>
              <a:buSzPct val="120000"/>
              <a:defRPr/>
            </a:pPr>
            <a:r>
              <a:rPr lang="ru-RU" sz="2400" dirty="0">
                <a:solidFill>
                  <a:prstClr val="black"/>
                </a:solidFill>
                <a:latin typeface="Arial" charset="0"/>
              </a:rPr>
              <a:t>Важно соотношение ХС в ЛПНП и ЛПВП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86D1EC"/>
              </a:buClr>
              <a:buSzPct val="120000"/>
              <a:defRPr/>
            </a:pPr>
            <a:r>
              <a:rPr lang="ru-RU" sz="2400" dirty="0">
                <a:solidFill>
                  <a:prstClr val="black"/>
                </a:solidFill>
                <a:latin typeface="Arial" charset="0"/>
              </a:rPr>
              <a:t>Расчет коэффициента </a:t>
            </a:r>
            <a:r>
              <a:rPr lang="ru-RU" sz="2400" dirty="0" err="1" smtClean="0">
                <a:solidFill>
                  <a:prstClr val="black"/>
                </a:solidFill>
                <a:latin typeface="Arial" charset="0"/>
              </a:rPr>
              <a:t>атерогенности</a:t>
            </a:r>
            <a:r>
              <a:rPr lang="ru-RU" sz="2400" dirty="0" smtClean="0">
                <a:solidFill>
                  <a:prstClr val="black"/>
                </a:solidFill>
                <a:latin typeface="Arial" charset="0"/>
              </a:rPr>
              <a:t> проводят по формулам</a:t>
            </a:r>
            <a:r>
              <a:rPr lang="ru-RU" sz="2000" dirty="0" smtClean="0">
                <a:solidFill>
                  <a:prstClr val="black"/>
                </a:solidFill>
                <a:latin typeface="Arial" charset="0"/>
              </a:rPr>
              <a:t>:</a:t>
            </a:r>
            <a:endParaRPr lang="ru-RU" sz="2000" dirty="0">
              <a:solidFill>
                <a:prstClr val="black"/>
              </a:solidFill>
              <a:latin typeface="Arial" charset="0"/>
            </a:endParaRPr>
          </a:p>
          <a:p>
            <a:pPr marL="342900">
              <a:lnSpc>
                <a:spcPct val="80000"/>
              </a:lnSpc>
              <a:spcBef>
                <a:spcPts val="500"/>
              </a:spcBef>
              <a:buSzPct val="90000"/>
              <a:defRPr/>
            </a:pPr>
            <a:endParaRPr lang="ru-RU" sz="1800" b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>
              <a:lnSpc>
                <a:spcPct val="80000"/>
              </a:lnSpc>
              <a:spcBef>
                <a:spcPts val="450"/>
              </a:spcBef>
              <a:buSzPct val="90000"/>
              <a:defRPr/>
            </a:pPr>
            <a: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					</a:t>
            </a:r>
            <a:r>
              <a:rPr lang="ru-RU" sz="1800" dirty="0" smtClean="0">
                <a:solidFill>
                  <a:prstClr val="black"/>
                </a:solidFill>
                <a:latin typeface="Arial" charset="0"/>
              </a:rPr>
              <a:t>ХС ЛПОНП + ХС ЛПНП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  <a:p>
            <a:pPr marL="342900">
              <a:lnSpc>
                <a:spcPct val="80000"/>
              </a:lnSpc>
              <a:spcBef>
                <a:spcPts val="450"/>
              </a:spcBef>
              <a:buSzPct val="90000"/>
              <a:defRPr/>
            </a:pPr>
            <a: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ru-RU" sz="18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</a:t>
            </a:r>
            <a:r>
              <a:rPr lang="ru-RU" sz="1800" dirty="0" smtClean="0">
                <a:solidFill>
                  <a:prstClr val="black"/>
                </a:solidFill>
                <a:latin typeface="Arial" charset="0"/>
              </a:rPr>
              <a:t>Общий </a:t>
            </a:r>
            <a:r>
              <a:rPr lang="ru-RU" sz="1800" dirty="0">
                <a:solidFill>
                  <a:prstClr val="black"/>
                </a:solidFill>
                <a:latin typeface="Arial" charset="0"/>
              </a:rPr>
              <a:t>ХС – ХС ЛПВП </a:t>
            </a:r>
            <a:r>
              <a:rPr lang="ru-RU" sz="1800" b="0" dirty="0">
                <a:solidFill>
                  <a:prstClr val="black"/>
                </a:solidFill>
                <a:latin typeface="Arial" charset="0"/>
              </a:rPr>
              <a:t>			</a:t>
            </a:r>
            <a:r>
              <a:rPr lang="ru-RU" sz="1800" b="0" dirty="0" smtClean="0">
                <a:solidFill>
                  <a:prstClr val="black"/>
                </a:solidFill>
                <a:latin typeface="Arial" charset="0"/>
              </a:rPr>
              <a:t>	</a:t>
            </a:r>
          </a:p>
          <a:p>
            <a:pPr marL="342900">
              <a:lnSpc>
                <a:spcPct val="80000"/>
              </a:lnSpc>
              <a:spcBef>
                <a:spcPts val="450"/>
              </a:spcBef>
              <a:buSzPct val="90000"/>
              <a:defRPr/>
            </a:pPr>
            <a:r>
              <a:rPr lang="ru-RU" sz="1800" dirty="0" smtClean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ru-RU" sz="1800" b="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Arial" charset="0"/>
              </a:rPr>
              <a:t>							ХС ЛПВП</a:t>
            </a:r>
          </a:p>
          <a:p>
            <a:pPr marL="342900">
              <a:lnSpc>
                <a:spcPct val="80000"/>
              </a:lnSpc>
              <a:spcBef>
                <a:spcPts val="500"/>
              </a:spcBef>
              <a:buSzPct val="90000"/>
              <a:defRPr/>
            </a:pPr>
            <a:r>
              <a:rPr lang="ru-RU" sz="1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ru-RU" sz="1800" dirty="0" smtClean="0">
                <a:solidFill>
                  <a:prstClr val="black"/>
                </a:solidFill>
                <a:latin typeface="Arial" charset="0"/>
              </a:rPr>
              <a:t>       		ХС </a:t>
            </a:r>
            <a:r>
              <a:rPr lang="ru-RU" sz="1800" dirty="0">
                <a:solidFill>
                  <a:prstClr val="black"/>
                </a:solidFill>
                <a:latin typeface="Arial" charset="0"/>
              </a:rPr>
              <a:t>ЛПВП </a:t>
            </a:r>
          </a:p>
          <a:p>
            <a:pPr marL="342900">
              <a:lnSpc>
                <a:spcPct val="80000"/>
              </a:lnSpc>
              <a:spcBef>
                <a:spcPts val="450"/>
              </a:spcBef>
              <a:buSzPct val="90000"/>
              <a:defRPr/>
            </a:pPr>
            <a: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				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86D1EC"/>
              </a:buClr>
              <a:buSzPct val="144000"/>
              <a:defRPr/>
            </a:pPr>
            <a:r>
              <a:rPr lang="ru-RU" sz="1800" dirty="0">
                <a:solidFill>
                  <a:prstClr val="black"/>
                </a:solidFill>
                <a:latin typeface="Arial" charset="0"/>
              </a:rPr>
              <a:t>т.к. ЛПОНП – короткоживущие частицы, то этот коэффициент рассчитывают как соотношение ХС в долгоживущих частицах ЛПНП и ЛПВП: </a:t>
            </a:r>
          </a:p>
          <a:p>
            <a:pPr marL="342900">
              <a:lnSpc>
                <a:spcPct val="80000"/>
              </a:lnSpc>
              <a:spcBef>
                <a:spcPts val="500"/>
              </a:spcBef>
              <a:buSzPct val="90000"/>
              <a:defRPr/>
            </a:pPr>
            <a:endParaRPr lang="ru-RU" sz="1800" b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42900">
              <a:lnSpc>
                <a:spcPct val="80000"/>
              </a:lnSpc>
              <a:spcBef>
                <a:spcPts val="500"/>
              </a:spcBef>
              <a:buSzPct val="90000"/>
              <a:defRPr/>
            </a:pPr>
            <a:r>
              <a:rPr lang="ru-RU" sz="18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ru-RU" sz="18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ru-RU" sz="1800" dirty="0">
                <a:solidFill>
                  <a:prstClr val="black"/>
                </a:solidFill>
                <a:latin typeface="Arial" charset="0"/>
              </a:rPr>
              <a:t>ХС ЛПНП</a:t>
            </a:r>
          </a:p>
          <a:p>
            <a:pPr marL="342900">
              <a:lnSpc>
                <a:spcPct val="80000"/>
              </a:lnSpc>
              <a:spcBef>
                <a:spcPts val="500"/>
              </a:spcBef>
              <a:buSzPct val="90000"/>
              <a:defRPr/>
            </a:pPr>
            <a:r>
              <a:rPr lang="ru-RU" sz="1800" b="0" dirty="0" smtClean="0">
                <a:solidFill>
                  <a:prstClr val="black"/>
                </a:solidFill>
                <a:latin typeface="Arial" charset="0"/>
              </a:rPr>
              <a:t>	  </a:t>
            </a:r>
          </a:p>
          <a:p>
            <a:pPr marL="342900">
              <a:lnSpc>
                <a:spcPct val="80000"/>
              </a:lnSpc>
              <a:spcBef>
                <a:spcPts val="500"/>
              </a:spcBef>
              <a:buSzPct val="90000"/>
              <a:defRPr/>
            </a:pPr>
            <a:r>
              <a:rPr lang="ru-RU" sz="1800" b="0" dirty="0" smtClean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ru-RU" sz="1800" dirty="0" smtClean="0">
                <a:solidFill>
                  <a:prstClr val="black"/>
                </a:solidFill>
                <a:latin typeface="Arial" charset="0"/>
              </a:rPr>
              <a:t> ХС ЛПВП </a:t>
            </a:r>
            <a:endParaRPr lang="ru-RU" sz="1800" dirty="0">
              <a:solidFill>
                <a:prstClr val="black"/>
              </a:solidFill>
              <a:latin typeface="Arial" charset="0"/>
            </a:endParaRPr>
          </a:p>
          <a:p>
            <a:pPr marL="342900">
              <a:lnSpc>
                <a:spcPct val="80000"/>
              </a:lnSpc>
              <a:spcBef>
                <a:spcPts val="500"/>
              </a:spcBef>
              <a:buSzPct val="90000"/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</a:rPr>
              <a:t>    </a:t>
            </a: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86D1EC"/>
              </a:buClr>
              <a:buSzPct val="144000"/>
              <a:tabLst>
                <a:tab pos="3556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b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ru-RU" sz="2000" dirty="0">
                <a:solidFill>
                  <a:srgbClr val="FF0000"/>
                </a:solidFill>
                <a:latin typeface="Arial" charset="0"/>
              </a:rPr>
              <a:t>Холестериновый коэффициент </a:t>
            </a:r>
            <a:r>
              <a:rPr lang="ru-RU" sz="2000" dirty="0" err="1" smtClean="0">
                <a:solidFill>
                  <a:srgbClr val="FF0000"/>
                </a:solidFill>
                <a:latin typeface="Arial" charset="0"/>
              </a:rPr>
              <a:t>атерогенности</a:t>
            </a:r>
            <a:endParaRPr lang="ru-RU" sz="2000" dirty="0" smtClean="0">
              <a:solidFill>
                <a:srgbClr val="FF0000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spcBef>
                <a:spcPts val="500"/>
              </a:spcBef>
              <a:buClr>
                <a:srgbClr val="86D1EC"/>
              </a:buClr>
              <a:buSzPct val="144000"/>
              <a:tabLst>
                <a:tab pos="3556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 	у   здоровые </a:t>
            </a:r>
            <a:r>
              <a:rPr lang="ru-RU" sz="2000" dirty="0">
                <a:solidFill>
                  <a:srgbClr val="FF0000"/>
                </a:solidFill>
                <a:latin typeface="Arial" charset="0"/>
              </a:rPr>
              <a:t>– не превышает </a:t>
            </a:r>
            <a:r>
              <a:rPr lang="ru-RU" sz="2000" dirty="0" smtClean="0">
                <a:solidFill>
                  <a:srgbClr val="FF0000"/>
                </a:solidFill>
                <a:latin typeface="Arial" charset="0"/>
              </a:rPr>
              <a:t>3 </a:t>
            </a:r>
            <a:endParaRPr lang="ru-RU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4388" name="Line 3"/>
          <p:cNvSpPr>
            <a:spLocks noChangeShapeType="1"/>
          </p:cNvSpPr>
          <p:nvPr/>
        </p:nvSpPr>
        <p:spPr bwMode="auto">
          <a:xfrm>
            <a:off x="2000232" y="2500306"/>
            <a:ext cx="1997869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89" name="Line 4"/>
          <p:cNvSpPr>
            <a:spLocks noChangeShapeType="1"/>
          </p:cNvSpPr>
          <p:nvPr/>
        </p:nvSpPr>
        <p:spPr bwMode="auto">
          <a:xfrm>
            <a:off x="5706667" y="2349500"/>
            <a:ext cx="1944290" cy="1588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 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5072074"/>
            <a:ext cx="15661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000372"/>
            <a:ext cx="22682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22839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40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юдмила\Desktop\ЛИПИДЫ (лекция)\Картинки\lipid_intro-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5000660" cy="5143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285728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Плазменные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делятся на семь классов в зависимости от размера, липидного состава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аполипопротеинов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500694" y="857235"/>
          <a:ext cx="3429024" cy="571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8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Хиломикроны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Остатки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хиломикронов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ЛПОНП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Липопротеины</a:t>
                      </a:r>
                      <a:r>
                        <a:rPr lang="ru-RU" sz="1600" dirty="0" smtClean="0"/>
                        <a:t> очень низкой плотности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МДЛ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37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ЛПНП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Липопротеины</a:t>
                      </a:r>
                      <a:r>
                        <a:rPr lang="ru-RU" sz="1600" dirty="0" smtClean="0"/>
                        <a:t>  низкой плотности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0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ЛПВП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Липопротеины</a:t>
                      </a:r>
                      <a:r>
                        <a:rPr lang="ru-RU" sz="1600" dirty="0" smtClean="0"/>
                        <a:t>  высокой плотности</a:t>
                      </a:r>
                    </a:p>
                    <a:p>
                      <a:pPr algn="l" fontAlgn="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Лп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(а)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6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/>
          </p:cNvGraphicFramePr>
          <p:nvPr/>
        </p:nvGraphicFramePr>
        <p:xfrm>
          <a:off x="214282" y="357166"/>
          <a:ext cx="8572560" cy="6143668"/>
        </p:xfrm>
        <a:graphic>
          <a:graphicData uri="http://schemas.openxmlformats.org/drawingml/2006/table">
            <a:tbl>
              <a:tblPr/>
              <a:tblGrid>
                <a:gridCol w="171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34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Липопротеин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Плотность (г/мл)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Размер (нм)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Основные липиды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Основные апопротеины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Хиломикроны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&lt;0,930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75-1200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Триглицериды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>
                          <a:latin typeface="Times New Roman" pitchFamily="18" charset="0"/>
                          <a:cs typeface="Times New Roman" pitchFamily="18" charset="0"/>
                        </a:rPr>
                        <a:t>Апо B-48, Апо C, Апо E, Апо AI, A-II, A-IV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Остатки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хиломикронов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0,930- 1,006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30-80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Триглицериды Холестерин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Апо </a:t>
                      </a: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B-48, </a:t>
                      </a: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Апо </a:t>
                      </a:r>
                      <a:r>
                        <a:rPr lang="en-US" sz="140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4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ЛПОНП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0,930- 1,006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30-80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Триглицериды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Апо B-100, Апо E, Апо C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7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МДЛ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1.006- 1.019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25-35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Триглицериды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Холестерин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Апо B-100, Апо E, Апо C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ЛПНП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1.019- 1.063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18-25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Холестерин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Апо Б-100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75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ЛПВП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1.063- 1.210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5-12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Холестерин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Фосфолипиды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>
                          <a:latin typeface="Times New Roman" pitchFamily="18" charset="0"/>
                          <a:cs typeface="Times New Roman" pitchFamily="18" charset="0"/>
                        </a:rPr>
                        <a:t>Апо AI, Апо A-II, Апо C, Апо E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Лп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(а)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1.055- 1.085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~30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Холестерин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Апо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Б-100,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Апо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(а)</a:t>
                      </a:r>
                    </a:p>
                  </a:txBody>
                  <a:tcPr marL="52683" marR="52683" marT="26341" marB="2634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1439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АПОЛИПОПРОТЕИНЫ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Аполипопротеины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выполняют четыре основные функции, в том числе: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1) выполняют структурную функцию,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действуют как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лиганды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рецепторов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направляют образование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действуют как активаторы или ингибиторы ферментов, участвующих в метаболизме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Таким образом,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аполипопротеины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играют решающую роль в метаболизме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липопротеинов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5" y="857230"/>
          <a:ext cx="8215370" cy="5674481"/>
        </p:xfrm>
        <a:graphic>
          <a:graphicData uri="http://schemas.openxmlformats.org/drawingml/2006/table">
            <a:tbl>
              <a:tblPr/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Аполипопротеин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МВт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Первичный источник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Ассоциация липопротеинов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Функция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Апо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28,000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Печень, Кишечник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ЛПВП, хиломикроны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Структурный белок для ЛПВП, активирует LCAT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Апо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А-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17,000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Печень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ЛПВП, хиломикроны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Структурный белок ЛПВП, активирует печеночную липазу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Апо А-</a:t>
                      </a:r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45,000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Кишечник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ЛПВП, хиломикроны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Неизвестный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Апо АВ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39,000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Печень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ЛПОНП, хиломикроны, ЛПВП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Способствует липолизу ТГ, опосредованному ЛПЛ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Апо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Б-48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241,000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Кишечник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Хиломикроны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Структурный белок хиломикронов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Апо Б-100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512,000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Печень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ЛПОНП, ЛПНП, ЛПНП,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Лп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(а)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Структурный белок, лиганд рецептора ЛПНП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Апо </a:t>
                      </a:r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CI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6,600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Печень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Хиломикроны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ЛПОНП, ЛПВП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Активирует </a:t>
                      </a:r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LCAT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09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Апо </a:t>
                      </a:r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C-II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8,800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Печень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Хиломикроны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ЛПОНП, ЛПВП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Кофактор для </a:t>
                      </a:r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LPL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Апо </a:t>
                      </a:r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C-III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8,800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Печень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Хиломикроны, ЛПОНП, ЛПВП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Ингибирует ЛПЛ и поглощение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липопротеинов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Апо Е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34,000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Печень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Остатки хиломикронов, ЛПВП, ЛПВП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Лиганд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для рецептора ЛПНП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06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Апо (а)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250,000- 800,00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Печень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Лп (а)</a:t>
                      </a: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Ингибирует активацию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плазминогена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167" marR="21167" marT="10583" marB="10583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642918"/>
          <a:ext cx="8786874" cy="5908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37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AI синтезируется в печени и кишечнике и является основным структурным белком ЛПВП, составляя около 70% белка ЛПВП.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AI является активатором :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лецитинхолестеринацилтрансферазы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(LCAT), фермента, который превращает свободный холестерин в эфир холестерина. Высокие уровни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AI связаны с уменьшением риска атеросклероза.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А-II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A-II синтезируется в печени и является вторым по распространенности белком ЛПВП, составляя около 20% белка ЛПВП. Роль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A-II в липидном обмене неясна.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A-II является сильным предиктором риска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сердечно-сосудистых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заболеваний.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214290"/>
          <a:ext cx="8001056" cy="635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4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5327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A-IV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A-IV синтезируется в кишечнике во время всасывания жира.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A-IV связан с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хиломикронами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высокой плотности, но также обнаруживается во фракции, свободной от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Его точную роль в метаболизме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еще предстоит определить, но исследования предполагают роль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A-IV в регуляции потребления пищи.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329">
                <a:tc>
                  <a:txBody>
                    <a:bodyPr/>
                    <a:lstStyle/>
                    <a:p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Аполипопротеин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AV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Apo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AV синтезируется в печени и ассоциируется с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богатыми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триглицеридами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Он является активатором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липолиза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опосредованного ЛПЛ, и, таким образом, играет важную роль в метаболизме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липопротеинов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богатых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триглицеридами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3132</Words>
  <Application>Microsoft Office PowerPoint</Application>
  <PresentationFormat>Экран (4:3)</PresentationFormat>
  <Paragraphs>266</Paragraphs>
  <Slides>39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Microsoft YaHei</vt:lpstr>
      <vt:lpstr>Arial</vt:lpstr>
      <vt:lpstr>Calibri</vt:lpstr>
      <vt:lpstr>StarSymbol</vt:lpstr>
      <vt:lpstr>Tahoma</vt:lpstr>
      <vt:lpstr>Times New Roman</vt:lpstr>
      <vt:lpstr>Тема Office</vt:lpstr>
      <vt:lpstr>Рисунок</vt:lpstr>
      <vt:lpstr>Обмен липопротеинов. Нарушения липидного обмена (Атеросклероз).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Хиломикрон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Экзогенный липопротеиновый путь</vt:lpstr>
      <vt:lpstr>Метаболизм хиломикронов</vt:lpstr>
      <vt:lpstr>Презентация PowerPoint</vt:lpstr>
      <vt:lpstr>Эндогенный липопротеиновый путь</vt:lpstr>
      <vt:lpstr>Презентация PowerPoint</vt:lpstr>
      <vt:lpstr>Метаболизм ЛПНП</vt:lpstr>
      <vt:lpstr>Метаболизм ЛПВП и обратный транспорт холестерина</vt:lpstr>
      <vt:lpstr>Метаболизм ЛПВП (включает несколько этапов)</vt:lpstr>
      <vt:lpstr>Метаболизм ЛПВП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Молекулярные механизмы атеросклероза</vt:lpstr>
      <vt:lpstr>Молекулярные механизмы атеросклероза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4группа</cp:lastModifiedBy>
  <cp:revision>95</cp:revision>
  <dcterms:created xsi:type="dcterms:W3CDTF">2025-06-24T07:47:56Z</dcterms:created>
  <dcterms:modified xsi:type="dcterms:W3CDTF">2025-10-16T10:10:50Z</dcterms:modified>
</cp:coreProperties>
</file>