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8" r:id="rId3"/>
    <p:sldId id="300" r:id="rId4"/>
    <p:sldId id="257" r:id="rId5"/>
    <p:sldId id="259" r:id="rId6"/>
    <p:sldId id="260" r:id="rId7"/>
    <p:sldId id="261" r:id="rId8"/>
    <p:sldId id="262" r:id="rId9"/>
    <p:sldId id="279" r:id="rId10"/>
    <p:sldId id="281" r:id="rId11"/>
    <p:sldId id="282" r:id="rId12"/>
    <p:sldId id="302" r:id="rId13"/>
    <p:sldId id="303" r:id="rId14"/>
    <p:sldId id="304" r:id="rId15"/>
    <p:sldId id="305" r:id="rId16"/>
    <p:sldId id="306" r:id="rId17"/>
    <p:sldId id="283" r:id="rId18"/>
    <p:sldId id="307" r:id="rId19"/>
    <p:sldId id="291" r:id="rId20"/>
    <p:sldId id="301" r:id="rId21"/>
    <p:sldId id="308" r:id="rId22"/>
    <p:sldId id="263" r:id="rId23"/>
    <p:sldId id="292" r:id="rId24"/>
    <p:sldId id="293" r:id="rId25"/>
    <p:sldId id="312" r:id="rId26"/>
    <p:sldId id="296" r:id="rId27"/>
    <p:sldId id="297"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354"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93C00-5B80-4ED1-9DE9-05B438A419F2}" type="datetimeFigureOut">
              <a:rPr lang="ru-RU" smtClean="0"/>
              <a:t>06.05.2025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2ED21-902A-4B50-A4FA-050D7EFC23AE}" type="slidenum">
              <a:rPr lang="ru-RU" smtClean="0"/>
              <a:t>‹#›</a:t>
            </a:fld>
            <a:endParaRPr lang="ru-RU"/>
          </a:p>
        </p:txBody>
      </p:sp>
    </p:spTree>
    <p:extLst>
      <p:ext uri="{BB962C8B-B14F-4D97-AF65-F5344CB8AC3E}">
        <p14:creationId xmlns:p14="http://schemas.microsoft.com/office/powerpoint/2010/main" val="236308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D8E8B36-579C-46EA-BF5F-9C25B819BA9D}" type="slidenum">
              <a:rPr lang="ru-RU" smtClean="0"/>
              <a:t>13</a:t>
            </a:fld>
            <a:endParaRPr lang="ru-RU"/>
          </a:p>
        </p:txBody>
      </p:sp>
    </p:spTree>
    <p:extLst>
      <p:ext uri="{BB962C8B-B14F-4D97-AF65-F5344CB8AC3E}">
        <p14:creationId xmlns:p14="http://schemas.microsoft.com/office/powerpoint/2010/main" val="388728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3707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0631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5252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06.05.2025</a:t>
            </a:fld>
            <a:endParaRPr lang="ru-RU"/>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784760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63552" y="1571308"/>
            <a:ext cx="7632847" cy="1944216"/>
          </a:xfrm>
        </p:spPr>
        <p:txBody>
          <a:bodyPr>
            <a:noAutofit/>
          </a:bodyPr>
          <a:lstStyle/>
          <a:p>
            <a:pPr algn="ctr"/>
            <a:r>
              <a:rPr lang="ru-RU" sz="6000" i="1" dirty="0"/>
              <a:t>МОРФОЛОГИЧЕСКИЕ НОРМЫ</a:t>
            </a:r>
          </a:p>
          <a:p>
            <a:pPr algn="ctr"/>
            <a:endParaRPr lang="ru-RU" sz="5400" i="1" dirty="0"/>
          </a:p>
        </p:txBody>
      </p:sp>
      <p:sp>
        <p:nvSpPr>
          <p:cNvPr id="4" name="TextBox 3">
            <a:extLst>
              <a:ext uri="{FF2B5EF4-FFF2-40B4-BE49-F238E27FC236}">
                <a16:creationId xmlns:a16="http://schemas.microsoft.com/office/drawing/2014/main" id="{DB48CF67-1FB9-2307-380C-3F152471F0D2}"/>
              </a:ext>
            </a:extLst>
          </p:cNvPr>
          <p:cNvSpPr txBox="1"/>
          <p:nvPr/>
        </p:nvSpPr>
        <p:spPr>
          <a:xfrm>
            <a:off x="1775520" y="4365105"/>
            <a:ext cx="9122680" cy="461665"/>
          </a:xfrm>
          <a:prstGeom prst="rect">
            <a:avLst/>
          </a:prstGeom>
          <a:noFill/>
        </p:spPr>
        <p:txBody>
          <a:bodyPr wrap="square">
            <a:spAutoFit/>
          </a:bodyPr>
          <a:lstStyle/>
          <a:p>
            <a:pPr marL="45720" algn="ctr"/>
            <a:endParaRPr lang="ru-RU" sz="2400" dirty="0"/>
          </a:p>
        </p:txBody>
      </p:sp>
      <p:pic>
        <p:nvPicPr>
          <p:cNvPr id="2" name="Рисунок 1"/>
          <p:cNvPicPr>
            <a:picLocks noChangeAspect="1"/>
          </p:cNvPicPr>
          <p:nvPr/>
        </p:nvPicPr>
        <p:blipFill>
          <a:blip r:embed="rId3"/>
          <a:stretch>
            <a:fillRect/>
          </a:stretch>
        </p:blipFill>
        <p:spPr>
          <a:xfrm>
            <a:off x="479376" y="188640"/>
            <a:ext cx="4554107" cy="1542422"/>
          </a:xfrm>
          <a:prstGeom prst="rect">
            <a:avLst/>
          </a:prstGeom>
        </p:spPr>
      </p:pic>
    </p:spTree>
    <p:extLst>
      <p:ext uri="{BB962C8B-B14F-4D97-AF65-F5344CB8AC3E}">
        <p14:creationId xmlns:p14="http://schemas.microsoft.com/office/powerpoint/2010/main" val="281679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349206"/>
            <a:ext cx="7560840" cy="1077218"/>
          </a:xfrm>
          <a:prstGeom prst="rect">
            <a:avLst/>
          </a:prstGeom>
          <a:noFill/>
        </p:spPr>
        <p:txBody>
          <a:bodyPr wrap="square" rtlCol="0">
            <a:spAutoFit/>
          </a:bodyPr>
          <a:lstStyle/>
          <a:p>
            <a:pPr algn="ctr"/>
            <a:r>
              <a:rPr lang="ru-RU" sz="3200" dirty="0">
                <a:solidFill>
                  <a:srgbClr val="002060"/>
                </a:solidFill>
              </a:rPr>
              <a:t>Запомните слова с нормативными окончаниями </a:t>
            </a:r>
            <a:r>
              <a:rPr lang="ru-RU" sz="3200" dirty="0">
                <a:solidFill>
                  <a:srgbClr val="FF0000"/>
                </a:solidFill>
              </a:rPr>
              <a:t>–А (-Я)</a:t>
            </a:r>
          </a:p>
        </p:txBody>
      </p:sp>
      <p:sp>
        <p:nvSpPr>
          <p:cNvPr id="3" name="Скругленный прямоугольник 2"/>
          <p:cNvSpPr/>
          <p:nvPr/>
        </p:nvSpPr>
        <p:spPr>
          <a:xfrm>
            <a:off x="1199456" y="1426424"/>
            <a:ext cx="9793088" cy="5242936"/>
          </a:xfrm>
          <a:prstGeom prst="roundRect">
            <a:avLst/>
          </a:prstGeom>
          <a:solidFill>
            <a:schemeClr val="bg2">
              <a:lumMod val="9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3200" i="1" dirty="0">
                <a:solidFill>
                  <a:schemeClr val="bg2">
                    <a:lumMod val="25000"/>
                  </a:schemeClr>
                </a:solidFill>
                <a:ea typeface="Calibri" pitchFamily="34" charset="0"/>
                <a:cs typeface="Times New Roman" pitchFamily="18" charset="0"/>
              </a:rPr>
              <a:t>Адрес</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борт</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буфер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вексел</a:t>
            </a:r>
            <a:r>
              <a:rPr lang="ru-RU" sz="3200" i="1" dirty="0">
                <a:solidFill>
                  <a:srgbClr val="FF0000"/>
                </a:solidFill>
                <a:ea typeface="Calibri" pitchFamily="34" charset="0"/>
                <a:cs typeface="Times New Roman" pitchFamily="18" charset="0"/>
              </a:rPr>
              <a:t>я</a:t>
            </a:r>
            <a:r>
              <a:rPr lang="ru-RU" sz="3200" i="1" dirty="0">
                <a:solidFill>
                  <a:schemeClr val="bg2">
                    <a:lumMod val="25000"/>
                  </a:schemeClr>
                </a:solidFill>
                <a:ea typeface="Calibri" pitchFamily="34" charset="0"/>
                <a:cs typeface="Times New Roman" pitchFamily="18" charset="0"/>
              </a:rPr>
              <a:t>  вензел</a:t>
            </a:r>
            <a:r>
              <a:rPr lang="ru-RU" sz="3200" i="1" dirty="0">
                <a:solidFill>
                  <a:srgbClr val="FF0000"/>
                </a:solidFill>
                <a:ea typeface="Calibri" pitchFamily="34" charset="0"/>
                <a:cs typeface="Times New Roman" pitchFamily="18" charset="0"/>
              </a:rPr>
              <a:t>я</a:t>
            </a:r>
            <a:r>
              <a:rPr lang="ru-RU" sz="3200" i="1" dirty="0">
                <a:solidFill>
                  <a:schemeClr val="bg2">
                    <a:lumMod val="25000"/>
                  </a:schemeClr>
                </a:solidFill>
                <a:ea typeface="Calibri" pitchFamily="34" charset="0"/>
                <a:cs typeface="Times New Roman" pitchFamily="18" charset="0"/>
              </a:rPr>
              <a:t> вечер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ворох</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директор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желоб</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жернов</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инспектор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катер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кител</a:t>
            </a:r>
            <a:r>
              <a:rPr lang="ru-RU" sz="3200" i="1" dirty="0">
                <a:solidFill>
                  <a:srgbClr val="FF0000"/>
                </a:solidFill>
                <a:ea typeface="Calibri" pitchFamily="34" charset="0"/>
                <a:cs typeface="Times New Roman" pitchFamily="18" charset="0"/>
              </a:rPr>
              <a:t>я</a:t>
            </a:r>
            <a:r>
              <a:rPr lang="ru-RU" sz="3200" i="1" dirty="0">
                <a:solidFill>
                  <a:schemeClr val="bg2">
                    <a:lumMod val="25000"/>
                  </a:schemeClr>
                </a:solidFill>
                <a:ea typeface="Calibri" pitchFamily="34" charset="0"/>
                <a:cs typeface="Times New Roman" pitchFamily="18" charset="0"/>
              </a:rPr>
              <a:t> клевер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колокол</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кузов</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купол</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окорок</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округ</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ордер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паспорт</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перепел</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повар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погреб</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профессор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сторож</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тенор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фельдшер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флюгер</a:t>
            </a:r>
            <a:r>
              <a:rPr lang="ru-RU" sz="3200" i="1" dirty="0">
                <a:solidFill>
                  <a:srgbClr val="FF0000"/>
                </a:solidFill>
                <a:ea typeface="Calibri" pitchFamily="34" charset="0"/>
                <a:cs typeface="Times New Roman" pitchFamily="18" charset="0"/>
              </a:rPr>
              <a:t>а</a:t>
            </a:r>
            <a:r>
              <a:rPr lang="ru-RU" sz="3200" i="1" dirty="0">
                <a:solidFill>
                  <a:schemeClr val="bg2">
                    <a:lumMod val="25000"/>
                  </a:schemeClr>
                </a:solidFill>
                <a:ea typeface="Calibri" pitchFamily="34" charset="0"/>
                <a:cs typeface="Times New Roman" pitchFamily="18" charset="0"/>
              </a:rPr>
              <a:t> штабел</a:t>
            </a:r>
            <a:r>
              <a:rPr lang="ru-RU" sz="3200" i="1" dirty="0">
                <a:solidFill>
                  <a:srgbClr val="FF0000"/>
                </a:solidFill>
                <a:ea typeface="Calibri" pitchFamily="34" charset="0"/>
                <a:cs typeface="Times New Roman" pitchFamily="18" charset="0"/>
              </a:rPr>
              <a:t>я</a:t>
            </a:r>
            <a:r>
              <a:rPr lang="ru-RU" sz="3200" i="1" dirty="0">
                <a:solidFill>
                  <a:schemeClr val="bg2">
                    <a:lumMod val="25000"/>
                  </a:schemeClr>
                </a:solidFill>
                <a:ea typeface="Calibri" pitchFamily="34" charset="0"/>
                <a:cs typeface="Times New Roman" pitchFamily="18" charset="0"/>
              </a:rPr>
              <a:t>  штемпел</a:t>
            </a:r>
            <a:r>
              <a:rPr lang="ru-RU" sz="3200" i="1" dirty="0">
                <a:solidFill>
                  <a:srgbClr val="FF0000"/>
                </a:solidFill>
                <a:ea typeface="Calibri" pitchFamily="34" charset="0"/>
                <a:cs typeface="Times New Roman" pitchFamily="18" charset="0"/>
              </a:rPr>
              <a:t>я</a:t>
            </a:r>
            <a:endParaRPr lang="ru-RU" sz="3200" dirty="0">
              <a:solidFill>
                <a:srgbClr val="FF0000"/>
              </a:solidFill>
              <a:cs typeface="Arial" pitchFamily="34" charset="0"/>
            </a:endParaRPr>
          </a:p>
        </p:txBody>
      </p:sp>
    </p:spTree>
    <p:extLst>
      <p:ext uri="{BB962C8B-B14F-4D97-AF65-F5344CB8AC3E}">
        <p14:creationId xmlns:p14="http://schemas.microsoft.com/office/powerpoint/2010/main" val="209618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332657"/>
            <a:ext cx="9217024" cy="1077218"/>
          </a:xfrm>
          <a:prstGeom prst="rect">
            <a:avLst/>
          </a:prstGeom>
          <a:noFill/>
        </p:spPr>
        <p:txBody>
          <a:bodyPr wrap="square" rtlCol="0">
            <a:spAutoFit/>
          </a:bodyPr>
          <a:lstStyle/>
          <a:p>
            <a:pPr algn="ctr"/>
            <a:r>
              <a:rPr lang="ru-RU" sz="3200" dirty="0">
                <a:solidFill>
                  <a:srgbClr val="002060"/>
                </a:solidFill>
                <a:cs typeface="Aharoni" pitchFamily="2" charset="-79"/>
              </a:rPr>
              <a:t>Запомните слова с нормативными окончаниями </a:t>
            </a:r>
            <a:r>
              <a:rPr lang="ru-RU" sz="3200" dirty="0">
                <a:solidFill>
                  <a:srgbClr val="FF0000"/>
                </a:solidFill>
                <a:cs typeface="Aharoni" pitchFamily="2" charset="-79"/>
              </a:rPr>
              <a:t>–Ы(-И)</a:t>
            </a:r>
          </a:p>
        </p:txBody>
      </p:sp>
      <p:sp>
        <p:nvSpPr>
          <p:cNvPr id="3" name="Скругленный прямоугольник 2"/>
          <p:cNvSpPr/>
          <p:nvPr/>
        </p:nvSpPr>
        <p:spPr>
          <a:xfrm>
            <a:off x="1199456" y="1628800"/>
            <a:ext cx="9649072" cy="49685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3200" i="1" dirty="0">
                <a:solidFill>
                  <a:srgbClr val="0070C0"/>
                </a:solidFill>
                <a:cs typeface="Times New Roman" pitchFamily="18" charset="0"/>
              </a:rPr>
              <a:t>Акуш</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ры бухг</a:t>
            </a:r>
            <a:r>
              <a:rPr lang="ru-RU" sz="3200" i="1" dirty="0">
                <a:solidFill>
                  <a:srgbClr val="FF0000"/>
                </a:solidFill>
                <a:cs typeface="Times New Roman" pitchFamily="18" charset="0"/>
              </a:rPr>
              <a:t>а</a:t>
            </a:r>
            <a:r>
              <a:rPr lang="ru-RU" sz="3200" i="1" dirty="0">
                <a:solidFill>
                  <a:srgbClr val="0070C0"/>
                </a:solidFill>
                <a:cs typeface="Times New Roman" pitchFamily="18" charset="0"/>
              </a:rPr>
              <a:t>лтеры библиот</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кари в</a:t>
            </a:r>
            <a:r>
              <a:rPr lang="ru-RU" sz="3200" i="1" dirty="0">
                <a:solidFill>
                  <a:srgbClr val="FF0000"/>
                </a:solidFill>
                <a:cs typeface="Times New Roman" pitchFamily="18" charset="0"/>
              </a:rPr>
              <a:t>ы</a:t>
            </a:r>
            <a:r>
              <a:rPr lang="ru-RU" sz="3200" i="1" dirty="0">
                <a:solidFill>
                  <a:srgbClr val="0070C0"/>
                </a:solidFill>
                <a:cs typeface="Times New Roman" pitchFamily="18" charset="0"/>
              </a:rPr>
              <a:t>боры гр</a:t>
            </a:r>
            <a:r>
              <a:rPr lang="ru-RU" sz="3200" i="1" dirty="0">
                <a:solidFill>
                  <a:srgbClr val="FF0000"/>
                </a:solidFill>
                <a:cs typeface="Times New Roman" pitchFamily="18" charset="0"/>
              </a:rPr>
              <a:t>и</a:t>
            </a:r>
            <a:r>
              <a:rPr lang="ru-RU" sz="3200" i="1" dirty="0">
                <a:solidFill>
                  <a:srgbClr val="0070C0"/>
                </a:solidFill>
                <a:cs typeface="Times New Roman" pitchFamily="18" charset="0"/>
              </a:rPr>
              <a:t>фели др</a:t>
            </a:r>
            <a:r>
              <a:rPr lang="ru-RU" sz="3200" i="1" dirty="0">
                <a:solidFill>
                  <a:srgbClr val="FF0000"/>
                </a:solidFill>
                <a:cs typeface="Times New Roman" pitchFamily="18" charset="0"/>
              </a:rPr>
              <a:t>а</a:t>
            </a:r>
            <a:r>
              <a:rPr lang="ru-RU" sz="3200" i="1" dirty="0">
                <a:solidFill>
                  <a:srgbClr val="0070C0"/>
                </a:solidFill>
                <a:cs typeface="Times New Roman" pitchFamily="18" charset="0"/>
              </a:rPr>
              <a:t>йверы дисп</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тчеры догов</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ры инстр</a:t>
            </a:r>
            <a:r>
              <a:rPr lang="ru-RU" sz="3200" i="1" dirty="0">
                <a:solidFill>
                  <a:srgbClr val="FF0000"/>
                </a:solidFill>
                <a:cs typeface="Times New Roman" pitchFamily="18" charset="0"/>
              </a:rPr>
              <a:t>у</a:t>
            </a:r>
            <a:r>
              <a:rPr lang="ru-RU" sz="3200" i="1" dirty="0">
                <a:solidFill>
                  <a:srgbClr val="0070C0"/>
                </a:solidFill>
                <a:cs typeface="Times New Roman" pitchFamily="18" charset="0"/>
              </a:rPr>
              <a:t>кторы инж</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неры корр</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кторы л</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кари л</a:t>
            </a:r>
            <a:r>
              <a:rPr lang="ru-RU" sz="3200" i="1" dirty="0">
                <a:solidFill>
                  <a:srgbClr val="FF0000"/>
                </a:solidFill>
                <a:cs typeface="Times New Roman" pitchFamily="18" charset="0"/>
              </a:rPr>
              <a:t>и</a:t>
            </a:r>
            <a:r>
              <a:rPr lang="ru-RU" sz="3200" i="1" dirty="0">
                <a:solidFill>
                  <a:srgbClr val="0070C0"/>
                </a:solidFill>
                <a:cs typeface="Times New Roman" pitchFamily="18" charset="0"/>
              </a:rPr>
              <a:t>фты офиц</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ры пл</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еры п</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лисы п</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рты  пр</a:t>
            </a:r>
            <a:r>
              <a:rPr lang="ru-RU" sz="3200" i="1" dirty="0">
                <a:solidFill>
                  <a:srgbClr val="FF0000"/>
                </a:solidFill>
                <a:cs typeface="Times New Roman" pitchFamily="18" charset="0"/>
              </a:rPr>
              <a:t>и</a:t>
            </a:r>
            <a:r>
              <a:rPr lang="ru-RU" sz="3200" i="1" dirty="0">
                <a:solidFill>
                  <a:srgbClr val="0070C0"/>
                </a:solidFill>
                <a:cs typeface="Times New Roman" pitchFamily="18" charset="0"/>
              </a:rPr>
              <a:t>нтеры р</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кторы ред</a:t>
            </a:r>
            <a:r>
              <a:rPr lang="ru-RU" sz="3200" i="1" dirty="0">
                <a:solidFill>
                  <a:srgbClr val="FF0000"/>
                </a:solidFill>
                <a:cs typeface="Times New Roman" pitchFamily="18" charset="0"/>
              </a:rPr>
              <a:t>а</a:t>
            </a:r>
            <a:r>
              <a:rPr lang="ru-RU" sz="3200" i="1" dirty="0">
                <a:solidFill>
                  <a:srgbClr val="0070C0"/>
                </a:solidFill>
                <a:cs typeface="Times New Roman" pitchFamily="18" charset="0"/>
              </a:rPr>
              <a:t>кторы скл</a:t>
            </a:r>
            <a:r>
              <a:rPr lang="ru-RU" sz="3200" i="1" dirty="0">
                <a:solidFill>
                  <a:srgbClr val="FF0000"/>
                </a:solidFill>
                <a:cs typeface="Times New Roman" pitchFamily="18" charset="0"/>
              </a:rPr>
              <a:t>а</a:t>
            </a:r>
            <a:r>
              <a:rPr lang="ru-RU" sz="3200" i="1" dirty="0">
                <a:solidFill>
                  <a:srgbClr val="0070C0"/>
                </a:solidFill>
                <a:cs typeface="Times New Roman" pitchFamily="18" charset="0"/>
              </a:rPr>
              <a:t>ды  сл</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сари сн</a:t>
            </a:r>
            <a:r>
              <a:rPr lang="ru-RU" sz="3200" i="1" dirty="0">
                <a:solidFill>
                  <a:srgbClr val="FF0000"/>
                </a:solidFill>
                <a:cs typeface="Times New Roman" pitchFamily="18" charset="0"/>
              </a:rPr>
              <a:t>а</a:t>
            </a:r>
            <a:r>
              <a:rPr lang="ru-RU" sz="3200" i="1" dirty="0">
                <a:solidFill>
                  <a:srgbClr val="0070C0"/>
                </a:solidFill>
                <a:cs typeface="Times New Roman" pitchFamily="18" charset="0"/>
              </a:rPr>
              <a:t>йперы т</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кари т</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рты тр</a:t>
            </a:r>
            <a:r>
              <a:rPr lang="ru-RU" sz="3200" i="1" dirty="0">
                <a:solidFill>
                  <a:srgbClr val="FF0000"/>
                </a:solidFill>
                <a:cs typeface="Times New Roman" pitchFamily="18" charset="0"/>
              </a:rPr>
              <a:t>е</a:t>
            </a:r>
            <a:r>
              <a:rPr lang="ru-RU" sz="3200" i="1" dirty="0">
                <a:solidFill>
                  <a:srgbClr val="0070C0"/>
                </a:solidFill>
                <a:cs typeface="Times New Roman" pitchFamily="18" charset="0"/>
              </a:rPr>
              <a:t>неры фл</a:t>
            </a:r>
            <a:r>
              <a:rPr lang="ru-RU" sz="3200" i="1" dirty="0">
                <a:solidFill>
                  <a:srgbClr val="FF0000"/>
                </a:solidFill>
                <a:cs typeface="Times New Roman" pitchFamily="18" charset="0"/>
              </a:rPr>
              <a:t>и</a:t>
            </a:r>
            <a:r>
              <a:rPr lang="ru-RU" sz="3200" i="1" dirty="0">
                <a:solidFill>
                  <a:srgbClr val="0070C0"/>
                </a:solidFill>
                <a:cs typeface="Times New Roman" pitchFamily="18" charset="0"/>
              </a:rPr>
              <a:t>гели  фл</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ты фр</a:t>
            </a:r>
            <a:r>
              <a:rPr lang="ru-RU" sz="3200" i="1" dirty="0">
                <a:solidFill>
                  <a:srgbClr val="FF0000"/>
                </a:solidFill>
                <a:cs typeface="Times New Roman" pitchFamily="18" charset="0"/>
              </a:rPr>
              <a:t>о</a:t>
            </a:r>
            <a:r>
              <a:rPr lang="ru-RU" sz="3200" i="1" dirty="0">
                <a:solidFill>
                  <a:srgbClr val="0070C0"/>
                </a:solidFill>
                <a:cs typeface="Times New Roman" pitchFamily="18" charset="0"/>
              </a:rPr>
              <a:t>нты шоф</a:t>
            </a:r>
            <a:r>
              <a:rPr lang="ru-RU" sz="3200" i="1" dirty="0">
                <a:solidFill>
                  <a:srgbClr val="FF0000"/>
                </a:solidFill>
                <a:cs typeface="Times New Roman" pitchFamily="18" charset="0"/>
              </a:rPr>
              <a:t>ё</a:t>
            </a:r>
            <a:r>
              <a:rPr lang="ru-RU" sz="3200" i="1" dirty="0">
                <a:solidFill>
                  <a:srgbClr val="0070C0"/>
                </a:solidFill>
                <a:cs typeface="Times New Roman" pitchFamily="18" charset="0"/>
              </a:rPr>
              <a:t>ры</a:t>
            </a:r>
            <a:endParaRPr lang="ru-RU" sz="3200" dirty="0">
              <a:solidFill>
                <a:srgbClr val="0070C0"/>
              </a:solidFill>
              <a:cs typeface="Times New Roman" pitchFamily="18" charset="0"/>
            </a:endParaRPr>
          </a:p>
        </p:txBody>
      </p:sp>
    </p:spTree>
    <p:extLst>
      <p:ext uri="{BB962C8B-B14F-4D97-AF65-F5344CB8AC3E}">
        <p14:creationId xmlns:p14="http://schemas.microsoft.com/office/powerpoint/2010/main" val="94597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393AC01B-5183-48A3-89EF-352B52F66CE9}"/>
              </a:ext>
            </a:extLst>
          </p:cNvPr>
          <p:cNvSpPr>
            <a:spLocks noGrp="1"/>
          </p:cNvSpPr>
          <p:nvPr>
            <p:ph type="subTitle" idx="1"/>
          </p:nvPr>
        </p:nvSpPr>
        <p:spPr>
          <a:xfrm>
            <a:off x="839416" y="548680"/>
            <a:ext cx="10729192" cy="6192688"/>
          </a:xfrm>
        </p:spPr>
        <p:txBody>
          <a:bodyPr>
            <a:normAutofit/>
          </a:bodyPr>
          <a:lstStyle/>
          <a:p>
            <a:pPr algn="just">
              <a:spcBef>
                <a:spcPts val="0"/>
              </a:spcBef>
              <a:spcAft>
                <a:spcPts val="0"/>
              </a:spcAft>
              <a:buClrTx/>
              <a:buSzTx/>
              <a:defRPr/>
            </a:pPr>
            <a:r>
              <a:rPr lang="ru-RU" sz="2600" dirty="0">
                <a:solidFill>
                  <a:srgbClr val="F14124">
                    <a:lumMod val="50000"/>
                  </a:srgbClr>
                </a:solidFill>
                <a:latin typeface="Trebuchet MS"/>
              </a:rPr>
              <a:t>2. В форме именительного падежа множественного числа существительные могут иметь окончания  </a:t>
            </a:r>
            <a:r>
              <a:rPr lang="ru-RU" sz="2600" dirty="0">
                <a:solidFill>
                  <a:srgbClr val="FF0000"/>
                </a:solidFill>
                <a:latin typeface="Trebuchet MS"/>
              </a:rPr>
              <a:t>-ы(-и)  и  –а(-я) </a:t>
            </a:r>
            <a:r>
              <a:rPr lang="ru-RU" sz="2600" dirty="0">
                <a:solidFill>
                  <a:schemeClr val="accent6">
                    <a:lumMod val="50000"/>
                  </a:schemeClr>
                </a:solidFill>
                <a:latin typeface="Trebuchet MS"/>
              </a:rPr>
              <a:t>в зависимости от значения слова.</a:t>
            </a:r>
          </a:p>
          <a:p>
            <a:r>
              <a:rPr lang="ru-RU" sz="2600" dirty="0"/>
              <a:t>Например:</a:t>
            </a:r>
          </a:p>
          <a:p>
            <a:r>
              <a:rPr lang="ru-RU" sz="2600" dirty="0"/>
              <a:t>Образ</a:t>
            </a:r>
            <a:r>
              <a:rPr lang="ru-RU" sz="2600" dirty="0">
                <a:solidFill>
                  <a:srgbClr val="FF0000"/>
                </a:solidFill>
              </a:rPr>
              <a:t>ы</a:t>
            </a:r>
            <a:r>
              <a:rPr lang="ru-RU" sz="2600" dirty="0"/>
              <a:t> (литературные) 		– образ</a:t>
            </a:r>
            <a:r>
              <a:rPr lang="ru-RU" sz="2600" dirty="0">
                <a:solidFill>
                  <a:srgbClr val="FF0000"/>
                </a:solidFill>
              </a:rPr>
              <a:t>а</a:t>
            </a:r>
            <a:r>
              <a:rPr lang="ru-RU" sz="2600" dirty="0"/>
              <a:t>(иконы)</a:t>
            </a:r>
          </a:p>
          <a:p>
            <a:r>
              <a:rPr lang="ru-RU" sz="2600" dirty="0"/>
              <a:t>Пояс</a:t>
            </a:r>
            <a:r>
              <a:rPr lang="ru-RU" sz="2600" dirty="0">
                <a:solidFill>
                  <a:srgbClr val="FF0000"/>
                </a:solidFill>
              </a:rPr>
              <a:t>ы</a:t>
            </a:r>
            <a:r>
              <a:rPr lang="ru-RU" sz="2600" dirty="0"/>
              <a:t> (географические)	 	– пояс</a:t>
            </a:r>
            <a:r>
              <a:rPr lang="ru-RU" sz="2600" dirty="0">
                <a:solidFill>
                  <a:srgbClr val="FF0000"/>
                </a:solidFill>
              </a:rPr>
              <a:t>а</a:t>
            </a:r>
            <a:r>
              <a:rPr lang="ru-RU" sz="2600" dirty="0"/>
              <a:t> (одежды)</a:t>
            </a:r>
          </a:p>
          <a:p>
            <a:r>
              <a:rPr lang="ru-RU" sz="2600" dirty="0"/>
              <a:t>Пропуск</a:t>
            </a:r>
            <a:r>
              <a:rPr lang="ru-RU" sz="2600" dirty="0">
                <a:solidFill>
                  <a:srgbClr val="FF0000"/>
                </a:solidFill>
              </a:rPr>
              <a:t>и</a:t>
            </a:r>
            <a:r>
              <a:rPr lang="ru-RU" sz="2600" dirty="0"/>
              <a:t> (недосмотры) 		– пропуск</a:t>
            </a:r>
            <a:r>
              <a:rPr lang="ru-RU" sz="2600" dirty="0">
                <a:solidFill>
                  <a:srgbClr val="FF0000"/>
                </a:solidFill>
              </a:rPr>
              <a:t>а</a:t>
            </a:r>
            <a:r>
              <a:rPr lang="ru-RU" sz="2600" dirty="0"/>
              <a:t> (документы)</a:t>
            </a:r>
          </a:p>
          <a:p>
            <a:r>
              <a:rPr lang="ru-RU" sz="2600" dirty="0"/>
              <a:t>Тон</a:t>
            </a:r>
            <a:r>
              <a:rPr lang="ru-RU" sz="2600" dirty="0">
                <a:solidFill>
                  <a:srgbClr val="FF0000"/>
                </a:solidFill>
              </a:rPr>
              <a:t>ы</a:t>
            </a:r>
            <a:r>
              <a:rPr lang="ru-RU" sz="2600" dirty="0"/>
              <a:t> (музыкальные) 			– тон</a:t>
            </a:r>
            <a:r>
              <a:rPr lang="ru-RU" sz="2600" dirty="0">
                <a:solidFill>
                  <a:srgbClr val="FF0000"/>
                </a:solidFill>
              </a:rPr>
              <a:t>а</a:t>
            </a:r>
            <a:r>
              <a:rPr lang="ru-RU" sz="2600" dirty="0"/>
              <a:t> (оттенки цвета)</a:t>
            </a:r>
          </a:p>
          <a:p>
            <a:r>
              <a:rPr lang="ru-RU" sz="2600" dirty="0"/>
              <a:t>Провод</a:t>
            </a:r>
            <a:r>
              <a:rPr lang="ru-RU" sz="2600" dirty="0">
                <a:solidFill>
                  <a:srgbClr val="FF0000"/>
                </a:solidFill>
              </a:rPr>
              <a:t>ы</a:t>
            </a:r>
            <a:r>
              <a:rPr lang="ru-RU" sz="2600" dirty="0"/>
              <a:t>(при отъезде) 			– провод</a:t>
            </a:r>
            <a:r>
              <a:rPr lang="ru-RU" sz="2600" dirty="0">
                <a:solidFill>
                  <a:srgbClr val="FF0000"/>
                </a:solidFill>
              </a:rPr>
              <a:t>а</a:t>
            </a:r>
            <a:r>
              <a:rPr lang="ru-RU" sz="2600" dirty="0"/>
              <a:t> (электрические)</a:t>
            </a:r>
          </a:p>
          <a:p>
            <a:r>
              <a:rPr lang="ru-RU" sz="2600" dirty="0"/>
              <a:t>Счёт</a:t>
            </a:r>
            <a:r>
              <a:rPr lang="ru-RU" sz="2600" dirty="0">
                <a:solidFill>
                  <a:srgbClr val="FF0000"/>
                </a:solidFill>
              </a:rPr>
              <a:t>ы</a:t>
            </a:r>
            <a:r>
              <a:rPr lang="ru-RU" sz="2600" dirty="0"/>
              <a:t> (прибор) 				– счет</a:t>
            </a:r>
            <a:r>
              <a:rPr lang="ru-RU" sz="2600" dirty="0">
                <a:solidFill>
                  <a:srgbClr val="FF0000"/>
                </a:solidFill>
              </a:rPr>
              <a:t>а</a:t>
            </a:r>
            <a:r>
              <a:rPr lang="ru-RU" sz="2600" dirty="0"/>
              <a:t>(документы)</a:t>
            </a:r>
          </a:p>
          <a:p>
            <a:r>
              <a:rPr lang="ru-RU" sz="2600" dirty="0"/>
              <a:t>Муж</a:t>
            </a:r>
            <a:r>
              <a:rPr lang="ru-RU" sz="2600" dirty="0">
                <a:solidFill>
                  <a:srgbClr val="FF0000"/>
                </a:solidFill>
              </a:rPr>
              <a:t>и</a:t>
            </a:r>
            <a:r>
              <a:rPr lang="ru-RU" sz="2600" dirty="0"/>
              <a:t> (государственные деятели) 	– мужь</a:t>
            </a:r>
            <a:r>
              <a:rPr lang="ru-RU" sz="2600" dirty="0">
                <a:solidFill>
                  <a:srgbClr val="FF0000"/>
                </a:solidFill>
              </a:rPr>
              <a:t>я</a:t>
            </a:r>
            <a:r>
              <a:rPr lang="ru-RU" sz="2600" dirty="0"/>
              <a:t> (в семье)</a:t>
            </a:r>
          </a:p>
          <a:p>
            <a:r>
              <a:rPr lang="ru-RU" sz="2600" dirty="0"/>
              <a:t>Сын</a:t>
            </a:r>
            <a:r>
              <a:rPr lang="ru-RU" sz="2600" dirty="0">
                <a:solidFill>
                  <a:srgbClr val="FF0000"/>
                </a:solidFill>
              </a:rPr>
              <a:t>ы</a:t>
            </a:r>
            <a:r>
              <a:rPr lang="ru-RU" sz="2600" dirty="0"/>
              <a:t> (Родины) 				– сыновь</a:t>
            </a:r>
            <a:r>
              <a:rPr lang="ru-RU" sz="2600" dirty="0">
                <a:solidFill>
                  <a:srgbClr val="FF0000"/>
                </a:solidFill>
              </a:rPr>
              <a:t>я</a:t>
            </a:r>
            <a:r>
              <a:rPr lang="ru-RU" sz="2600" dirty="0"/>
              <a:t> (у родителей)</a:t>
            </a:r>
          </a:p>
        </p:txBody>
      </p:sp>
    </p:spTree>
    <p:extLst>
      <p:ext uri="{BB962C8B-B14F-4D97-AF65-F5344CB8AC3E}">
        <p14:creationId xmlns:p14="http://schemas.microsoft.com/office/powerpoint/2010/main" val="303297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7E1AF-F66A-46C1-B712-7339EA34EC94}"/>
              </a:ext>
            </a:extLst>
          </p:cNvPr>
          <p:cNvSpPr>
            <a:spLocks noGrp="1"/>
          </p:cNvSpPr>
          <p:nvPr>
            <p:ph type="ctrTitle"/>
          </p:nvPr>
        </p:nvSpPr>
        <p:spPr>
          <a:xfrm>
            <a:off x="2861073" y="126830"/>
            <a:ext cx="5826719" cy="722124"/>
          </a:xfrm>
        </p:spPr>
        <p:txBody>
          <a:bodyPr/>
          <a:lstStyle/>
          <a:p>
            <a:pPr marL="182880" indent="0" algn="ctr">
              <a:buNone/>
            </a:pPr>
            <a:r>
              <a:rPr lang="ru-RU" sz="4400" dirty="0">
                <a:solidFill>
                  <a:srgbClr val="002060"/>
                </a:solidFill>
              </a:rPr>
              <a:t>Запомните!</a:t>
            </a:r>
          </a:p>
        </p:txBody>
      </p:sp>
      <p:pic>
        <p:nvPicPr>
          <p:cNvPr id="6" name="Рисунок 5">
            <a:extLst>
              <a:ext uri="{FF2B5EF4-FFF2-40B4-BE49-F238E27FC236}">
                <a16:creationId xmlns:a16="http://schemas.microsoft.com/office/drawing/2014/main" id="{41CE8D59-18AB-41BF-8C2B-DD65A0E684F5}"/>
              </a:ext>
            </a:extLst>
          </p:cNvPr>
          <p:cNvPicPr>
            <a:picLocks noChangeAspect="1"/>
          </p:cNvPicPr>
          <p:nvPr/>
        </p:nvPicPr>
        <p:blipFill>
          <a:blip r:embed="rId3"/>
          <a:stretch>
            <a:fillRect/>
          </a:stretch>
        </p:blipFill>
        <p:spPr>
          <a:xfrm>
            <a:off x="1397115" y="832791"/>
            <a:ext cx="4248472" cy="2322442"/>
          </a:xfrm>
          <a:prstGeom prst="rect">
            <a:avLst/>
          </a:prstGeom>
        </p:spPr>
      </p:pic>
      <p:pic>
        <p:nvPicPr>
          <p:cNvPr id="7" name="Рисунок 6">
            <a:extLst>
              <a:ext uri="{FF2B5EF4-FFF2-40B4-BE49-F238E27FC236}">
                <a16:creationId xmlns:a16="http://schemas.microsoft.com/office/drawing/2014/main" id="{D5B40D91-1998-45F0-9061-D257715BCFFC}"/>
              </a:ext>
            </a:extLst>
          </p:cNvPr>
          <p:cNvPicPr>
            <a:picLocks noChangeAspect="1"/>
          </p:cNvPicPr>
          <p:nvPr/>
        </p:nvPicPr>
        <p:blipFill>
          <a:blip r:embed="rId4"/>
          <a:stretch>
            <a:fillRect/>
          </a:stretch>
        </p:blipFill>
        <p:spPr>
          <a:xfrm>
            <a:off x="7320136" y="854248"/>
            <a:ext cx="3474749" cy="2430736"/>
          </a:xfrm>
          <a:prstGeom prst="rect">
            <a:avLst/>
          </a:prstGeom>
        </p:spPr>
      </p:pic>
      <p:pic>
        <p:nvPicPr>
          <p:cNvPr id="8" name="Рисунок 7">
            <a:extLst>
              <a:ext uri="{FF2B5EF4-FFF2-40B4-BE49-F238E27FC236}">
                <a16:creationId xmlns:a16="http://schemas.microsoft.com/office/drawing/2014/main" id="{2832ED35-3516-447D-B86D-A46539AD764E}"/>
              </a:ext>
            </a:extLst>
          </p:cNvPr>
          <p:cNvPicPr>
            <a:picLocks noChangeAspect="1"/>
          </p:cNvPicPr>
          <p:nvPr/>
        </p:nvPicPr>
        <p:blipFill>
          <a:blip r:embed="rId5"/>
          <a:stretch>
            <a:fillRect/>
          </a:stretch>
        </p:blipFill>
        <p:spPr>
          <a:xfrm>
            <a:off x="7372158" y="3732038"/>
            <a:ext cx="3620385" cy="2545330"/>
          </a:xfrm>
          <a:prstGeom prst="rect">
            <a:avLst/>
          </a:prstGeom>
        </p:spPr>
      </p:pic>
      <p:pic>
        <p:nvPicPr>
          <p:cNvPr id="9" name="Рисунок 8">
            <a:extLst>
              <a:ext uri="{FF2B5EF4-FFF2-40B4-BE49-F238E27FC236}">
                <a16:creationId xmlns:a16="http://schemas.microsoft.com/office/drawing/2014/main" id="{43E328CB-3977-4FB3-8306-DD980B1E8833}"/>
              </a:ext>
            </a:extLst>
          </p:cNvPr>
          <p:cNvPicPr>
            <a:picLocks noChangeAspect="1"/>
          </p:cNvPicPr>
          <p:nvPr/>
        </p:nvPicPr>
        <p:blipFill>
          <a:blip r:embed="rId6"/>
          <a:stretch>
            <a:fillRect/>
          </a:stretch>
        </p:blipFill>
        <p:spPr>
          <a:xfrm>
            <a:off x="1563155" y="3429000"/>
            <a:ext cx="3916392" cy="3024336"/>
          </a:xfrm>
          <a:prstGeom prst="rect">
            <a:avLst/>
          </a:prstGeom>
        </p:spPr>
      </p:pic>
      <p:sp>
        <p:nvSpPr>
          <p:cNvPr id="10" name="Прямоугольник 9">
            <a:extLst>
              <a:ext uri="{FF2B5EF4-FFF2-40B4-BE49-F238E27FC236}">
                <a16:creationId xmlns:a16="http://schemas.microsoft.com/office/drawing/2014/main" id="{D8E925B5-7301-4A47-AFD0-0B06B8FDB72C}"/>
              </a:ext>
            </a:extLst>
          </p:cNvPr>
          <p:cNvSpPr/>
          <p:nvPr/>
        </p:nvSpPr>
        <p:spPr>
          <a:xfrm>
            <a:off x="3731291" y="2424258"/>
            <a:ext cx="2305780" cy="7221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Пропуски</a:t>
            </a:r>
            <a:r>
              <a:rPr lang="ru-RU" dirty="0"/>
              <a:t> </a:t>
            </a:r>
          </a:p>
        </p:txBody>
      </p:sp>
      <p:sp>
        <p:nvSpPr>
          <p:cNvPr id="11" name="Прямоугольник 10">
            <a:extLst>
              <a:ext uri="{FF2B5EF4-FFF2-40B4-BE49-F238E27FC236}">
                <a16:creationId xmlns:a16="http://schemas.microsoft.com/office/drawing/2014/main" id="{8DFFDDA3-5DF3-49A9-B9CE-90A350089F4D}"/>
              </a:ext>
            </a:extLst>
          </p:cNvPr>
          <p:cNvSpPr/>
          <p:nvPr/>
        </p:nvSpPr>
        <p:spPr>
          <a:xfrm>
            <a:off x="9057510" y="2564904"/>
            <a:ext cx="2580966" cy="6285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Пропуска</a:t>
            </a:r>
            <a:r>
              <a:rPr lang="ru-RU" sz="2400" dirty="0"/>
              <a:t> </a:t>
            </a:r>
          </a:p>
        </p:txBody>
      </p:sp>
      <p:sp>
        <p:nvSpPr>
          <p:cNvPr id="12" name="Прямоугольник 11">
            <a:extLst>
              <a:ext uri="{FF2B5EF4-FFF2-40B4-BE49-F238E27FC236}">
                <a16:creationId xmlns:a16="http://schemas.microsoft.com/office/drawing/2014/main" id="{582B2BCC-7F64-451E-BEB3-F60C2C6380D6}"/>
              </a:ext>
            </a:extLst>
          </p:cNvPr>
          <p:cNvSpPr/>
          <p:nvPr/>
        </p:nvSpPr>
        <p:spPr>
          <a:xfrm>
            <a:off x="3807773" y="5877272"/>
            <a:ext cx="2305779" cy="56698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Образы героев</a:t>
            </a:r>
          </a:p>
        </p:txBody>
      </p:sp>
      <p:sp>
        <p:nvSpPr>
          <p:cNvPr id="13" name="Прямоугольник 12">
            <a:extLst>
              <a:ext uri="{FF2B5EF4-FFF2-40B4-BE49-F238E27FC236}">
                <a16:creationId xmlns:a16="http://schemas.microsoft.com/office/drawing/2014/main" id="{3F1600AF-36DB-4A9F-9334-1942C0080304}"/>
              </a:ext>
            </a:extLst>
          </p:cNvPr>
          <p:cNvSpPr/>
          <p:nvPr/>
        </p:nvSpPr>
        <p:spPr>
          <a:xfrm>
            <a:off x="8787649" y="5815745"/>
            <a:ext cx="2816434" cy="6285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rgbClr val="002060"/>
                </a:solidFill>
              </a:rPr>
              <a:t>Образа святых(иконы)</a:t>
            </a:r>
          </a:p>
        </p:txBody>
      </p:sp>
    </p:spTree>
    <p:extLst>
      <p:ext uri="{BB962C8B-B14F-4D97-AF65-F5344CB8AC3E}">
        <p14:creationId xmlns:p14="http://schemas.microsoft.com/office/powerpoint/2010/main" val="275488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3DAE38-7F55-4D94-8F58-734E813ED451}"/>
              </a:ext>
            </a:extLst>
          </p:cNvPr>
          <p:cNvPicPr>
            <a:picLocks noChangeAspect="1"/>
          </p:cNvPicPr>
          <p:nvPr/>
        </p:nvPicPr>
        <p:blipFill>
          <a:blip r:embed="rId2"/>
          <a:stretch>
            <a:fillRect/>
          </a:stretch>
        </p:blipFill>
        <p:spPr>
          <a:xfrm>
            <a:off x="1487488" y="548680"/>
            <a:ext cx="3590088" cy="2736303"/>
          </a:xfrm>
          <a:prstGeom prst="rect">
            <a:avLst/>
          </a:prstGeom>
        </p:spPr>
      </p:pic>
      <p:pic>
        <p:nvPicPr>
          <p:cNvPr id="5" name="Рисунок 4">
            <a:extLst>
              <a:ext uri="{FF2B5EF4-FFF2-40B4-BE49-F238E27FC236}">
                <a16:creationId xmlns:a16="http://schemas.microsoft.com/office/drawing/2014/main" id="{1D23D701-616E-4D70-9832-2F6622DEAAAA}"/>
              </a:ext>
            </a:extLst>
          </p:cNvPr>
          <p:cNvPicPr>
            <a:picLocks noChangeAspect="1"/>
          </p:cNvPicPr>
          <p:nvPr/>
        </p:nvPicPr>
        <p:blipFill>
          <a:blip r:embed="rId3"/>
          <a:stretch>
            <a:fillRect/>
          </a:stretch>
        </p:blipFill>
        <p:spPr>
          <a:xfrm>
            <a:off x="6538770" y="548681"/>
            <a:ext cx="3661686" cy="2564905"/>
          </a:xfrm>
          <a:prstGeom prst="rect">
            <a:avLst/>
          </a:prstGeom>
        </p:spPr>
      </p:pic>
      <p:pic>
        <p:nvPicPr>
          <p:cNvPr id="6" name="Рисунок 5">
            <a:extLst>
              <a:ext uri="{FF2B5EF4-FFF2-40B4-BE49-F238E27FC236}">
                <a16:creationId xmlns:a16="http://schemas.microsoft.com/office/drawing/2014/main" id="{A4C29532-15DF-428B-8FFF-04DE7184E171}"/>
              </a:ext>
            </a:extLst>
          </p:cNvPr>
          <p:cNvPicPr>
            <a:picLocks noChangeAspect="1"/>
          </p:cNvPicPr>
          <p:nvPr/>
        </p:nvPicPr>
        <p:blipFill>
          <a:blip r:embed="rId4"/>
          <a:stretch>
            <a:fillRect/>
          </a:stretch>
        </p:blipFill>
        <p:spPr>
          <a:xfrm>
            <a:off x="7752184" y="3429000"/>
            <a:ext cx="3358053" cy="2592288"/>
          </a:xfrm>
          <a:prstGeom prst="rect">
            <a:avLst/>
          </a:prstGeom>
        </p:spPr>
      </p:pic>
      <p:pic>
        <p:nvPicPr>
          <p:cNvPr id="7" name="Рисунок 6">
            <a:extLst>
              <a:ext uri="{FF2B5EF4-FFF2-40B4-BE49-F238E27FC236}">
                <a16:creationId xmlns:a16="http://schemas.microsoft.com/office/drawing/2014/main" id="{0E704212-BEF1-489E-AB52-983FEB5BD78A}"/>
              </a:ext>
            </a:extLst>
          </p:cNvPr>
          <p:cNvPicPr>
            <a:picLocks noChangeAspect="1"/>
          </p:cNvPicPr>
          <p:nvPr/>
        </p:nvPicPr>
        <p:blipFill>
          <a:blip r:embed="rId5"/>
          <a:stretch>
            <a:fillRect/>
          </a:stretch>
        </p:blipFill>
        <p:spPr>
          <a:xfrm>
            <a:off x="1487488" y="3840752"/>
            <a:ext cx="3790101" cy="2324551"/>
          </a:xfrm>
          <a:prstGeom prst="rect">
            <a:avLst/>
          </a:prstGeom>
        </p:spPr>
      </p:pic>
      <p:sp>
        <p:nvSpPr>
          <p:cNvPr id="8" name="Прямоугольник 7">
            <a:extLst>
              <a:ext uri="{FF2B5EF4-FFF2-40B4-BE49-F238E27FC236}">
                <a16:creationId xmlns:a16="http://schemas.microsoft.com/office/drawing/2014/main" id="{3EDE1DB2-C6F5-443B-BA53-8E2E38FEAFE5}"/>
              </a:ext>
            </a:extLst>
          </p:cNvPr>
          <p:cNvSpPr/>
          <p:nvPr/>
        </p:nvSpPr>
        <p:spPr>
          <a:xfrm>
            <a:off x="3170284" y="2883240"/>
            <a:ext cx="2915133" cy="5457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Боевые ордена</a:t>
            </a:r>
          </a:p>
        </p:txBody>
      </p:sp>
      <p:sp>
        <p:nvSpPr>
          <p:cNvPr id="9" name="Прямоугольник 8">
            <a:extLst>
              <a:ext uri="{FF2B5EF4-FFF2-40B4-BE49-F238E27FC236}">
                <a16:creationId xmlns:a16="http://schemas.microsoft.com/office/drawing/2014/main" id="{AF7F2DAC-44CE-4FD7-A01F-D3607FD5799B}"/>
              </a:ext>
            </a:extLst>
          </p:cNvPr>
          <p:cNvSpPr/>
          <p:nvPr/>
        </p:nvSpPr>
        <p:spPr>
          <a:xfrm>
            <a:off x="8553199" y="2471757"/>
            <a:ext cx="3090042" cy="5457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Рыцарские ордены</a:t>
            </a:r>
          </a:p>
        </p:txBody>
      </p:sp>
      <p:sp>
        <p:nvSpPr>
          <p:cNvPr id="10" name="Прямоугольник 9">
            <a:extLst>
              <a:ext uri="{FF2B5EF4-FFF2-40B4-BE49-F238E27FC236}">
                <a16:creationId xmlns:a16="http://schemas.microsoft.com/office/drawing/2014/main" id="{93EA728C-A979-425D-9ECC-9D8302CE370C}"/>
              </a:ext>
            </a:extLst>
          </p:cNvPr>
          <p:cNvSpPr/>
          <p:nvPr/>
        </p:nvSpPr>
        <p:spPr>
          <a:xfrm>
            <a:off x="3646352" y="5849889"/>
            <a:ext cx="2915133" cy="63082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Борова дымохода</a:t>
            </a:r>
          </a:p>
        </p:txBody>
      </p:sp>
      <p:sp>
        <p:nvSpPr>
          <p:cNvPr id="11" name="Прямоугольник 10">
            <a:extLst>
              <a:ext uri="{FF2B5EF4-FFF2-40B4-BE49-F238E27FC236}">
                <a16:creationId xmlns:a16="http://schemas.microsoft.com/office/drawing/2014/main" id="{EFF696C4-F222-4DE9-B7D9-6A86BDE70F54}"/>
              </a:ext>
            </a:extLst>
          </p:cNvPr>
          <p:cNvSpPr/>
          <p:nvPr/>
        </p:nvSpPr>
        <p:spPr>
          <a:xfrm>
            <a:off x="8083208" y="5705874"/>
            <a:ext cx="3090042" cy="63082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2060"/>
                </a:solidFill>
              </a:rPr>
              <a:t>Дикие боровы</a:t>
            </a:r>
          </a:p>
        </p:txBody>
      </p:sp>
    </p:spTree>
    <p:extLst>
      <p:ext uri="{BB962C8B-B14F-4D97-AF65-F5344CB8AC3E}">
        <p14:creationId xmlns:p14="http://schemas.microsoft.com/office/powerpoint/2010/main" val="9601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D9E2E1-F99A-4FA8-8627-8E67A7A0D199}"/>
              </a:ext>
            </a:extLst>
          </p:cNvPr>
          <p:cNvPicPr>
            <a:picLocks noChangeAspect="1"/>
          </p:cNvPicPr>
          <p:nvPr/>
        </p:nvPicPr>
        <p:blipFill>
          <a:blip r:embed="rId2"/>
          <a:stretch>
            <a:fillRect/>
          </a:stretch>
        </p:blipFill>
        <p:spPr>
          <a:xfrm>
            <a:off x="6744072" y="547790"/>
            <a:ext cx="3958170" cy="2665186"/>
          </a:xfrm>
          <a:prstGeom prst="rect">
            <a:avLst/>
          </a:prstGeom>
        </p:spPr>
      </p:pic>
      <p:pic>
        <p:nvPicPr>
          <p:cNvPr id="5" name="Рисунок 4">
            <a:extLst>
              <a:ext uri="{FF2B5EF4-FFF2-40B4-BE49-F238E27FC236}">
                <a16:creationId xmlns:a16="http://schemas.microsoft.com/office/drawing/2014/main" id="{5A3B14D0-1819-403C-854D-A12A8295DF77}"/>
              </a:ext>
            </a:extLst>
          </p:cNvPr>
          <p:cNvPicPr>
            <a:picLocks noChangeAspect="1"/>
          </p:cNvPicPr>
          <p:nvPr/>
        </p:nvPicPr>
        <p:blipFill>
          <a:blip r:embed="rId3"/>
          <a:stretch>
            <a:fillRect/>
          </a:stretch>
        </p:blipFill>
        <p:spPr>
          <a:xfrm>
            <a:off x="1775520" y="547790"/>
            <a:ext cx="4320481" cy="2665186"/>
          </a:xfrm>
          <a:prstGeom prst="rect">
            <a:avLst/>
          </a:prstGeom>
        </p:spPr>
      </p:pic>
      <p:pic>
        <p:nvPicPr>
          <p:cNvPr id="6" name="Рисунок 5">
            <a:extLst>
              <a:ext uri="{FF2B5EF4-FFF2-40B4-BE49-F238E27FC236}">
                <a16:creationId xmlns:a16="http://schemas.microsoft.com/office/drawing/2014/main" id="{874B308D-82DB-46EC-9FD1-DD45ADE25CF1}"/>
              </a:ext>
            </a:extLst>
          </p:cNvPr>
          <p:cNvPicPr>
            <a:picLocks noChangeAspect="1"/>
          </p:cNvPicPr>
          <p:nvPr/>
        </p:nvPicPr>
        <p:blipFill>
          <a:blip r:embed="rId4"/>
          <a:stretch>
            <a:fillRect/>
          </a:stretch>
        </p:blipFill>
        <p:spPr>
          <a:xfrm>
            <a:off x="1775519" y="3429000"/>
            <a:ext cx="4320481" cy="3161581"/>
          </a:xfrm>
          <a:prstGeom prst="rect">
            <a:avLst/>
          </a:prstGeom>
        </p:spPr>
      </p:pic>
      <p:pic>
        <p:nvPicPr>
          <p:cNvPr id="7" name="Рисунок 6">
            <a:extLst>
              <a:ext uri="{FF2B5EF4-FFF2-40B4-BE49-F238E27FC236}">
                <a16:creationId xmlns:a16="http://schemas.microsoft.com/office/drawing/2014/main" id="{54A56BFF-E5BB-42CA-AA5A-D27CF2B654B0}"/>
              </a:ext>
            </a:extLst>
          </p:cNvPr>
          <p:cNvPicPr>
            <a:picLocks noChangeAspect="1"/>
          </p:cNvPicPr>
          <p:nvPr/>
        </p:nvPicPr>
        <p:blipFill>
          <a:blip r:embed="rId5"/>
          <a:stretch>
            <a:fillRect/>
          </a:stretch>
        </p:blipFill>
        <p:spPr>
          <a:xfrm>
            <a:off x="6516024" y="3429000"/>
            <a:ext cx="4186218" cy="2881210"/>
          </a:xfrm>
          <a:prstGeom prst="rect">
            <a:avLst/>
          </a:prstGeom>
        </p:spPr>
      </p:pic>
      <p:sp>
        <p:nvSpPr>
          <p:cNvPr id="8" name="Прямоугольник 7">
            <a:extLst>
              <a:ext uri="{FF2B5EF4-FFF2-40B4-BE49-F238E27FC236}">
                <a16:creationId xmlns:a16="http://schemas.microsoft.com/office/drawing/2014/main" id="{2679398D-B129-4432-B60F-739C65F15F5E}"/>
              </a:ext>
            </a:extLst>
          </p:cNvPr>
          <p:cNvSpPr/>
          <p:nvPr/>
        </p:nvSpPr>
        <p:spPr>
          <a:xfrm>
            <a:off x="335360" y="1630419"/>
            <a:ext cx="2513227" cy="61910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Хлеба</a:t>
            </a:r>
          </a:p>
        </p:txBody>
      </p:sp>
      <p:sp>
        <p:nvSpPr>
          <p:cNvPr id="9" name="Прямоугольник 8">
            <a:extLst>
              <a:ext uri="{FF2B5EF4-FFF2-40B4-BE49-F238E27FC236}">
                <a16:creationId xmlns:a16="http://schemas.microsoft.com/office/drawing/2014/main" id="{C537AE3F-A1C1-4B0C-9681-2A7327D4AD94}"/>
              </a:ext>
            </a:extLst>
          </p:cNvPr>
          <p:cNvSpPr/>
          <p:nvPr/>
        </p:nvSpPr>
        <p:spPr>
          <a:xfrm>
            <a:off x="9062000" y="2637456"/>
            <a:ext cx="2708960" cy="6426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Хлебы</a:t>
            </a:r>
          </a:p>
        </p:txBody>
      </p:sp>
      <p:sp>
        <p:nvSpPr>
          <p:cNvPr id="10" name="Прямоугольник 9">
            <a:extLst>
              <a:ext uri="{FF2B5EF4-FFF2-40B4-BE49-F238E27FC236}">
                <a16:creationId xmlns:a16="http://schemas.microsoft.com/office/drawing/2014/main" id="{7A87DD95-21E1-443A-A0F9-990827C71EF3}"/>
              </a:ext>
            </a:extLst>
          </p:cNvPr>
          <p:cNvSpPr/>
          <p:nvPr/>
        </p:nvSpPr>
        <p:spPr>
          <a:xfrm>
            <a:off x="3935759" y="5613075"/>
            <a:ext cx="2513227" cy="64698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Меха</a:t>
            </a:r>
          </a:p>
        </p:txBody>
      </p:sp>
      <p:sp>
        <p:nvSpPr>
          <p:cNvPr id="11" name="Прямоугольник 10">
            <a:extLst>
              <a:ext uri="{FF2B5EF4-FFF2-40B4-BE49-F238E27FC236}">
                <a16:creationId xmlns:a16="http://schemas.microsoft.com/office/drawing/2014/main" id="{A46E92B9-9BCC-4BDF-B07C-C4D1C3ED6B87}"/>
              </a:ext>
            </a:extLst>
          </p:cNvPr>
          <p:cNvSpPr/>
          <p:nvPr/>
        </p:nvSpPr>
        <p:spPr>
          <a:xfrm>
            <a:off x="9040094" y="5943600"/>
            <a:ext cx="2708960" cy="64698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Мехи</a:t>
            </a:r>
          </a:p>
        </p:txBody>
      </p:sp>
    </p:spTree>
    <p:extLst>
      <p:ext uri="{BB962C8B-B14F-4D97-AF65-F5344CB8AC3E}">
        <p14:creationId xmlns:p14="http://schemas.microsoft.com/office/powerpoint/2010/main" val="321668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BCFCD0C-3621-4514-A8F3-1EAE0B3FDACD}"/>
              </a:ext>
            </a:extLst>
          </p:cNvPr>
          <p:cNvPicPr>
            <a:picLocks noChangeAspect="1"/>
          </p:cNvPicPr>
          <p:nvPr/>
        </p:nvPicPr>
        <p:blipFill>
          <a:blip r:embed="rId2"/>
          <a:stretch>
            <a:fillRect/>
          </a:stretch>
        </p:blipFill>
        <p:spPr>
          <a:xfrm>
            <a:off x="1199456" y="314290"/>
            <a:ext cx="4716647" cy="2970694"/>
          </a:xfrm>
          <a:prstGeom prst="rect">
            <a:avLst/>
          </a:prstGeom>
        </p:spPr>
      </p:pic>
      <p:pic>
        <p:nvPicPr>
          <p:cNvPr id="5" name="Рисунок 4">
            <a:extLst>
              <a:ext uri="{FF2B5EF4-FFF2-40B4-BE49-F238E27FC236}">
                <a16:creationId xmlns:a16="http://schemas.microsoft.com/office/drawing/2014/main" id="{E78EBEAE-7F04-4AD5-B725-F3F17980834E}"/>
              </a:ext>
            </a:extLst>
          </p:cNvPr>
          <p:cNvPicPr>
            <a:picLocks noChangeAspect="1"/>
          </p:cNvPicPr>
          <p:nvPr/>
        </p:nvPicPr>
        <p:blipFill>
          <a:blip r:embed="rId3"/>
          <a:stretch>
            <a:fillRect/>
          </a:stretch>
        </p:blipFill>
        <p:spPr>
          <a:xfrm>
            <a:off x="6574138" y="314291"/>
            <a:ext cx="4130374" cy="2970693"/>
          </a:xfrm>
          <a:prstGeom prst="rect">
            <a:avLst/>
          </a:prstGeom>
        </p:spPr>
      </p:pic>
      <p:pic>
        <p:nvPicPr>
          <p:cNvPr id="6" name="Рисунок 5">
            <a:extLst>
              <a:ext uri="{FF2B5EF4-FFF2-40B4-BE49-F238E27FC236}">
                <a16:creationId xmlns:a16="http://schemas.microsoft.com/office/drawing/2014/main" id="{8E585D7E-5CE9-4E12-B534-977D102AD1CE}"/>
              </a:ext>
            </a:extLst>
          </p:cNvPr>
          <p:cNvPicPr>
            <a:picLocks noChangeAspect="1"/>
          </p:cNvPicPr>
          <p:nvPr/>
        </p:nvPicPr>
        <p:blipFill>
          <a:blip r:embed="rId4"/>
          <a:stretch>
            <a:fillRect/>
          </a:stretch>
        </p:blipFill>
        <p:spPr>
          <a:xfrm>
            <a:off x="6564255" y="3709358"/>
            <a:ext cx="4356281" cy="2671970"/>
          </a:xfrm>
          <a:prstGeom prst="rect">
            <a:avLst/>
          </a:prstGeom>
        </p:spPr>
      </p:pic>
      <p:pic>
        <p:nvPicPr>
          <p:cNvPr id="7" name="Рисунок 6">
            <a:extLst>
              <a:ext uri="{FF2B5EF4-FFF2-40B4-BE49-F238E27FC236}">
                <a16:creationId xmlns:a16="http://schemas.microsoft.com/office/drawing/2014/main" id="{66799C1B-C0D7-447E-9342-B910F3B98980}"/>
              </a:ext>
            </a:extLst>
          </p:cNvPr>
          <p:cNvPicPr>
            <a:picLocks noChangeAspect="1"/>
          </p:cNvPicPr>
          <p:nvPr/>
        </p:nvPicPr>
        <p:blipFill>
          <a:blip r:embed="rId5"/>
          <a:stretch>
            <a:fillRect/>
          </a:stretch>
        </p:blipFill>
        <p:spPr>
          <a:xfrm>
            <a:off x="1241093" y="3709358"/>
            <a:ext cx="4716647" cy="2834352"/>
          </a:xfrm>
          <a:prstGeom prst="rect">
            <a:avLst/>
          </a:prstGeom>
        </p:spPr>
      </p:pic>
      <p:sp>
        <p:nvSpPr>
          <p:cNvPr id="8" name="Прямоугольник 7">
            <a:extLst>
              <a:ext uri="{FF2B5EF4-FFF2-40B4-BE49-F238E27FC236}">
                <a16:creationId xmlns:a16="http://schemas.microsoft.com/office/drawing/2014/main" id="{EAC501E3-7148-46EF-BC71-0358EF518347}"/>
              </a:ext>
            </a:extLst>
          </p:cNvPr>
          <p:cNvSpPr/>
          <p:nvPr/>
        </p:nvSpPr>
        <p:spPr>
          <a:xfrm>
            <a:off x="196187" y="2350666"/>
            <a:ext cx="3036498" cy="6769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Листья</a:t>
            </a:r>
          </a:p>
        </p:txBody>
      </p:sp>
      <p:sp>
        <p:nvSpPr>
          <p:cNvPr id="9" name="Прямоугольник 8">
            <a:extLst>
              <a:ext uri="{FF2B5EF4-FFF2-40B4-BE49-F238E27FC236}">
                <a16:creationId xmlns:a16="http://schemas.microsoft.com/office/drawing/2014/main" id="{CB01CF78-ADC2-4EBF-AC73-94858DBC2216}"/>
              </a:ext>
            </a:extLst>
          </p:cNvPr>
          <p:cNvSpPr/>
          <p:nvPr/>
        </p:nvSpPr>
        <p:spPr>
          <a:xfrm>
            <a:off x="6275899" y="2250162"/>
            <a:ext cx="2829464" cy="67692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Листы</a:t>
            </a:r>
          </a:p>
        </p:txBody>
      </p:sp>
      <p:sp>
        <p:nvSpPr>
          <p:cNvPr id="10" name="Прямоугольник 9">
            <a:extLst>
              <a:ext uri="{FF2B5EF4-FFF2-40B4-BE49-F238E27FC236}">
                <a16:creationId xmlns:a16="http://schemas.microsoft.com/office/drawing/2014/main" id="{849DC745-28C8-4C58-873E-A2B3312E46A0}"/>
              </a:ext>
            </a:extLst>
          </p:cNvPr>
          <p:cNvSpPr/>
          <p:nvPr/>
        </p:nvSpPr>
        <p:spPr>
          <a:xfrm>
            <a:off x="3363867" y="5743290"/>
            <a:ext cx="3036497" cy="5914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rgbClr val="002060"/>
                </a:solidFill>
              </a:rPr>
              <a:t>Пояса</a:t>
            </a:r>
          </a:p>
        </p:txBody>
      </p:sp>
      <p:sp>
        <p:nvSpPr>
          <p:cNvPr id="11" name="Прямоугольник 10">
            <a:extLst>
              <a:ext uri="{FF2B5EF4-FFF2-40B4-BE49-F238E27FC236}">
                <a16:creationId xmlns:a16="http://schemas.microsoft.com/office/drawing/2014/main" id="{D9E5BDF2-CB2F-4540-821A-8B7B7C71549B}"/>
              </a:ext>
            </a:extLst>
          </p:cNvPr>
          <p:cNvSpPr/>
          <p:nvPr/>
        </p:nvSpPr>
        <p:spPr>
          <a:xfrm>
            <a:off x="8976320" y="5713098"/>
            <a:ext cx="2829464" cy="6518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srgbClr val="002060"/>
                </a:solidFill>
              </a:rPr>
              <a:t>Поясы</a:t>
            </a:r>
            <a:endParaRPr lang="ru-RU" sz="2800" dirty="0">
              <a:solidFill>
                <a:srgbClr val="002060"/>
              </a:solidFill>
            </a:endParaRPr>
          </a:p>
        </p:txBody>
      </p:sp>
    </p:spTree>
    <p:extLst>
      <p:ext uri="{BB962C8B-B14F-4D97-AF65-F5344CB8AC3E}">
        <p14:creationId xmlns:p14="http://schemas.microsoft.com/office/powerpoint/2010/main" val="86787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552" y="147290"/>
            <a:ext cx="8136904" cy="830997"/>
          </a:xfrm>
          <a:prstGeom prst="rect">
            <a:avLst/>
          </a:prstGeom>
          <a:noFill/>
        </p:spPr>
        <p:txBody>
          <a:bodyPr wrap="square" rtlCol="0">
            <a:spAutoFit/>
          </a:bodyPr>
          <a:lstStyle/>
          <a:p>
            <a:pPr algn="ctr"/>
            <a:r>
              <a:rPr lang="ru-RU" sz="2400" b="1" dirty="0">
                <a:solidFill>
                  <a:srgbClr val="FF0000"/>
                </a:solidFill>
                <a:cs typeface="Aharoni" pitchFamily="2" charset="-79"/>
              </a:rPr>
              <a:t>Окончания родительного падежа множественного числа имён существительных</a:t>
            </a:r>
          </a:p>
        </p:txBody>
      </p:sp>
      <p:graphicFrame>
        <p:nvGraphicFramePr>
          <p:cNvPr id="5" name="Таблица 4"/>
          <p:cNvGraphicFramePr>
            <a:graphicFrameLocks noGrp="1"/>
          </p:cNvGraphicFramePr>
          <p:nvPr>
            <p:extLst>
              <p:ext uri="{D42A27DB-BD31-4B8C-83A1-F6EECF244321}">
                <p14:modId xmlns:p14="http://schemas.microsoft.com/office/powerpoint/2010/main" val="3311196166"/>
              </p:ext>
            </p:extLst>
          </p:nvPr>
        </p:nvGraphicFramePr>
        <p:xfrm>
          <a:off x="911424" y="978287"/>
          <a:ext cx="10297144" cy="5732422"/>
        </p:xfrm>
        <a:graphic>
          <a:graphicData uri="http://schemas.openxmlformats.org/drawingml/2006/table">
            <a:tbl>
              <a:tblPr bandRow="1">
                <a:tableStyleId>{5C22544A-7EE6-4342-B048-85BDC9FD1C3A}</a:tableStyleId>
              </a:tblPr>
              <a:tblGrid>
                <a:gridCol w="5015419">
                  <a:extLst>
                    <a:ext uri="{9D8B030D-6E8A-4147-A177-3AD203B41FA5}">
                      <a16:colId xmlns:a16="http://schemas.microsoft.com/office/drawing/2014/main" val="20000"/>
                    </a:ext>
                  </a:extLst>
                </a:gridCol>
                <a:gridCol w="5281725">
                  <a:extLst>
                    <a:ext uri="{9D8B030D-6E8A-4147-A177-3AD203B41FA5}">
                      <a16:colId xmlns:a16="http://schemas.microsoft.com/office/drawing/2014/main" val="20001"/>
                    </a:ext>
                  </a:extLst>
                </a:gridCol>
              </a:tblGrid>
              <a:tr h="521521">
                <a:tc>
                  <a:txBody>
                    <a:bodyPr/>
                    <a:lstStyle/>
                    <a:p>
                      <a:pPr algn="ctr"/>
                      <a:r>
                        <a:rPr lang="ru-RU" sz="2000" b="0" dirty="0"/>
                        <a:t> нулевое</a:t>
                      </a:r>
                      <a:r>
                        <a:rPr lang="ru-RU" sz="2000" b="0" baseline="0" dirty="0"/>
                        <a:t> окончание </a:t>
                      </a:r>
                      <a:endParaRPr lang="ru-RU" sz="2000" b="0" dirty="0"/>
                    </a:p>
                  </a:txBody>
                  <a:tcPr/>
                </a:tc>
                <a:tc>
                  <a:txBody>
                    <a:bodyPr/>
                    <a:lstStyle/>
                    <a:p>
                      <a:pPr algn="ctr"/>
                      <a:r>
                        <a:rPr lang="ru-RU" sz="2000" b="0" dirty="0"/>
                        <a:t>окончание -</a:t>
                      </a:r>
                      <a:r>
                        <a:rPr lang="ru-RU" sz="2000" b="0" dirty="0" err="1">
                          <a:solidFill>
                            <a:srgbClr val="FF0000"/>
                          </a:solidFill>
                        </a:rPr>
                        <a:t>ов</a:t>
                      </a:r>
                      <a:endParaRPr lang="ru-RU" sz="2000" b="0" dirty="0">
                        <a:solidFill>
                          <a:srgbClr val="FF0000"/>
                        </a:solidFill>
                      </a:endParaRPr>
                    </a:p>
                  </a:txBody>
                  <a:tcPr/>
                </a:tc>
                <a:extLst>
                  <a:ext uri="{0D108BD9-81ED-4DB2-BD59-A6C34878D82A}">
                    <a16:rowId xmlns:a16="http://schemas.microsoft.com/office/drawing/2014/main" val="10000"/>
                  </a:ext>
                </a:extLst>
              </a:tr>
              <a:tr h="841606">
                <a:tc>
                  <a:txBody>
                    <a:bodyPr/>
                    <a:lstStyle/>
                    <a:p>
                      <a:r>
                        <a:rPr lang="ru-RU" sz="2000" b="0" dirty="0"/>
                        <a:t>Ботинок, валенок</a:t>
                      </a:r>
                      <a:r>
                        <a:rPr lang="ru-RU" sz="2000" b="0" baseline="0" dirty="0"/>
                        <a:t> </a:t>
                      </a:r>
                      <a:r>
                        <a:rPr lang="ru-RU" sz="2000" b="0" dirty="0"/>
                        <a:t>,сапог, чулок, погон, эполет, лампас</a:t>
                      </a:r>
                    </a:p>
                  </a:txBody>
                  <a:tcPr/>
                </a:tc>
                <a:tc>
                  <a:txBody>
                    <a:bodyPr/>
                    <a:lstStyle/>
                    <a:p>
                      <a:r>
                        <a:rPr lang="ru-RU" sz="2000" b="0" dirty="0">
                          <a:solidFill>
                            <a:schemeClr val="tx1"/>
                          </a:solidFill>
                        </a:rPr>
                        <a:t>Носк</a:t>
                      </a:r>
                      <a:r>
                        <a:rPr lang="ru-RU" sz="2000" b="0" dirty="0">
                          <a:solidFill>
                            <a:srgbClr val="FF0000"/>
                          </a:solidFill>
                        </a:rPr>
                        <a:t>ов</a:t>
                      </a:r>
                      <a:r>
                        <a:rPr lang="ru-RU" sz="2000" b="0" dirty="0"/>
                        <a:t>, гольф</a:t>
                      </a:r>
                      <a:r>
                        <a:rPr lang="ru-RU" sz="2000" b="0" dirty="0">
                          <a:solidFill>
                            <a:srgbClr val="FF0000"/>
                          </a:solidFill>
                        </a:rPr>
                        <a:t>ов</a:t>
                      </a:r>
                      <a:r>
                        <a:rPr lang="ru-RU" sz="2000" b="0" dirty="0"/>
                        <a:t>, клипс</a:t>
                      </a:r>
                      <a:r>
                        <a:rPr lang="ru-RU" sz="2000" b="0" dirty="0">
                          <a:solidFill>
                            <a:srgbClr val="FF0000"/>
                          </a:solidFill>
                        </a:rPr>
                        <a:t>ов</a:t>
                      </a:r>
                      <a:r>
                        <a:rPr lang="ru-RU" sz="2000" b="0" dirty="0"/>
                        <a:t>, брелок</a:t>
                      </a:r>
                      <a:r>
                        <a:rPr lang="ru-RU" sz="2000" b="0" dirty="0">
                          <a:solidFill>
                            <a:srgbClr val="FF0000"/>
                          </a:solidFill>
                        </a:rPr>
                        <a:t>ов</a:t>
                      </a:r>
                    </a:p>
                  </a:txBody>
                  <a:tcPr/>
                </a:tc>
                <a:extLst>
                  <a:ext uri="{0D108BD9-81ED-4DB2-BD59-A6C34878D82A}">
                    <a16:rowId xmlns:a16="http://schemas.microsoft.com/office/drawing/2014/main" val="10001"/>
                  </a:ext>
                </a:extLst>
              </a:tr>
              <a:tr h="1094088">
                <a:tc>
                  <a:txBody>
                    <a:bodyPr/>
                    <a:lstStyle/>
                    <a:p>
                      <a:r>
                        <a:rPr lang="ru-RU" sz="2000" b="0" dirty="0"/>
                        <a:t>Армян, башкир, болгар, бурят, грузин, осетин, лезгин, румын, татар, туркмен, турок, цыган</a:t>
                      </a:r>
                    </a:p>
                  </a:txBody>
                  <a:tcPr/>
                </a:tc>
                <a:tc>
                  <a:txBody>
                    <a:bodyPr/>
                    <a:lstStyle/>
                    <a:p>
                      <a:r>
                        <a:rPr lang="ru-RU" sz="2000" b="0" dirty="0"/>
                        <a:t>Калмык</a:t>
                      </a:r>
                      <a:r>
                        <a:rPr lang="ru-RU" sz="2000" b="0" dirty="0">
                          <a:solidFill>
                            <a:srgbClr val="FF0000"/>
                          </a:solidFill>
                        </a:rPr>
                        <a:t>ов, </a:t>
                      </a:r>
                      <a:r>
                        <a:rPr lang="ru-RU" sz="2000" b="0" dirty="0"/>
                        <a:t>киргиз</a:t>
                      </a:r>
                      <a:r>
                        <a:rPr lang="ru-RU" sz="2000" b="0" dirty="0">
                          <a:solidFill>
                            <a:srgbClr val="FF0000"/>
                          </a:solidFill>
                        </a:rPr>
                        <a:t>ов</a:t>
                      </a:r>
                      <a:r>
                        <a:rPr lang="ru-RU" sz="2000" b="0" dirty="0"/>
                        <a:t>, монгол</a:t>
                      </a:r>
                      <a:r>
                        <a:rPr lang="ru-RU" sz="2000" b="0" dirty="0">
                          <a:solidFill>
                            <a:srgbClr val="FF0000"/>
                          </a:solidFill>
                        </a:rPr>
                        <a:t>ов</a:t>
                      </a:r>
                      <a:r>
                        <a:rPr lang="ru-RU" sz="2000" b="0" dirty="0"/>
                        <a:t>, таджик</a:t>
                      </a:r>
                      <a:r>
                        <a:rPr lang="ru-RU" sz="2000" b="0" dirty="0">
                          <a:solidFill>
                            <a:srgbClr val="FF0000"/>
                          </a:solidFill>
                        </a:rPr>
                        <a:t>ов</a:t>
                      </a:r>
                      <a:r>
                        <a:rPr lang="ru-RU" sz="2000" b="0" dirty="0"/>
                        <a:t>, узбек</a:t>
                      </a:r>
                      <a:r>
                        <a:rPr lang="ru-RU" sz="2000" b="0" dirty="0">
                          <a:solidFill>
                            <a:srgbClr val="FF0000"/>
                          </a:solidFill>
                        </a:rPr>
                        <a:t>ов</a:t>
                      </a:r>
                      <a:r>
                        <a:rPr lang="ru-RU" sz="2000" b="0" dirty="0"/>
                        <a:t>, якут</a:t>
                      </a:r>
                      <a:r>
                        <a:rPr lang="ru-RU" sz="2000" b="0" dirty="0">
                          <a:solidFill>
                            <a:srgbClr val="FF0000"/>
                          </a:solidFill>
                        </a:rPr>
                        <a:t>ов</a:t>
                      </a:r>
                      <a:r>
                        <a:rPr lang="ru-RU" sz="2000" b="0" dirty="0"/>
                        <a:t>, хорват</a:t>
                      </a:r>
                      <a:r>
                        <a:rPr lang="ru-RU" sz="2000" b="0" dirty="0">
                          <a:solidFill>
                            <a:srgbClr val="FF0000"/>
                          </a:solidFill>
                        </a:rPr>
                        <a:t>ов</a:t>
                      </a:r>
                    </a:p>
                  </a:txBody>
                  <a:tcPr/>
                </a:tc>
                <a:extLst>
                  <a:ext uri="{0D108BD9-81ED-4DB2-BD59-A6C34878D82A}">
                    <a16:rowId xmlns:a16="http://schemas.microsoft.com/office/drawing/2014/main" val="10002"/>
                  </a:ext>
                </a:extLst>
              </a:tr>
              <a:tr h="1022413">
                <a:tc>
                  <a:txBody>
                    <a:bodyPr/>
                    <a:lstStyle/>
                    <a:p>
                      <a:r>
                        <a:rPr lang="ru-RU" sz="2000" b="0" dirty="0"/>
                        <a:t>Яблок, слив</a:t>
                      </a:r>
                    </a:p>
                  </a:txBody>
                  <a:tcPr/>
                </a:tc>
                <a:tc>
                  <a:txBody>
                    <a:bodyPr/>
                    <a:lstStyle/>
                    <a:p>
                      <a:r>
                        <a:rPr lang="ru-RU" sz="2000" b="0" dirty="0"/>
                        <a:t>Апельсин</a:t>
                      </a:r>
                      <a:r>
                        <a:rPr lang="ru-RU" sz="2000" b="0" dirty="0">
                          <a:solidFill>
                            <a:srgbClr val="FF0000"/>
                          </a:solidFill>
                        </a:rPr>
                        <a:t>ов</a:t>
                      </a:r>
                      <a:r>
                        <a:rPr lang="ru-RU" sz="2000" b="0" baseline="0" dirty="0">
                          <a:solidFill>
                            <a:srgbClr val="FF0000"/>
                          </a:solidFill>
                        </a:rPr>
                        <a:t> </a:t>
                      </a:r>
                      <a:r>
                        <a:rPr lang="ru-RU" sz="2000" b="0" dirty="0"/>
                        <a:t>,банан</a:t>
                      </a:r>
                      <a:r>
                        <a:rPr lang="ru-RU" sz="2000" b="0" dirty="0">
                          <a:solidFill>
                            <a:srgbClr val="FF0000"/>
                          </a:solidFill>
                        </a:rPr>
                        <a:t>ов</a:t>
                      </a:r>
                      <a:r>
                        <a:rPr lang="ru-RU" sz="2000" b="0" dirty="0"/>
                        <a:t>, баклажан</a:t>
                      </a:r>
                      <a:r>
                        <a:rPr lang="ru-RU" sz="2000" b="0" dirty="0">
                          <a:solidFill>
                            <a:srgbClr val="FF0000"/>
                          </a:solidFill>
                        </a:rPr>
                        <a:t>ов</a:t>
                      </a:r>
                      <a:r>
                        <a:rPr lang="ru-RU" sz="2000" b="0" dirty="0"/>
                        <a:t>, мандарин</a:t>
                      </a:r>
                      <a:r>
                        <a:rPr lang="ru-RU" sz="2000" b="0" dirty="0">
                          <a:solidFill>
                            <a:srgbClr val="FF0000"/>
                          </a:solidFill>
                        </a:rPr>
                        <a:t>ов</a:t>
                      </a:r>
                      <a:r>
                        <a:rPr lang="ru-RU" sz="2000" b="0" dirty="0"/>
                        <a:t>, помидор</a:t>
                      </a:r>
                      <a:r>
                        <a:rPr lang="ru-RU" sz="2000" b="0" dirty="0">
                          <a:solidFill>
                            <a:srgbClr val="FF0000"/>
                          </a:solidFill>
                        </a:rPr>
                        <a:t>ов</a:t>
                      </a:r>
                      <a:r>
                        <a:rPr lang="ru-RU" sz="2000" b="0" dirty="0"/>
                        <a:t>, томат</a:t>
                      </a:r>
                      <a:r>
                        <a:rPr lang="ru-RU" sz="2000" b="0" dirty="0">
                          <a:solidFill>
                            <a:srgbClr val="FF0000"/>
                          </a:solidFill>
                        </a:rPr>
                        <a:t>ов</a:t>
                      </a:r>
                      <a:r>
                        <a:rPr lang="ru-RU" sz="2000" b="0" dirty="0"/>
                        <a:t>, гранат</a:t>
                      </a:r>
                      <a:r>
                        <a:rPr lang="ru-RU" sz="2000" b="0" dirty="0">
                          <a:solidFill>
                            <a:srgbClr val="FF0000"/>
                          </a:solidFill>
                        </a:rPr>
                        <a:t>ов</a:t>
                      </a:r>
                    </a:p>
                  </a:txBody>
                  <a:tcPr/>
                </a:tc>
                <a:extLst>
                  <a:ext uri="{0D108BD9-81ED-4DB2-BD59-A6C34878D82A}">
                    <a16:rowId xmlns:a16="http://schemas.microsoft.com/office/drawing/2014/main" val="10003"/>
                  </a:ext>
                </a:extLst>
              </a:tr>
              <a:tr h="1126397">
                <a:tc>
                  <a:txBody>
                    <a:bodyPr/>
                    <a:lstStyle/>
                    <a:p>
                      <a:r>
                        <a:rPr lang="ru-RU" sz="2000" b="0" dirty="0"/>
                        <a:t>Ампер, аршин, ватт, вольт, радиан, рентген</a:t>
                      </a:r>
                    </a:p>
                  </a:txBody>
                  <a:tcPr/>
                </a:tc>
                <a:tc>
                  <a:txBody>
                    <a:bodyPr/>
                    <a:lstStyle/>
                    <a:p>
                      <a:r>
                        <a:rPr lang="ru-RU" sz="2000" b="0" dirty="0"/>
                        <a:t>Акр</a:t>
                      </a:r>
                      <a:r>
                        <a:rPr lang="ru-RU" sz="2000" b="0" dirty="0">
                          <a:solidFill>
                            <a:srgbClr val="FF0000"/>
                          </a:solidFill>
                        </a:rPr>
                        <a:t>ов</a:t>
                      </a:r>
                      <a:r>
                        <a:rPr lang="ru-RU" sz="2000" b="0" dirty="0"/>
                        <a:t>, байт</a:t>
                      </a:r>
                      <a:r>
                        <a:rPr lang="ru-RU" sz="2000" b="0" dirty="0">
                          <a:solidFill>
                            <a:srgbClr val="FF0000"/>
                          </a:solidFill>
                        </a:rPr>
                        <a:t>ов</a:t>
                      </a:r>
                      <a:r>
                        <a:rPr lang="ru-RU" sz="2000" b="0" dirty="0"/>
                        <a:t>, грамм</a:t>
                      </a:r>
                      <a:r>
                        <a:rPr lang="ru-RU" sz="2000" b="0" dirty="0">
                          <a:solidFill>
                            <a:srgbClr val="FF0000"/>
                          </a:solidFill>
                        </a:rPr>
                        <a:t>ов</a:t>
                      </a:r>
                      <a:r>
                        <a:rPr lang="ru-RU" sz="2000" b="0" dirty="0"/>
                        <a:t>, карат</a:t>
                      </a:r>
                      <a:r>
                        <a:rPr lang="ru-RU" sz="2000" b="0" dirty="0">
                          <a:solidFill>
                            <a:srgbClr val="FF0000"/>
                          </a:solidFill>
                        </a:rPr>
                        <a:t>ов</a:t>
                      </a:r>
                      <a:r>
                        <a:rPr lang="ru-RU" sz="2000" b="0" dirty="0"/>
                        <a:t>, килограмм</a:t>
                      </a:r>
                      <a:r>
                        <a:rPr lang="ru-RU" sz="2000" b="0" dirty="0">
                          <a:solidFill>
                            <a:srgbClr val="FF0000"/>
                          </a:solidFill>
                        </a:rPr>
                        <a:t>ов</a:t>
                      </a:r>
                      <a:r>
                        <a:rPr lang="ru-RU" sz="2000" b="0" dirty="0"/>
                        <a:t>, гектар</a:t>
                      </a:r>
                      <a:r>
                        <a:rPr lang="ru-RU" sz="2000" b="0" dirty="0">
                          <a:solidFill>
                            <a:srgbClr val="FF0000"/>
                          </a:solidFill>
                        </a:rPr>
                        <a:t>ов</a:t>
                      </a:r>
                      <a:r>
                        <a:rPr lang="ru-RU" sz="2000" b="0" dirty="0"/>
                        <a:t>, рельс</a:t>
                      </a:r>
                      <a:r>
                        <a:rPr lang="ru-RU" sz="2000" b="0" dirty="0">
                          <a:solidFill>
                            <a:srgbClr val="FF0000"/>
                          </a:solidFill>
                        </a:rPr>
                        <a:t>ов</a:t>
                      </a:r>
                    </a:p>
                  </a:txBody>
                  <a:tcPr/>
                </a:tc>
                <a:extLst>
                  <a:ext uri="{0D108BD9-81ED-4DB2-BD59-A6C34878D82A}">
                    <a16:rowId xmlns:a16="http://schemas.microsoft.com/office/drawing/2014/main" val="10004"/>
                  </a:ext>
                </a:extLst>
              </a:tr>
              <a:tr h="1126397">
                <a:tc>
                  <a:txBody>
                    <a:bodyPr/>
                    <a:lstStyle/>
                    <a:p>
                      <a:r>
                        <a:rPr lang="ru-RU" sz="2000" b="0" dirty="0"/>
                        <a:t>Гусар,  драгун, солдат, улан, партизан</a:t>
                      </a:r>
                    </a:p>
                  </a:txBody>
                  <a:tcPr/>
                </a:tc>
                <a:tc>
                  <a:txBody>
                    <a:bodyPr/>
                    <a:lstStyle/>
                    <a:p>
                      <a:r>
                        <a:rPr lang="ru-RU" sz="2000" b="0" dirty="0"/>
                        <a:t>Минёр</a:t>
                      </a:r>
                      <a:r>
                        <a:rPr lang="ru-RU" sz="2000" b="0" dirty="0">
                          <a:solidFill>
                            <a:srgbClr val="FF0000"/>
                          </a:solidFill>
                        </a:rPr>
                        <a:t>ов</a:t>
                      </a:r>
                      <a:r>
                        <a:rPr lang="ru-RU" sz="2000" b="0" dirty="0"/>
                        <a:t>, сапёр</a:t>
                      </a:r>
                      <a:r>
                        <a:rPr lang="ru-RU" sz="2000" b="0" dirty="0">
                          <a:solidFill>
                            <a:srgbClr val="FF0000"/>
                          </a:solidFill>
                        </a:rPr>
                        <a:t>ов</a:t>
                      </a:r>
                      <a:r>
                        <a:rPr lang="ru-RU" sz="2000" b="0" dirty="0"/>
                        <a:t>, мичман</a:t>
                      </a:r>
                      <a:r>
                        <a:rPr lang="ru-RU" sz="2000" b="0" dirty="0">
                          <a:solidFill>
                            <a:srgbClr val="FF0000"/>
                          </a:solidFill>
                        </a:rPr>
                        <a:t>ов</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4321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6B010-6679-4399-BB80-17FD269F103C}"/>
              </a:ext>
            </a:extLst>
          </p:cNvPr>
          <p:cNvSpPr>
            <a:spLocks noGrp="1"/>
          </p:cNvSpPr>
          <p:nvPr>
            <p:ph type="title"/>
          </p:nvPr>
        </p:nvSpPr>
        <p:spPr>
          <a:xfrm>
            <a:off x="3012490" y="160020"/>
            <a:ext cx="6512511" cy="676692"/>
          </a:xfrm>
        </p:spPr>
        <p:txBody>
          <a:bodyPr/>
          <a:lstStyle/>
          <a:p>
            <a:pPr marL="0" indent="0" algn="ctr">
              <a:buNone/>
            </a:pPr>
            <a:endParaRPr lang="ru-RU" sz="3600" b="0" dirty="0">
              <a:solidFill>
                <a:srgbClr val="FF0000"/>
              </a:solidFill>
            </a:endParaRPr>
          </a:p>
        </p:txBody>
      </p:sp>
      <p:sp>
        <p:nvSpPr>
          <p:cNvPr id="3" name="Объект 2">
            <a:extLst>
              <a:ext uri="{FF2B5EF4-FFF2-40B4-BE49-F238E27FC236}">
                <a16:creationId xmlns:a16="http://schemas.microsoft.com/office/drawing/2014/main" id="{7A8FD2C7-5761-4CCA-B41D-F66D29ED8ACE}"/>
              </a:ext>
            </a:extLst>
          </p:cNvPr>
          <p:cNvSpPr>
            <a:spLocks noGrp="1"/>
          </p:cNvSpPr>
          <p:nvPr>
            <p:ph sz="quarter" idx="13"/>
          </p:nvPr>
        </p:nvSpPr>
        <p:spPr>
          <a:xfrm>
            <a:off x="731404" y="1124744"/>
            <a:ext cx="10729192" cy="5256584"/>
          </a:xfrm>
        </p:spPr>
        <p:txBody>
          <a:bodyPr>
            <a:normAutofit/>
          </a:bodyPr>
          <a:lstStyle/>
          <a:p>
            <a:pPr marL="45720" indent="0">
              <a:buNone/>
            </a:pPr>
            <a:r>
              <a:rPr lang="ru-RU" sz="2400" i="1" dirty="0">
                <a:solidFill>
                  <a:schemeClr val="tx1">
                    <a:lumMod val="95000"/>
                    <a:lumOff val="5000"/>
                  </a:schemeClr>
                </a:solidFill>
              </a:rPr>
              <a:t>	</a:t>
            </a:r>
            <a:r>
              <a:rPr lang="ru-RU" sz="2600" i="1" dirty="0">
                <a:solidFill>
                  <a:srgbClr val="002060"/>
                </a:solidFill>
              </a:rPr>
              <a:t>Прочитайте, вставляя где необходимо, вместо точек нужные окончания.</a:t>
            </a:r>
          </a:p>
          <a:p>
            <a:pPr marL="45720" indent="0">
              <a:buNone/>
            </a:pPr>
            <a:r>
              <a:rPr lang="ru-RU" sz="2600" dirty="0">
                <a:solidFill>
                  <a:schemeClr val="tx1">
                    <a:lumMod val="95000"/>
                    <a:lumOff val="5000"/>
                  </a:schemeClr>
                </a:solidFill>
              </a:rPr>
              <a:t>1. В квартире установили новый счетчик на 10 ампер…</a:t>
            </a:r>
          </a:p>
          <a:p>
            <a:pPr marL="45720" indent="0">
              <a:buNone/>
            </a:pPr>
            <a:r>
              <a:rPr lang="ru-RU" sz="2600" dirty="0">
                <a:solidFill>
                  <a:schemeClr val="tx1">
                    <a:lumMod val="95000"/>
                    <a:lumOff val="5000"/>
                  </a:schemeClr>
                </a:solidFill>
              </a:rPr>
              <a:t>2. Уезжающим в Москву были устроены торжественные провод...</a:t>
            </a:r>
          </a:p>
          <a:p>
            <a:pPr marL="45720" indent="0">
              <a:buNone/>
            </a:pPr>
            <a:r>
              <a:rPr lang="ru-RU" sz="2600" dirty="0">
                <a:solidFill>
                  <a:schemeClr val="tx1">
                    <a:lumMod val="95000"/>
                    <a:lumOff val="5000"/>
                  </a:schemeClr>
                </a:solidFill>
              </a:rPr>
              <a:t>3. В супермаркете имеется большой выбор чул…к… и нос…к….</a:t>
            </a:r>
          </a:p>
          <a:p>
            <a:pPr marL="45720" indent="0">
              <a:buNone/>
            </a:pPr>
            <a:r>
              <a:rPr lang="ru-RU" sz="2600" dirty="0">
                <a:solidFill>
                  <a:schemeClr val="tx1">
                    <a:lumMod val="95000"/>
                    <a:lumOff val="5000"/>
                  </a:schemeClr>
                </a:solidFill>
              </a:rPr>
              <a:t>4. Несколько сапёр… участвовало в разминировании территории. </a:t>
            </a:r>
          </a:p>
          <a:p>
            <a:pPr marL="45720" indent="0">
              <a:buNone/>
            </a:pPr>
            <a:r>
              <a:rPr lang="ru-RU" sz="2600" dirty="0">
                <a:solidFill>
                  <a:schemeClr val="tx1">
                    <a:lumMod val="95000"/>
                    <a:lumOff val="5000"/>
                  </a:schemeClr>
                </a:solidFill>
              </a:rPr>
              <a:t>5 . Облака окрасились в жёлто-красные тон…</a:t>
            </a:r>
          </a:p>
          <a:p>
            <a:pPr marL="45720" indent="0">
              <a:buNone/>
            </a:pPr>
            <a:r>
              <a:rPr lang="ru-RU" sz="2600" dirty="0">
                <a:solidFill>
                  <a:schemeClr val="tx1">
                    <a:lumMod val="95000"/>
                    <a:lumOff val="5000"/>
                  </a:schemeClr>
                </a:solidFill>
              </a:rPr>
              <a:t>6. В лесу расположились лагер… военных соединений.</a:t>
            </a:r>
          </a:p>
          <a:p>
            <a:pPr marL="45720" indent="0">
              <a:buNone/>
            </a:pPr>
            <a:r>
              <a:rPr lang="ru-RU" sz="2600" dirty="0">
                <a:solidFill>
                  <a:schemeClr val="tx1">
                    <a:lumMod val="95000"/>
                    <a:lumOff val="5000"/>
                  </a:schemeClr>
                </a:solidFill>
              </a:rPr>
              <a:t>7. У нас в области проживает много болгар… и киргиз…</a:t>
            </a:r>
          </a:p>
          <a:p>
            <a:pPr marL="45720" indent="0">
              <a:buNone/>
            </a:pPr>
            <a:r>
              <a:rPr lang="ru-RU" sz="2600" dirty="0">
                <a:solidFill>
                  <a:schemeClr val="tx1">
                    <a:lumMod val="95000"/>
                    <a:lumOff val="5000"/>
                  </a:schemeClr>
                </a:solidFill>
              </a:rPr>
              <a:t>8. В почтовом ящике лежали неоплаченные счёт…</a:t>
            </a:r>
          </a:p>
          <a:p>
            <a:pPr marL="45720" indent="0">
              <a:buNone/>
            </a:pPr>
            <a:endParaRPr lang="ru-RU" dirty="0"/>
          </a:p>
        </p:txBody>
      </p:sp>
      <p:pic>
        <p:nvPicPr>
          <p:cNvPr id="4" name="Рисунок 3">
            <a:extLst>
              <a:ext uri="{FF2B5EF4-FFF2-40B4-BE49-F238E27FC236}">
                <a16:creationId xmlns:a16="http://schemas.microsoft.com/office/drawing/2014/main" id="{3F93B33E-8295-70DB-0B5E-82CC1E2EFC34}"/>
              </a:ext>
            </a:extLst>
          </p:cNvPr>
          <p:cNvPicPr>
            <a:picLocks noChangeAspect="1"/>
          </p:cNvPicPr>
          <p:nvPr/>
        </p:nvPicPr>
        <p:blipFill>
          <a:blip r:embed="rId2"/>
          <a:stretch>
            <a:fillRect/>
          </a:stretch>
        </p:blipFill>
        <p:spPr>
          <a:xfrm>
            <a:off x="10821466" y="160020"/>
            <a:ext cx="1278260" cy="1688686"/>
          </a:xfrm>
          <a:prstGeom prst="rect">
            <a:avLst/>
          </a:prstGeom>
        </p:spPr>
      </p:pic>
    </p:spTree>
    <p:extLst>
      <p:ext uri="{BB962C8B-B14F-4D97-AF65-F5344CB8AC3E}">
        <p14:creationId xmlns:p14="http://schemas.microsoft.com/office/powerpoint/2010/main" val="16949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83432" y="728700"/>
            <a:ext cx="8064896" cy="5652628"/>
          </a:xfrm>
        </p:spPr>
        <p:txBody>
          <a:bodyPr>
            <a:normAutofit/>
          </a:bodyPr>
          <a:lstStyle/>
          <a:p>
            <a:pPr marL="45720" indent="0" algn="just">
              <a:buNone/>
            </a:pPr>
            <a:r>
              <a:rPr lang="ru-RU" sz="2400" dirty="0"/>
              <a:t>	</a:t>
            </a:r>
            <a:r>
              <a:rPr lang="ru-RU" sz="2600" dirty="0"/>
              <a:t>В речи возникают затруднения при употреблении существительных, обозначающих </a:t>
            </a:r>
            <a:r>
              <a:rPr lang="ru-RU" sz="2600" dirty="0">
                <a:solidFill>
                  <a:schemeClr val="accent1"/>
                </a:solidFill>
              </a:rPr>
              <a:t>занимаемую должность, профессию, звание, чин, род занятия. </a:t>
            </a:r>
          </a:p>
          <a:p>
            <a:pPr marL="45720" indent="0" algn="just">
              <a:buNone/>
            </a:pPr>
            <a:r>
              <a:rPr lang="ru-RU" sz="2600" dirty="0"/>
              <a:t>1. В русском языке существуют </a:t>
            </a:r>
            <a:r>
              <a:rPr lang="ru-RU" sz="2600" dirty="0">
                <a:solidFill>
                  <a:schemeClr val="accent1"/>
                </a:solidFill>
              </a:rPr>
              <a:t>названия мужского рода </a:t>
            </a:r>
            <a:r>
              <a:rPr lang="ru-RU" sz="2600" dirty="0"/>
              <a:t>и отсутствуют к ним параллели </a:t>
            </a:r>
            <a:r>
              <a:rPr lang="ru-RU" sz="2600" dirty="0" err="1"/>
              <a:t>ж.р</a:t>
            </a:r>
            <a:r>
              <a:rPr lang="ru-RU" sz="2600" dirty="0"/>
              <a:t> или существуют </a:t>
            </a:r>
            <a:r>
              <a:rPr lang="ru-RU" sz="2600" dirty="0">
                <a:solidFill>
                  <a:schemeClr val="accent1"/>
                </a:solidFill>
              </a:rPr>
              <a:t>названия только </a:t>
            </a:r>
            <a:r>
              <a:rPr lang="ru-RU" sz="2600" dirty="0" err="1">
                <a:solidFill>
                  <a:schemeClr val="accent1"/>
                </a:solidFill>
              </a:rPr>
              <a:t>ж.р</a:t>
            </a:r>
            <a:r>
              <a:rPr lang="ru-RU" sz="2600" dirty="0">
                <a:solidFill>
                  <a:schemeClr val="accent1"/>
                </a:solidFill>
              </a:rPr>
              <a:t>.</a:t>
            </a:r>
          </a:p>
          <a:p>
            <a:pPr marL="45720" indent="0" algn="just">
              <a:buNone/>
            </a:pPr>
            <a:r>
              <a:rPr lang="ru-RU" sz="2600" dirty="0"/>
              <a:t>Например: </a:t>
            </a:r>
            <a:r>
              <a:rPr lang="ru-RU" sz="2600" dirty="0">
                <a:solidFill>
                  <a:schemeClr val="accent1">
                    <a:lumMod val="75000"/>
                  </a:schemeClr>
                </a:solidFill>
              </a:rPr>
              <a:t>ректор, бизнесмен, финансист, архитектор, лейтенант, майор, доцент, </a:t>
            </a:r>
            <a:r>
              <a:rPr lang="ru-RU" sz="2600" dirty="0">
                <a:solidFill>
                  <a:srgbClr val="00B050"/>
                </a:solidFill>
              </a:rPr>
              <a:t>модистка, прачка, балерина </a:t>
            </a:r>
            <a:r>
              <a:rPr lang="ru-RU" sz="2600" dirty="0"/>
              <a:t>и др.</a:t>
            </a:r>
          </a:p>
          <a:p>
            <a:pPr marL="45720" indent="0" algn="just">
              <a:buNone/>
            </a:pPr>
            <a:r>
              <a:rPr lang="ru-RU" sz="2600" dirty="0"/>
              <a:t>2. Существуют названия </a:t>
            </a:r>
            <a:r>
              <a:rPr lang="ru-RU" sz="2600" dirty="0">
                <a:solidFill>
                  <a:schemeClr val="accent1">
                    <a:lumMod val="75000"/>
                  </a:schemeClr>
                </a:solidFill>
              </a:rPr>
              <a:t>как мужского, так и женского рода. </a:t>
            </a:r>
            <a:r>
              <a:rPr lang="ru-RU" sz="2600" dirty="0"/>
              <a:t>Например: </a:t>
            </a:r>
            <a:r>
              <a:rPr lang="ru-RU" sz="2600" dirty="0">
                <a:solidFill>
                  <a:schemeClr val="accent1">
                    <a:lumMod val="75000"/>
                  </a:schemeClr>
                </a:solidFill>
              </a:rPr>
              <a:t>спортсмен</a:t>
            </a:r>
            <a:r>
              <a:rPr lang="ru-RU" sz="2600" dirty="0"/>
              <a:t>-</a:t>
            </a:r>
            <a:r>
              <a:rPr lang="ru-RU" sz="2600" dirty="0">
                <a:solidFill>
                  <a:srgbClr val="00B050"/>
                </a:solidFill>
              </a:rPr>
              <a:t>спортсменка</a:t>
            </a:r>
            <a:r>
              <a:rPr lang="ru-RU" sz="2600" dirty="0"/>
              <a:t>, </a:t>
            </a:r>
            <a:r>
              <a:rPr lang="ru-RU" sz="2600" dirty="0">
                <a:solidFill>
                  <a:schemeClr val="accent1">
                    <a:lumMod val="75000"/>
                  </a:schemeClr>
                </a:solidFill>
              </a:rPr>
              <a:t>певец-</a:t>
            </a:r>
            <a:r>
              <a:rPr lang="ru-RU" sz="2600" dirty="0">
                <a:solidFill>
                  <a:srgbClr val="00B050"/>
                </a:solidFill>
              </a:rPr>
              <a:t>певица</a:t>
            </a:r>
            <a:r>
              <a:rPr lang="ru-RU" sz="2600" dirty="0"/>
              <a:t>, </a:t>
            </a:r>
            <a:r>
              <a:rPr lang="ru-RU" sz="2600" dirty="0">
                <a:solidFill>
                  <a:schemeClr val="accent1">
                    <a:lumMod val="75000"/>
                  </a:schemeClr>
                </a:solidFill>
              </a:rPr>
              <a:t>летчик</a:t>
            </a:r>
            <a:r>
              <a:rPr lang="ru-RU" sz="2600" dirty="0"/>
              <a:t>-</a:t>
            </a:r>
            <a:r>
              <a:rPr lang="ru-RU" sz="2600" dirty="0">
                <a:solidFill>
                  <a:srgbClr val="00B050"/>
                </a:solidFill>
              </a:rPr>
              <a:t>летчица</a:t>
            </a:r>
            <a:r>
              <a:rPr lang="ru-RU" sz="2600" dirty="0"/>
              <a:t>, </a:t>
            </a:r>
            <a:r>
              <a:rPr lang="ru-RU" sz="2600" dirty="0">
                <a:solidFill>
                  <a:schemeClr val="accent1">
                    <a:lumMod val="75000"/>
                  </a:schemeClr>
                </a:solidFill>
              </a:rPr>
              <a:t>поэт</a:t>
            </a:r>
            <a:r>
              <a:rPr lang="ru-RU" sz="2600" dirty="0"/>
              <a:t>-</a:t>
            </a:r>
            <a:r>
              <a:rPr lang="ru-RU" sz="2600" dirty="0">
                <a:solidFill>
                  <a:srgbClr val="00B050"/>
                </a:solidFill>
              </a:rPr>
              <a:t>поэтесса</a:t>
            </a:r>
            <a:r>
              <a:rPr lang="ru-RU" sz="2600" dirty="0"/>
              <a:t>.</a:t>
            </a:r>
          </a:p>
        </p:txBody>
      </p:sp>
      <p:pic>
        <p:nvPicPr>
          <p:cNvPr id="2" name="Рисунок 1">
            <a:extLst>
              <a:ext uri="{FF2B5EF4-FFF2-40B4-BE49-F238E27FC236}">
                <a16:creationId xmlns:a16="http://schemas.microsoft.com/office/drawing/2014/main" id="{54ED898E-2A17-427D-1492-FB218A99F553}"/>
              </a:ext>
            </a:extLst>
          </p:cNvPr>
          <p:cNvPicPr>
            <a:picLocks noChangeAspect="1"/>
          </p:cNvPicPr>
          <p:nvPr/>
        </p:nvPicPr>
        <p:blipFill>
          <a:blip r:embed="rId2"/>
          <a:stretch>
            <a:fillRect/>
          </a:stretch>
        </p:blipFill>
        <p:spPr>
          <a:xfrm>
            <a:off x="9624392" y="4077072"/>
            <a:ext cx="2143125" cy="2431157"/>
          </a:xfrm>
          <a:prstGeom prst="rect">
            <a:avLst/>
          </a:prstGeom>
        </p:spPr>
      </p:pic>
      <p:pic>
        <p:nvPicPr>
          <p:cNvPr id="4" name="Рисунок 3">
            <a:extLst>
              <a:ext uri="{FF2B5EF4-FFF2-40B4-BE49-F238E27FC236}">
                <a16:creationId xmlns:a16="http://schemas.microsoft.com/office/drawing/2014/main" id="{37B6DA70-039F-89E9-7F17-11511DF5C858}"/>
              </a:ext>
            </a:extLst>
          </p:cNvPr>
          <p:cNvPicPr>
            <a:picLocks noChangeAspect="1"/>
          </p:cNvPicPr>
          <p:nvPr/>
        </p:nvPicPr>
        <p:blipFill>
          <a:blip r:embed="rId3"/>
          <a:stretch>
            <a:fillRect/>
          </a:stretch>
        </p:blipFill>
        <p:spPr>
          <a:xfrm>
            <a:off x="9621721" y="763089"/>
            <a:ext cx="2143125" cy="2736304"/>
          </a:xfrm>
          <a:prstGeom prst="rect">
            <a:avLst/>
          </a:prstGeom>
        </p:spPr>
      </p:pic>
    </p:spTree>
    <p:extLst>
      <p:ext uri="{BB962C8B-B14F-4D97-AF65-F5344CB8AC3E}">
        <p14:creationId xmlns:p14="http://schemas.microsoft.com/office/powerpoint/2010/main" val="394066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95400" y="980728"/>
            <a:ext cx="10369152" cy="5544616"/>
          </a:xfrm>
        </p:spPr>
        <p:txBody>
          <a:bodyPr>
            <a:normAutofit/>
          </a:bodyPr>
          <a:lstStyle/>
          <a:p>
            <a:pPr marL="342900" indent="-342900" algn="just">
              <a:spcAft>
                <a:spcPts val="0"/>
              </a:spcAft>
              <a:buClr>
                <a:srgbClr val="6F89F7"/>
              </a:buClr>
              <a:buSzPct val="110000"/>
              <a:buNone/>
              <a:defRPr/>
            </a:pPr>
            <a:r>
              <a:rPr lang="ru-RU" sz="2800" b="1" kern="0" dirty="0">
                <a:solidFill>
                  <a:srgbClr val="F4E9C1">
                    <a:lumMod val="50000"/>
                  </a:srgbClr>
                </a:solidFill>
                <a:latin typeface="Times New Roman" pitchFamily="18" charset="0"/>
                <a:cs typeface="Times New Roman" pitchFamily="18" charset="0"/>
              </a:rPr>
              <a:t>		</a:t>
            </a:r>
            <a:r>
              <a:rPr lang="ru-RU" sz="3600" kern="0" dirty="0">
                <a:solidFill>
                  <a:schemeClr val="accent6">
                    <a:lumMod val="75000"/>
                  </a:schemeClr>
                </a:solidFill>
                <a:cs typeface="Times New Roman" pitchFamily="18" charset="0"/>
              </a:rPr>
              <a:t>Морфологические нормы -  </a:t>
            </a:r>
            <a:r>
              <a:rPr lang="ru-RU" sz="3600" kern="0" dirty="0">
                <a:solidFill>
                  <a:srgbClr val="002060"/>
                </a:solidFill>
                <a:cs typeface="Times New Roman" pitchFamily="18" charset="0"/>
              </a:rPr>
              <a:t>правила использования форм разных частей речи. </a:t>
            </a:r>
            <a:endParaRPr lang="en-US" sz="3600" kern="0" dirty="0">
              <a:solidFill>
                <a:srgbClr val="002060"/>
              </a:solidFill>
              <a:cs typeface="Times New Roman" pitchFamily="18" charset="0"/>
            </a:endParaRPr>
          </a:p>
          <a:p>
            <a:pPr marL="342900" indent="-342900" algn="just">
              <a:spcAft>
                <a:spcPts val="0"/>
              </a:spcAft>
              <a:buClr>
                <a:srgbClr val="6F89F7"/>
              </a:buClr>
              <a:buSzPct val="110000"/>
              <a:buNone/>
              <a:defRPr/>
            </a:pPr>
            <a:r>
              <a:rPr lang="ru-RU" sz="3600" kern="0" dirty="0">
                <a:solidFill>
                  <a:srgbClr val="F4E9C1">
                    <a:lumMod val="50000"/>
                  </a:srgbClr>
                </a:solidFill>
                <a:cs typeface="Times New Roman" pitchFamily="18" charset="0"/>
              </a:rPr>
              <a:t>		</a:t>
            </a:r>
            <a:r>
              <a:rPr lang="ru-RU" sz="3600" kern="0" dirty="0">
                <a:solidFill>
                  <a:schemeClr val="accent6">
                    <a:lumMod val="75000"/>
                  </a:schemeClr>
                </a:solidFill>
                <a:cs typeface="Times New Roman" pitchFamily="18" charset="0"/>
              </a:rPr>
              <a:t>Морфологические нормы </a:t>
            </a:r>
            <a:r>
              <a:rPr lang="ru-RU" sz="3600" kern="0" dirty="0">
                <a:solidFill>
                  <a:srgbClr val="002060"/>
                </a:solidFill>
                <a:cs typeface="Times New Roman" pitchFamily="18" charset="0"/>
              </a:rPr>
              <a:t>– это правильное образование грамматических форм, правильный выбор варианта.</a:t>
            </a:r>
          </a:p>
          <a:p>
            <a:pPr marL="342900" indent="-342900" algn="just">
              <a:spcAft>
                <a:spcPts val="0"/>
              </a:spcAft>
              <a:buClr>
                <a:srgbClr val="6F89F7"/>
              </a:buClr>
              <a:buSzPct val="110000"/>
              <a:buNone/>
              <a:defRPr/>
            </a:pPr>
            <a:r>
              <a:rPr lang="ru-RU" sz="3600" kern="0" dirty="0">
                <a:solidFill>
                  <a:srgbClr val="40458C"/>
                </a:solidFill>
                <a:cs typeface="Times New Roman" pitchFamily="18" charset="0"/>
              </a:rPr>
              <a:t>    	</a:t>
            </a:r>
            <a:r>
              <a:rPr lang="ru-RU" sz="3600" kern="0" dirty="0">
                <a:solidFill>
                  <a:srgbClr val="002060"/>
                </a:solidFill>
                <a:cs typeface="Times New Roman" pitchFamily="18" charset="0"/>
              </a:rPr>
              <a:t>Искажение морфологических норм ведет к </a:t>
            </a:r>
            <a:r>
              <a:rPr lang="ru-RU" sz="3600" i="1" kern="0" dirty="0">
                <a:solidFill>
                  <a:schemeClr val="accent6">
                    <a:lumMod val="75000"/>
                  </a:schemeClr>
                </a:solidFill>
                <a:cs typeface="Times New Roman" pitchFamily="18" charset="0"/>
              </a:rPr>
              <a:t>грамматическим и речевым </a:t>
            </a:r>
            <a:r>
              <a:rPr lang="ru-RU" sz="3600" kern="0" dirty="0">
                <a:solidFill>
                  <a:srgbClr val="002060"/>
                </a:solidFill>
                <a:cs typeface="Times New Roman" pitchFamily="18" charset="0"/>
              </a:rPr>
              <a:t>ошибкам.</a:t>
            </a:r>
            <a:endParaRPr lang="ru-RU" sz="3600" dirty="0">
              <a:solidFill>
                <a:srgbClr val="002060"/>
              </a:solidFill>
            </a:endParaRPr>
          </a:p>
        </p:txBody>
      </p:sp>
    </p:spTree>
    <p:extLst>
      <p:ext uri="{BB962C8B-B14F-4D97-AF65-F5344CB8AC3E}">
        <p14:creationId xmlns:p14="http://schemas.microsoft.com/office/powerpoint/2010/main" val="421603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CB2D30-B3DD-465C-AB82-8A47AD74238E}"/>
              </a:ext>
            </a:extLst>
          </p:cNvPr>
          <p:cNvSpPr>
            <a:spLocks noGrp="1"/>
          </p:cNvSpPr>
          <p:nvPr>
            <p:ph sz="quarter" idx="13"/>
          </p:nvPr>
        </p:nvSpPr>
        <p:spPr>
          <a:xfrm>
            <a:off x="767408" y="620688"/>
            <a:ext cx="10369152" cy="5832648"/>
          </a:xfrm>
        </p:spPr>
        <p:txBody>
          <a:bodyPr>
            <a:normAutofit/>
          </a:bodyPr>
          <a:lstStyle/>
          <a:p>
            <a:pPr marL="45720" indent="0" algn="just">
              <a:buNone/>
            </a:pPr>
            <a:r>
              <a:rPr lang="ru-RU" sz="2600" dirty="0"/>
              <a:t>3. Употребляются </a:t>
            </a:r>
            <a:r>
              <a:rPr lang="ru-RU" sz="2600" dirty="0">
                <a:solidFill>
                  <a:schemeClr val="accent1">
                    <a:lumMod val="75000"/>
                  </a:schemeClr>
                </a:solidFill>
              </a:rPr>
              <a:t>обе формы</a:t>
            </a:r>
            <a:r>
              <a:rPr lang="ru-RU" sz="2600" dirty="0"/>
              <a:t>, но слова </a:t>
            </a:r>
            <a:r>
              <a:rPr lang="ru-RU" sz="2600" dirty="0" err="1"/>
              <a:t>ж.р</a:t>
            </a:r>
            <a:r>
              <a:rPr lang="ru-RU" sz="2600" dirty="0"/>
              <a:t> отличаются значением или стилистической окраской. Так, слова </a:t>
            </a:r>
            <a:r>
              <a:rPr lang="ru-RU" sz="2600" dirty="0">
                <a:solidFill>
                  <a:schemeClr val="accent1">
                    <a:lumMod val="75000"/>
                  </a:schemeClr>
                </a:solidFill>
              </a:rPr>
              <a:t>профессорша, докторша </a:t>
            </a:r>
            <a:r>
              <a:rPr lang="ru-RU" sz="2600" dirty="0"/>
              <a:t>имеют значение «</a:t>
            </a:r>
            <a:r>
              <a:rPr lang="ru-RU" sz="2600" dirty="0">
                <a:solidFill>
                  <a:schemeClr val="accent1">
                    <a:lumMod val="75000"/>
                  </a:schemeClr>
                </a:solidFill>
              </a:rPr>
              <a:t>жена профессора», «жена доктора» </a:t>
            </a:r>
            <a:r>
              <a:rPr lang="ru-RU" sz="2600" dirty="0"/>
              <a:t>и </a:t>
            </a:r>
            <a:r>
              <a:rPr lang="ru-RU" sz="2600" i="1" dirty="0"/>
              <a:t>разговорный оттенок</a:t>
            </a:r>
            <a:r>
              <a:rPr lang="ru-RU" sz="2600" dirty="0"/>
              <a:t>, а как названия становятся </a:t>
            </a:r>
            <a:r>
              <a:rPr lang="ru-RU" sz="2600" i="1" dirty="0"/>
              <a:t>просторечными</a:t>
            </a:r>
            <a:r>
              <a:rPr lang="ru-RU" sz="2600" dirty="0"/>
              <a:t>. </a:t>
            </a:r>
            <a:r>
              <a:rPr lang="ru-RU" sz="2600" dirty="0">
                <a:solidFill>
                  <a:schemeClr val="accent1">
                    <a:lumMod val="75000"/>
                  </a:schemeClr>
                </a:solidFill>
              </a:rPr>
              <a:t>(кассирша, сторожиха, бухгалтерша, вахтерша </a:t>
            </a:r>
            <a:r>
              <a:rPr lang="ru-RU" sz="2600" dirty="0"/>
              <a:t>– разговорные)</a:t>
            </a:r>
          </a:p>
          <a:p>
            <a:pPr marL="45720" indent="0" algn="just">
              <a:buNone/>
            </a:pPr>
            <a:r>
              <a:rPr lang="ru-RU" sz="2600" dirty="0"/>
              <a:t>	Чаще используется  синтаксическое указание на пол называемого лица: </a:t>
            </a:r>
            <a:r>
              <a:rPr lang="ru-RU" sz="2600" dirty="0">
                <a:solidFill>
                  <a:schemeClr val="accent1">
                    <a:lumMod val="75000"/>
                  </a:schemeClr>
                </a:solidFill>
              </a:rPr>
              <a:t>врач пришёл</a:t>
            </a:r>
            <a:r>
              <a:rPr lang="ru-RU" sz="2600" dirty="0"/>
              <a:t>- </a:t>
            </a:r>
            <a:r>
              <a:rPr lang="ru-RU" sz="2600" dirty="0">
                <a:solidFill>
                  <a:srgbClr val="00B050"/>
                </a:solidFill>
              </a:rPr>
              <a:t>врач пришла</a:t>
            </a:r>
            <a:r>
              <a:rPr lang="ru-RU" sz="2600" dirty="0"/>
              <a:t>, </a:t>
            </a:r>
            <a:r>
              <a:rPr lang="ru-RU" sz="2600" dirty="0">
                <a:solidFill>
                  <a:schemeClr val="accent1">
                    <a:lumMod val="75000"/>
                  </a:schemeClr>
                </a:solidFill>
              </a:rPr>
              <a:t>филолог сказал </a:t>
            </a:r>
            <a:r>
              <a:rPr lang="ru-RU" sz="2600" dirty="0"/>
              <a:t>- </a:t>
            </a:r>
            <a:r>
              <a:rPr lang="ru-RU" sz="2600" dirty="0">
                <a:solidFill>
                  <a:srgbClr val="00B050"/>
                </a:solidFill>
              </a:rPr>
              <a:t>филолог сказала</a:t>
            </a:r>
            <a:r>
              <a:rPr lang="ru-RU" sz="2600" dirty="0"/>
              <a:t>, мне </a:t>
            </a:r>
            <a:r>
              <a:rPr lang="ru-RU" sz="2600" dirty="0">
                <a:solidFill>
                  <a:schemeClr val="accent1">
                    <a:lumMod val="75000"/>
                  </a:schemeClr>
                </a:solidFill>
              </a:rPr>
              <a:t>посоветовал</a:t>
            </a:r>
            <a:r>
              <a:rPr lang="ru-RU" sz="2600" dirty="0"/>
              <a:t>(</a:t>
            </a:r>
            <a:r>
              <a:rPr lang="ru-RU" sz="2600" dirty="0">
                <a:solidFill>
                  <a:srgbClr val="00B050"/>
                </a:solidFill>
              </a:rPr>
              <a:t>а</a:t>
            </a:r>
            <a:r>
              <a:rPr lang="ru-RU" sz="2600" dirty="0"/>
              <a:t>) наш библиограф. Усилились колебания в формах согласования. Стали </a:t>
            </a:r>
            <a:r>
              <a:rPr lang="ru-RU" sz="2600" i="1" dirty="0"/>
              <a:t>возможны варианты: </a:t>
            </a:r>
            <a:r>
              <a:rPr lang="ru-RU" sz="2600" dirty="0"/>
              <a:t>молод</a:t>
            </a:r>
            <a:r>
              <a:rPr lang="ru-RU" sz="2600" dirty="0">
                <a:solidFill>
                  <a:srgbClr val="FF0000"/>
                </a:solidFill>
              </a:rPr>
              <a:t>ой</a:t>
            </a:r>
            <a:r>
              <a:rPr lang="ru-RU" sz="2600" dirty="0"/>
              <a:t> физик Яковлева-молод</a:t>
            </a:r>
            <a:r>
              <a:rPr lang="ru-RU" sz="2600" dirty="0">
                <a:solidFill>
                  <a:srgbClr val="FF0000"/>
                </a:solidFill>
              </a:rPr>
              <a:t>ая</a:t>
            </a:r>
            <a:r>
              <a:rPr lang="ru-RU" sz="2600" dirty="0"/>
              <a:t> физик Яковлева, перв</a:t>
            </a:r>
            <a:r>
              <a:rPr lang="ru-RU" sz="2600" dirty="0">
                <a:solidFill>
                  <a:srgbClr val="FF0000"/>
                </a:solidFill>
              </a:rPr>
              <a:t>ый</a:t>
            </a:r>
            <a:r>
              <a:rPr lang="ru-RU" sz="2600" dirty="0"/>
              <a:t> космонавт Терешкова-перв</a:t>
            </a:r>
            <a:r>
              <a:rPr lang="ru-RU" sz="2600" dirty="0">
                <a:solidFill>
                  <a:srgbClr val="FF0000"/>
                </a:solidFill>
              </a:rPr>
              <a:t>ая</a:t>
            </a:r>
            <a:r>
              <a:rPr lang="ru-RU" sz="2600" dirty="0"/>
              <a:t> космонавт Терешкова.</a:t>
            </a:r>
          </a:p>
        </p:txBody>
      </p:sp>
    </p:spTree>
    <p:extLst>
      <p:ext uri="{BB962C8B-B14F-4D97-AF65-F5344CB8AC3E}">
        <p14:creationId xmlns:p14="http://schemas.microsoft.com/office/powerpoint/2010/main" val="19509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AC0C4-A10E-4ED5-9A4C-AB07EFEED3DA}"/>
              </a:ext>
            </a:extLst>
          </p:cNvPr>
          <p:cNvSpPr>
            <a:spLocks noGrp="1"/>
          </p:cNvSpPr>
          <p:nvPr>
            <p:ph type="title"/>
          </p:nvPr>
        </p:nvSpPr>
        <p:spPr>
          <a:xfrm>
            <a:off x="2423593" y="188640"/>
            <a:ext cx="7704855" cy="720080"/>
          </a:xfrm>
        </p:spPr>
        <p:txBody>
          <a:bodyPr/>
          <a:lstStyle/>
          <a:p>
            <a:pPr marL="0" indent="0" algn="ctr">
              <a:buNone/>
            </a:pPr>
            <a:r>
              <a:rPr lang="ru-RU" b="0" dirty="0">
                <a:solidFill>
                  <a:srgbClr val="FF0000"/>
                </a:solidFill>
              </a:rPr>
              <a:t>Подумайте!</a:t>
            </a:r>
          </a:p>
        </p:txBody>
      </p:sp>
      <p:sp>
        <p:nvSpPr>
          <p:cNvPr id="3" name="Объект 2">
            <a:extLst>
              <a:ext uri="{FF2B5EF4-FFF2-40B4-BE49-F238E27FC236}">
                <a16:creationId xmlns:a16="http://schemas.microsoft.com/office/drawing/2014/main" id="{00169DDF-8453-46CB-A64C-A2A60B306518}"/>
              </a:ext>
            </a:extLst>
          </p:cNvPr>
          <p:cNvSpPr>
            <a:spLocks noGrp="1"/>
          </p:cNvSpPr>
          <p:nvPr>
            <p:ph sz="quarter" idx="13"/>
          </p:nvPr>
        </p:nvSpPr>
        <p:spPr>
          <a:xfrm>
            <a:off x="3431704" y="1124744"/>
            <a:ext cx="8064896" cy="4968552"/>
          </a:xfrm>
        </p:spPr>
        <p:txBody>
          <a:bodyPr>
            <a:noAutofit/>
          </a:bodyPr>
          <a:lstStyle/>
          <a:p>
            <a:pPr marL="45720" indent="0" algn="just">
              <a:buNone/>
            </a:pPr>
            <a:r>
              <a:rPr lang="ru-RU" sz="2600" dirty="0"/>
              <a:t>(вкусный, вкусная, вкусное) </a:t>
            </a:r>
            <a:r>
              <a:rPr lang="ru-RU" sz="2600" dirty="0">
                <a:solidFill>
                  <a:schemeClr val="accent6">
                    <a:lumMod val="75000"/>
                  </a:schemeClr>
                </a:solidFill>
              </a:rPr>
              <a:t>пюре</a:t>
            </a:r>
            <a:r>
              <a:rPr lang="ru-RU" sz="2600" dirty="0"/>
              <a:t>,  (ночной, ночная, ночное)</a:t>
            </a:r>
            <a:r>
              <a:rPr lang="ru-RU" sz="2600" dirty="0">
                <a:solidFill>
                  <a:schemeClr val="accent6">
                    <a:lumMod val="75000"/>
                  </a:schemeClr>
                </a:solidFill>
              </a:rPr>
              <a:t>рандеву</a:t>
            </a:r>
            <a:r>
              <a:rPr lang="ru-RU" sz="2600" dirty="0"/>
              <a:t>, (грубый, грубая, грубое)</a:t>
            </a:r>
            <a:r>
              <a:rPr lang="ru-RU" sz="2600" dirty="0">
                <a:solidFill>
                  <a:schemeClr val="accent6">
                    <a:lumMod val="75000"/>
                  </a:schemeClr>
                </a:solidFill>
              </a:rPr>
              <a:t>рантье,</a:t>
            </a:r>
            <a:r>
              <a:rPr lang="ru-RU" sz="2600" dirty="0"/>
              <a:t> (трудный, трудная, трудное)</a:t>
            </a:r>
            <a:r>
              <a:rPr lang="ru-RU" sz="2600" dirty="0">
                <a:solidFill>
                  <a:schemeClr val="accent6">
                    <a:lumMod val="75000"/>
                  </a:schemeClr>
                </a:solidFill>
              </a:rPr>
              <a:t>регби</a:t>
            </a:r>
            <a:r>
              <a:rPr lang="ru-RU" sz="2600" dirty="0"/>
              <a:t>, (знаменитый, знаменитая, знаменитое)</a:t>
            </a:r>
            <a:r>
              <a:rPr lang="ru-RU" sz="2600" dirty="0">
                <a:solidFill>
                  <a:schemeClr val="accent6">
                    <a:lumMod val="75000"/>
                  </a:schemeClr>
                </a:solidFill>
              </a:rPr>
              <a:t>рефери</a:t>
            </a:r>
            <a:r>
              <a:rPr lang="ru-RU" sz="2600" dirty="0"/>
              <a:t>, (чёрный, чёрная, чёрное)</a:t>
            </a:r>
            <a:r>
              <a:rPr lang="ru-RU" sz="2600" dirty="0">
                <a:solidFill>
                  <a:schemeClr val="accent6">
                    <a:lumMod val="75000"/>
                  </a:schemeClr>
                </a:solidFill>
              </a:rPr>
              <a:t>рояль</a:t>
            </a:r>
            <a:r>
              <a:rPr lang="ru-RU" sz="2600" dirty="0"/>
              <a:t>, (вкусный, вкусная, вкусное)</a:t>
            </a:r>
            <a:r>
              <a:rPr lang="ru-RU" sz="2600" dirty="0">
                <a:solidFill>
                  <a:schemeClr val="accent6">
                    <a:lumMod val="75000"/>
                  </a:schemeClr>
                </a:solidFill>
              </a:rPr>
              <a:t>салями</a:t>
            </a:r>
            <a:r>
              <a:rPr lang="ru-RU" sz="2600" dirty="0"/>
              <a:t>, (солнечный, солнечная, солнечное)</a:t>
            </a:r>
            <a:r>
              <a:rPr lang="ru-RU" sz="2600" dirty="0">
                <a:solidFill>
                  <a:schemeClr val="accent6">
                    <a:lumMod val="75000"/>
                  </a:schemeClr>
                </a:solidFill>
              </a:rPr>
              <a:t>Токио</a:t>
            </a:r>
            <a:r>
              <a:rPr lang="ru-RU" sz="2600" dirty="0"/>
              <a:t>, (сказочный, сказочная, сказочное) </a:t>
            </a:r>
            <a:r>
              <a:rPr lang="ru-RU" sz="2600" dirty="0">
                <a:solidFill>
                  <a:schemeClr val="accent6">
                    <a:lumMod val="75000"/>
                  </a:schemeClr>
                </a:solidFill>
              </a:rPr>
              <a:t>Лимпопо</a:t>
            </a:r>
            <a:r>
              <a:rPr lang="ru-RU" sz="2600" dirty="0"/>
              <a:t>.</a:t>
            </a:r>
          </a:p>
          <a:p>
            <a:pPr marL="45720" indent="0" algn="just">
              <a:buNone/>
            </a:pPr>
            <a:r>
              <a:rPr lang="ru-RU" sz="2600" dirty="0">
                <a:solidFill>
                  <a:schemeClr val="accent6">
                    <a:lumMod val="75000"/>
                  </a:schemeClr>
                </a:solidFill>
              </a:rPr>
              <a:t>ООН</a:t>
            </a:r>
            <a:r>
              <a:rPr lang="ru-RU" sz="2600" dirty="0"/>
              <a:t> (принял, приняла, приняло) резолюцию; </a:t>
            </a:r>
          </a:p>
          <a:p>
            <a:pPr marL="45720" indent="0" algn="just">
              <a:buNone/>
            </a:pPr>
            <a:r>
              <a:rPr lang="ru-RU" sz="2600" dirty="0">
                <a:solidFill>
                  <a:schemeClr val="accent6">
                    <a:lumMod val="75000"/>
                  </a:schemeClr>
                </a:solidFill>
              </a:rPr>
              <a:t>РФ</a:t>
            </a:r>
            <a:r>
              <a:rPr lang="ru-RU" sz="2600" dirty="0"/>
              <a:t> (представлен, представлена, представлено) на форуме специальной делегацией; </a:t>
            </a:r>
          </a:p>
          <a:p>
            <a:pPr marL="45720" indent="0" algn="just">
              <a:buNone/>
            </a:pPr>
            <a:r>
              <a:rPr lang="ru-RU" sz="2600" dirty="0">
                <a:solidFill>
                  <a:schemeClr val="accent6">
                    <a:lumMod val="75000"/>
                  </a:schemeClr>
                </a:solidFill>
              </a:rPr>
              <a:t>РИА</a:t>
            </a:r>
            <a:r>
              <a:rPr lang="ru-RU" sz="2600" dirty="0"/>
              <a:t> (сообщил, сообщила, сообщило)</a:t>
            </a:r>
          </a:p>
        </p:txBody>
      </p:sp>
      <p:pic>
        <p:nvPicPr>
          <p:cNvPr id="1026" name="Picture 2" descr="Задайте свой вопрос трейдеру - бесплатно! | Фонд REPA">
            <a:extLst>
              <a:ext uri="{FF2B5EF4-FFF2-40B4-BE49-F238E27FC236}">
                <a16:creationId xmlns:a16="http://schemas.microsoft.com/office/drawing/2014/main" id="{4D7EDB7C-C960-4E58-AC54-7EEF33965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92796"/>
            <a:ext cx="280831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7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15480" y="249466"/>
            <a:ext cx="9073007" cy="1224134"/>
          </a:xfrm>
          <a:effectLst/>
        </p:spPr>
        <p:txBody>
          <a:bodyPr/>
          <a:lstStyle/>
          <a:p>
            <a:pPr marL="182880" indent="0" algn="ctr">
              <a:buNone/>
            </a:pPr>
            <a:r>
              <a:rPr lang="ru-RU" sz="2800" dirty="0">
                <a:solidFill>
                  <a:srgbClr val="002060"/>
                </a:solidFill>
              </a:rPr>
              <a:t>Определение рода несклоняемых существительных</a:t>
            </a:r>
          </a:p>
        </p:txBody>
      </p:sp>
      <p:sp>
        <p:nvSpPr>
          <p:cNvPr id="3" name="Объект 2"/>
          <p:cNvSpPr>
            <a:spLocks noGrp="1"/>
          </p:cNvSpPr>
          <p:nvPr>
            <p:ph type="subTitle" idx="1"/>
          </p:nvPr>
        </p:nvSpPr>
        <p:spPr>
          <a:xfrm>
            <a:off x="2207569" y="1772817"/>
            <a:ext cx="8136903" cy="4161848"/>
          </a:xfrm>
        </p:spPr>
        <p:txBody>
          <a:bodyPr/>
          <a:lstStyle/>
          <a:p>
            <a:pPr marL="45720" fontAlgn="base"/>
            <a:r>
              <a:rPr lang="ru-RU" i="1" dirty="0"/>
              <a:t>	</a:t>
            </a:r>
            <a:endParaRPr lang="ru-RU" dirty="0"/>
          </a:p>
        </p:txBody>
      </p:sp>
      <p:sp>
        <p:nvSpPr>
          <p:cNvPr id="5" name="Прямоугольник 4"/>
          <p:cNvSpPr/>
          <p:nvPr/>
        </p:nvSpPr>
        <p:spPr>
          <a:xfrm>
            <a:off x="911424" y="1441127"/>
            <a:ext cx="10225136" cy="4524315"/>
          </a:xfrm>
          <a:prstGeom prst="rect">
            <a:avLst/>
          </a:prstGeom>
        </p:spPr>
        <p:txBody>
          <a:bodyPr wrap="square">
            <a:spAutoFit/>
          </a:bodyPr>
          <a:lstStyle/>
          <a:p>
            <a:pPr algn="just"/>
            <a:r>
              <a:rPr lang="ru-RU" sz="2400" dirty="0">
                <a:solidFill>
                  <a:srgbClr val="002060"/>
                </a:solidFill>
                <a:ea typeface="Times New Roman"/>
                <a:cs typeface="Arial" pitchFamily="34" charset="0"/>
              </a:rPr>
              <a:t>1.Несклоняемые</a:t>
            </a:r>
            <a:r>
              <a:rPr lang="ru-RU" sz="2400" dirty="0">
                <a:ea typeface="Times New Roman"/>
                <a:cs typeface="Arial" pitchFamily="34" charset="0"/>
              </a:rPr>
              <a:t>  </a:t>
            </a:r>
            <a:r>
              <a:rPr lang="ru-RU" sz="2400" dirty="0">
                <a:solidFill>
                  <a:schemeClr val="accent6">
                    <a:lumMod val="75000"/>
                  </a:schemeClr>
                </a:solidFill>
                <a:ea typeface="Times New Roman"/>
                <a:cs typeface="Arial" pitchFamily="34" charset="0"/>
              </a:rPr>
              <a:t>н е о д у ш е в л ё н </a:t>
            </a:r>
            <a:r>
              <a:rPr lang="ru-RU" sz="2400" dirty="0" err="1">
                <a:solidFill>
                  <a:schemeClr val="accent6">
                    <a:lumMod val="75000"/>
                  </a:schemeClr>
                </a:solidFill>
                <a:ea typeface="Times New Roman"/>
                <a:cs typeface="Arial" pitchFamily="34" charset="0"/>
              </a:rPr>
              <a:t>н</a:t>
            </a:r>
            <a:r>
              <a:rPr lang="ru-RU" sz="2400" dirty="0">
                <a:solidFill>
                  <a:schemeClr val="accent6">
                    <a:lumMod val="75000"/>
                  </a:schemeClr>
                </a:solidFill>
                <a:ea typeface="Times New Roman"/>
                <a:cs typeface="Arial" pitchFamily="34" charset="0"/>
              </a:rPr>
              <a:t> ы е  </a:t>
            </a:r>
            <a:r>
              <a:rPr lang="ru-RU" sz="2400" dirty="0">
                <a:solidFill>
                  <a:srgbClr val="002060"/>
                </a:solidFill>
                <a:ea typeface="Times New Roman"/>
                <a:cs typeface="Arial" pitchFamily="34" charset="0"/>
              </a:rPr>
              <a:t>имена существительные иноязычного происхождения относятся преимущественно </a:t>
            </a:r>
            <a:r>
              <a:rPr lang="ru-RU" sz="2400" dirty="0">
                <a:solidFill>
                  <a:srgbClr val="FF0000"/>
                </a:solidFill>
                <a:ea typeface="Times New Roman"/>
                <a:cs typeface="Arial" pitchFamily="34" charset="0"/>
              </a:rPr>
              <a:t>к среднему роду</a:t>
            </a:r>
            <a:r>
              <a:rPr lang="ru-RU" sz="2400" dirty="0">
                <a:solidFill>
                  <a:srgbClr val="002060"/>
                </a:solidFill>
                <a:ea typeface="Times New Roman"/>
                <a:cs typeface="Arial" pitchFamily="34" charset="0"/>
              </a:rPr>
              <a:t>: </a:t>
            </a:r>
            <a:r>
              <a:rPr lang="ru-RU" sz="2400" i="1" dirty="0">
                <a:solidFill>
                  <a:srgbClr val="002060"/>
                </a:solidFill>
                <a:ea typeface="Times New Roman"/>
                <a:cs typeface="Arial" pitchFamily="34" charset="0"/>
              </a:rPr>
              <a:t>вкусное </a:t>
            </a:r>
            <a:r>
              <a:rPr lang="ru-RU" sz="2400" b="1" i="1" dirty="0">
                <a:solidFill>
                  <a:srgbClr val="002060"/>
                </a:solidFill>
                <a:ea typeface="Times New Roman"/>
                <a:cs typeface="Arial" pitchFamily="34" charset="0"/>
              </a:rPr>
              <a:t>эскимо,</a:t>
            </a:r>
            <a:r>
              <a:rPr lang="ru-RU" sz="2400" i="1" dirty="0">
                <a:solidFill>
                  <a:srgbClr val="002060"/>
                </a:solidFill>
                <a:ea typeface="Times New Roman"/>
                <a:cs typeface="Arial" pitchFamily="34" charset="0"/>
              </a:rPr>
              <a:t> шерстяное</a:t>
            </a:r>
            <a:r>
              <a:rPr lang="ru-RU" sz="2400" dirty="0">
                <a:solidFill>
                  <a:srgbClr val="002060"/>
                </a:solidFill>
                <a:ea typeface="Times New Roman"/>
                <a:cs typeface="Arial" pitchFamily="34" charset="0"/>
              </a:rPr>
              <a:t> </a:t>
            </a:r>
            <a:r>
              <a:rPr lang="ru-RU" sz="2400" b="1" i="1" dirty="0">
                <a:solidFill>
                  <a:srgbClr val="002060"/>
                </a:solidFill>
                <a:ea typeface="Times New Roman"/>
                <a:cs typeface="Arial" pitchFamily="34" charset="0"/>
              </a:rPr>
              <a:t>кашне</a:t>
            </a:r>
            <a:r>
              <a:rPr lang="ru-RU" sz="2400" i="1" dirty="0">
                <a:solidFill>
                  <a:srgbClr val="002060"/>
                </a:solidFill>
                <a:ea typeface="Times New Roman"/>
                <a:cs typeface="Arial" pitchFamily="34" charset="0"/>
              </a:rPr>
              <a:t>, столичное </a:t>
            </a:r>
            <a:r>
              <a:rPr lang="ru-RU" sz="2400" b="1" i="1" dirty="0">
                <a:solidFill>
                  <a:srgbClr val="002060"/>
                </a:solidFill>
                <a:ea typeface="Times New Roman"/>
                <a:cs typeface="Arial" pitchFamily="34" charset="0"/>
              </a:rPr>
              <a:t>метро</a:t>
            </a:r>
            <a:r>
              <a:rPr lang="ru-RU" sz="2400" i="1" dirty="0">
                <a:solidFill>
                  <a:srgbClr val="002060"/>
                </a:solidFill>
                <a:ea typeface="Times New Roman"/>
                <a:cs typeface="Arial" pitchFamily="34" charset="0"/>
              </a:rPr>
              <a:t>, интересное </a:t>
            </a:r>
            <a:r>
              <a:rPr lang="ru-RU" sz="2400" b="1" i="1" dirty="0">
                <a:solidFill>
                  <a:srgbClr val="002060"/>
                </a:solidFill>
                <a:ea typeface="Times New Roman"/>
                <a:cs typeface="Arial" pitchFamily="34" charset="0"/>
              </a:rPr>
              <a:t>интервью.</a:t>
            </a:r>
            <a:r>
              <a:rPr lang="ru-RU" sz="2400" dirty="0">
                <a:solidFill>
                  <a:srgbClr val="002060"/>
                </a:solidFill>
                <a:ea typeface="Times New Roman"/>
                <a:cs typeface="Arial" pitchFamily="34" charset="0"/>
              </a:rPr>
              <a:t> </a:t>
            </a:r>
          </a:p>
          <a:p>
            <a:pPr algn="just"/>
            <a:r>
              <a:rPr lang="ru-RU" sz="2400" dirty="0">
                <a:ea typeface="Times New Roman"/>
                <a:cs typeface="Arial" pitchFamily="34" charset="0"/>
              </a:rPr>
              <a:t>2. </a:t>
            </a:r>
            <a:r>
              <a:rPr lang="ru-RU" sz="2400" dirty="0">
                <a:solidFill>
                  <a:srgbClr val="FF0000"/>
                </a:solidFill>
                <a:ea typeface="Times New Roman"/>
                <a:cs typeface="Arial" pitchFamily="34" charset="0"/>
              </a:rPr>
              <a:t>К мужскому роду </a:t>
            </a:r>
            <a:r>
              <a:rPr lang="ru-RU" sz="2400" dirty="0">
                <a:solidFill>
                  <a:srgbClr val="002060"/>
                </a:solidFill>
                <a:ea typeface="Times New Roman"/>
                <a:cs typeface="Arial" pitchFamily="34" charset="0"/>
              </a:rPr>
              <a:t>относятся, например, слова </a:t>
            </a:r>
            <a:r>
              <a:rPr lang="ru-RU" sz="2400" i="1" dirty="0">
                <a:solidFill>
                  <a:srgbClr val="002060"/>
                </a:solidFill>
                <a:ea typeface="Times New Roman"/>
                <a:cs typeface="Arial" pitchFamily="34" charset="0"/>
              </a:rPr>
              <a:t>досадный </a:t>
            </a:r>
            <a:r>
              <a:rPr lang="ru-RU" sz="2400" b="1" i="1" dirty="0">
                <a:solidFill>
                  <a:srgbClr val="002060"/>
                </a:solidFill>
                <a:ea typeface="Times New Roman"/>
                <a:cs typeface="Arial" pitchFamily="34" charset="0"/>
              </a:rPr>
              <a:t>пенальти</a:t>
            </a:r>
            <a:r>
              <a:rPr lang="ru-RU" sz="2400" i="1" dirty="0">
                <a:solidFill>
                  <a:srgbClr val="002060"/>
                </a:solidFill>
                <a:ea typeface="Times New Roman"/>
                <a:cs typeface="Arial" pitchFamily="34" charset="0"/>
              </a:rPr>
              <a:t>, чёрный </a:t>
            </a:r>
            <a:r>
              <a:rPr lang="ru-RU" sz="2400" b="1" i="1" dirty="0">
                <a:solidFill>
                  <a:srgbClr val="002060"/>
                </a:solidFill>
                <a:ea typeface="Times New Roman"/>
                <a:cs typeface="Arial" pitchFamily="34" charset="0"/>
              </a:rPr>
              <a:t>кофе; трудный хинди(язык)</a:t>
            </a:r>
            <a:r>
              <a:rPr lang="ru-RU" sz="2400" dirty="0">
                <a:solidFill>
                  <a:srgbClr val="002060"/>
                </a:solidFill>
                <a:ea typeface="Times New Roman"/>
                <a:cs typeface="Arial" pitchFamily="34" charset="0"/>
              </a:rPr>
              <a:t> к женскому – </a:t>
            </a:r>
            <a:r>
              <a:rPr lang="ru-RU" sz="2400" i="1" dirty="0">
                <a:solidFill>
                  <a:srgbClr val="002060"/>
                </a:solidFill>
                <a:ea typeface="Times New Roman"/>
                <a:cs typeface="Arial" pitchFamily="34" charset="0"/>
              </a:rPr>
              <a:t>свежая </a:t>
            </a:r>
            <a:r>
              <a:rPr lang="ru-RU" sz="2400" b="1" i="1" dirty="0">
                <a:solidFill>
                  <a:srgbClr val="002060"/>
                </a:solidFill>
                <a:ea typeface="Times New Roman"/>
                <a:cs typeface="Arial" pitchFamily="34" charset="0"/>
              </a:rPr>
              <a:t>кольраби, </a:t>
            </a:r>
            <a:r>
              <a:rPr lang="ru-RU" sz="2400" i="1" dirty="0">
                <a:solidFill>
                  <a:srgbClr val="002060"/>
                </a:solidFill>
                <a:ea typeface="Times New Roman"/>
                <a:cs typeface="Arial" pitchFamily="34" charset="0"/>
              </a:rPr>
              <a:t>широкая </a:t>
            </a:r>
            <a:r>
              <a:rPr lang="ru-RU" sz="2400" b="1" i="1" dirty="0">
                <a:solidFill>
                  <a:srgbClr val="002060"/>
                </a:solidFill>
                <a:ea typeface="Times New Roman"/>
                <a:cs typeface="Arial" pitchFamily="34" charset="0"/>
              </a:rPr>
              <a:t>авеню, большая цеце и др.</a:t>
            </a:r>
            <a:r>
              <a:rPr lang="ru-RU" sz="2400" i="1" dirty="0">
                <a:solidFill>
                  <a:srgbClr val="002060"/>
                </a:solidFill>
                <a:ea typeface="Times New Roman"/>
                <a:cs typeface="Arial" pitchFamily="34" charset="0"/>
              </a:rPr>
              <a:t>     </a:t>
            </a:r>
            <a:endParaRPr lang="ru-RU" sz="2400" dirty="0">
              <a:solidFill>
                <a:srgbClr val="002060"/>
              </a:solidFill>
              <a:ea typeface="Times New Roman"/>
              <a:cs typeface="Arial" pitchFamily="34" charset="0"/>
            </a:endParaRPr>
          </a:p>
          <a:p>
            <a:pPr algn="just">
              <a:tabLst>
                <a:tab pos="114300" algn="l"/>
              </a:tabLst>
            </a:pPr>
            <a:r>
              <a:rPr lang="ru-RU" sz="2400" dirty="0">
                <a:solidFill>
                  <a:srgbClr val="002060"/>
                </a:solidFill>
                <a:ea typeface="Times New Roman"/>
                <a:cs typeface="Arial" pitchFamily="34" charset="0"/>
              </a:rPr>
              <a:t>3. Несклоняемые</a:t>
            </a:r>
            <a:r>
              <a:rPr lang="ru-RU" sz="2400" dirty="0">
                <a:ea typeface="Times New Roman"/>
                <a:cs typeface="Arial" pitchFamily="34" charset="0"/>
              </a:rPr>
              <a:t> </a:t>
            </a:r>
            <a:r>
              <a:rPr lang="ru-RU" sz="2400" dirty="0">
                <a:solidFill>
                  <a:schemeClr val="accent6">
                    <a:lumMod val="75000"/>
                  </a:schemeClr>
                </a:solidFill>
                <a:ea typeface="Times New Roman"/>
                <a:cs typeface="Arial" pitchFamily="34" charset="0"/>
              </a:rPr>
              <a:t>о д у ш е в л ё н </a:t>
            </a:r>
            <a:r>
              <a:rPr lang="ru-RU" sz="2400" dirty="0" err="1">
                <a:solidFill>
                  <a:schemeClr val="accent6">
                    <a:lumMod val="75000"/>
                  </a:schemeClr>
                </a:solidFill>
                <a:ea typeface="Times New Roman"/>
                <a:cs typeface="Arial" pitchFamily="34" charset="0"/>
              </a:rPr>
              <a:t>н</a:t>
            </a:r>
            <a:r>
              <a:rPr lang="ru-RU" sz="2400" dirty="0">
                <a:solidFill>
                  <a:schemeClr val="accent6">
                    <a:lumMod val="75000"/>
                  </a:schemeClr>
                </a:solidFill>
                <a:ea typeface="Times New Roman"/>
                <a:cs typeface="Arial" pitchFamily="34" charset="0"/>
              </a:rPr>
              <a:t> ы е </a:t>
            </a:r>
            <a:r>
              <a:rPr lang="ru-RU" sz="2400" dirty="0">
                <a:solidFill>
                  <a:srgbClr val="002060"/>
                </a:solidFill>
                <a:ea typeface="Times New Roman"/>
                <a:cs typeface="Arial" pitchFamily="34" charset="0"/>
              </a:rPr>
              <a:t>имена существительные иноязычного происхождения относятся к женскому роду, если обозначают </a:t>
            </a:r>
            <a:r>
              <a:rPr lang="ru-RU" sz="2400" dirty="0">
                <a:solidFill>
                  <a:srgbClr val="FF0000"/>
                </a:solidFill>
                <a:ea typeface="Times New Roman"/>
                <a:cs typeface="Arial" pitchFamily="34" charset="0"/>
              </a:rPr>
              <a:t>лиц женского пола </a:t>
            </a:r>
            <a:r>
              <a:rPr lang="ru-RU" sz="2400" dirty="0">
                <a:solidFill>
                  <a:srgbClr val="002060"/>
                </a:solidFill>
                <a:ea typeface="Times New Roman"/>
                <a:cs typeface="Arial" pitchFamily="34" charset="0"/>
              </a:rPr>
              <a:t>(</a:t>
            </a:r>
            <a:r>
              <a:rPr lang="ru-RU" sz="2400" b="1" i="1" dirty="0">
                <a:solidFill>
                  <a:srgbClr val="002060"/>
                </a:solidFill>
                <a:ea typeface="Times New Roman"/>
                <a:cs typeface="Arial" pitchFamily="34" charset="0"/>
              </a:rPr>
              <a:t>мадам</a:t>
            </a:r>
            <a:r>
              <a:rPr lang="ru-RU" sz="2400" b="1" dirty="0">
                <a:solidFill>
                  <a:srgbClr val="002060"/>
                </a:solidFill>
                <a:ea typeface="Times New Roman"/>
                <a:cs typeface="Arial" pitchFamily="34" charset="0"/>
              </a:rPr>
              <a:t>, </a:t>
            </a:r>
            <a:r>
              <a:rPr lang="ru-RU" sz="2400" b="1" i="1" dirty="0">
                <a:solidFill>
                  <a:srgbClr val="002060"/>
                </a:solidFill>
                <a:ea typeface="Times New Roman"/>
                <a:cs typeface="Arial" pitchFamily="34" charset="0"/>
              </a:rPr>
              <a:t>фрау, леди, мисс</a:t>
            </a:r>
            <a:r>
              <a:rPr lang="ru-RU" sz="2400" i="1" dirty="0">
                <a:solidFill>
                  <a:srgbClr val="002060"/>
                </a:solidFill>
                <a:ea typeface="Times New Roman"/>
                <a:cs typeface="Arial" pitchFamily="34" charset="0"/>
              </a:rPr>
              <a:t>),</a:t>
            </a:r>
            <a:r>
              <a:rPr lang="ru-RU" sz="2400" dirty="0">
                <a:solidFill>
                  <a:srgbClr val="002060"/>
                </a:solidFill>
                <a:ea typeface="Times New Roman"/>
                <a:cs typeface="Arial" pitchFamily="34" charset="0"/>
              </a:rPr>
              <a:t> и </a:t>
            </a:r>
            <a:r>
              <a:rPr lang="ru-RU" sz="2400" dirty="0">
                <a:solidFill>
                  <a:srgbClr val="FF0000"/>
                </a:solidFill>
                <a:ea typeface="Times New Roman"/>
                <a:cs typeface="Arial" pitchFamily="34" charset="0"/>
              </a:rPr>
              <a:t>к мужскому роду</a:t>
            </a:r>
            <a:r>
              <a:rPr lang="ru-RU" sz="2400" dirty="0">
                <a:ea typeface="Times New Roman"/>
                <a:cs typeface="Arial" pitchFamily="34" charset="0"/>
              </a:rPr>
              <a:t>, </a:t>
            </a:r>
            <a:r>
              <a:rPr lang="ru-RU" sz="2400" dirty="0">
                <a:solidFill>
                  <a:srgbClr val="002060"/>
                </a:solidFill>
                <a:ea typeface="Times New Roman"/>
                <a:cs typeface="Arial" pitchFamily="34" charset="0"/>
              </a:rPr>
              <a:t>если обозначают</a:t>
            </a:r>
            <a:r>
              <a:rPr lang="ru-RU" sz="2400" dirty="0">
                <a:ea typeface="Times New Roman"/>
                <a:cs typeface="Arial" pitchFamily="34" charset="0"/>
              </a:rPr>
              <a:t> </a:t>
            </a:r>
            <a:r>
              <a:rPr lang="ru-RU" sz="2400" dirty="0">
                <a:solidFill>
                  <a:srgbClr val="FF0000"/>
                </a:solidFill>
                <a:ea typeface="Times New Roman"/>
                <a:cs typeface="Arial" pitchFamily="34" charset="0"/>
              </a:rPr>
              <a:t>лиц мужского пола </a:t>
            </a:r>
            <a:r>
              <a:rPr lang="ru-RU" sz="2400" dirty="0">
                <a:solidFill>
                  <a:srgbClr val="002060"/>
                </a:solidFill>
                <a:ea typeface="Times New Roman"/>
                <a:cs typeface="Arial" pitchFamily="34" charset="0"/>
              </a:rPr>
              <a:t>или животных </a:t>
            </a:r>
            <a:r>
              <a:rPr lang="ru-RU" sz="2400" i="1" dirty="0">
                <a:solidFill>
                  <a:srgbClr val="002060"/>
                </a:solidFill>
                <a:ea typeface="Times New Roman"/>
                <a:cs typeface="Arial" pitchFamily="34" charset="0"/>
              </a:rPr>
              <a:t>(</a:t>
            </a:r>
            <a:r>
              <a:rPr lang="ru-RU" sz="2400" b="1" i="1" dirty="0">
                <a:solidFill>
                  <a:srgbClr val="002060"/>
                </a:solidFill>
                <a:ea typeface="Times New Roman"/>
                <a:cs typeface="Arial" pitchFamily="34" charset="0"/>
              </a:rPr>
              <a:t>конферансье, атташе, денди, какаду, шимпанзе). </a:t>
            </a:r>
          </a:p>
        </p:txBody>
      </p:sp>
    </p:spTree>
    <p:extLst>
      <p:ext uri="{BB962C8B-B14F-4D97-AF65-F5344CB8AC3E}">
        <p14:creationId xmlns:p14="http://schemas.microsoft.com/office/powerpoint/2010/main" val="208814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67408" y="548680"/>
            <a:ext cx="7704856" cy="6192688"/>
          </a:xfrm>
        </p:spPr>
        <p:txBody>
          <a:bodyPr>
            <a:normAutofit/>
          </a:bodyPr>
          <a:lstStyle/>
          <a:p>
            <a:pPr marL="45720" indent="0" algn="just">
              <a:buNone/>
            </a:pPr>
            <a:r>
              <a:rPr lang="ru-RU" sz="2400" dirty="0"/>
              <a:t>3</a:t>
            </a:r>
            <a:r>
              <a:rPr lang="ru-RU" sz="2400" dirty="0">
                <a:solidFill>
                  <a:srgbClr val="002060"/>
                </a:solidFill>
              </a:rPr>
              <a:t>.	Род несклоняемых имён существительных – географических названий определяется родом нарицательного существительного, выступающего в роли родового понятия</a:t>
            </a:r>
            <a:r>
              <a:rPr lang="ru-RU" sz="2400" dirty="0">
                <a:solidFill>
                  <a:schemeClr val="accent1">
                    <a:lumMod val="75000"/>
                  </a:schemeClr>
                </a:solidFill>
              </a:rPr>
              <a:t>(город, река, озеро, остров, государство и т.д.</a:t>
            </a:r>
            <a:r>
              <a:rPr lang="ru-RU" sz="2400" dirty="0"/>
              <a:t>) </a:t>
            </a:r>
            <a:r>
              <a:rPr lang="ru-RU" sz="2400" dirty="0">
                <a:solidFill>
                  <a:srgbClr val="002060"/>
                </a:solidFill>
              </a:rPr>
              <a:t>солнечный Тбилиси </a:t>
            </a:r>
            <a:r>
              <a:rPr lang="ru-RU" sz="2400" dirty="0"/>
              <a:t>(</a:t>
            </a:r>
            <a:r>
              <a:rPr lang="ru-RU" sz="2400" dirty="0">
                <a:solidFill>
                  <a:schemeClr val="accent1">
                    <a:lumMod val="75000"/>
                  </a:schemeClr>
                </a:solidFill>
              </a:rPr>
              <a:t>город</a:t>
            </a:r>
            <a:r>
              <a:rPr lang="ru-RU" sz="2400" dirty="0"/>
              <a:t>) - </a:t>
            </a:r>
            <a:r>
              <a:rPr lang="ru-RU" sz="2400" dirty="0">
                <a:solidFill>
                  <a:srgbClr val="002060"/>
                </a:solidFill>
              </a:rPr>
              <a:t>мужского рода; широкая Колорадо </a:t>
            </a:r>
            <a:r>
              <a:rPr lang="ru-RU" sz="2400" dirty="0"/>
              <a:t>(</a:t>
            </a:r>
            <a:r>
              <a:rPr lang="ru-RU" sz="2400" dirty="0">
                <a:solidFill>
                  <a:schemeClr val="accent1">
                    <a:lumMod val="75000"/>
                  </a:schemeClr>
                </a:solidFill>
              </a:rPr>
              <a:t>река</a:t>
            </a:r>
            <a:r>
              <a:rPr lang="ru-RU" sz="2400" dirty="0"/>
              <a:t>) - </a:t>
            </a:r>
            <a:r>
              <a:rPr lang="ru-RU" sz="2400" dirty="0">
                <a:solidFill>
                  <a:srgbClr val="002060"/>
                </a:solidFill>
              </a:rPr>
              <a:t>женского рода; широкое Эри</a:t>
            </a:r>
            <a:r>
              <a:rPr lang="ru-RU" sz="2400" dirty="0"/>
              <a:t>(</a:t>
            </a:r>
            <a:r>
              <a:rPr lang="ru-RU" sz="2400" dirty="0">
                <a:solidFill>
                  <a:schemeClr val="accent1">
                    <a:lumMod val="75000"/>
                  </a:schemeClr>
                </a:solidFill>
              </a:rPr>
              <a:t>озеро</a:t>
            </a:r>
            <a:r>
              <a:rPr lang="ru-RU" sz="2400" dirty="0"/>
              <a:t>) – </a:t>
            </a:r>
            <a:r>
              <a:rPr lang="ru-RU" sz="2400" dirty="0">
                <a:solidFill>
                  <a:srgbClr val="002060"/>
                </a:solidFill>
              </a:rPr>
              <a:t>среднего рода.   </a:t>
            </a:r>
          </a:p>
          <a:p>
            <a:pPr marL="45720" indent="0" algn="just">
              <a:buNone/>
            </a:pPr>
            <a:r>
              <a:rPr lang="ru-RU" sz="2400" dirty="0">
                <a:solidFill>
                  <a:srgbClr val="002060"/>
                </a:solidFill>
              </a:rPr>
              <a:t>4.	Род </a:t>
            </a:r>
            <a:r>
              <a:rPr lang="ru-RU" sz="2400" dirty="0">
                <a:solidFill>
                  <a:schemeClr val="accent1">
                    <a:lumMod val="75000"/>
                  </a:schemeClr>
                </a:solidFill>
              </a:rPr>
              <a:t>буквенных аббревиатур </a:t>
            </a:r>
            <a:r>
              <a:rPr lang="ru-RU" sz="2400" dirty="0">
                <a:solidFill>
                  <a:srgbClr val="002060"/>
                </a:solidFill>
              </a:rPr>
              <a:t>чаще всего определяется по роду опорного слова в словосочетании при расшифровке сокращения: ЭВМ(электронная вычислительная </a:t>
            </a:r>
            <a:r>
              <a:rPr lang="ru-RU" sz="2400" dirty="0">
                <a:solidFill>
                  <a:schemeClr val="accent1">
                    <a:lumMod val="75000"/>
                  </a:schemeClr>
                </a:solidFill>
              </a:rPr>
              <a:t>машина</a:t>
            </a:r>
            <a:r>
              <a:rPr lang="ru-RU" sz="2400" dirty="0"/>
              <a:t>)- </a:t>
            </a:r>
            <a:r>
              <a:rPr lang="ru-RU" sz="2400" dirty="0" err="1">
                <a:solidFill>
                  <a:srgbClr val="002060"/>
                </a:solidFill>
              </a:rPr>
              <a:t>нескл</a:t>
            </a:r>
            <a:r>
              <a:rPr lang="ru-RU" sz="2400" dirty="0">
                <a:solidFill>
                  <a:srgbClr val="002060"/>
                </a:solidFill>
              </a:rPr>
              <a:t>, </a:t>
            </a:r>
            <a:r>
              <a:rPr lang="ru-RU" sz="2400" dirty="0" err="1">
                <a:solidFill>
                  <a:srgbClr val="002060"/>
                </a:solidFill>
              </a:rPr>
              <a:t>ж.р</a:t>
            </a:r>
            <a:r>
              <a:rPr lang="ru-RU" sz="2400" dirty="0">
                <a:solidFill>
                  <a:srgbClr val="002060"/>
                </a:solidFill>
              </a:rPr>
              <a:t>.; АО(акционерное </a:t>
            </a:r>
            <a:r>
              <a:rPr lang="ru-RU" sz="2400" dirty="0">
                <a:solidFill>
                  <a:schemeClr val="accent1">
                    <a:lumMod val="75000"/>
                  </a:schemeClr>
                </a:solidFill>
              </a:rPr>
              <a:t>общество</a:t>
            </a:r>
            <a:r>
              <a:rPr lang="ru-RU" sz="2400" dirty="0"/>
              <a:t>) </a:t>
            </a:r>
            <a:r>
              <a:rPr lang="ru-RU" sz="2400" dirty="0">
                <a:solidFill>
                  <a:srgbClr val="002060"/>
                </a:solidFill>
              </a:rPr>
              <a:t>нескл. </a:t>
            </a:r>
            <a:r>
              <a:rPr lang="ru-RU" sz="2400" dirty="0" err="1">
                <a:solidFill>
                  <a:srgbClr val="002060"/>
                </a:solidFill>
              </a:rPr>
              <a:t>ср.р</a:t>
            </a:r>
            <a:r>
              <a:rPr lang="ru-RU" sz="2400" dirty="0">
                <a:solidFill>
                  <a:srgbClr val="002060"/>
                </a:solidFill>
              </a:rPr>
              <a:t>.; ГТК (Государственный таможенный </a:t>
            </a:r>
            <a:r>
              <a:rPr lang="ru-RU" sz="2400" dirty="0">
                <a:solidFill>
                  <a:schemeClr val="accent1">
                    <a:lumMod val="75000"/>
                  </a:schemeClr>
                </a:solidFill>
              </a:rPr>
              <a:t>комитет</a:t>
            </a:r>
            <a:r>
              <a:rPr lang="ru-RU" sz="2400" dirty="0"/>
              <a:t>) </a:t>
            </a:r>
            <a:r>
              <a:rPr lang="ru-RU" sz="2400" dirty="0">
                <a:solidFill>
                  <a:srgbClr val="002060"/>
                </a:solidFill>
              </a:rPr>
              <a:t>– </a:t>
            </a:r>
            <a:r>
              <a:rPr lang="ru-RU" sz="2400" dirty="0" err="1">
                <a:solidFill>
                  <a:srgbClr val="002060"/>
                </a:solidFill>
              </a:rPr>
              <a:t>нескл</a:t>
            </a:r>
            <a:r>
              <a:rPr lang="ru-RU" sz="2400" dirty="0">
                <a:solidFill>
                  <a:srgbClr val="002060"/>
                </a:solidFill>
              </a:rPr>
              <a:t>, </a:t>
            </a:r>
            <a:r>
              <a:rPr lang="ru-RU" sz="2400" dirty="0" err="1">
                <a:solidFill>
                  <a:srgbClr val="002060"/>
                </a:solidFill>
              </a:rPr>
              <a:t>м.р</a:t>
            </a:r>
            <a:r>
              <a:rPr lang="ru-RU" sz="2400" dirty="0">
                <a:solidFill>
                  <a:srgbClr val="002060"/>
                </a:solidFill>
              </a:rPr>
              <a:t>; </a:t>
            </a:r>
          </a:p>
        </p:txBody>
      </p:sp>
      <p:pic>
        <p:nvPicPr>
          <p:cNvPr id="2" name="Рисунок 1">
            <a:extLst>
              <a:ext uri="{FF2B5EF4-FFF2-40B4-BE49-F238E27FC236}">
                <a16:creationId xmlns:a16="http://schemas.microsoft.com/office/drawing/2014/main" id="{8803CD19-0936-9C76-8F43-9A6D1DCAFA2D}"/>
              </a:ext>
            </a:extLst>
          </p:cNvPr>
          <p:cNvPicPr>
            <a:picLocks noChangeAspect="1"/>
          </p:cNvPicPr>
          <p:nvPr/>
        </p:nvPicPr>
        <p:blipFill>
          <a:blip r:embed="rId2"/>
          <a:stretch>
            <a:fillRect/>
          </a:stretch>
        </p:blipFill>
        <p:spPr>
          <a:xfrm>
            <a:off x="8760296" y="3645024"/>
            <a:ext cx="3217540" cy="2304256"/>
          </a:xfrm>
          <a:prstGeom prst="rect">
            <a:avLst/>
          </a:prstGeom>
        </p:spPr>
      </p:pic>
      <p:pic>
        <p:nvPicPr>
          <p:cNvPr id="4" name="Рисунок 3">
            <a:extLst>
              <a:ext uri="{FF2B5EF4-FFF2-40B4-BE49-F238E27FC236}">
                <a16:creationId xmlns:a16="http://schemas.microsoft.com/office/drawing/2014/main" id="{0E1F952B-9B01-8AFF-40C8-C257B88ACE4B}"/>
              </a:ext>
            </a:extLst>
          </p:cNvPr>
          <p:cNvPicPr>
            <a:picLocks noChangeAspect="1"/>
          </p:cNvPicPr>
          <p:nvPr/>
        </p:nvPicPr>
        <p:blipFill>
          <a:blip r:embed="rId3"/>
          <a:stretch>
            <a:fillRect/>
          </a:stretch>
        </p:blipFill>
        <p:spPr>
          <a:xfrm>
            <a:off x="9270911" y="877068"/>
            <a:ext cx="2152650" cy="2124075"/>
          </a:xfrm>
          <a:prstGeom prst="rect">
            <a:avLst/>
          </a:prstGeom>
        </p:spPr>
      </p:pic>
    </p:spTree>
    <p:extLst>
      <p:ext uri="{BB962C8B-B14F-4D97-AF65-F5344CB8AC3E}">
        <p14:creationId xmlns:p14="http://schemas.microsoft.com/office/powerpoint/2010/main" val="2272561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6" y="262031"/>
            <a:ext cx="7128792" cy="934721"/>
          </a:xfrm>
        </p:spPr>
        <p:txBody>
          <a:bodyPr/>
          <a:lstStyle/>
          <a:p>
            <a:pPr marL="0" indent="0" algn="ctr">
              <a:buNone/>
            </a:pPr>
            <a:r>
              <a:rPr lang="ru-RU" sz="4000" b="0" dirty="0">
                <a:solidFill>
                  <a:srgbClr val="FF0000"/>
                </a:solidFill>
              </a:rPr>
              <a:t>Закрепляем</a:t>
            </a:r>
            <a:r>
              <a:rPr lang="ru-RU" sz="3600" b="0" dirty="0">
                <a:solidFill>
                  <a:srgbClr val="FF0000"/>
                </a:solidFill>
              </a:rPr>
              <a:t> </a:t>
            </a:r>
          </a:p>
        </p:txBody>
      </p:sp>
      <p:sp>
        <p:nvSpPr>
          <p:cNvPr id="3" name="Объект 2"/>
          <p:cNvSpPr>
            <a:spLocks noGrp="1"/>
          </p:cNvSpPr>
          <p:nvPr>
            <p:ph sz="quarter" idx="13"/>
          </p:nvPr>
        </p:nvSpPr>
        <p:spPr>
          <a:xfrm>
            <a:off x="767408" y="1196751"/>
            <a:ext cx="10657184" cy="5399217"/>
          </a:xfrm>
        </p:spPr>
        <p:txBody>
          <a:bodyPr>
            <a:normAutofit/>
          </a:bodyPr>
          <a:lstStyle/>
          <a:p>
            <a:pPr marL="45720" indent="0" algn="just">
              <a:buNone/>
            </a:pPr>
            <a:r>
              <a:rPr lang="ru-RU" sz="2400" i="1" dirty="0">
                <a:solidFill>
                  <a:srgbClr val="002060"/>
                </a:solidFill>
              </a:rPr>
              <a:t>1. Определите род существительных, подберите к каждому слову прилагательное.</a:t>
            </a:r>
          </a:p>
          <a:p>
            <a:pPr marL="45720" indent="0" algn="just">
              <a:buNone/>
            </a:pPr>
            <a:r>
              <a:rPr lang="ru-RU" sz="2400" dirty="0"/>
              <a:t>	Боа, депо, Дели, иваси, какао, колибри, Капри, картофель, кашне, меню, мозоль, МГУ, НАТО, тюль, такси, цеце, Миссисипи, Лимпопо, шимпанзе, визави, кофе, пенальти, фламинго, герань, рояль, шасси.</a:t>
            </a:r>
          </a:p>
          <a:p>
            <a:pPr marL="45720" indent="0" algn="just">
              <a:buNone/>
            </a:pPr>
            <a:r>
              <a:rPr lang="ru-RU" sz="2400" dirty="0">
                <a:solidFill>
                  <a:srgbClr val="FF0000"/>
                </a:solidFill>
              </a:rPr>
              <a:t>	Обратите особое внимание </a:t>
            </a:r>
            <a:r>
              <a:rPr lang="ru-RU" sz="2400" dirty="0"/>
              <a:t>на род следующих существительных: удобная антресоль, тяжёлая бандероль, тёмная вуаль, старинная виолончель, тяжёлая гантель, геометрическая диагональ, вкусный картофель (!), белый кафель, наступил на любимую мозоль (!), экзотический овощ, новый отель, косая сажень, острый скальпель, шоколадный трюфель,  вкусная фасоль, белый ферзь, тёплая фланель, новый шампунь (!).</a:t>
            </a:r>
          </a:p>
        </p:txBody>
      </p:sp>
    </p:spTree>
    <p:extLst>
      <p:ext uri="{BB962C8B-B14F-4D97-AF65-F5344CB8AC3E}">
        <p14:creationId xmlns:p14="http://schemas.microsoft.com/office/powerpoint/2010/main" val="353515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B79A8-F6B9-4553-A49E-DD57EB47BDC1}"/>
              </a:ext>
            </a:extLst>
          </p:cNvPr>
          <p:cNvSpPr>
            <a:spLocks noGrp="1"/>
          </p:cNvSpPr>
          <p:nvPr>
            <p:ph type="title"/>
          </p:nvPr>
        </p:nvSpPr>
        <p:spPr>
          <a:xfrm>
            <a:off x="1415480" y="260648"/>
            <a:ext cx="9433047" cy="648072"/>
          </a:xfrm>
        </p:spPr>
        <p:txBody>
          <a:bodyPr/>
          <a:lstStyle/>
          <a:p>
            <a:pPr marL="0" indent="0" algn="ctr">
              <a:buNone/>
            </a:pPr>
            <a:r>
              <a:rPr lang="ru-RU" sz="3600" b="0" dirty="0">
                <a:solidFill>
                  <a:srgbClr val="002060"/>
                </a:solidFill>
              </a:rPr>
              <a:t>Склонение фамилий</a:t>
            </a:r>
          </a:p>
        </p:txBody>
      </p:sp>
      <p:sp>
        <p:nvSpPr>
          <p:cNvPr id="3" name="Объект 2">
            <a:extLst>
              <a:ext uri="{FF2B5EF4-FFF2-40B4-BE49-F238E27FC236}">
                <a16:creationId xmlns:a16="http://schemas.microsoft.com/office/drawing/2014/main" id="{07EE1405-FB16-4308-AAD7-D04A94ED78DD}"/>
              </a:ext>
            </a:extLst>
          </p:cNvPr>
          <p:cNvSpPr>
            <a:spLocks noGrp="1"/>
          </p:cNvSpPr>
          <p:nvPr>
            <p:ph sz="quarter" idx="13"/>
          </p:nvPr>
        </p:nvSpPr>
        <p:spPr>
          <a:xfrm>
            <a:off x="767408" y="1412776"/>
            <a:ext cx="7344816" cy="5184576"/>
          </a:xfrm>
        </p:spPr>
        <p:txBody>
          <a:bodyPr>
            <a:normAutofit/>
          </a:bodyPr>
          <a:lstStyle/>
          <a:p>
            <a:pPr marL="0" indent="0" algn="just">
              <a:buClr>
                <a:srgbClr val="F14124">
                  <a:lumMod val="75000"/>
                </a:srgbClr>
              </a:buClr>
              <a:buNone/>
              <a:defRPr/>
            </a:pPr>
            <a:r>
              <a:rPr lang="ru-RU" sz="2600" dirty="0">
                <a:solidFill>
                  <a:srgbClr val="212745"/>
                </a:solidFill>
                <a:latin typeface="Trebuchet MS"/>
              </a:rPr>
              <a:t>1. Украинские по происхождению мужские фамилии на </a:t>
            </a:r>
            <a:r>
              <a:rPr lang="ru-RU" sz="2600" dirty="0">
                <a:solidFill>
                  <a:srgbClr val="FF0000"/>
                </a:solidFill>
                <a:latin typeface="Trebuchet MS"/>
              </a:rPr>
              <a:t>–ко, -</a:t>
            </a:r>
            <a:r>
              <a:rPr lang="ru-RU" sz="2600" dirty="0" err="1">
                <a:solidFill>
                  <a:srgbClr val="FF0000"/>
                </a:solidFill>
                <a:latin typeface="Trebuchet MS"/>
              </a:rPr>
              <a:t>енко</a:t>
            </a:r>
            <a:r>
              <a:rPr lang="ru-RU" sz="2600" dirty="0">
                <a:solidFill>
                  <a:srgbClr val="FF0000"/>
                </a:solidFill>
                <a:latin typeface="Trebuchet MS"/>
              </a:rPr>
              <a:t> </a:t>
            </a:r>
            <a:r>
              <a:rPr lang="ru-RU" sz="2600" dirty="0">
                <a:solidFill>
                  <a:srgbClr val="212745"/>
                </a:solidFill>
                <a:latin typeface="Trebuchet MS"/>
              </a:rPr>
              <a:t>не склоняются. Зощенко, Макаренко.</a:t>
            </a:r>
          </a:p>
          <a:p>
            <a:pPr marL="0" indent="0" algn="just">
              <a:buClr>
                <a:srgbClr val="F14124">
                  <a:lumMod val="75000"/>
                </a:srgbClr>
              </a:buClr>
              <a:buNone/>
              <a:defRPr/>
            </a:pPr>
            <a:r>
              <a:rPr lang="ru-RU" sz="2600" dirty="0">
                <a:solidFill>
                  <a:srgbClr val="212745"/>
                </a:solidFill>
                <a:latin typeface="Trebuchet MS"/>
              </a:rPr>
              <a:t>2. Мужские фамилии на согласный(как русские, так и иноязычные) склоняются: видел Вову Барсук</a:t>
            </a:r>
            <a:r>
              <a:rPr lang="ru-RU" sz="2600" dirty="0">
                <a:solidFill>
                  <a:srgbClr val="FF0000"/>
                </a:solidFill>
                <a:latin typeface="Trebuchet MS"/>
              </a:rPr>
              <a:t>а</a:t>
            </a:r>
            <a:r>
              <a:rPr lang="ru-RU" sz="2600" dirty="0">
                <a:solidFill>
                  <a:srgbClr val="212745"/>
                </a:solidFill>
                <a:latin typeface="Trebuchet MS"/>
              </a:rPr>
              <a:t>, дружил с Львом </a:t>
            </a:r>
            <a:r>
              <a:rPr lang="ru-RU" sz="2600" dirty="0" err="1">
                <a:solidFill>
                  <a:srgbClr val="212745"/>
                </a:solidFill>
                <a:latin typeface="Trebuchet MS"/>
              </a:rPr>
              <a:t>Кербел</a:t>
            </a:r>
            <a:r>
              <a:rPr lang="ru-RU" sz="2600" dirty="0" err="1">
                <a:solidFill>
                  <a:srgbClr val="FF0000"/>
                </a:solidFill>
                <a:latin typeface="Trebuchet MS"/>
              </a:rPr>
              <a:t>ем</a:t>
            </a:r>
            <a:r>
              <a:rPr lang="ru-RU" sz="2600" dirty="0">
                <a:solidFill>
                  <a:srgbClr val="212745"/>
                </a:solidFill>
                <a:latin typeface="Trebuchet MS"/>
              </a:rPr>
              <a:t>.</a:t>
            </a:r>
          </a:p>
          <a:p>
            <a:pPr marL="0" indent="0" algn="just">
              <a:buClr>
                <a:srgbClr val="F14124">
                  <a:lumMod val="75000"/>
                </a:srgbClr>
              </a:buClr>
              <a:buNone/>
              <a:defRPr/>
            </a:pPr>
            <a:r>
              <a:rPr lang="ru-RU" sz="2600" dirty="0">
                <a:solidFill>
                  <a:srgbClr val="212745"/>
                </a:solidFill>
                <a:latin typeface="Trebuchet MS"/>
              </a:rPr>
              <a:t>Женские фамилии на согласный не склоняются: встретил Нору Даль. Во множественном числе возможны сочетания братья Манн- братья Манн</a:t>
            </a:r>
            <a:r>
              <a:rPr lang="ru-RU" sz="2600" dirty="0">
                <a:solidFill>
                  <a:srgbClr val="FF0000"/>
                </a:solidFill>
                <a:latin typeface="Trebuchet MS"/>
              </a:rPr>
              <a:t>ы</a:t>
            </a:r>
            <a:r>
              <a:rPr lang="ru-RU" sz="2600" dirty="0">
                <a:solidFill>
                  <a:srgbClr val="212745"/>
                </a:solidFill>
                <a:latin typeface="Trebuchet MS"/>
              </a:rPr>
              <a:t>.</a:t>
            </a:r>
          </a:p>
        </p:txBody>
      </p:sp>
      <p:pic>
        <p:nvPicPr>
          <p:cNvPr id="5" name="Рисунок 4">
            <a:extLst>
              <a:ext uri="{FF2B5EF4-FFF2-40B4-BE49-F238E27FC236}">
                <a16:creationId xmlns:a16="http://schemas.microsoft.com/office/drawing/2014/main" id="{1B10E82D-6008-6FF7-F5AE-E830E617F51B}"/>
              </a:ext>
            </a:extLst>
          </p:cNvPr>
          <p:cNvPicPr>
            <a:picLocks noChangeAspect="1"/>
          </p:cNvPicPr>
          <p:nvPr/>
        </p:nvPicPr>
        <p:blipFill>
          <a:blip r:embed="rId2"/>
          <a:stretch>
            <a:fillRect/>
          </a:stretch>
        </p:blipFill>
        <p:spPr>
          <a:xfrm>
            <a:off x="8688288" y="4257092"/>
            <a:ext cx="3168352" cy="2196244"/>
          </a:xfrm>
          <a:prstGeom prst="rect">
            <a:avLst/>
          </a:prstGeom>
        </p:spPr>
      </p:pic>
      <p:pic>
        <p:nvPicPr>
          <p:cNvPr id="6" name="Рисунок 5">
            <a:extLst>
              <a:ext uri="{FF2B5EF4-FFF2-40B4-BE49-F238E27FC236}">
                <a16:creationId xmlns:a16="http://schemas.microsoft.com/office/drawing/2014/main" id="{BCAEED40-5825-20B3-D58A-56DE90984BE0}"/>
              </a:ext>
            </a:extLst>
          </p:cNvPr>
          <p:cNvPicPr>
            <a:picLocks noChangeAspect="1"/>
          </p:cNvPicPr>
          <p:nvPr/>
        </p:nvPicPr>
        <p:blipFill>
          <a:blip r:embed="rId3"/>
          <a:stretch>
            <a:fillRect/>
          </a:stretch>
        </p:blipFill>
        <p:spPr>
          <a:xfrm>
            <a:off x="9120336" y="584684"/>
            <a:ext cx="2304256" cy="3348372"/>
          </a:xfrm>
          <a:prstGeom prst="rect">
            <a:avLst/>
          </a:prstGeom>
        </p:spPr>
      </p:pic>
    </p:spTree>
    <p:extLst>
      <p:ext uri="{BB962C8B-B14F-4D97-AF65-F5344CB8AC3E}">
        <p14:creationId xmlns:p14="http://schemas.microsoft.com/office/powerpoint/2010/main" val="28337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7368" y="404664"/>
            <a:ext cx="8136904" cy="5544617"/>
          </a:xfrm>
        </p:spPr>
        <p:txBody>
          <a:bodyPr>
            <a:normAutofit/>
          </a:bodyPr>
          <a:lstStyle/>
          <a:p>
            <a:pPr algn="just"/>
            <a:r>
              <a:rPr lang="ru-RU" sz="2600" dirty="0"/>
              <a:t>3. Мужские фамилии на –ин русского происхождения в т.п. имеют окончание –</a:t>
            </a:r>
            <a:r>
              <a:rPr lang="ru-RU" sz="2600" dirty="0" err="1"/>
              <a:t>ым</a:t>
            </a:r>
            <a:r>
              <a:rPr lang="ru-RU" sz="2600" dirty="0"/>
              <a:t>, а иностранные – ом. </a:t>
            </a:r>
          </a:p>
          <a:p>
            <a:pPr algn="just"/>
            <a:r>
              <a:rPr lang="ru-RU" sz="2600" dirty="0"/>
              <a:t>Пушкиным – Чаплином.</a:t>
            </a:r>
          </a:p>
          <a:p>
            <a:pPr algn="just"/>
            <a:r>
              <a:rPr lang="ru-RU" sz="2600" dirty="0"/>
              <a:t>4. Мужские фамилии на </a:t>
            </a:r>
            <a:r>
              <a:rPr lang="ru-RU" sz="2600" dirty="0">
                <a:solidFill>
                  <a:srgbClr val="FF0000"/>
                </a:solidFill>
              </a:rPr>
              <a:t>–</a:t>
            </a:r>
            <a:r>
              <a:rPr lang="ru-RU" sz="2600" dirty="0" err="1">
                <a:solidFill>
                  <a:srgbClr val="FF0000"/>
                </a:solidFill>
              </a:rPr>
              <a:t>ок</a:t>
            </a:r>
            <a:r>
              <a:rPr lang="ru-RU" sz="2600" dirty="0">
                <a:solidFill>
                  <a:srgbClr val="FF0000"/>
                </a:solidFill>
              </a:rPr>
              <a:t>,-ек,-</a:t>
            </a:r>
            <a:r>
              <a:rPr lang="ru-RU" sz="2600" dirty="0" err="1">
                <a:solidFill>
                  <a:srgbClr val="FF0000"/>
                </a:solidFill>
              </a:rPr>
              <a:t>ец</a:t>
            </a:r>
            <a:r>
              <a:rPr lang="ru-RU" sz="2600" dirty="0">
                <a:solidFill>
                  <a:srgbClr val="FF0000"/>
                </a:solidFill>
              </a:rPr>
              <a:t> </a:t>
            </a:r>
            <a:r>
              <a:rPr lang="ru-RU" sz="2600" dirty="0"/>
              <a:t>склоняются без выпадения гласного в косвенных падежах: встретился с Васей </a:t>
            </a:r>
            <a:r>
              <a:rPr lang="ru-RU" sz="2600" dirty="0" err="1"/>
              <a:t>Пер</a:t>
            </a:r>
            <a:r>
              <a:rPr lang="ru-RU" sz="2600" dirty="0" err="1">
                <a:solidFill>
                  <a:srgbClr val="FF0000"/>
                </a:solidFill>
              </a:rPr>
              <a:t>е</a:t>
            </a:r>
            <a:r>
              <a:rPr lang="ru-RU" sz="2600" dirty="0" err="1"/>
              <a:t>ц</a:t>
            </a:r>
            <a:r>
              <a:rPr lang="ru-RU" sz="2600" dirty="0" err="1">
                <a:solidFill>
                  <a:srgbClr val="FF0000"/>
                </a:solidFill>
              </a:rPr>
              <a:t>ом</a:t>
            </a:r>
            <a:r>
              <a:rPr lang="ru-RU" sz="2600" dirty="0">
                <a:solidFill>
                  <a:srgbClr val="FF0000"/>
                </a:solidFill>
              </a:rPr>
              <a:t>. </a:t>
            </a:r>
          </a:p>
          <a:p>
            <a:pPr algn="just"/>
            <a:r>
              <a:rPr lang="ru-RU" sz="2600" dirty="0"/>
              <a:t>5. Мужские и женские фамилии на </a:t>
            </a:r>
            <a:r>
              <a:rPr lang="ru-RU" sz="2600" dirty="0">
                <a:solidFill>
                  <a:srgbClr val="FF0000"/>
                </a:solidFill>
              </a:rPr>
              <a:t>–их,-</a:t>
            </a:r>
            <a:r>
              <a:rPr lang="ru-RU" sz="2600" dirty="0" err="1">
                <a:solidFill>
                  <a:srgbClr val="FF0000"/>
                </a:solidFill>
              </a:rPr>
              <a:t>ых</a:t>
            </a:r>
            <a:r>
              <a:rPr lang="ru-RU" sz="2600" dirty="0">
                <a:solidFill>
                  <a:srgbClr val="FF0000"/>
                </a:solidFill>
              </a:rPr>
              <a:t> </a:t>
            </a:r>
            <a:r>
              <a:rPr lang="ru-RU" sz="2600" dirty="0"/>
              <a:t>не склоняются: шел от Вани Белых.</a:t>
            </a:r>
          </a:p>
          <a:p>
            <a:pPr algn="just"/>
            <a:r>
              <a:rPr lang="ru-RU" sz="2600" dirty="0"/>
              <a:t>6. Мужские и женские фамилии на </a:t>
            </a:r>
            <a:r>
              <a:rPr lang="ru-RU" sz="2600" dirty="0">
                <a:solidFill>
                  <a:srgbClr val="FF0000"/>
                </a:solidFill>
              </a:rPr>
              <a:t>–а</a:t>
            </a:r>
            <a:r>
              <a:rPr lang="ru-RU" sz="2600" dirty="0"/>
              <a:t> склоняются: знаком с Георгием </a:t>
            </a:r>
            <a:r>
              <a:rPr lang="ru-RU" sz="2600" dirty="0" err="1"/>
              <a:t>Данели</a:t>
            </a:r>
            <a:r>
              <a:rPr lang="ru-RU" sz="2600" dirty="0" err="1">
                <a:solidFill>
                  <a:srgbClr val="FF0000"/>
                </a:solidFill>
              </a:rPr>
              <a:t>ей</a:t>
            </a:r>
            <a:r>
              <a:rPr lang="ru-RU" sz="2600" dirty="0"/>
              <a:t>, с Ксенией Бородин</a:t>
            </a:r>
            <a:r>
              <a:rPr lang="ru-RU" sz="2600" dirty="0">
                <a:solidFill>
                  <a:srgbClr val="FF0000"/>
                </a:solidFill>
              </a:rPr>
              <a:t>ой</a:t>
            </a:r>
            <a:r>
              <a:rPr lang="ru-RU" sz="2600" dirty="0"/>
              <a:t>, с Акирой </a:t>
            </a:r>
            <a:r>
              <a:rPr lang="ru-RU" sz="2600" dirty="0" err="1"/>
              <a:t>Курасав</a:t>
            </a:r>
            <a:r>
              <a:rPr lang="ru-RU" sz="2600" dirty="0" err="1">
                <a:solidFill>
                  <a:srgbClr val="FF0000"/>
                </a:solidFill>
              </a:rPr>
              <a:t>ой</a:t>
            </a:r>
            <a:r>
              <a:rPr lang="ru-RU" sz="2600" dirty="0"/>
              <a:t>.</a:t>
            </a:r>
          </a:p>
        </p:txBody>
      </p:sp>
      <p:pic>
        <p:nvPicPr>
          <p:cNvPr id="4" name="Рисунок 3">
            <a:extLst>
              <a:ext uri="{FF2B5EF4-FFF2-40B4-BE49-F238E27FC236}">
                <a16:creationId xmlns:a16="http://schemas.microsoft.com/office/drawing/2014/main" id="{8EE2556F-EBC6-F790-7C0F-9A76D877BD8D}"/>
              </a:ext>
            </a:extLst>
          </p:cNvPr>
          <p:cNvPicPr>
            <a:picLocks noChangeAspect="1"/>
          </p:cNvPicPr>
          <p:nvPr/>
        </p:nvPicPr>
        <p:blipFill>
          <a:blip r:embed="rId2"/>
          <a:stretch>
            <a:fillRect/>
          </a:stretch>
        </p:blipFill>
        <p:spPr>
          <a:xfrm>
            <a:off x="8832014" y="404664"/>
            <a:ext cx="2952328" cy="2520280"/>
          </a:xfrm>
          <a:prstGeom prst="rect">
            <a:avLst/>
          </a:prstGeom>
        </p:spPr>
      </p:pic>
      <p:pic>
        <p:nvPicPr>
          <p:cNvPr id="5" name="Рисунок 4">
            <a:extLst>
              <a:ext uri="{FF2B5EF4-FFF2-40B4-BE49-F238E27FC236}">
                <a16:creationId xmlns:a16="http://schemas.microsoft.com/office/drawing/2014/main" id="{0897003F-CF8C-A56A-C0E6-20D881BEC64C}"/>
              </a:ext>
            </a:extLst>
          </p:cNvPr>
          <p:cNvPicPr>
            <a:picLocks noChangeAspect="1"/>
          </p:cNvPicPr>
          <p:nvPr/>
        </p:nvPicPr>
        <p:blipFill>
          <a:blip r:embed="rId3"/>
          <a:stretch>
            <a:fillRect/>
          </a:stretch>
        </p:blipFill>
        <p:spPr>
          <a:xfrm>
            <a:off x="9048328" y="3284984"/>
            <a:ext cx="2736014" cy="3168352"/>
          </a:xfrm>
          <a:prstGeom prst="rect">
            <a:avLst/>
          </a:prstGeom>
        </p:spPr>
      </p:pic>
    </p:spTree>
    <p:extLst>
      <p:ext uri="{BB962C8B-B14F-4D97-AF65-F5344CB8AC3E}">
        <p14:creationId xmlns:p14="http://schemas.microsoft.com/office/powerpoint/2010/main" val="397885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7" y="260648"/>
            <a:ext cx="6656528" cy="1008112"/>
          </a:xfrm>
        </p:spPr>
        <p:txBody>
          <a:bodyPr/>
          <a:lstStyle/>
          <a:p>
            <a:pPr marL="0" indent="0" algn="ctr">
              <a:buNone/>
            </a:pPr>
            <a:endParaRPr lang="ru-RU" sz="4000" b="0" dirty="0">
              <a:solidFill>
                <a:srgbClr val="FF0000"/>
              </a:solidFill>
            </a:endParaRPr>
          </a:p>
        </p:txBody>
      </p:sp>
      <p:sp>
        <p:nvSpPr>
          <p:cNvPr id="3" name="Объект 2"/>
          <p:cNvSpPr>
            <a:spLocks noGrp="1"/>
          </p:cNvSpPr>
          <p:nvPr>
            <p:ph sz="quarter" idx="13"/>
          </p:nvPr>
        </p:nvSpPr>
        <p:spPr>
          <a:xfrm>
            <a:off x="963324" y="1246631"/>
            <a:ext cx="10605284" cy="5139952"/>
          </a:xfrm>
        </p:spPr>
        <p:txBody>
          <a:bodyPr>
            <a:normAutofit/>
          </a:bodyPr>
          <a:lstStyle/>
          <a:p>
            <a:pPr marL="45720" indent="0" algn="just">
              <a:buNone/>
            </a:pPr>
            <a:r>
              <a:rPr lang="ru-RU" dirty="0"/>
              <a:t>	</a:t>
            </a:r>
            <a:r>
              <a:rPr lang="ru-RU" sz="2800" i="1" dirty="0">
                <a:solidFill>
                  <a:srgbClr val="002060"/>
                </a:solidFill>
              </a:rPr>
              <a:t>Прочитайте предложения, используя правильную форму собственных имён.</a:t>
            </a:r>
          </a:p>
          <a:p>
            <a:pPr marL="45720" indent="0" algn="just">
              <a:buNone/>
            </a:pPr>
            <a:r>
              <a:rPr lang="ru-RU" sz="2800" dirty="0"/>
              <a:t>1. В детстве он охотно читал </a:t>
            </a:r>
            <a:r>
              <a:rPr lang="ru-RU" sz="2800" dirty="0" err="1"/>
              <a:t>Жюл</a:t>
            </a:r>
            <a:r>
              <a:rPr lang="ru-RU" sz="2800" dirty="0"/>
              <a:t>… Верн… 2. Сказки Ганс… Христиан… Андерсен… любят дети всего мира. 3. Это письмо было написано американской школьницей </a:t>
            </a:r>
            <a:r>
              <a:rPr lang="ru-RU" sz="2800" dirty="0" err="1"/>
              <a:t>Самант</a:t>
            </a:r>
            <a:r>
              <a:rPr lang="ru-RU" sz="2800" dirty="0"/>
              <a:t>… Смит… 4. Взгляды философов обратились к Август… </a:t>
            </a:r>
            <a:r>
              <a:rPr lang="ru-RU" sz="2800" dirty="0" err="1"/>
              <a:t>Шлегел</a:t>
            </a:r>
            <a:r>
              <a:rPr lang="ru-RU" sz="2800" dirty="0"/>
              <a:t>… 5. Я охотно читаю романы Жорж… Санд… 6. Эти сказки написали братья Гримм… 7. Франклин и Элеонора Рузвельт… посетили концерт известного певца. 8. Эти книги прислали для студентки Гаврилюк…</a:t>
            </a:r>
          </a:p>
        </p:txBody>
      </p:sp>
    </p:spTree>
    <p:extLst>
      <p:ext uri="{BB962C8B-B14F-4D97-AF65-F5344CB8AC3E}">
        <p14:creationId xmlns:p14="http://schemas.microsoft.com/office/powerpoint/2010/main" val="176809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26FCC-7CAF-4713-9F17-D0661D76E3C2}"/>
              </a:ext>
            </a:extLst>
          </p:cNvPr>
          <p:cNvSpPr>
            <a:spLocks noGrp="1"/>
          </p:cNvSpPr>
          <p:nvPr>
            <p:ph type="title"/>
          </p:nvPr>
        </p:nvSpPr>
        <p:spPr>
          <a:xfrm>
            <a:off x="2515708" y="144016"/>
            <a:ext cx="7160583" cy="764704"/>
          </a:xfrm>
          <a:effectLst/>
        </p:spPr>
        <p:txBody>
          <a:bodyPr/>
          <a:lstStyle/>
          <a:p>
            <a:pPr marL="0" indent="0" algn="ctr">
              <a:buNone/>
            </a:pPr>
            <a:r>
              <a:rPr lang="ru-RU" b="0" dirty="0">
                <a:solidFill>
                  <a:schemeClr val="accent1">
                    <a:lumMod val="50000"/>
                  </a:schemeClr>
                </a:solidFill>
              </a:rPr>
              <a:t>Подумаем!</a:t>
            </a:r>
          </a:p>
        </p:txBody>
      </p:sp>
      <p:sp>
        <p:nvSpPr>
          <p:cNvPr id="3" name="Объект 2">
            <a:extLst>
              <a:ext uri="{FF2B5EF4-FFF2-40B4-BE49-F238E27FC236}">
                <a16:creationId xmlns:a16="http://schemas.microsoft.com/office/drawing/2014/main" id="{189861B0-AB0F-43DC-A2AD-18F94473DC05}"/>
              </a:ext>
            </a:extLst>
          </p:cNvPr>
          <p:cNvSpPr>
            <a:spLocks noGrp="1"/>
          </p:cNvSpPr>
          <p:nvPr>
            <p:ph sz="quarter" idx="13"/>
          </p:nvPr>
        </p:nvSpPr>
        <p:spPr>
          <a:xfrm>
            <a:off x="839416" y="908720"/>
            <a:ext cx="10657184" cy="5688632"/>
          </a:xfrm>
        </p:spPr>
        <p:txBody>
          <a:bodyPr>
            <a:normAutofit/>
          </a:bodyPr>
          <a:lstStyle/>
          <a:p>
            <a:pPr marL="0" indent="0" algn="just" defTabSz="457200">
              <a:spcBef>
                <a:spcPts val="1000"/>
              </a:spcBef>
              <a:spcAft>
                <a:spcPts val="0"/>
              </a:spcAft>
              <a:buClr>
                <a:srgbClr val="90C226"/>
              </a:buClr>
              <a:buSzPct val="80000"/>
              <a:buNone/>
              <a:defRPr/>
            </a:pPr>
            <a:r>
              <a:rPr lang="ru-RU" sz="2800" i="1" dirty="0">
                <a:solidFill>
                  <a:srgbClr val="002060"/>
                </a:solidFill>
                <a:latin typeface="Trebuchet MS" panose="020B0603020202020204"/>
              </a:rPr>
              <a:t>Прочитайте внимательно. В предложениях имеются морфологические ошибки, найдите их и исправьте предложения.</a:t>
            </a:r>
          </a:p>
          <a:p>
            <a:pPr marL="0" indent="0" algn="just" defTabSz="457200">
              <a:spcBef>
                <a:spcPts val="1000"/>
              </a:spcBef>
              <a:spcAft>
                <a:spcPts val="0"/>
              </a:spcAft>
              <a:buClr>
                <a:srgbClr val="90C226"/>
              </a:buClr>
              <a:buSzPct val="80000"/>
              <a:buNone/>
              <a:defRPr/>
            </a:pPr>
            <a:r>
              <a:rPr lang="ru-RU" sz="2800" dirty="0">
                <a:solidFill>
                  <a:srgbClr val="EBEBEB">
                    <a:lumMod val="10000"/>
                  </a:srgbClr>
                </a:solidFill>
                <a:latin typeface="Trebuchet MS" panose="020B0603020202020204"/>
              </a:rPr>
              <a:t>1.	Интервью с чемпионом близился к концу. 2. Критик анализировал творчества молодых поэтов страны. 3. У малыша пальцы были в черниле. 4. Осталось мало время. 5. В универмаге продается красивая тюль. 6. Кофе варилось недолго. 7. Этот дед Трофим большая брюзга и скряга. 8. Перед нами многоводное Миссисипи. 9. Листья книги пожелтели от времени. 10. В почтовом ящике лежали неоплаченные счёты. 11. Он стал звонить в дверь более яростнее. 12. Театр вмещает до пятьсот пятидесяти зрителей.</a:t>
            </a:r>
          </a:p>
        </p:txBody>
      </p:sp>
    </p:spTree>
    <p:extLst>
      <p:ext uri="{BB962C8B-B14F-4D97-AF65-F5344CB8AC3E}">
        <p14:creationId xmlns:p14="http://schemas.microsoft.com/office/powerpoint/2010/main" val="236547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9556" y="251629"/>
            <a:ext cx="7992888" cy="585083"/>
          </a:xfrm>
        </p:spPr>
        <p:txBody>
          <a:bodyPr>
            <a:normAutofit fontScale="90000"/>
          </a:bodyPr>
          <a:lstStyle/>
          <a:p>
            <a:pPr marL="0" indent="0" algn="ctr">
              <a:buNone/>
            </a:pPr>
            <a:r>
              <a:rPr lang="ru-RU" dirty="0" smtClean="0">
                <a:solidFill>
                  <a:schemeClr val="accent1">
                    <a:lumMod val="50000"/>
                  </a:schemeClr>
                </a:solidFill>
              </a:rPr>
              <a:t>Морфологические нормы</a:t>
            </a:r>
            <a:endParaRPr lang="ru-RU" b="0" dirty="0">
              <a:solidFill>
                <a:schemeClr val="accent1">
                  <a:lumMod val="50000"/>
                </a:schemeClr>
              </a:solidFill>
            </a:endParaRPr>
          </a:p>
        </p:txBody>
      </p:sp>
      <p:sp>
        <p:nvSpPr>
          <p:cNvPr id="3" name="Объект 2"/>
          <p:cNvSpPr>
            <a:spLocks noGrp="1"/>
          </p:cNvSpPr>
          <p:nvPr>
            <p:ph sz="quarter" idx="13"/>
          </p:nvPr>
        </p:nvSpPr>
        <p:spPr>
          <a:xfrm>
            <a:off x="767408" y="1196751"/>
            <a:ext cx="11017224" cy="5409619"/>
          </a:xfrm>
        </p:spPr>
        <p:txBody>
          <a:bodyPr>
            <a:normAutofit/>
          </a:bodyPr>
          <a:lstStyle/>
          <a:p>
            <a:pPr marL="45720" indent="0" algn="just" fontAlgn="base">
              <a:buNone/>
            </a:pPr>
            <a:r>
              <a:rPr lang="ru-RU" sz="2400" dirty="0"/>
              <a:t>	Морфологические нормы русского языка играют ключевую роль в построении речи и письма. Одним из важнейших аспектов является правильное определение рода имён существительных, которое влияет на согласование слов в предложении. </a:t>
            </a:r>
            <a:br>
              <a:rPr lang="ru-RU" sz="2400" dirty="0"/>
            </a:br>
            <a:r>
              <a:rPr lang="ru-RU" sz="2400" dirty="0"/>
              <a:t>	От рода существительного зависит его связь с прилагательными, причастиями, местоимениями и глаголами прошедшего времени (Лето жаркое. Лето прошло).</a:t>
            </a:r>
          </a:p>
          <a:p>
            <a:pPr marL="45720" indent="0" algn="just" fontAlgn="base">
              <a:buNone/>
            </a:pPr>
            <a:r>
              <a:rPr lang="ru-RU" sz="2400" dirty="0"/>
              <a:t>	</a:t>
            </a:r>
            <a:r>
              <a:rPr lang="ru-RU" sz="2400" dirty="0">
                <a:solidFill>
                  <a:schemeClr val="tx1">
                    <a:lumMod val="85000"/>
                    <a:lumOff val="15000"/>
                  </a:schemeClr>
                </a:solidFill>
              </a:rPr>
              <a:t>Нарушение морфологических норм возникает тогда, когда в языке </a:t>
            </a:r>
            <a:r>
              <a:rPr lang="ru-RU" sz="2400" dirty="0">
                <a:solidFill>
                  <a:srgbClr val="002060"/>
                </a:solidFill>
              </a:rPr>
              <a:t>есть </a:t>
            </a:r>
            <a:r>
              <a:rPr lang="ru-RU" sz="2400" i="1" dirty="0">
                <a:solidFill>
                  <a:srgbClr val="002060"/>
                </a:solidFill>
              </a:rPr>
              <a:t>варианты той или иной формы определенной части речи.</a:t>
            </a:r>
          </a:p>
          <a:p>
            <a:pPr marL="45720" indent="0" algn="just" fontAlgn="base">
              <a:buNone/>
            </a:pPr>
            <a:r>
              <a:rPr lang="ru-RU" sz="2400" dirty="0"/>
              <a:t>	</a:t>
            </a:r>
            <a:r>
              <a:rPr lang="ru-RU" sz="2400" dirty="0">
                <a:solidFill>
                  <a:schemeClr val="tx1">
                    <a:lumMod val="85000"/>
                    <a:lumOff val="15000"/>
                  </a:schemeClr>
                </a:solidFill>
              </a:rPr>
              <a:t>Так, существительное </a:t>
            </a:r>
            <a:r>
              <a:rPr lang="ru-RU" sz="2400" i="1" dirty="0">
                <a:solidFill>
                  <a:srgbClr val="FF0000"/>
                </a:solidFill>
              </a:rPr>
              <a:t>толь</a:t>
            </a:r>
            <a:r>
              <a:rPr lang="ru-RU" sz="2400" dirty="0">
                <a:solidFill>
                  <a:schemeClr val="tx1">
                    <a:lumMod val="85000"/>
                    <a:lumOff val="15000"/>
                  </a:schemeClr>
                </a:solidFill>
              </a:rPr>
              <a:t> имеет два варианта рода </a:t>
            </a:r>
            <a:r>
              <a:rPr lang="ru-RU" sz="2400" dirty="0"/>
              <a:t>— </a:t>
            </a:r>
            <a:r>
              <a:rPr lang="ru-RU" sz="2400" dirty="0" err="1">
                <a:solidFill>
                  <a:srgbClr val="FF0000"/>
                </a:solidFill>
              </a:rPr>
              <a:t>м.р</a:t>
            </a:r>
            <a:r>
              <a:rPr lang="ru-RU" sz="2400" dirty="0">
                <a:solidFill>
                  <a:srgbClr val="FF0000"/>
                </a:solidFill>
              </a:rPr>
              <a:t>.</a:t>
            </a:r>
            <a:r>
              <a:rPr lang="ru-RU" sz="2400" dirty="0"/>
              <a:t> </a:t>
            </a:r>
            <a:r>
              <a:rPr lang="ru-RU" sz="2400" dirty="0">
                <a:solidFill>
                  <a:schemeClr val="tx1">
                    <a:lumMod val="85000"/>
                    <a:lumOff val="15000"/>
                  </a:schemeClr>
                </a:solidFill>
              </a:rPr>
              <a:t>и </a:t>
            </a:r>
            <a:r>
              <a:rPr lang="ru-RU" sz="2400" dirty="0" err="1">
                <a:solidFill>
                  <a:schemeClr val="tx1">
                    <a:lumMod val="85000"/>
                    <a:lumOff val="15000"/>
                  </a:schemeClr>
                </a:solidFill>
              </a:rPr>
              <a:t>ж.р</a:t>
            </a:r>
            <a:r>
              <a:rPr lang="ru-RU" sz="2400" dirty="0">
                <a:solidFill>
                  <a:schemeClr val="tx1">
                    <a:lumMod val="85000"/>
                    <a:lumOff val="15000"/>
                  </a:schemeClr>
                </a:solidFill>
              </a:rPr>
              <a:t>., мужской род этого существительного является нормой, женский род — нарушением нормы (просторечным вариантом). Поэтому предложение Покрыть крышу </a:t>
            </a:r>
            <a:r>
              <a:rPr lang="ru-RU" sz="2400" dirty="0" err="1">
                <a:solidFill>
                  <a:schemeClr val="tx1">
                    <a:lumMod val="85000"/>
                    <a:lumOff val="15000"/>
                  </a:schemeClr>
                </a:solidFill>
              </a:rPr>
              <a:t>толью</a:t>
            </a:r>
            <a:r>
              <a:rPr lang="ru-RU" sz="2400" dirty="0">
                <a:solidFill>
                  <a:schemeClr val="tx1">
                    <a:lumMod val="85000"/>
                    <a:lumOff val="15000"/>
                  </a:schemeClr>
                </a:solidFill>
              </a:rPr>
              <a:t> — ошибочно. </a:t>
            </a:r>
          </a:p>
          <a:p>
            <a:pPr marL="45720" indent="0" algn="just" fontAlgn="base">
              <a:buNone/>
            </a:pPr>
            <a:r>
              <a:rPr lang="ru-RU" sz="2400" dirty="0"/>
              <a:t>	</a:t>
            </a:r>
            <a:r>
              <a:rPr lang="ru-RU" sz="2400" dirty="0">
                <a:solidFill>
                  <a:schemeClr val="tx1">
                    <a:lumMod val="85000"/>
                    <a:lumOff val="15000"/>
                  </a:schemeClr>
                </a:solidFill>
              </a:rPr>
              <a:t>Нормативный вариант: Покрыть крышу </a:t>
            </a:r>
            <a:r>
              <a:rPr lang="ru-RU" sz="2400" dirty="0">
                <a:solidFill>
                  <a:srgbClr val="FF0000"/>
                </a:solidFill>
              </a:rPr>
              <a:t>толем.</a:t>
            </a:r>
          </a:p>
        </p:txBody>
      </p:sp>
    </p:spTree>
    <p:extLst>
      <p:ext uri="{BB962C8B-B14F-4D97-AF65-F5344CB8AC3E}">
        <p14:creationId xmlns:p14="http://schemas.microsoft.com/office/powerpoint/2010/main" val="165193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5480" y="307860"/>
            <a:ext cx="6512511" cy="576064"/>
          </a:xfrm>
        </p:spPr>
        <p:txBody>
          <a:bodyPr>
            <a:normAutofit fontScale="90000"/>
          </a:bodyPr>
          <a:lstStyle/>
          <a:p>
            <a:pPr marL="0" indent="0" algn="ctr">
              <a:buNone/>
            </a:pPr>
            <a:r>
              <a:rPr lang="ru-RU" b="0" dirty="0" smtClean="0">
                <a:solidFill>
                  <a:srgbClr val="FF0000"/>
                </a:solidFill>
              </a:rPr>
              <a:t>Морфологические нормы</a:t>
            </a:r>
            <a:endParaRPr lang="ru-RU" b="0" dirty="0">
              <a:solidFill>
                <a:srgbClr val="FF0000"/>
              </a:solidFill>
            </a:endParaRPr>
          </a:p>
        </p:txBody>
      </p:sp>
      <p:sp>
        <p:nvSpPr>
          <p:cNvPr id="3" name="Объект 2"/>
          <p:cNvSpPr>
            <a:spLocks noGrp="1"/>
          </p:cNvSpPr>
          <p:nvPr>
            <p:ph sz="quarter" idx="13"/>
          </p:nvPr>
        </p:nvSpPr>
        <p:spPr>
          <a:xfrm>
            <a:off x="839416" y="1268760"/>
            <a:ext cx="7848872" cy="5281380"/>
          </a:xfrm>
        </p:spPr>
        <p:txBody>
          <a:bodyPr/>
          <a:lstStyle/>
          <a:p>
            <a:pPr marL="45720" indent="0" algn="just">
              <a:buNone/>
            </a:pPr>
            <a:r>
              <a:rPr lang="ru-RU" dirty="0"/>
              <a:t>	</a:t>
            </a:r>
            <a:r>
              <a:rPr lang="ru-RU" sz="2600" dirty="0">
                <a:solidFill>
                  <a:schemeClr val="bg2">
                    <a:lumMod val="25000"/>
                  </a:schemeClr>
                </a:solidFill>
              </a:rPr>
              <a:t>В русском языке существует немало </a:t>
            </a:r>
            <a:r>
              <a:rPr lang="ru-RU" sz="2600" i="1" dirty="0">
                <a:solidFill>
                  <a:srgbClr val="0070C0"/>
                </a:solidFill>
              </a:rPr>
              <a:t>морфологических вариантов</a:t>
            </a:r>
            <a:r>
              <a:rPr lang="ru-RU" sz="2600" dirty="0">
                <a:solidFill>
                  <a:schemeClr val="bg2">
                    <a:lumMod val="25000"/>
                  </a:schemeClr>
                </a:solidFill>
              </a:rPr>
              <a:t>, которые рассматриваются как идентичные, равноправные. Например: находиться </a:t>
            </a:r>
            <a:r>
              <a:rPr lang="ru-RU" sz="2600" i="1" dirty="0">
                <a:solidFill>
                  <a:srgbClr val="0070C0"/>
                </a:solidFill>
              </a:rPr>
              <a:t>в отпуске </a:t>
            </a:r>
            <a:r>
              <a:rPr lang="ru-RU" sz="2600" dirty="0">
                <a:solidFill>
                  <a:srgbClr val="0070C0"/>
                </a:solidFill>
              </a:rPr>
              <a:t>и </a:t>
            </a:r>
            <a:r>
              <a:rPr lang="ru-RU" sz="2600" i="1" dirty="0">
                <a:solidFill>
                  <a:srgbClr val="0070C0"/>
                </a:solidFill>
              </a:rPr>
              <a:t>в отпуску</a:t>
            </a:r>
            <a:r>
              <a:rPr lang="ru-RU" sz="2600" dirty="0">
                <a:solidFill>
                  <a:srgbClr val="0070C0"/>
                </a:solidFill>
              </a:rPr>
              <a:t>, </a:t>
            </a:r>
            <a:r>
              <a:rPr lang="ru-RU" sz="2600" i="1" dirty="0">
                <a:solidFill>
                  <a:srgbClr val="0070C0"/>
                </a:solidFill>
              </a:rPr>
              <a:t>в цехе </a:t>
            </a:r>
            <a:r>
              <a:rPr lang="ru-RU" sz="2600" dirty="0">
                <a:solidFill>
                  <a:srgbClr val="0070C0"/>
                </a:solidFill>
              </a:rPr>
              <a:t>и </a:t>
            </a:r>
            <a:r>
              <a:rPr lang="ru-RU" sz="2600" i="1" dirty="0">
                <a:solidFill>
                  <a:srgbClr val="0070C0"/>
                </a:solidFill>
              </a:rPr>
              <a:t>в цеху</a:t>
            </a:r>
            <a:r>
              <a:rPr lang="ru-RU" sz="2600" dirty="0">
                <a:solidFill>
                  <a:srgbClr val="0070C0"/>
                </a:solidFill>
              </a:rPr>
              <a:t>, дойти </a:t>
            </a:r>
            <a:r>
              <a:rPr lang="ru-RU" sz="2600" i="1" dirty="0">
                <a:solidFill>
                  <a:srgbClr val="0070C0"/>
                </a:solidFill>
              </a:rPr>
              <a:t>до дома </a:t>
            </a:r>
            <a:r>
              <a:rPr lang="ru-RU" sz="2600" dirty="0">
                <a:solidFill>
                  <a:srgbClr val="0070C0"/>
                </a:solidFill>
              </a:rPr>
              <a:t>и </a:t>
            </a:r>
            <a:r>
              <a:rPr lang="ru-RU" sz="2600" i="1" dirty="0">
                <a:solidFill>
                  <a:srgbClr val="0070C0"/>
                </a:solidFill>
              </a:rPr>
              <a:t>до дому</a:t>
            </a:r>
            <a:r>
              <a:rPr lang="ru-RU" sz="2600" dirty="0">
                <a:solidFill>
                  <a:srgbClr val="0070C0"/>
                </a:solidFill>
              </a:rPr>
              <a:t>, ранней </a:t>
            </a:r>
            <a:r>
              <a:rPr lang="ru-RU" sz="2600" i="1" dirty="0">
                <a:solidFill>
                  <a:srgbClr val="0070C0"/>
                </a:solidFill>
              </a:rPr>
              <a:t>весною</a:t>
            </a:r>
            <a:r>
              <a:rPr lang="ru-RU" sz="2600" dirty="0">
                <a:solidFill>
                  <a:srgbClr val="0070C0"/>
                </a:solidFill>
              </a:rPr>
              <a:t> и </a:t>
            </a:r>
            <a:r>
              <a:rPr lang="ru-RU" sz="2600" i="1" dirty="0">
                <a:solidFill>
                  <a:srgbClr val="0070C0"/>
                </a:solidFill>
              </a:rPr>
              <a:t>весной</a:t>
            </a:r>
            <a:r>
              <a:rPr lang="ru-RU" sz="2600" dirty="0">
                <a:solidFill>
                  <a:srgbClr val="0070C0"/>
                </a:solidFill>
              </a:rPr>
              <a:t>, хлопнул </a:t>
            </a:r>
            <a:r>
              <a:rPr lang="ru-RU" sz="2600" i="1" dirty="0">
                <a:solidFill>
                  <a:srgbClr val="0070C0"/>
                </a:solidFill>
              </a:rPr>
              <a:t>дверями</a:t>
            </a:r>
            <a:r>
              <a:rPr lang="ru-RU" sz="2600" dirty="0">
                <a:solidFill>
                  <a:srgbClr val="0070C0"/>
                </a:solidFill>
              </a:rPr>
              <a:t> и </a:t>
            </a:r>
            <a:r>
              <a:rPr lang="ru-RU" sz="2600" i="1" dirty="0">
                <a:solidFill>
                  <a:srgbClr val="0070C0"/>
                </a:solidFill>
              </a:rPr>
              <a:t>дверьми</a:t>
            </a:r>
            <a:r>
              <a:rPr lang="ru-RU" sz="2600" dirty="0">
                <a:solidFill>
                  <a:srgbClr val="0070C0"/>
                </a:solidFill>
              </a:rPr>
              <a:t>, оконная </a:t>
            </a:r>
            <a:r>
              <a:rPr lang="ru-RU" sz="2600" i="1" dirty="0">
                <a:solidFill>
                  <a:srgbClr val="0070C0"/>
                </a:solidFill>
              </a:rPr>
              <a:t>ставня</a:t>
            </a:r>
            <a:r>
              <a:rPr lang="ru-RU" sz="2600" dirty="0">
                <a:solidFill>
                  <a:srgbClr val="0070C0"/>
                </a:solidFill>
              </a:rPr>
              <a:t> и оконный </a:t>
            </a:r>
            <a:r>
              <a:rPr lang="ru-RU" sz="2600" i="1" dirty="0">
                <a:solidFill>
                  <a:srgbClr val="0070C0"/>
                </a:solidFill>
              </a:rPr>
              <a:t>ставень</a:t>
            </a:r>
            <a:r>
              <a:rPr lang="ru-RU" sz="2600" dirty="0">
                <a:solidFill>
                  <a:srgbClr val="0070C0"/>
                </a:solidFill>
              </a:rPr>
              <a:t>, белая </a:t>
            </a:r>
            <a:r>
              <a:rPr lang="ru-RU" sz="2600" i="1" dirty="0">
                <a:solidFill>
                  <a:srgbClr val="0070C0"/>
                </a:solidFill>
              </a:rPr>
              <a:t>клавиша</a:t>
            </a:r>
            <a:r>
              <a:rPr lang="ru-RU" sz="2600" dirty="0">
                <a:solidFill>
                  <a:srgbClr val="0070C0"/>
                </a:solidFill>
              </a:rPr>
              <a:t> и белый </a:t>
            </a:r>
            <a:r>
              <a:rPr lang="ru-RU" sz="2600" i="1" dirty="0">
                <a:solidFill>
                  <a:srgbClr val="0070C0"/>
                </a:solidFill>
              </a:rPr>
              <a:t>клавиш</a:t>
            </a:r>
            <a:r>
              <a:rPr lang="ru-RU" sz="2600" dirty="0">
                <a:solidFill>
                  <a:srgbClr val="0070C0"/>
                </a:solidFill>
              </a:rPr>
              <a:t>. </a:t>
            </a:r>
            <a:r>
              <a:rPr lang="ru-RU" sz="2600" dirty="0">
                <a:solidFill>
                  <a:schemeClr val="bg2">
                    <a:lumMod val="25000"/>
                  </a:schemeClr>
                </a:solidFill>
              </a:rPr>
              <a:t>В нормативных словарях такие варианты соединяются союзом </a:t>
            </a:r>
            <a:r>
              <a:rPr lang="ru-RU" sz="2600" b="1" i="1" dirty="0">
                <a:solidFill>
                  <a:srgbClr val="FF0000"/>
                </a:solidFill>
              </a:rPr>
              <a:t>и</a:t>
            </a:r>
            <a:r>
              <a:rPr lang="ru-RU" sz="2600" dirty="0">
                <a:solidFill>
                  <a:srgbClr val="FF0000"/>
                </a:solidFill>
              </a:rPr>
              <a:t>.</a:t>
            </a:r>
            <a:r>
              <a:rPr lang="ru-RU" sz="2600" dirty="0">
                <a:solidFill>
                  <a:schemeClr val="bg2">
                    <a:lumMod val="25000"/>
                  </a:schemeClr>
                </a:solidFill>
              </a:rPr>
              <a:t> При этом предпочтение отдается варианту, который стоит на </a:t>
            </a:r>
            <a:r>
              <a:rPr lang="ru-RU" sz="2600" i="1" dirty="0">
                <a:solidFill>
                  <a:schemeClr val="accent6">
                    <a:lumMod val="50000"/>
                  </a:schemeClr>
                </a:solidFill>
              </a:rPr>
              <a:t>первом</a:t>
            </a:r>
            <a:r>
              <a:rPr lang="ru-RU" sz="2600" dirty="0">
                <a:solidFill>
                  <a:schemeClr val="accent6">
                    <a:lumMod val="50000"/>
                  </a:schemeClr>
                </a:solidFill>
              </a:rPr>
              <a:t> </a:t>
            </a:r>
            <a:r>
              <a:rPr lang="ru-RU" sz="2600" dirty="0">
                <a:solidFill>
                  <a:schemeClr val="bg2">
                    <a:lumMod val="25000"/>
                  </a:schemeClr>
                </a:solidFill>
              </a:rPr>
              <a:t>месте.</a:t>
            </a:r>
          </a:p>
        </p:txBody>
      </p:sp>
    </p:spTree>
    <p:extLst>
      <p:ext uri="{BB962C8B-B14F-4D97-AF65-F5344CB8AC3E}">
        <p14:creationId xmlns:p14="http://schemas.microsoft.com/office/powerpoint/2010/main" val="10327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39416" y="488816"/>
            <a:ext cx="10513168" cy="5820504"/>
          </a:xfrm>
        </p:spPr>
        <p:txBody>
          <a:bodyPr/>
          <a:lstStyle/>
          <a:p>
            <a:pPr marL="45720" indent="0" algn="just">
              <a:buNone/>
            </a:pPr>
            <a:r>
              <a:rPr lang="ru-RU" dirty="0"/>
              <a:t>	</a:t>
            </a:r>
            <a:r>
              <a:rPr lang="ru-RU" sz="2400" dirty="0">
                <a:solidFill>
                  <a:srgbClr val="002060"/>
                </a:solidFill>
              </a:rPr>
              <a:t>Есть варианты, использование которых ограничено функциональным стилем или жанром речи. В словарях варианты, стилистически и жанрово ограниченные, сопровождаются пометами </a:t>
            </a:r>
            <a:r>
              <a:rPr lang="ru-RU" sz="2400" i="1" dirty="0">
                <a:solidFill>
                  <a:srgbClr val="002060"/>
                </a:solidFill>
              </a:rPr>
              <a:t>доп.</a:t>
            </a:r>
            <a:r>
              <a:rPr lang="ru-RU" sz="2400" dirty="0">
                <a:solidFill>
                  <a:srgbClr val="002060"/>
                </a:solidFill>
              </a:rPr>
              <a:t>(допустимо) и </a:t>
            </a:r>
            <a:r>
              <a:rPr lang="ru-RU" sz="2400" i="1" dirty="0">
                <a:solidFill>
                  <a:srgbClr val="002060"/>
                </a:solidFill>
              </a:rPr>
              <a:t>разг. </a:t>
            </a:r>
            <a:r>
              <a:rPr lang="ru-RU" sz="2400" dirty="0">
                <a:solidFill>
                  <a:srgbClr val="002060"/>
                </a:solidFill>
              </a:rPr>
              <a:t>(разговорное).</a:t>
            </a:r>
          </a:p>
          <a:p>
            <a:pPr marL="45720" indent="0">
              <a:buNone/>
            </a:pPr>
            <a:endParaRPr lang="ru-RU" dirty="0"/>
          </a:p>
          <a:p>
            <a:pPr marL="4572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327940304"/>
              </p:ext>
            </p:extLst>
          </p:nvPr>
        </p:nvGraphicFramePr>
        <p:xfrm>
          <a:off x="1559496" y="2132857"/>
          <a:ext cx="9217024" cy="4392497"/>
        </p:xfrm>
        <a:graphic>
          <a:graphicData uri="http://schemas.openxmlformats.org/drawingml/2006/table">
            <a:tbl>
              <a:tblPr firstRow="1" bandRow="1">
                <a:tableStyleId>{5C22544A-7EE6-4342-B048-85BDC9FD1C3A}</a:tableStyleId>
              </a:tblPr>
              <a:tblGrid>
                <a:gridCol w="460851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672256">
                <a:tc>
                  <a:txBody>
                    <a:bodyPr/>
                    <a:lstStyle/>
                    <a:p>
                      <a:pPr algn="ctr"/>
                      <a:r>
                        <a:rPr lang="ru-RU" sz="2400" dirty="0"/>
                        <a:t>Норма</a:t>
                      </a:r>
                    </a:p>
                  </a:txBody>
                  <a:tcPr/>
                </a:tc>
                <a:tc>
                  <a:txBody>
                    <a:bodyPr/>
                    <a:lstStyle/>
                    <a:p>
                      <a:pPr algn="ctr"/>
                      <a:r>
                        <a:rPr lang="ru-RU" sz="2400" dirty="0"/>
                        <a:t>Нарушение нормы</a:t>
                      </a:r>
                    </a:p>
                  </a:txBody>
                  <a:tcPr/>
                </a:tc>
                <a:extLst>
                  <a:ext uri="{0D108BD9-81ED-4DB2-BD59-A6C34878D82A}">
                    <a16:rowId xmlns:a16="http://schemas.microsoft.com/office/drawing/2014/main" val="10000"/>
                  </a:ext>
                </a:extLst>
              </a:tr>
              <a:tr h="531463">
                <a:tc>
                  <a:txBody>
                    <a:bodyPr/>
                    <a:lstStyle/>
                    <a:p>
                      <a:r>
                        <a:rPr lang="ru-RU" sz="2200" dirty="0"/>
                        <a:t>килограмм апельсинов</a:t>
                      </a:r>
                    </a:p>
                  </a:txBody>
                  <a:tcPr/>
                </a:tc>
                <a:tc>
                  <a:txBody>
                    <a:bodyPr/>
                    <a:lstStyle/>
                    <a:p>
                      <a:r>
                        <a:rPr lang="ru-RU" sz="2200" dirty="0">
                          <a:solidFill>
                            <a:srgbClr val="002060"/>
                          </a:solidFill>
                        </a:rPr>
                        <a:t>килограмм апельсин</a:t>
                      </a:r>
                    </a:p>
                  </a:txBody>
                  <a:tcPr/>
                </a:tc>
                <a:extLst>
                  <a:ext uri="{0D108BD9-81ED-4DB2-BD59-A6C34878D82A}">
                    <a16:rowId xmlns:a16="http://schemas.microsoft.com/office/drawing/2014/main" val="10001"/>
                  </a:ext>
                </a:extLst>
              </a:tr>
              <a:tr h="531463">
                <a:tc>
                  <a:txBody>
                    <a:bodyPr/>
                    <a:lstStyle/>
                    <a:p>
                      <a:r>
                        <a:rPr lang="ru-RU" sz="2200" dirty="0"/>
                        <a:t>много помидоров</a:t>
                      </a:r>
                    </a:p>
                  </a:txBody>
                  <a:tcPr/>
                </a:tc>
                <a:tc>
                  <a:txBody>
                    <a:bodyPr/>
                    <a:lstStyle/>
                    <a:p>
                      <a:r>
                        <a:rPr lang="ru-RU" sz="2200" dirty="0">
                          <a:solidFill>
                            <a:srgbClr val="002060"/>
                          </a:solidFill>
                        </a:rPr>
                        <a:t>много помидор</a:t>
                      </a:r>
                    </a:p>
                  </a:txBody>
                  <a:tcPr/>
                </a:tc>
                <a:extLst>
                  <a:ext uri="{0D108BD9-81ED-4DB2-BD59-A6C34878D82A}">
                    <a16:rowId xmlns:a16="http://schemas.microsoft.com/office/drawing/2014/main" val="10002"/>
                  </a:ext>
                </a:extLst>
              </a:tr>
              <a:tr h="531463">
                <a:tc>
                  <a:txBody>
                    <a:bodyPr/>
                    <a:lstStyle/>
                    <a:p>
                      <a:r>
                        <a:rPr lang="ru-RU" sz="2200" dirty="0"/>
                        <a:t>от неё</a:t>
                      </a:r>
                    </a:p>
                  </a:txBody>
                  <a:tcPr/>
                </a:tc>
                <a:tc>
                  <a:txBody>
                    <a:bodyPr/>
                    <a:lstStyle/>
                    <a:p>
                      <a:r>
                        <a:rPr lang="ru-RU" sz="2200" dirty="0">
                          <a:solidFill>
                            <a:srgbClr val="002060"/>
                          </a:solidFill>
                        </a:rPr>
                        <a:t>от ней</a:t>
                      </a:r>
                    </a:p>
                  </a:txBody>
                  <a:tcPr/>
                </a:tc>
                <a:extLst>
                  <a:ext uri="{0D108BD9-81ED-4DB2-BD59-A6C34878D82A}">
                    <a16:rowId xmlns:a16="http://schemas.microsoft.com/office/drawing/2014/main" val="10003"/>
                  </a:ext>
                </a:extLst>
              </a:tr>
              <a:tr h="531463">
                <a:tc>
                  <a:txBody>
                    <a:bodyPr/>
                    <a:lstStyle/>
                    <a:p>
                      <a:r>
                        <a:rPr lang="ru-RU" sz="2200" dirty="0"/>
                        <a:t>у неё</a:t>
                      </a:r>
                    </a:p>
                  </a:txBody>
                  <a:tcPr/>
                </a:tc>
                <a:tc>
                  <a:txBody>
                    <a:bodyPr/>
                    <a:lstStyle/>
                    <a:p>
                      <a:r>
                        <a:rPr lang="ru-RU" sz="2200" dirty="0">
                          <a:solidFill>
                            <a:srgbClr val="002060"/>
                          </a:solidFill>
                        </a:rPr>
                        <a:t>у ней</a:t>
                      </a:r>
                    </a:p>
                  </a:txBody>
                  <a:tcPr/>
                </a:tc>
                <a:extLst>
                  <a:ext uri="{0D108BD9-81ED-4DB2-BD59-A6C34878D82A}">
                    <a16:rowId xmlns:a16="http://schemas.microsoft.com/office/drawing/2014/main" val="10004"/>
                  </a:ext>
                </a:extLst>
              </a:tr>
              <a:tr h="531463">
                <a:tc>
                  <a:txBody>
                    <a:bodyPr/>
                    <a:lstStyle/>
                    <a:p>
                      <a:r>
                        <a:rPr lang="ru-RU" sz="2200" dirty="0"/>
                        <a:t>выстави(повел.) </a:t>
                      </a:r>
                    </a:p>
                  </a:txBody>
                  <a:tcPr/>
                </a:tc>
                <a:tc>
                  <a:txBody>
                    <a:bodyPr/>
                    <a:lstStyle/>
                    <a:p>
                      <a:r>
                        <a:rPr lang="ru-RU" sz="2200" dirty="0">
                          <a:solidFill>
                            <a:srgbClr val="002060"/>
                          </a:solidFill>
                        </a:rPr>
                        <a:t>выставь </a:t>
                      </a:r>
                      <a:r>
                        <a:rPr lang="ru-RU" sz="2200" i="1" dirty="0">
                          <a:solidFill>
                            <a:srgbClr val="002060"/>
                          </a:solidFill>
                        </a:rPr>
                        <a:t>(разг.)</a:t>
                      </a:r>
                    </a:p>
                  </a:txBody>
                  <a:tcPr/>
                </a:tc>
                <a:extLst>
                  <a:ext uri="{0D108BD9-81ED-4DB2-BD59-A6C34878D82A}">
                    <a16:rowId xmlns:a16="http://schemas.microsoft.com/office/drawing/2014/main" val="10005"/>
                  </a:ext>
                </a:extLst>
              </a:tr>
              <a:tr h="531463">
                <a:tc>
                  <a:txBody>
                    <a:bodyPr/>
                    <a:lstStyle/>
                    <a:p>
                      <a:r>
                        <a:rPr lang="ru-RU" sz="2200" dirty="0"/>
                        <a:t>высыпи (повел.)</a:t>
                      </a:r>
                    </a:p>
                  </a:txBody>
                  <a:tcPr/>
                </a:tc>
                <a:tc>
                  <a:txBody>
                    <a:bodyPr/>
                    <a:lstStyle/>
                    <a:p>
                      <a:r>
                        <a:rPr lang="ru-RU" sz="2200" dirty="0">
                          <a:solidFill>
                            <a:srgbClr val="002060"/>
                          </a:solidFill>
                        </a:rPr>
                        <a:t>Высыпь </a:t>
                      </a:r>
                      <a:r>
                        <a:rPr lang="ru-RU" sz="2200" i="1" dirty="0">
                          <a:solidFill>
                            <a:srgbClr val="002060"/>
                          </a:solidFill>
                        </a:rPr>
                        <a:t>(разг.)</a:t>
                      </a:r>
                    </a:p>
                  </a:txBody>
                  <a:tcPr/>
                </a:tc>
                <a:extLst>
                  <a:ext uri="{0D108BD9-81ED-4DB2-BD59-A6C34878D82A}">
                    <a16:rowId xmlns:a16="http://schemas.microsoft.com/office/drawing/2014/main" val="10006"/>
                  </a:ext>
                </a:extLst>
              </a:tr>
              <a:tr h="531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a:t>баклажанов</a:t>
                      </a:r>
                    </a:p>
                  </a:txBody>
                  <a:tcPr/>
                </a:tc>
                <a:tc>
                  <a:txBody>
                    <a:bodyPr/>
                    <a:lstStyle/>
                    <a:p>
                      <a:r>
                        <a:rPr lang="ru-RU" sz="2200" dirty="0">
                          <a:solidFill>
                            <a:srgbClr val="002060"/>
                          </a:solidFill>
                        </a:rPr>
                        <a:t>Баклажан </a:t>
                      </a:r>
                      <a:r>
                        <a:rPr lang="ru-RU" sz="2200" i="1" dirty="0">
                          <a:solidFill>
                            <a:srgbClr val="002060"/>
                          </a:solidFill>
                        </a:rPr>
                        <a:t>(доп.)</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072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39416" y="620688"/>
            <a:ext cx="6912768" cy="5976664"/>
          </a:xfrm>
        </p:spPr>
        <p:txBody>
          <a:bodyPr>
            <a:noAutofit/>
          </a:bodyPr>
          <a:lstStyle/>
          <a:p>
            <a:pPr marL="45720" indent="0" algn="just">
              <a:buNone/>
            </a:pPr>
            <a:r>
              <a:rPr lang="ru-RU" sz="2400" dirty="0">
                <a:solidFill>
                  <a:schemeClr val="accent1">
                    <a:lumMod val="75000"/>
                  </a:schemeClr>
                </a:solidFill>
              </a:rPr>
              <a:t>	</a:t>
            </a:r>
            <a:r>
              <a:rPr lang="ru-RU" sz="2800" dirty="0">
                <a:solidFill>
                  <a:schemeClr val="accent1">
                    <a:lumMod val="75000"/>
                  </a:schemeClr>
                </a:solidFill>
              </a:rPr>
              <a:t>Особый интерес представляют варианты, которые нарушают норму литературного языка, квалифицируются как </a:t>
            </a:r>
            <a:r>
              <a:rPr lang="ru-RU" sz="2800" i="1" dirty="0">
                <a:solidFill>
                  <a:schemeClr val="tx1"/>
                </a:solidFill>
              </a:rPr>
              <a:t>просторечные, диалектные</a:t>
            </a:r>
            <a:r>
              <a:rPr lang="ru-RU" sz="2800" dirty="0">
                <a:solidFill>
                  <a:schemeClr val="accent1">
                    <a:lumMod val="75000"/>
                  </a:schemeClr>
                </a:solidFill>
              </a:rPr>
              <a:t>, а следовательно, </a:t>
            </a:r>
            <a:r>
              <a:rPr lang="ru-RU" sz="2800" i="1" dirty="0">
                <a:solidFill>
                  <a:schemeClr val="accent1">
                    <a:lumMod val="75000"/>
                  </a:schemeClr>
                </a:solidFill>
              </a:rPr>
              <a:t>неправильные</a:t>
            </a:r>
            <a:r>
              <a:rPr lang="ru-RU" sz="2800" dirty="0">
                <a:solidFill>
                  <a:schemeClr val="accent1">
                    <a:lumMod val="75000"/>
                  </a:schemeClr>
                </a:solidFill>
              </a:rPr>
              <a:t> с точки зрения литературного языка. </a:t>
            </a:r>
          </a:p>
          <a:p>
            <a:pPr marL="45720" indent="0" algn="just">
              <a:buNone/>
            </a:pPr>
            <a:r>
              <a:rPr lang="ru-RU" sz="2800" dirty="0">
                <a:solidFill>
                  <a:schemeClr val="accent1">
                    <a:lumMod val="75000"/>
                  </a:schemeClr>
                </a:solidFill>
              </a:rPr>
              <a:t>К ним относятся: </a:t>
            </a:r>
            <a:r>
              <a:rPr lang="ru-RU" sz="2800" i="1" dirty="0">
                <a:solidFill>
                  <a:schemeClr val="accent1">
                    <a:lumMod val="75000"/>
                  </a:schemeClr>
                </a:solidFill>
              </a:rPr>
              <a:t>ляг-</a:t>
            </a:r>
            <a:r>
              <a:rPr lang="ru-RU" sz="2800" i="1" dirty="0" err="1">
                <a:solidFill>
                  <a:schemeClr val="accent5">
                    <a:lumMod val="50000"/>
                  </a:schemeClr>
                </a:solidFill>
              </a:rPr>
              <a:t>ляжь</a:t>
            </a:r>
            <a:r>
              <a:rPr lang="ru-RU" sz="2800" i="1" dirty="0">
                <a:solidFill>
                  <a:schemeClr val="accent1">
                    <a:lumMod val="75000"/>
                  </a:schemeClr>
                </a:solidFill>
              </a:rPr>
              <a:t>, положи-</a:t>
            </a:r>
            <a:r>
              <a:rPr lang="ru-RU" sz="2800" i="1" dirty="0" err="1">
                <a:solidFill>
                  <a:schemeClr val="accent5">
                    <a:lumMod val="50000"/>
                  </a:schemeClr>
                </a:solidFill>
              </a:rPr>
              <a:t>положь</a:t>
            </a:r>
            <a:r>
              <a:rPr lang="ru-RU" sz="2800" i="1" dirty="0">
                <a:solidFill>
                  <a:schemeClr val="accent1">
                    <a:lumMod val="75000"/>
                  </a:schemeClr>
                </a:solidFill>
              </a:rPr>
              <a:t>, сапог-</a:t>
            </a:r>
            <a:r>
              <a:rPr lang="ru-RU" sz="2800" i="1" dirty="0">
                <a:solidFill>
                  <a:schemeClr val="accent5">
                    <a:lumMod val="50000"/>
                  </a:schemeClr>
                </a:solidFill>
              </a:rPr>
              <a:t>сапогов</a:t>
            </a:r>
            <a:r>
              <a:rPr lang="ru-RU" sz="2800" i="1" dirty="0">
                <a:solidFill>
                  <a:schemeClr val="accent1">
                    <a:lumMod val="75000"/>
                  </a:schemeClr>
                </a:solidFill>
              </a:rPr>
              <a:t>, чулок-</a:t>
            </a:r>
            <a:r>
              <a:rPr lang="ru-RU" sz="2800" i="1" dirty="0" err="1">
                <a:solidFill>
                  <a:schemeClr val="accent5">
                    <a:lumMod val="50000"/>
                  </a:schemeClr>
                </a:solidFill>
              </a:rPr>
              <a:t>чулков</a:t>
            </a:r>
            <a:r>
              <a:rPr lang="ru-RU" sz="2800" dirty="0">
                <a:solidFill>
                  <a:schemeClr val="accent1">
                    <a:lumMod val="75000"/>
                  </a:schemeClr>
                </a:solidFill>
              </a:rPr>
              <a:t>(просторечные формы), </a:t>
            </a:r>
            <a:r>
              <a:rPr lang="ru-RU" sz="2800" i="1" dirty="0">
                <a:solidFill>
                  <a:schemeClr val="accent1">
                    <a:lumMod val="75000"/>
                  </a:schemeClr>
                </a:solidFill>
              </a:rPr>
              <a:t>он ходит –он </a:t>
            </a:r>
            <a:r>
              <a:rPr lang="ru-RU" sz="2800" i="1" dirty="0">
                <a:solidFill>
                  <a:schemeClr val="accent5">
                    <a:lumMod val="50000"/>
                  </a:schemeClr>
                </a:solidFill>
              </a:rPr>
              <a:t>ходить</a:t>
            </a:r>
            <a:r>
              <a:rPr lang="ru-RU" sz="2800" i="1" dirty="0">
                <a:solidFill>
                  <a:schemeClr val="accent1">
                    <a:lumMod val="75000"/>
                  </a:schemeClr>
                </a:solidFill>
              </a:rPr>
              <a:t>, они идут-они </a:t>
            </a:r>
            <a:r>
              <a:rPr lang="ru-RU" sz="2800" i="1" dirty="0" err="1">
                <a:solidFill>
                  <a:schemeClr val="accent5">
                    <a:lumMod val="50000"/>
                  </a:schemeClr>
                </a:solidFill>
              </a:rPr>
              <a:t>идуть</a:t>
            </a:r>
            <a:r>
              <a:rPr lang="ru-RU" sz="2800" dirty="0">
                <a:solidFill>
                  <a:schemeClr val="accent1">
                    <a:lumMod val="75000"/>
                  </a:schemeClr>
                </a:solidFill>
              </a:rPr>
              <a:t>(диалектные формы).</a:t>
            </a:r>
          </a:p>
          <a:p>
            <a:pPr marL="45720" indent="0" algn="just">
              <a:buNone/>
            </a:pPr>
            <a:r>
              <a:rPr lang="ru-RU" sz="2800" dirty="0">
                <a:solidFill>
                  <a:schemeClr val="accent1">
                    <a:lumMod val="75000"/>
                  </a:schemeClr>
                </a:solidFill>
              </a:rPr>
              <a:t>	</a:t>
            </a:r>
          </a:p>
        </p:txBody>
      </p:sp>
    </p:spTree>
    <p:extLst>
      <p:ext uri="{BB962C8B-B14F-4D97-AF65-F5344CB8AC3E}">
        <p14:creationId xmlns:p14="http://schemas.microsoft.com/office/powerpoint/2010/main" val="320080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51384" y="548680"/>
            <a:ext cx="9361040" cy="6048672"/>
          </a:xfrm>
        </p:spPr>
        <p:txBody>
          <a:bodyPr>
            <a:normAutofit/>
          </a:bodyPr>
          <a:lstStyle/>
          <a:p>
            <a:pPr marL="45720" indent="0" algn="just" fontAlgn="base">
              <a:buNone/>
            </a:pPr>
            <a:r>
              <a:rPr lang="ru-RU" sz="2600" dirty="0">
                <a:solidFill>
                  <a:schemeClr val="tx1"/>
                </a:solidFill>
              </a:rPr>
              <a:t>	Для правильного построения речи необходимо знать, какие  </a:t>
            </a:r>
            <a:r>
              <a:rPr lang="ru-RU" sz="2600" i="1" dirty="0">
                <a:solidFill>
                  <a:schemeClr val="accent1"/>
                </a:solidFill>
              </a:rPr>
              <a:t>ошибки</a:t>
            </a:r>
            <a:r>
              <a:rPr lang="ru-RU" sz="2600" dirty="0">
                <a:solidFill>
                  <a:schemeClr val="accent1"/>
                </a:solidFill>
              </a:rPr>
              <a:t> </a:t>
            </a:r>
            <a:r>
              <a:rPr lang="ru-RU" sz="2600" i="1" dirty="0">
                <a:solidFill>
                  <a:schemeClr val="accent1"/>
                </a:solidFill>
              </a:rPr>
              <a:t>морфологии</a:t>
            </a:r>
            <a:r>
              <a:rPr lang="ru-RU" sz="2600" dirty="0">
                <a:solidFill>
                  <a:schemeClr val="accent1"/>
                </a:solidFill>
              </a:rPr>
              <a:t> </a:t>
            </a:r>
            <a:r>
              <a:rPr lang="ru-RU" sz="2600" dirty="0">
                <a:solidFill>
                  <a:schemeClr val="tx1"/>
                </a:solidFill>
              </a:rPr>
              <a:t>могут встретиться в речи.</a:t>
            </a:r>
          </a:p>
          <a:p>
            <a:pPr marL="45720" indent="0" algn="just" fontAlgn="base">
              <a:buNone/>
            </a:pPr>
            <a:r>
              <a:rPr lang="ru-RU" sz="2600" dirty="0">
                <a:solidFill>
                  <a:schemeClr val="tx1"/>
                </a:solidFill>
              </a:rPr>
              <a:t>Наиболее характерными нарушениями здесь являются:</a:t>
            </a:r>
          </a:p>
          <a:p>
            <a:pPr marL="45720" indent="0" algn="just" fontAlgn="base">
              <a:buNone/>
            </a:pPr>
            <a:r>
              <a:rPr lang="ru-RU" sz="2600" i="1" dirty="0">
                <a:solidFill>
                  <a:schemeClr val="tx1"/>
                </a:solidFill>
              </a:rPr>
              <a:t>	</a:t>
            </a:r>
            <a:r>
              <a:rPr lang="ru-RU" sz="2600" i="1" dirty="0">
                <a:solidFill>
                  <a:schemeClr val="accent1"/>
                </a:solidFill>
              </a:rPr>
              <a:t>Неверное употребление рода </a:t>
            </a:r>
            <a:r>
              <a:rPr lang="ru-RU" sz="2600" i="1" dirty="0">
                <a:solidFill>
                  <a:schemeClr val="tx1"/>
                </a:solidFill>
              </a:rPr>
              <a:t>несклоняемого существительного или существительного, испытывающего колебания в роде:</a:t>
            </a:r>
          </a:p>
          <a:p>
            <a:pPr marL="45720" indent="0" algn="just" fontAlgn="base">
              <a:buNone/>
            </a:pPr>
            <a:r>
              <a:rPr lang="ru-RU" sz="2600" dirty="0">
                <a:solidFill>
                  <a:schemeClr val="tx1"/>
                </a:solidFill>
              </a:rPr>
              <a:t>	Окна закрыты прекрасной </a:t>
            </a:r>
            <a:r>
              <a:rPr lang="ru-RU" sz="2600" dirty="0" err="1">
                <a:solidFill>
                  <a:srgbClr val="FF0000"/>
                </a:solidFill>
              </a:rPr>
              <a:t>тюлью</a:t>
            </a:r>
            <a:r>
              <a:rPr lang="ru-RU" sz="2600" dirty="0">
                <a:solidFill>
                  <a:schemeClr val="tx1"/>
                </a:solidFill>
              </a:rPr>
              <a:t>. (Нужно: </a:t>
            </a:r>
            <a:r>
              <a:rPr lang="ru-RU" sz="2600" dirty="0">
                <a:solidFill>
                  <a:srgbClr val="FF0000"/>
                </a:solidFill>
              </a:rPr>
              <a:t>тюлем</a:t>
            </a:r>
            <a:r>
              <a:rPr lang="ru-RU" sz="2600" dirty="0">
                <a:solidFill>
                  <a:schemeClr val="tx1"/>
                </a:solidFill>
              </a:rPr>
              <a:t> — слово тюль — </a:t>
            </a:r>
            <a:r>
              <a:rPr lang="ru-RU" sz="2600" dirty="0" err="1">
                <a:solidFill>
                  <a:srgbClr val="FF0000"/>
                </a:solidFill>
              </a:rPr>
              <a:t>м.р</a:t>
            </a:r>
            <a:r>
              <a:rPr lang="ru-RU" sz="2600" dirty="0">
                <a:solidFill>
                  <a:srgbClr val="FF0000"/>
                </a:solidFill>
              </a:rPr>
              <a:t>.</a:t>
            </a:r>
            <a:r>
              <a:rPr lang="ru-RU" sz="2600" dirty="0">
                <a:solidFill>
                  <a:schemeClr val="tx1"/>
                </a:solidFill>
              </a:rPr>
              <a:t>).</a:t>
            </a:r>
          </a:p>
          <a:p>
            <a:pPr marL="45720" indent="0" algn="just" fontAlgn="base">
              <a:buClr>
                <a:srgbClr val="F14124">
                  <a:lumMod val="75000"/>
                </a:srgbClr>
              </a:buClr>
              <a:buNone/>
            </a:pPr>
            <a:r>
              <a:rPr lang="ru-RU" sz="2600" i="1" dirty="0">
                <a:solidFill>
                  <a:schemeClr val="accent1"/>
                </a:solidFill>
              </a:rPr>
              <a:t>	Неверный выбор варианта падежного окончания имени существительного:</a:t>
            </a:r>
            <a:endParaRPr lang="ru-RU" sz="2600" dirty="0">
              <a:solidFill>
                <a:schemeClr val="accent1"/>
              </a:solidFill>
            </a:endParaRPr>
          </a:p>
          <a:p>
            <a:pPr marL="45720" indent="0" algn="just" fontAlgn="base">
              <a:buClr>
                <a:srgbClr val="F14124">
                  <a:lumMod val="75000"/>
                </a:srgbClr>
              </a:buClr>
              <a:buNone/>
            </a:pPr>
            <a:r>
              <a:rPr lang="ru-RU" sz="2600" dirty="0">
                <a:solidFill>
                  <a:schemeClr val="tx1"/>
                </a:solidFill>
              </a:rPr>
              <a:t>	В московских автобусах снова работают кондуктор</a:t>
            </a:r>
            <a:r>
              <a:rPr lang="ru-RU" sz="2600" dirty="0">
                <a:solidFill>
                  <a:schemeClr val="accent1"/>
                </a:solidFill>
              </a:rPr>
              <a:t>а</a:t>
            </a:r>
            <a:r>
              <a:rPr lang="ru-RU" sz="2600" dirty="0">
                <a:solidFill>
                  <a:schemeClr val="tx1"/>
                </a:solidFill>
              </a:rPr>
              <a:t>. (Нужно: кондуктор</a:t>
            </a:r>
            <a:r>
              <a:rPr lang="ru-RU" sz="2600" dirty="0">
                <a:solidFill>
                  <a:srgbClr val="FF0000"/>
                </a:solidFill>
              </a:rPr>
              <a:t>ы</a:t>
            </a:r>
            <a:r>
              <a:rPr lang="ru-RU" sz="2600" dirty="0">
                <a:solidFill>
                  <a:schemeClr val="tx1"/>
                </a:solidFill>
              </a:rPr>
              <a:t>).</a:t>
            </a:r>
          </a:p>
          <a:p>
            <a:pPr marL="45720" indent="0" fontAlgn="base">
              <a:buNone/>
            </a:pPr>
            <a:endParaRPr lang="ru-RU" dirty="0"/>
          </a:p>
          <a:p>
            <a:pPr marL="45720" indent="0">
              <a:buNone/>
            </a:pPr>
            <a:endParaRPr lang="ru-RU" dirty="0"/>
          </a:p>
        </p:txBody>
      </p:sp>
      <p:pic>
        <p:nvPicPr>
          <p:cNvPr id="2" name="Рисунок 1">
            <a:extLst>
              <a:ext uri="{FF2B5EF4-FFF2-40B4-BE49-F238E27FC236}">
                <a16:creationId xmlns:a16="http://schemas.microsoft.com/office/drawing/2014/main" id="{8DD73806-D048-EBB2-B5A4-7FC4FC9A46E9}"/>
              </a:ext>
            </a:extLst>
          </p:cNvPr>
          <p:cNvPicPr>
            <a:picLocks noChangeAspect="1"/>
          </p:cNvPicPr>
          <p:nvPr/>
        </p:nvPicPr>
        <p:blipFill>
          <a:blip r:embed="rId2"/>
          <a:stretch>
            <a:fillRect/>
          </a:stretch>
        </p:blipFill>
        <p:spPr>
          <a:xfrm>
            <a:off x="10056440" y="1772816"/>
            <a:ext cx="2026036" cy="3182863"/>
          </a:xfrm>
          <a:prstGeom prst="rect">
            <a:avLst/>
          </a:prstGeom>
        </p:spPr>
      </p:pic>
    </p:spTree>
    <p:extLst>
      <p:ext uri="{BB962C8B-B14F-4D97-AF65-F5344CB8AC3E}">
        <p14:creationId xmlns:p14="http://schemas.microsoft.com/office/powerpoint/2010/main" val="212358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16" y="347465"/>
            <a:ext cx="10657184" cy="584775"/>
          </a:xfrm>
          <a:prstGeom prst="rect">
            <a:avLst/>
          </a:prstGeom>
          <a:noFill/>
        </p:spPr>
        <p:txBody>
          <a:bodyPr wrap="square" rtlCol="0">
            <a:spAutoFit/>
          </a:bodyPr>
          <a:lstStyle/>
          <a:p>
            <a:pPr algn="ctr"/>
            <a:r>
              <a:rPr lang="ru-RU" sz="3200" b="1" i="1" dirty="0">
                <a:solidFill>
                  <a:srgbClr val="002060"/>
                </a:solidFill>
                <a:cs typeface="Aharoni" pitchFamily="2" charset="-79"/>
              </a:rPr>
              <a:t>Формообразование имён существительных</a:t>
            </a:r>
          </a:p>
        </p:txBody>
      </p:sp>
      <p:sp>
        <p:nvSpPr>
          <p:cNvPr id="3" name="TextBox 2"/>
          <p:cNvSpPr txBox="1"/>
          <p:nvPr/>
        </p:nvSpPr>
        <p:spPr>
          <a:xfrm>
            <a:off x="839416" y="980729"/>
            <a:ext cx="10729191" cy="5262979"/>
          </a:xfrm>
          <a:prstGeom prst="rect">
            <a:avLst/>
          </a:prstGeom>
          <a:noFill/>
        </p:spPr>
        <p:txBody>
          <a:bodyPr wrap="square" rtlCol="0">
            <a:spAutoFit/>
          </a:bodyPr>
          <a:lstStyle/>
          <a:p>
            <a:pPr algn="just"/>
            <a:r>
              <a:rPr lang="en-US" sz="2400" b="1" dirty="0">
                <a:solidFill>
                  <a:schemeClr val="accent6">
                    <a:lumMod val="50000"/>
                  </a:schemeClr>
                </a:solidFill>
              </a:rPr>
              <a:t>	</a:t>
            </a:r>
            <a:endParaRPr lang="ru-RU" sz="2400" b="1" dirty="0">
              <a:solidFill>
                <a:schemeClr val="accent6">
                  <a:lumMod val="50000"/>
                </a:schemeClr>
              </a:solidFill>
            </a:endParaRPr>
          </a:p>
          <a:p>
            <a:pPr algn="just"/>
            <a:r>
              <a:rPr lang="ru-RU" sz="2400" b="1" dirty="0">
                <a:solidFill>
                  <a:schemeClr val="accent6">
                    <a:lumMod val="50000"/>
                  </a:schemeClr>
                </a:solidFill>
              </a:rPr>
              <a:t>	</a:t>
            </a:r>
            <a:r>
              <a:rPr lang="ru-RU" sz="2600" dirty="0">
                <a:solidFill>
                  <a:schemeClr val="accent6">
                    <a:lumMod val="50000"/>
                  </a:schemeClr>
                </a:solidFill>
              </a:rPr>
              <a:t>Формообразование имён существительных может представлять некоторую сложность. В частности, к грамматически трудному материалу  следует отнести</a:t>
            </a:r>
            <a:r>
              <a:rPr lang="ru-RU" sz="2600" dirty="0"/>
              <a:t>:</a:t>
            </a:r>
          </a:p>
          <a:p>
            <a:pPr marL="342900" indent="-342900">
              <a:buAutoNum type="arabicParenR"/>
            </a:pPr>
            <a:r>
              <a:rPr lang="ru-RU" sz="2600" dirty="0"/>
              <a:t>Существование вариантных форм;</a:t>
            </a:r>
          </a:p>
          <a:p>
            <a:pPr marL="342900" indent="-342900">
              <a:buAutoNum type="arabicParenR"/>
            </a:pPr>
            <a:r>
              <a:rPr lang="ru-RU" sz="2600" dirty="0"/>
              <a:t>Нестандартное образование форм;</a:t>
            </a:r>
          </a:p>
          <a:p>
            <a:pPr marL="342900" indent="-342900">
              <a:buAutoNum type="arabicParenR"/>
            </a:pPr>
            <a:r>
              <a:rPr lang="ru-RU" sz="2600" dirty="0"/>
              <a:t>Различие форм в зависимости от значения.</a:t>
            </a:r>
            <a:endParaRPr lang="en-US" sz="2600" dirty="0"/>
          </a:p>
          <a:p>
            <a:pPr lvl="0" algn="ctr"/>
            <a:endParaRPr lang="en-US" sz="2600" i="1" dirty="0">
              <a:solidFill>
                <a:prstClr val="black"/>
              </a:solidFill>
              <a:cs typeface="Aharoni" pitchFamily="2" charset="-79"/>
            </a:endParaRPr>
          </a:p>
          <a:p>
            <a:pPr lvl="0" algn="ctr"/>
            <a:r>
              <a:rPr lang="ru-RU" sz="2600" i="1" dirty="0">
                <a:solidFill>
                  <a:srgbClr val="002060"/>
                </a:solidFill>
                <a:cs typeface="Aharoni" pitchFamily="2" charset="-79"/>
              </a:rPr>
              <a:t>1. Окончания именительного падежа множественного числа имён существительных</a:t>
            </a:r>
            <a:endParaRPr lang="en-US" sz="2600" dirty="0">
              <a:solidFill>
                <a:srgbClr val="002060"/>
              </a:solidFill>
            </a:endParaRPr>
          </a:p>
          <a:p>
            <a:pPr lvl="0" algn="just"/>
            <a:r>
              <a:rPr lang="en-US" sz="2600" dirty="0">
                <a:solidFill>
                  <a:srgbClr val="F14124">
                    <a:lumMod val="50000"/>
                  </a:srgbClr>
                </a:solidFill>
              </a:rPr>
              <a:t>	</a:t>
            </a:r>
            <a:r>
              <a:rPr lang="ru-RU" sz="2600" dirty="0">
                <a:solidFill>
                  <a:srgbClr val="F14124">
                    <a:lumMod val="50000"/>
                  </a:srgbClr>
                </a:solidFill>
              </a:rPr>
              <a:t>В форме именительного падежа множественного числа существительные могут иметь </a:t>
            </a:r>
            <a:r>
              <a:rPr lang="ru-RU" sz="2600" dirty="0">
                <a:solidFill>
                  <a:srgbClr val="FF0000"/>
                </a:solidFill>
              </a:rPr>
              <a:t>вариантные</a:t>
            </a:r>
            <a:r>
              <a:rPr lang="ru-RU" sz="2600" dirty="0">
                <a:solidFill>
                  <a:srgbClr val="F14124">
                    <a:lumMod val="50000"/>
                  </a:srgbClr>
                </a:solidFill>
              </a:rPr>
              <a:t> окончания:</a:t>
            </a:r>
            <a:endParaRPr lang="en-US" sz="2600" dirty="0">
              <a:solidFill>
                <a:srgbClr val="F14124">
                  <a:lumMod val="50000"/>
                </a:srgbClr>
              </a:solidFill>
            </a:endParaRPr>
          </a:p>
          <a:p>
            <a:pPr lvl="0" algn="ctr"/>
            <a:r>
              <a:rPr lang="ru-RU" sz="2600" dirty="0">
                <a:solidFill>
                  <a:srgbClr val="FF0000"/>
                </a:solidFill>
              </a:rPr>
              <a:t>-ы(-и)  и  –а(-я).</a:t>
            </a:r>
          </a:p>
        </p:txBody>
      </p:sp>
    </p:spTree>
    <p:extLst>
      <p:ext uri="{BB962C8B-B14F-4D97-AF65-F5344CB8AC3E}">
        <p14:creationId xmlns:p14="http://schemas.microsoft.com/office/powerpoint/2010/main" val="2825789000"/>
      </p:ext>
    </p:extLst>
  </p:cSld>
  <p:clrMapOvr>
    <a:masterClrMapping/>
  </p:clrMapOvr>
</p:sld>
</file>

<file path=ppt/theme/theme1.xml><?xml version="1.0" encoding="utf-8"?>
<a:theme xmlns:a="http://schemas.openxmlformats.org/drawingml/2006/main" name="Шаблон ВолгГМУ">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 ВолгГМУ</Template>
  <TotalTime>1371</TotalTime>
  <Words>792</Words>
  <Application>Microsoft Office PowerPoint</Application>
  <PresentationFormat>Широкоэкранный</PresentationFormat>
  <Paragraphs>137</Paragraphs>
  <Slides>27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Aharoni</vt:lpstr>
      <vt:lpstr>Arial</vt:lpstr>
      <vt:lpstr>Calibri</vt:lpstr>
      <vt:lpstr>Calibri Light</vt:lpstr>
      <vt:lpstr>Times New Roman</vt:lpstr>
      <vt:lpstr>Trebuchet MS</vt:lpstr>
      <vt:lpstr>Шаблон ВолгГМУ</vt:lpstr>
      <vt:lpstr>Презентация PowerPoint</vt:lpstr>
      <vt:lpstr>Презентация PowerPoint</vt:lpstr>
      <vt:lpstr>Подумаем!</vt:lpstr>
      <vt:lpstr>Морфологические нормы</vt:lpstr>
      <vt:lpstr>Морфологические нормы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Запомните!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Подумайте!</vt:lpstr>
      <vt:lpstr>Определение рода несклоняемых существительных</vt:lpstr>
      <vt:lpstr>Презентация PowerPoint</vt:lpstr>
      <vt:lpstr>Закрепляем </vt:lpstr>
      <vt:lpstr>Склонение фамилий</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nvl</dc:creator>
  <cp:lastModifiedBy>HP</cp:lastModifiedBy>
  <cp:revision>87</cp:revision>
  <dcterms:created xsi:type="dcterms:W3CDTF">2020-11-24T12:48:56Z</dcterms:created>
  <dcterms:modified xsi:type="dcterms:W3CDTF">2025-05-06T14:41:16Z</dcterms:modified>
</cp:coreProperties>
</file>