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7" r:id="rId3"/>
    <p:sldId id="280" r:id="rId4"/>
    <p:sldId id="282" r:id="rId5"/>
    <p:sldId id="281" r:id="rId6"/>
    <p:sldId id="258" r:id="rId7"/>
    <p:sldId id="283" r:id="rId8"/>
    <p:sldId id="284" r:id="rId9"/>
    <p:sldId id="286" r:id="rId10"/>
    <p:sldId id="287" r:id="rId11"/>
    <p:sldId id="28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89" r:id="rId25"/>
    <p:sldId id="291" r:id="rId26"/>
    <p:sldId id="292" r:id="rId27"/>
    <p:sldId id="290" r:id="rId28"/>
    <p:sldId id="271" r:id="rId29"/>
    <p:sldId id="272" r:id="rId30"/>
    <p:sldId id="273" r:id="rId31"/>
    <p:sldId id="274" r:id="rId32"/>
    <p:sldId id="293" r:id="rId33"/>
    <p:sldId id="294" r:id="rId34"/>
    <p:sldId id="275" r:id="rId35"/>
    <p:sldId id="276"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1970</c:v>
                </c:pt>
              </c:strCache>
            </c:strRef>
          </c:tx>
          <c:cat>
            <c:strRef>
              <c:f>Лист1!$A$2</c:f>
              <c:strCache>
                <c:ptCount val="1"/>
                <c:pt idx="0">
                  <c:v>численность жуков</c:v>
                </c:pt>
              </c:strCache>
            </c:strRef>
          </c:cat>
          <c:val>
            <c:numRef>
              <c:f>Лист1!$B$2</c:f>
              <c:numCache>
                <c:formatCode>General</c:formatCode>
                <c:ptCount val="1"/>
                <c:pt idx="0">
                  <c:v>1534</c:v>
                </c:pt>
              </c:numCache>
            </c:numRef>
          </c:val>
        </c:ser>
        <c:ser>
          <c:idx val="1"/>
          <c:order val="1"/>
          <c:tx>
            <c:strRef>
              <c:f>Лист1!$C$1</c:f>
              <c:strCache>
                <c:ptCount val="1"/>
                <c:pt idx="0">
                  <c:v>1972</c:v>
                </c:pt>
              </c:strCache>
            </c:strRef>
          </c:tx>
          <c:cat>
            <c:strRef>
              <c:f>Лист1!$A$2</c:f>
              <c:strCache>
                <c:ptCount val="1"/>
                <c:pt idx="0">
                  <c:v>численность жуков</c:v>
                </c:pt>
              </c:strCache>
            </c:strRef>
          </c:cat>
          <c:val>
            <c:numRef>
              <c:f>Лист1!$C$2</c:f>
              <c:numCache>
                <c:formatCode>General</c:formatCode>
                <c:ptCount val="1"/>
                <c:pt idx="0">
                  <c:v>1301</c:v>
                </c:pt>
              </c:numCache>
            </c:numRef>
          </c:val>
        </c:ser>
        <c:ser>
          <c:idx val="2"/>
          <c:order val="2"/>
          <c:tx>
            <c:strRef>
              <c:f>Лист1!$D$1</c:f>
              <c:strCache>
                <c:ptCount val="1"/>
                <c:pt idx="0">
                  <c:v>1974</c:v>
                </c:pt>
              </c:strCache>
            </c:strRef>
          </c:tx>
          <c:cat>
            <c:strRef>
              <c:f>Лист1!$A$2</c:f>
              <c:strCache>
                <c:ptCount val="1"/>
                <c:pt idx="0">
                  <c:v>численность жуков</c:v>
                </c:pt>
              </c:strCache>
            </c:strRef>
          </c:cat>
          <c:val>
            <c:numRef>
              <c:f>Лист1!$D$2</c:f>
              <c:numCache>
                <c:formatCode>General</c:formatCode>
                <c:ptCount val="1"/>
                <c:pt idx="0">
                  <c:v>1889</c:v>
                </c:pt>
              </c:numCache>
            </c:numRef>
          </c:val>
        </c:ser>
        <c:ser>
          <c:idx val="3"/>
          <c:order val="3"/>
          <c:tx>
            <c:strRef>
              <c:f>Лист1!$E$1</c:f>
              <c:strCache>
                <c:ptCount val="1"/>
                <c:pt idx="0">
                  <c:v>1976</c:v>
                </c:pt>
              </c:strCache>
            </c:strRef>
          </c:tx>
          <c:cat>
            <c:strRef>
              <c:f>Лист1!$A$2</c:f>
              <c:strCache>
                <c:ptCount val="1"/>
                <c:pt idx="0">
                  <c:v>численность жуков</c:v>
                </c:pt>
              </c:strCache>
            </c:strRef>
          </c:cat>
          <c:val>
            <c:numRef>
              <c:f>Лист1!$E$2</c:f>
              <c:numCache>
                <c:formatCode>General</c:formatCode>
                <c:ptCount val="1"/>
                <c:pt idx="0">
                  <c:v>504</c:v>
                </c:pt>
              </c:numCache>
            </c:numRef>
          </c:val>
        </c:ser>
        <c:ser>
          <c:idx val="4"/>
          <c:order val="4"/>
          <c:tx>
            <c:strRef>
              <c:f>Лист1!$F$1</c:f>
              <c:strCache>
                <c:ptCount val="1"/>
                <c:pt idx="0">
                  <c:v>1978</c:v>
                </c:pt>
              </c:strCache>
            </c:strRef>
          </c:tx>
          <c:cat>
            <c:strRef>
              <c:f>Лист1!$A$2</c:f>
              <c:strCache>
                <c:ptCount val="1"/>
                <c:pt idx="0">
                  <c:v>численность жуков</c:v>
                </c:pt>
              </c:strCache>
            </c:strRef>
          </c:cat>
          <c:val>
            <c:numRef>
              <c:f>Лист1!$F$2</c:f>
              <c:numCache>
                <c:formatCode>General</c:formatCode>
                <c:ptCount val="1"/>
                <c:pt idx="0">
                  <c:v>2085</c:v>
                </c:pt>
              </c:numCache>
            </c:numRef>
          </c:val>
        </c:ser>
        <c:ser>
          <c:idx val="5"/>
          <c:order val="5"/>
          <c:tx>
            <c:strRef>
              <c:f>Лист1!$G$1</c:f>
              <c:strCache>
                <c:ptCount val="1"/>
                <c:pt idx="0">
                  <c:v>1980</c:v>
                </c:pt>
              </c:strCache>
            </c:strRef>
          </c:tx>
          <c:cat>
            <c:strRef>
              <c:f>Лист1!$A$2</c:f>
              <c:strCache>
                <c:ptCount val="1"/>
                <c:pt idx="0">
                  <c:v>численность жуков</c:v>
                </c:pt>
              </c:strCache>
            </c:strRef>
          </c:cat>
          <c:val>
            <c:numRef>
              <c:f>Лист1!$G$2</c:f>
              <c:numCache>
                <c:formatCode>General</c:formatCode>
                <c:ptCount val="1"/>
                <c:pt idx="0">
                  <c:v>1023</c:v>
                </c:pt>
              </c:numCache>
            </c:numRef>
          </c:val>
        </c:ser>
        <c:ser>
          <c:idx val="6"/>
          <c:order val="6"/>
          <c:tx>
            <c:strRef>
              <c:f>Лист1!$H$1</c:f>
              <c:strCache>
                <c:ptCount val="1"/>
                <c:pt idx="0">
                  <c:v>1982</c:v>
                </c:pt>
              </c:strCache>
            </c:strRef>
          </c:tx>
          <c:cat>
            <c:strRef>
              <c:f>Лист1!$A$2</c:f>
              <c:strCache>
                <c:ptCount val="1"/>
                <c:pt idx="0">
                  <c:v>численность жуков</c:v>
                </c:pt>
              </c:strCache>
            </c:strRef>
          </c:cat>
          <c:val>
            <c:numRef>
              <c:f>Лист1!$H$2</c:f>
              <c:numCache>
                <c:formatCode>General</c:formatCode>
                <c:ptCount val="1"/>
                <c:pt idx="0">
                  <c:v>1306</c:v>
                </c:pt>
              </c:numCache>
            </c:numRef>
          </c:val>
        </c:ser>
        <c:ser>
          <c:idx val="7"/>
          <c:order val="7"/>
          <c:tx>
            <c:strRef>
              <c:f>Лист1!$I$1</c:f>
              <c:strCache>
                <c:ptCount val="1"/>
                <c:pt idx="0">
                  <c:v>1984</c:v>
                </c:pt>
              </c:strCache>
            </c:strRef>
          </c:tx>
          <c:cat>
            <c:strRef>
              <c:f>Лист1!$A$2</c:f>
              <c:strCache>
                <c:ptCount val="1"/>
                <c:pt idx="0">
                  <c:v>численность жуков</c:v>
                </c:pt>
              </c:strCache>
            </c:strRef>
          </c:cat>
          <c:val>
            <c:numRef>
              <c:f>Лист1!$I$2</c:f>
              <c:numCache>
                <c:formatCode>General</c:formatCode>
                <c:ptCount val="1"/>
                <c:pt idx="0">
                  <c:v>628</c:v>
                </c:pt>
              </c:numCache>
            </c:numRef>
          </c:val>
        </c:ser>
        <c:ser>
          <c:idx val="8"/>
          <c:order val="8"/>
          <c:tx>
            <c:strRef>
              <c:f>Лист1!$J$1</c:f>
              <c:strCache>
                <c:ptCount val="1"/>
                <c:pt idx="0">
                  <c:v>1986</c:v>
                </c:pt>
              </c:strCache>
            </c:strRef>
          </c:tx>
          <c:cat>
            <c:strRef>
              <c:f>Лист1!$A$2</c:f>
              <c:strCache>
                <c:ptCount val="1"/>
                <c:pt idx="0">
                  <c:v>численность жуков</c:v>
                </c:pt>
              </c:strCache>
            </c:strRef>
          </c:cat>
          <c:val>
            <c:numRef>
              <c:f>Лист1!$J$2</c:f>
              <c:numCache>
                <c:formatCode>General</c:formatCode>
                <c:ptCount val="1"/>
                <c:pt idx="0">
                  <c:v>1905</c:v>
                </c:pt>
              </c:numCache>
            </c:numRef>
          </c:val>
        </c:ser>
        <c:ser>
          <c:idx val="9"/>
          <c:order val="9"/>
          <c:tx>
            <c:strRef>
              <c:f>Лист1!$K$1</c:f>
              <c:strCache>
                <c:ptCount val="1"/>
                <c:pt idx="0">
                  <c:v>1988</c:v>
                </c:pt>
              </c:strCache>
            </c:strRef>
          </c:tx>
          <c:cat>
            <c:strRef>
              <c:f>Лист1!$A$2</c:f>
              <c:strCache>
                <c:ptCount val="1"/>
                <c:pt idx="0">
                  <c:v>численность жуков</c:v>
                </c:pt>
              </c:strCache>
            </c:strRef>
          </c:cat>
          <c:val>
            <c:numRef>
              <c:f>Лист1!$K$2</c:f>
              <c:numCache>
                <c:formatCode>General</c:formatCode>
                <c:ptCount val="1"/>
                <c:pt idx="0">
                  <c:v>856</c:v>
                </c:pt>
              </c:numCache>
            </c:numRef>
          </c:val>
        </c:ser>
        <c:axId val="95321472"/>
        <c:axId val="95351936"/>
      </c:barChart>
      <c:catAx>
        <c:axId val="95321472"/>
        <c:scaling>
          <c:orientation val="minMax"/>
        </c:scaling>
        <c:delete val="1"/>
        <c:axPos val="b"/>
        <c:tickLblPos val="none"/>
        <c:crossAx val="95351936"/>
        <c:crosses val="autoZero"/>
        <c:auto val="1"/>
        <c:lblAlgn val="ctr"/>
        <c:lblOffset val="100"/>
      </c:catAx>
      <c:valAx>
        <c:axId val="95351936"/>
        <c:scaling>
          <c:orientation val="minMax"/>
        </c:scaling>
        <c:axPos val="l"/>
        <c:majorGridlines/>
        <c:numFmt formatCode="General" sourceLinked="1"/>
        <c:tickLblPos val="nextTo"/>
        <c:txPr>
          <a:bodyPr/>
          <a:lstStyle/>
          <a:p>
            <a:pPr>
              <a:defRPr sz="1400" baseline="0"/>
            </a:pPr>
            <a:endParaRPr lang="ru-RU"/>
          </a:p>
        </c:txPr>
        <c:crossAx val="95321472"/>
        <c:crosses val="autoZero"/>
        <c:crossBetween val="between"/>
      </c:valAx>
    </c:plotArea>
    <c:legend>
      <c:legendPos val="r"/>
      <c:layout/>
      <c:txPr>
        <a:bodyPr/>
        <a:lstStyle/>
        <a:p>
          <a:pPr>
            <a:defRPr sz="1200" baseline="0"/>
          </a:pPr>
          <a:endParaRPr lang="ru-RU"/>
        </a:p>
      </c:txPr>
    </c:legend>
    <c:plotVisOnly val="1"/>
  </c:chart>
  <c:txPr>
    <a:bodyPr/>
    <a:lstStyle/>
    <a:p>
      <a:pPr>
        <a:defRPr sz="1800"/>
      </a:pPr>
      <a:endParaRPr lang="ru-RU"/>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23D32-CE7C-45A0-9524-B2E59592BE71}" type="doc">
      <dgm:prSet loTypeId="urn:microsoft.com/office/officeart/2005/8/layout/hList7" loCatId="process" qsTypeId="urn:microsoft.com/office/officeart/2005/8/quickstyle/simple1" qsCatId="simple" csTypeId="urn:microsoft.com/office/officeart/2005/8/colors/accent1_2" csCatId="accent1" phldr="1"/>
      <dgm:spPr/>
    </dgm:pt>
    <dgm:pt modelId="{F6BA740F-A488-4669-8043-0E70654C5FD8}">
      <dgm:prSet phldrT="[Текст]" custT="1"/>
      <dgm:spPr>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effectLst>
      </dgm:spPr>
      <dgm:t>
        <a:bodyPr/>
        <a:lstStyle/>
        <a:p>
          <a:r>
            <a:rPr lang="ru-RU" sz="1000" b="1" dirty="0" smtClean="0">
              <a:solidFill>
                <a:schemeClr val="tx1"/>
              </a:solidFill>
              <a:latin typeface="+mn-lt"/>
              <a:cs typeface="Times New Roman" pitchFamily="18" charset="0"/>
            </a:rPr>
            <a:t>МНОГОКЛЕТОЧНОСТЬ</a:t>
          </a:r>
          <a:endParaRPr lang="ru-RU" sz="1000" b="1" dirty="0">
            <a:solidFill>
              <a:schemeClr val="tx1"/>
            </a:solidFill>
            <a:latin typeface="+mn-lt"/>
            <a:cs typeface="Times New Roman" pitchFamily="18" charset="0"/>
          </a:endParaRPr>
        </a:p>
      </dgm:t>
    </dgm:pt>
    <dgm:pt modelId="{F3D8149B-09C3-44F0-BED6-C6D1A298B5D6}" type="parTrans" cxnId="{90D24A71-289D-4C02-86A2-E133225F756E}">
      <dgm:prSet/>
      <dgm:spPr/>
      <dgm:t>
        <a:bodyPr/>
        <a:lstStyle/>
        <a:p>
          <a:endParaRPr lang="ru-RU"/>
        </a:p>
      </dgm:t>
    </dgm:pt>
    <dgm:pt modelId="{EE96564C-78AA-40E2-A1E9-16EE05CED83A}" type="sibTrans" cxnId="{90D24A71-289D-4C02-86A2-E133225F756E}">
      <dgm:prSet/>
      <dgm:spPr/>
      <dgm:t>
        <a:bodyPr/>
        <a:lstStyle/>
        <a:p>
          <a:endParaRPr lang="ru-RU"/>
        </a:p>
      </dgm:t>
    </dgm:pt>
    <dgm:pt modelId="{701CB637-904B-4536-825B-9E3EF46A078D}">
      <dgm:prSet phldrT="[Текст]" custT="1"/>
      <dgm:spPr>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effectLst>
      </dgm:spPr>
      <dgm:t>
        <a:bodyPr/>
        <a:lstStyle/>
        <a:p>
          <a:r>
            <a:rPr lang="ru-RU" sz="1000" b="1" dirty="0" smtClean="0">
              <a:solidFill>
                <a:schemeClr val="tx1"/>
              </a:solidFill>
            </a:rPr>
            <a:t>ФОТОСИНТЕЗ</a:t>
          </a:r>
          <a:endParaRPr lang="ru-RU" sz="1000" b="1" dirty="0">
            <a:solidFill>
              <a:schemeClr val="tx1"/>
            </a:solidFill>
          </a:endParaRPr>
        </a:p>
      </dgm:t>
    </dgm:pt>
    <dgm:pt modelId="{5F0AB6C6-7445-4C35-907C-4DE1519B70DA}" type="parTrans" cxnId="{0614B5FB-6F98-4F8E-BEE4-3B9A75C93984}">
      <dgm:prSet/>
      <dgm:spPr/>
      <dgm:t>
        <a:bodyPr/>
        <a:lstStyle/>
        <a:p>
          <a:endParaRPr lang="ru-RU"/>
        </a:p>
      </dgm:t>
    </dgm:pt>
    <dgm:pt modelId="{AABE8D0F-8F99-4CE9-B077-4619835D9818}" type="sibTrans" cxnId="{0614B5FB-6F98-4F8E-BEE4-3B9A75C93984}">
      <dgm:prSet/>
      <dgm:spPr/>
      <dgm:t>
        <a:bodyPr/>
        <a:lstStyle/>
        <a:p>
          <a:endParaRPr lang="ru-RU"/>
        </a:p>
      </dgm:t>
    </dgm:pt>
    <dgm:pt modelId="{E48A5D0E-EF77-48EA-9165-AB36B7F491E7}">
      <dgm:prSet phldrT="[Текст]" custT="1"/>
      <dgm:spPr>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effectLst>
      </dgm:spPr>
      <dgm:t>
        <a:bodyPr/>
        <a:lstStyle/>
        <a:p>
          <a:r>
            <a:rPr lang="ru-RU" sz="1000" b="1" dirty="0" smtClean="0">
              <a:solidFill>
                <a:schemeClr val="tx1"/>
              </a:solidFill>
            </a:rPr>
            <a:t>ЦВЕТКОВЫЕ РАСТЕНИЯ</a:t>
          </a:r>
          <a:endParaRPr lang="ru-RU" sz="1000" b="1" dirty="0">
            <a:solidFill>
              <a:schemeClr val="tx1"/>
            </a:solidFill>
          </a:endParaRPr>
        </a:p>
      </dgm:t>
    </dgm:pt>
    <dgm:pt modelId="{B7388ED6-D1D9-4C2F-9A4F-66AC4A0A947F}" type="parTrans" cxnId="{DFA46745-3EED-4EBD-B286-CEA5BE28B8A1}">
      <dgm:prSet/>
      <dgm:spPr/>
      <dgm:t>
        <a:bodyPr/>
        <a:lstStyle/>
        <a:p>
          <a:endParaRPr lang="ru-RU"/>
        </a:p>
      </dgm:t>
    </dgm:pt>
    <dgm:pt modelId="{06EEBC91-6925-4E44-AE96-C771DD357C12}" type="sibTrans" cxnId="{DFA46745-3EED-4EBD-B286-CEA5BE28B8A1}">
      <dgm:prSet/>
      <dgm:spPr/>
      <dgm:t>
        <a:bodyPr/>
        <a:lstStyle/>
        <a:p>
          <a:endParaRPr lang="ru-RU"/>
        </a:p>
      </dgm:t>
    </dgm:pt>
    <dgm:pt modelId="{0061B027-A7C3-43A2-B4A0-243A251348AF}">
      <dgm:prSet custT="1"/>
      <dgm:spPr>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effectLst>
      </dgm:spPr>
      <dgm:t>
        <a:bodyPr/>
        <a:lstStyle/>
        <a:p>
          <a:r>
            <a:rPr lang="ru-RU" sz="1000" b="1" dirty="0" smtClean="0">
              <a:solidFill>
                <a:schemeClr val="tx1"/>
              </a:solidFill>
            </a:rPr>
            <a:t>ТЕПЛОКРОВНОСТЬ</a:t>
          </a:r>
          <a:endParaRPr lang="ru-RU" sz="1000" b="1" dirty="0">
            <a:solidFill>
              <a:schemeClr val="tx1"/>
            </a:solidFill>
          </a:endParaRPr>
        </a:p>
      </dgm:t>
    </dgm:pt>
    <dgm:pt modelId="{B8C8F657-04DE-4D3B-918D-A794554FDFC9}" type="parTrans" cxnId="{6B345D3A-AE90-4692-BB6D-F433DE603D25}">
      <dgm:prSet/>
      <dgm:spPr/>
      <dgm:t>
        <a:bodyPr/>
        <a:lstStyle/>
        <a:p>
          <a:endParaRPr lang="ru-RU"/>
        </a:p>
      </dgm:t>
    </dgm:pt>
    <dgm:pt modelId="{5E3C936B-5BB0-4149-B7BF-4A2268685A99}" type="sibTrans" cxnId="{6B345D3A-AE90-4692-BB6D-F433DE603D25}">
      <dgm:prSet/>
      <dgm:spPr/>
      <dgm:t>
        <a:bodyPr/>
        <a:lstStyle/>
        <a:p>
          <a:endParaRPr lang="ru-RU"/>
        </a:p>
      </dgm:t>
    </dgm:pt>
    <dgm:pt modelId="{AF02431C-8BFF-4A78-9A0E-78F402F243E9}">
      <dgm:prSet custT="1"/>
      <dgm:spPr>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effectLst>
      </dgm:spPr>
      <dgm:t>
        <a:bodyPr/>
        <a:lstStyle/>
        <a:p>
          <a:r>
            <a:rPr lang="ru-RU" sz="1000" b="1" dirty="0" smtClean="0">
              <a:solidFill>
                <a:schemeClr val="tx1"/>
              </a:solidFill>
            </a:rPr>
            <a:t>ЛЕГОЧНОЕ ДЫХАНИЕ</a:t>
          </a:r>
          <a:endParaRPr lang="ru-RU" sz="1000" b="1" dirty="0">
            <a:solidFill>
              <a:schemeClr val="tx1"/>
            </a:solidFill>
          </a:endParaRPr>
        </a:p>
      </dgm:t>
    </dgm:pt>
    <dgm:pt modelId="{92F1EC04-0D4D-4FDB-A699-F0F35E596BAB}" type="parTrans" cxnId="{D1597828-33A0-4A5D-9063-38EF702FC274}">
      <dgm:prSet/>
      <dgm:spPr/>
      <dgm:t>
        <a:bodyPr/>
        <a:lstStyle/>
        <a:p>
          <a:endParaRPr lang="ru-RU"/>
        </a:p>
      </dgm:t>
    </dgm:pt>
    <dgm:pt modelId="{B4939435-0046-4A00-BD24-D55B538F85C1}" type="sibTrans" cxnId="{D1597828-33A0-4A5D-9063-38EF702FC274}">
      <dgm:prSet/>
      <dgm:spPr/>
      <dgm:t>
        <a:bodyPr/>
        <a:lstStyle/>
        <a:p>
          <a:endParaRPr lang="ru-RU"/>
        </a:p>
      </dgm:t>
    </dgm:pt>
    <dgm:pt modelId="{F75B1F74-BFE6-413E-A71B-5EEB166A21E2}">
      <dgm:prSet custT="1"/>
      <dgm:spPr>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effectLst>
      </dgm:spPr>
      <dgm:t>
        <a:bodyPr/>
        <a:lstStyle/>
        <a:p>
          <a:r>
            <a:rPr lang="ru-RU" sz="1000" b="1" dirty="0" smtClean="0">
              <a:solidFill>
                <a:schemeClr val="tx1"/>
              </a:solidFill>
            </a:rPr>
            <a:t>ВСКАРМЛИВАНИЕ ДЕТЕНЫШЕЙ МОЛОКОМ</a:t>
          </a:r>
          <a:endParaRPr lang="ru-RU" sz="1000" b="1" dirty="0">
            <a:solidFill>
              <a:schemeClr val="tx1"/>
            </a:solidFill>
          </a:endParaRPr>
        </a:p>
      </dgm:t>
    </dgm:pt>
    <dgm:pt modelId="{F1005C8E-12E9-45E6-B04A-55CC57EB1116}" type="parTrans" cxnId="{D83EC9DC-3FB6-466B-81BA-2EE3F40C8F0E}">
      <dgm:prSet/>
      <dgm:spPr/>
      <dgm:t>
        <a:bodyPr/>
        <a:lstStyle/>
        <a:p>
          <a:endParaRPr lang="ru-RU"/>
        </a:p>
      </dgm:t>
    </dgm:pt>
    <dgm:pt modelId="{956B69DC-8EFF-4C10-94BC-1DA617BCADCE}" type="sibTrans" cxnId="{D83EC9DC-3FB6-466B-81BA-2EE3F40C8F0E}">
      <dgm:prSet/>
      <dgm:spPr/>
      <dgm:t>
        <a:bodyPr/>
        <a:lstStyle/>
        <a:p>
          <a:endParaRPr lang="ru-RU"/>
        </a:p>
      </dgm:t>
    </dgm:pt>
    <dgm:pt modelId="{03B1A50F-736E-4C76-8DD4-B1F18ACE6606}" type="pres">
      <dgm:prSet presAssocID="{6B723D32-CE7C-45A0-9524-B2E59592BE71}" presName="Name0" presStyleCnt="0">
        <dgm:presLayoutVars>
          <dgm:dir/>
          <dgm:resizeHandles val="exact"/>
        </dgm:presLayoutVars>
      </dgm:prSet>
      <dgm:spPr/>
    </dgm:pt>
    <dgm:pt modelId="{C074DF48-6C53-4BB1-8E57-83793F35652F}" type="pres">
      <dgm:prSet presAssocID="{6B723D32-CE7C-45A0-9524-B2E59592BE71}" presName="fgShape" presStyleLbl="fgShp" presStyleIdx="0" presStyleCnt="1"/>
      <dgm:spPr>
        <a:gradFill flip="none" rotWithShape="0">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solidFill>
            <a:schemeClr val="bg2">
              <a:lumMod val="25000"/>
            </a:schemeClr>
          </a:solidFill>
        </a:ln>
        <a:effectLst>
          <a:glow rad="101600">
            <a:schemeClr val="bg2">
              <a:lumMod val="10000"/>
              <a:alpha val="60000"/>
            </a:schemeClr>
          </a:glow>
        </a:effectLst>
      </dgm:spPr>
    </dgm:pt>
    <dgm:pt modelId="{99F6D195-4EED-45E0-A484-C075F35FF325}" type="pres">
      <dgm:prSet presAssocID="{6B723D32-CE7C-45A0-9524-B2E59592BE71}" presName="linComp" presStyleCnt="0"/>
      <dgm:spPr/>
    </dgm:pt>
    <dgm:pt modelId="{AC7418F8-C451-483D-911F-210068D6A9D4}" type="pres">
      <dgm:prSet presAssocID="{F6BA740F-A488-4669-8043-0E70654C5FD8}" presName="compNode" presStyleCnt="0"/>
      <dgm:spPr/>
    </dgm:pt>
    <dgm:pt modelId="{E7F511EC-81EA-4EC3-8CD9-306D1FA1E8AF}" type="pres">
      <dgm:prSet presAssocID="{F6BA740F-A488-4669-8043-0E70654C5FD8}" presName="bkgdShape" presStyleLbl="node1" presStyleIdx="0" presStyleCnt="6"/>
      <dgm:spPr/>
      <dgm:t>
        <a:bodyPr/>
        <a:lstStyle/>
        <a:p>
          <a:endParaRPr lang="ru-RU"/>
        </a:p>
      </dgm:t>
    </dgm:pt>
    <dgm:pt modelId="{47AD6D94-D275-490E-AFE5-29F67B553087}" type="pres">
      <dgm:prSet presAssocID="{F6BA740F-A488-4669-8043-0E70654C5FD8}" presName="nodeTx" presStyleLbl="node1" presStyleIdx="0" presStyleCnt="6">
        <dgm:presLayoutVars>
          <dgm:bulletEnabled val="1"/>
        </dgm:presLayoutVars>
      </dgm:prSet>
      <dgm:spPr/>
      <dgm:t>
        <a:bodyPr/>
        <a:lstStyle/>
        <a:p>
          <a:endParaRPr lang="ru-RU"/>
        </a:p>
      </dgm:t>
    </dgm:pt>
    <dgm:pt modelId="{FEA2A9CA-CA8E-47BA-8529-F5D00D3402FF}" type="pres">
      <dgm:prSet presAssocID="{F6BA740F-A488-4669-8043-0E70654C5FD8}" presName="invisiNode" presStyleLbl="node1" presStyleIdx="0" presStyleCnt="6"/>
      <dgm:spPr/>
    </dgm:pt>
    <dgm:pt modelId="{58A911FE-79DF-4F18-9184-FA7E84B86B6C}" type="pres">
      <dgm:prSet presAssocID="{F6BA740F-A488-4669-8043-0E70654C5FD8}" presName="imagNode" presStyleLbl="fgImgPlace1" presStyleIdx="0" presStyleCnt="6"/>
      <dgm:spPr>
        <a:blipFill rotWithShape="0">
          <a:blip xmlns:r="http://schemas.openxmlformats.org/officeDocument/2006/relationships" r:embed="rId1"/>
          <a:stretch>
            <a:fillRect/>
          </a:stretch>
        </a:blip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effectLst>
      </dgm:spPr>
    </dgm:pt>
    <dgm:pt modelId="{BBEA7FF1-B957-4EC7-A73B-00CFB752E0D2}" type="pres">
      <dgm:prSet presAssocID="{EE96564C-78AA-40E2-A1E9-16EE05CED83A}" presName="sibTrans" presStyleLbl="sibTrans2D1" presStyleIdx="0" presStyleCnt="0"/>
      <dgm:spPr/>
      <dgm:t>
        <a:bodyPr/>
        <a:lstStyle/>
        <a:p>
          <a:endParaRPr lang="ru-RU"/>
        </a:p>
      </dgm:t>
    </dgm:pt>
    <dgm:pt modelId="{7C357B99-7412-455B-9EC8-054D2825AD6B}" type="pres">
      <dgm:prSet presAssocID="{701CB637-904B-4536-825B-9E3EF46A078D}" presName="compNode" presStyleCnt="0"/>
      <dgm:spPr/>
    </dgm:pt>
    <dgm:pt modelId="{669C695B-FD94-486E-B99A-3B3624AF497A}" type="pres">
      <dgm:prSet presAssocID="{701CB637-904B-4536-825B-9E3EF46A078D}" presName="bkgdShape" presStyleLbl="node1" presStyleIdx="1" presStyleCnt="6"/>
      <dgm:spPr/>
      <dgm:t>
        <a:bodyPr/>
        <a:lstStyle/>
        <a:p>
          <a:endParaRPr lang="ru-RU"/>
        </a:p>
      </dgm:t>
    </dgm:pt>
    <dgm:pt modelId="{957320B5-0C16-4CE7-8DC9-DF62AED5D5B9}" type="pres">
      <dgm:prSet presAssocID="{701CB637-904B-4536-825B-9E3EF46A078D}" presName="nodeTx" presStyleLbl="node1" presStyleIdx="1" presStyleCnt="6">
        <dgm:presLayoutVars>
          <dgm:bulletEnabled val="1"/>
        </dgm:presLayoutVars>
      </dgm:prSet>
      <dgm:spPr/>
      <dgm:t>
        <a:bodyPr/>
        <a:lstStyle/>
        <a:p>
          <a:endParaRPr lang="ru-RU"/>
        </a:p>
      </dgm:t>
    </dgm:pt>
    <dgm:pt modelId="{7A6643A4-FF5C-4151-BD8F-0A2D0AD66508}" type="pres">
      <dgm:prSet presAssocID="{701CB637-904B-4536-825B-9E3EF46A078D}" presName="invisiNode" presStyleLbl="node1" presStyleIdx="1" presStyleCnt="6"/>
      <dgm:spPr/>
    </dgm:pt>
    <dgm:pt modelId="{1C9AA0EE-5086-4F96-828E-12AFACEC9D5B}" type="pres">
      <dgm:prSet presAssocID="{701CB637-904B-4536-825B-9E3EF46A078D}" presName="imagNode" presStyleLbl="fgImgPlace1" presStyleIdx="1" presStyleCnt="6"/>
      <dgm:spPr>
        <a:blipFill rotWithShape="0">
          <a:blip xmlns:r="http://schemas.openxmlformats.org/officeDocument/2006/relationships" r:embed="rId2"/>
          <a:stretch>
            <a:fillRect/>
          </a:stretch>
        </a:blipFill>
      </dgm:spPr>
    </dgm:pt>
    <dgm:pt modelId="{F9F3E2F4-9360-4C33-80B0-DEBB8E61295B}" type="pres">
      <dgm:prSet presAssocID="{AABE8D0F-8F99-4CE9-B077-4619835D9818}" presName="sibTrans" presStyleLbl="sibTrans2D1" presStyleIdx="0" presStyleCnt="0"/>
      <dgm:spPr/>
      <dgm:t>
        <a:bodyPr/>
        <a:lstStyle/>
        <a:p>
          <a:endParaRPr lang="ru-RU"/>
        </a:p>
      </dgm:t>
    </dgm:pt>
    <dgm:pt modelId="{275D46C6-EDC2-4942-BA03-AA0ADADF9D54}" type="pres">
      <dgm:prSet presAssocID="{E48A5D0E-EF77-48EA-9165-AB36B7F491E7}" presName="compNode" presStyleCnt="0"/>
      <dgm:spPr/>
    </dgm:pt>
    <dgm:pt modelId="{3C2E117D-D7CF-41F2-8E1B-76E6621F3BF6}" type="pres">
      <dgm:prSet presAssocID="{E48A5D0E-EF77-48EA-9165-AB36B7F491E7}" presName="bkgdShape" presStyleLbl="node1" presStyleIdx="2" presStyleCnt="6"/>
      <dgm:spPr/>
      <dgm:t>
        <a:bodyPr/>
        <a:lstStyle/>
        <a:p>
          <a:endParaRPr lang="ru-RU"/>
        </a:p>
      </dgm:t>
    </dgm:pt>
    <dgm:pt modelId="{6ECA7916-A66C-4DC5-BC5E-CECE9F68AA86}" type="pres">
      <dgm:prSet presAssocID="{E48A5D0E-EF77-48EA-9165-AB36B7F491E7}" presName="nodeTx" presStyleLbl="node1" presStyleIdx="2" presStyleCnt="6">
        <dgm:presLayoutVars>
          <dgm:bulletEnabled val="1"/>
        </dgm:presLayoutVars>
      </dgm:prSet>
      <dgm:spPr/>
      <dgm:t>
        <a:bodyPr/>
        <a:lstStyle/>
        <a:p>
          <a:endParaRPr lang="ru-RU"/>
        </a:p>
      </dgm:t>
    </dgm:pt>
    <dgm:pt modelId="{FEE2F7C4-F13A-43EC-9C6E-7F06E9B02DC1}" type="pres">
      <dgm:prSet presAssocID="{E48A5D0E-EF77-48EA-9165-AB36B7F491E7}" presName="invisiNode" presStyleLbl="node1" presStyleIdx="2" presStyleCnt="6"/>
      <dgm:spPr/>
    </dgm:pt>
    <dgm:pt modelId="{F370613F-9296-420B-994D-CC10B4FD8C3C}" type="pres">
      <dgm:prSet presAssocID="{E48A5D0E-EF77-48EA-9165-AB36B7F491E7}" presName="imagNode" presStyleLbl="fgImgPlace1" presStyleIdx="2" presStyleCnt="6"/>
      <dgm:spPr>
        <a:blipFill rotWithShape="0">
          <a:blip xmlns:r="http://schemas.openxmlformats.org/officeDocument/2006/relationships" r:embed="rId3"/>
          <a:stretch>
            <a:fillRect/>
          </a:stretch>
        </a:blipFill>
      </dgm:spPr>
    </dgm:pt>
    <dgm:pt modelId="{210EFA9A-8723-40E4-AF34-B630A5A82ABF}" type="pres">
      <dgm:prSet presAssocID="{06EEBC91-6925-4E44-AE96-C771DD357C12}" presName="sibTrans" presStyleLbl="sibTrans2D1" presStyleIdx="0" presStyleCnt="0"/>
      <dgm:spPr/>
      <dgm:t>
        <a:bodyPr/>
        <a:lstStyle/>
        <a:p>
          <a:endParaRPr lang="ru-RU"/>
        </a:p>
      </dgm:t>
    </dgm:pt>
    <dgm:pt modelId="{405C99A8-20FF-4820-BB45-52872E0994B2}" type="pres">
      <dgm:prSet presAssocID="{AF02431C-8BFF-4A78-9A0E-78F402F243E9}" presName="compNode" presStyleCnt="0"/>
      <dgm:spPr/>
    </dgm:pt>
    <dgm:pt modelId="{467B6F2E-6E69-4D3D-92C4-D08A5A456246}" type="pres">
      <dgm:prSet presAssocID="{AF02431C-8BFF-4A78-9A0E-78F402F243E9}" presName="bkgdShape" presStyleLbl="node1" presStyleIdx="3" presStyleCnt="6"/>
      <dgm:spPr/>
      <dgm:t>
        <a:bodyPr/>
        <a:lstStyle/>
        <a:p>
          <a:endParaRPr lang="ru-RU"/>
        </a:p>
      </dgm:t>
    </dgm:pt>
    <dgm:pt modelId="{6942202B-EE3B-4B2E-8B4B-2F00F43EC37D}" type="pres">
      <dgm:prSet presAssocID="{AF02431C-8BFF-4A78-9A0E-78F402F243E9}" presName="nodeTx" presStyleLbl="node1" presStyleIdx="3" presStyleCnt="6">
        <dgm:presLayoutVars>
          <dgm:bulletEnabled val="1"/>
        </dgm:presLayoutVars>
      </dgm:prSet>
      <dgm:spPr/>
      <dgm:t>
        <a:bodyPr/>
        <a:lstStyle/>
        <a:p>
          <a:endParaRPr lang="ru-RU"/>
        </a:p>
      </dgm:t>
    </dgm:pt>
    <dgm:pt modelId="{25425080-077F-4873-B56D-C34E0E2233BD}" type="pres">
      <dgm:prSet presAssocID="{AF02431C-8BFF-4A78-9A0E-78F402F243E9}" presName="invisiNode" presStyleLbl="node1" presStyleIdx="3" presStyleCnt="6"/>
      <dgm:spPr/>
    </dgm:pt>
    <dgm:pt modelId="{8A4CC47E-699D-472B-AB4A-0846972289CA}" type="pres">
      <dgm:prSet presAssocID="{AF02431C-8BFF-4A78-9A0E-78F402F243E9}" presName="imagNode" presStyleLbl="fgImgPlace1" presStyleIdx="3" presStyleCnt="6"/>
      <dgm:spPr>
        <a:blipFill rotWithShape="0">
          <a:blip xmlns:r="http://schemas.openxmlformats.org/officeDocument/2006/relationships" r:embed="rId4"/>
          <a:stretch>
            <a:fillRect/>
          </a:stretch>
        </a:blipFill>
      </dgm:spPr>
    </dgm:pt>
    <dgm:pt modelId="{3B57747B-FF49-488D-BC4A-DC17E0B835FC}" type="pres">
      <dgm:prSet presAssocID="{B4939435-0046-4A00-BD24-D55B538F85C1}" presName="sibTrans" presStyleLbl="sibTrans2D1" presStyleIdx="0" presStyleCnt="0"/>
      <dgm:spPr/>
      <dgm:t>
        <a:bodyPr/>
        <a:lstStyle/>
        <a:p>
          <a:endParaRPr lang="ru-RU"/>
        </a:p>
      </dgm:t>
    </dgm:pt>
    <dgm:pt modelId="{FC80E8FE-877A-4FAD-9158-3AE5E48CD209}" type="pres">
      <dgm:prSet presAssocID="{0061B027-A7C3-43A2-B4A0-243A251348AF}" presName="compNode" presStyleCnt="0"/>
      <dgm:spPr/>
    </dgm:pt>
    <dgm:pt modelId="{7AA5771C-3F6D-4521-8AE3-B732F7AB55C4}" type="pres">
      <dgm:prSet presAssocID="{0061B027-A7C3-43A2-B4A0-243A251348AF}" presName="bkgdShape" presStyleLbl="node1" presStyleIdx="4" presStyleCnt="6"/>
      <dgm:spPr/>
      <dgm:t>
        <a:bodyPr/>
        <a:lstStyle/>
        <a:p>
          <a:endParaRPr lang="ru-RU"/>
        </a:p>
      </dgm:t>
    </dgm:pt>
    <dgm:pt modelId="{24C33153-817A-4C5E-9B2B-C4F599BAF58F}" type="pres">
      <dgm:prSet presAssocID="{0061B027-A7C3-43A2-B4A0-243A251348AF}" presName="nodeTx" presStyleLbl="node1" presStyleIdx="4" presStyleCnt="6">
        <dgm:presLayoutVars>
          <dgm:bulletEnabled val="1"/>
        </dgm:presLayoutVars>
      </dgm:prSet>
      <dgm:spPr/>
      <dgm:t>
        <a:bodyPr/>
        <a:lstStyle/>
        <a:p>
          <a:endParaRPr lang="ru-RU"/>
        </a:p>
      </dgm:t>
    </dgm:pt>
    <dgm:pt modelId="{71A45760-B9A7-4E27-958D-70F51B385D9C}" type="pres">
      <dgm:prSet presAssocID="{0061B027-A7C3-43A2-B4A0-243A251348AF}" presName="invisiNode" presStyleLbl="node1" presStyleIdx="4" presStyleCnt="6"/>
      <dgm:spPr/>
    </dgm:pt>
    <dgm:pt modelId="{6008C3C2-4746-472B-9B18-C7A9C890232A}" type="pres">
      <dgm:prSet presAssocID="{0061B027-A7C3-43A2-B4A0-243A251348AF}" presName="imagNode" presStyleLbl="fgImgPlace1" presStyleIdx="4" presStyleCnt="6"/>
      <dgm:spPr>
        <a:blipFill rotWithShape="0">
          <a:blip xmlns:r="http://schemas.openxmlformats.org/officeDocument/2006/relationships" r:embed="rId5"/>
          <a:stretch>
            <a:fillRect/>
          </a:stretch>
        </a:blipFill>
      </dgm:spPr>
    </dgm:pt>
    <dgm:pt modelId="{1F210ED4-A542-4C63-B0DE-914F4AC795F0}" type="pres">
      <dgm:prSet presAssocID="{5E3C936B-5BB0-4149-B7BF-4A2268685A99}" presName="sibTrans" presStyleLbl="sibTrans2D1" presStyleIdx="0" presStyleCnt="0"/>
      <dgm:spPr/>
      <dgm:t>
        <a:bodyPr/>
        <a:lstStyle/>
        <a:p>
          <a:endParaRPr lang="ru-RU"/>
        </a:p>
      </dgm:t>
    </dgm:pt>
    <dgm:pt modelId="{74B56D7C-3EDF-46E7-AED7-BC8F24973921}" type="pres">
      <dgm:prSet presAssocID="{F75B1F74-BFE6-413E-A71B-5EEB166A21E2}" presName="compNode" presStyleCnt="0"/>
      <dgm:spPr/>
    </dgm:pt>
    <dgm:pt modelId="{83421CFB-4855-4B26-95E8-1299B5140F84}" type="pres">
      <dgm:prSet presAssocID="{F75B1F74-BFE6-413E-A71B-5EEB166A21E2}" presName="bkgdShape" presStyleLbl="node1" presStyleIdx="5" presStyleCnt="6"/>
      <dgm:spPr/>
      <dgm:t>
        <a:bodyPr/>
        <a:lstStyle/>
        <a:p>
          <a:endParaRPr lang="ru-RU"/>
        </a:p>
      </dgm:t>
    </dgm:pt>
    <dgm:pt modelId="{31A6BF53-4ACB-4B6B-B8B0-50FAEBDFFF85}" type="pres">
      <dgm:prSet presAssocID="{F75B1F74-BFE6-413E-A71B-5EEB166A21E2}" presName="nodeTx" presStyleLbl="node1" presStyleIdx="5" presStyleCnt="6">
        <dgm:presLayoutVars>
          <dgm:bulletEnabled val="1"/>
        </dgm:presLayoutVars>
      </dgm:prSet>
      <dgm:spPr/>
      <dgm:t>
        <a:bodyPr/>
        <a:lstStyle/>
        <a:p>
          <a:endParaRPr lang="ru-RU"/>
        </a:p>
      </dgm:t>
    </dgm:pt>
    <dgm:pt modelId="{A370CA1A-D58B-4BBA-81F5-AB2E75E12B7F}" type="pres">
      <dgm:prSet presAssocID="{F75B1F74-BFE6-413E-A71B-5EEB166A21E2}" presName="invisiNode" presStyleLbl="node1" presStyleIdx="5" presStyleCnt="6"/>
      <dgm:spPr/>
    </dgm:pt>
    <dgm:pt modelId="{8656A6DE-1DAA-48A8-A6E3-B8B3A7BE8954}" type="pres">
      <dgm:prSet presAssocID="{F75B1F74-BFE6-413E-A71B-5EEB166A21E2}" presName="imagNode" presStyleLbl="fgImgPlace1" presStyleIdx="5" presStyleCnt="6"/>
      <dgm:spPr>
        <a:blipFill rotWithShape="0">
          <a:blip xmlns:r="http://schemas.openxmlformats.org/officeDocument/2006/relationships" r:embed="rId6"/>
          <a:stretch>
            <a:fillRect/>
          </a:stretch>
        </a:blipFill>
      </dgm:spPr>
    </dgm:pt>
  </dgm:ptLst>
  <dgm:cxnLst>
    <dgm:cxn modelId="{4627AB81-0585-4B8E-A975-DCDECE1D0F87}" type="presOf" srcId="{0061B027-A7C3-43A2-B4A0-243A251348AF}" destId="{7AA5771C-3F6D-4521-8AE3-B732F7AB55C4}" srcOrd="0" destOrd="0" presId="urn:microsoft.com/office/officeart/2005/8/layout/hList7"/>
    <dgm:cxn modelId="{0813EBAA-4FA9-4C89-BFD0-4601FE25960A}" type="presOf" srcId="{E48A5D0E-EF77-48EA-9165-AB36B7F491E7}" destId="{3C2E117D-D7CF-41F2-8E1B-76E6621F3BF6}" srcOrd="0" destOrd="0" presId="urn:microsoft.com/office/officeart/2005/8/layout/hList7"/>
    <dgm:cxn modelId="{90D24A71-289D-4C02-86A2-E133225F756E}" srcId="{6B723D32-CE7C-45A0-9524-B2E59592BE71}" destId="{F6BA740F-A488-4669-8043-0E70654C5FD8}" srcOrd="0" destOrd="0" parTransId="{F3D8149B-09C3-44F0-BED6-C6D1A298B5D6}" sibTransId="{EE96564C-78AA-40E2-A1E9-16EE05CED83A}"/>
    <dgm:cxn modelId="{D9CD7F60-7B5F-4119-87ED-FE1C5DA9E8CD}" type="presOf" srcId="{AF02431C-8BFF-4A78-9A0E-78F402F243E9}" destId="{6942202B-EE3B-4B2E-8B4B-2F00F43EC37D}" srcOrd="1" destOrd="0" presId="urn:microsoft.com/office/officeart/2005/8/layout/hList7"/>
    <dgm:cxn modelId="{DFA46745-3EED-4EBD-B286-CEA5BE28B8A1}" srcId="{6B723D32-CE7C-45A0-9524-B2E59592BE71}" destId="{E48A5D0E-EF77-48EA-9165-AB36B7F491E7}" srcOrd="2" destOrd="0" parTransId="{B7388ED6-D1D9-4C2F-9A4F-66AC4A0A947F}" sibTransId="{06EEBC91-6925-4E44-AE96-C771DD357C12}"/>
    <dgm:cxn modelId="{00AE385F-C1B9-42D7-A289-644C55F9A3A3}" type="presOf" srcId="{F75B1F74-BFE6-413E-A71B-5EEB166A21E2}" destId="{31A6BF53-4ACB-4B6B-B8B0-50FAEBDFFF85}" srcOrd="1" destOrd="0" presId="urn:microsoft.com/office/officeart/2005/8/layout/hList7"/>
    <dgm:cxn modelId="{C8458E2C-DB44-4F94-A7B3-E0889CDFBE66}" type="presOf" srcId="{F6BA740F-A488-4669-8043-0E70654C5FD8}" destId="{E7F511EC-81EA-4EC3-8CD9-306D1FA1E8AF}" srcOrd="0" destOrd="0" presId="urn:microsoft.com/office/officeart/2005/8/layout/hList7"/>
    <dgm:cxn modelId="{D83EC9DC-3FB6-466B-81BA-2EE3F40C8F0E}" srcId="{6B723D32-CE7C-45A0-9524-B2E59592BE71}" destId="{F75B1F74-BFE6-413E-A71B-5EEB166A21E2}" srcOrd="5" destOrd="0" parTransId="{F1005C8E-12E9-45E6-B04A-55CC57EB1116}" sibTransId="{956B69DC-8EFF-4C10-94BC-1DA617BCADCE}"/>
    <dgm:cxn modelId="{C8C2589A-0A25-457E-8E44-A0F48C218252}" type="presOf" srcId="{E48A5D0E-EF77-48EA-9165-AB36B7F491E7}" destId="{6ECA7916-A66C-4DC5-BC5E-CECE9F68AA86}" srcOrd="1" destOrd="0" presId="urn:microsoft.com/office/officeart/2005/8/layout/hList7"/>
    <dgm:cxn modelId="{035F13EF-7EFA-4EC7-AC40-00BB4D7D3453}" type="presOf" srcId="{701CB637-904B-4536-825B-9E3EF46A078D}" destId="{957320B5-0C16-4CE7-8DC9-DF62AED5D5B9}" srcOrd="1" destOrd="0" presId="urn:microsoft.com/office/officeart/2005/8/layout/hList7"/>
    <dgm:cxn modelId="{6B345D3A-AE90-4692-BB6D-F433DE603D25}" srcId="{6B723D32-CE7C-45A0-9524-B2E59592BE71}" destId="{0061B027-A7C3-43A2-B4A0-243A251348AF}" srcOrd="4" destOrd="0" parTransId="{B8C8F657-04DE-4D3B-918D-A794554FDFC9}" sibTransId="{5E3C936B-5BB0-4149-B7BF-4A2268685A99}"/>
    <dgm:cxn modelId="{FEFB9B9B-3AED-4654-B8B0-5B451686F84D}" type="presOf" srcId="{AF02431C-8BFF-4A78-9A0E-78F402F243E9}" destId="{467B6F2E-6E69-4D3D-92C4-D08A5A456246}" srcOrd="0" destOrd="0" presId="urn:microsoft.com/office/officeart/2005/8/layout/hList7"/>
    <dgm:cxn modelId="{396A341E-4195-474E-B50E-2F2439E4E012}" type="presOf" srcId="{F75B1F74-BFE6-413E-A71B-5EEB166A21E2}" destId="{83421CFB-4855-4B26-95E8-1299B5140F84}" srcOrd="0" destOrd="0" presId="urn:microsoft.com/office/officeart/2005/8/layout/hList7"/>
    <dgm:cxn modelId="{DC36EE89-A2B7-4307-9CC4-242094A464B8}" type="presOf" srcId="{6B723D32-CE7C-45A0-9524-B2E59592BE71}" destId="{03B1A50F-736E-4C76-8DD4-B1F18ACE6606}" srcOrd="0" destOrd="0" presId="urn:microsoft.com/office/officeart/2005/8/layout/hList7"/>
    <dgm:cxn modelId="{7116ABD3-5701-4F2E-9801-C056FFD81000}" type="presOf" srcId="{0061B027-A7C3-43A2-B4A0-243A251348AF}" destId="{24C33153-817A-4C5E-9B2B-C4F599BAF58F}" srcOrd="1" destOrd="0" presId="urn:microsoft.com/office/officeart/2005/8/layout/hList7"/>
    <dgm:cxn modelId="{D1597828-33A0-4A5D-9063-38EF702FC274}" srcId="{6B723D32-CE7C-45A0-9524-B2E59592BE71}" destId="{AF02431C-8BFF-4A78-9A0E-78F402F243E9}" srcOrd="3" destOrd="0" parTransId="{92F1EC04-0D4D-4FDB-A699-F0F35E596BAB}" sibTransId="{B4939435-0046-4A00-BD24-D55B538F85C1}"/>
    <dgm:cxn modelId="{F67FA8E3-F13B-4FC9-9D3F-719F7D884C7E}" type="presOf" srcId="{06EEBC91-6925-4E44-AE96-C771DD357C12}" destId="{210EFA9A-8723-40E4-AF34-B630A5A82ABF}" srcOrd="0" destOrd="0" presId="urn:microsoft.com/office/officeart/2005/8/layout/hList7"/>
    <dgm:cxn modelId="{0614B5FB-6F98-4F8E-BEE4-3B9A75C93984}" srcId="{6B723D32-CE7C-45A0-9524-B2E59592BE71}" destId="{701CB637-904B-4536-825B-9E3EF46A078D}" srcOrd="1" destOrd="0" parTransId="{5F0AB6C6-7445-4C35-907C-4DE1519B70DA}" sibTransId="{AABE8D0F-8F99-4CE9-B077-4619835D9818}"/>
    <dgm:cxn modelId="{3F358117-8D43-4EE8-86F0-02262A3C1468}" type="presOf" srcId="{B4939435-0046-4A00-BD24-D55B538F85C1}" destId="{3B57747B-FF49-488D-BC4A-DC17E0B835FC}" srcOrd="0" destOrd="0" presId="urn:microsoft.com/office/officeart/2005/8/layout/hList7"/>
    <dgm:cxn modelId="{0DE4A21A-9426-4844-8013-E927D09DB156}" type="presOf" srcId="{F6BA740F-A488-4669-8043-0E70654C5FD8}" destId="{47AD6D94-D275-490E-AFE5-29F67B553087}" srcOrd="1" destOrd="0" presId="urn:microsoft.com/office/officeart/2005/8/layout/hList7"/>
    <dgm:cxn modelId="{8F0E132A-95FD-4459-B433-05FFC738F267}" type="presOf" srcId="{701CB637-904B-4536-825B-9E3EF46A078D}" destId="{669C695B-FD94-486E-B99A-3B3624AF497A}" srcOrd="0" destOrd="0" presId="urn:microsoft.com/office/officeart/2005/8/layout/hList7"/>
    <dgm:cxn modelId="{6259F304-774F-49B4-A4C6-B0521944365C}" type="presOf" srcId="{EE96564C-78AA-40E2-A1E9-16EE05CED83A}" destId="{BBEA7FF1-B957-4EC7-A73B-00CFB752E0D2}" srcOrd="0" destOrd="0" presId="urn:microsoft.com/office/officeart/2005/8/layout/hList7"/>
    <dgm:cxn modelId="{8E888DAB-65E5-4A1C-89C2-49B9821016CC}" type="presOf" srcId="{5E3C936B-5BB0-4149-B7BF-4A2268685A99}" destId="{1F210ED4-A542-4C63-B0DE-914F4AC795F0}" srcOrd="0" destOrd="0" presId="urn:microsoft.com/office/officeart/2005/8/layout/hList7"/>
    <dgm:cxn modelId="{CE5EBC2D-015F-4483-8077-4B05AD4C5F86}" type="presOf" srcId="{AABE8D0F-8F99-4CE9-B077-4619835D9818}" destId="{F9F3E2F4-9360-4C33-80B0-DEBB8E61295B}" srcOrd="0" destOrd="0" presId="urn:microsoft.com/office/officeart/2005/8/layout/hList7"/>
    <dgm:cxn modelId="{BA6C7D86-946A-4653-B4CF-BD431F87B4E1}" type="presParOf" srcId="{03B1A50F-736E-4C76-8DD4-B1F18ACE6606}" destId="{C074DF48-6C53-4BB1-8E57-83793F35652F}" srcOrd="0" destOrd="0" presId="urn:microsoft.com/office/officeart/2005/8/layout/hList7"/>
    <dgm:cxn modelId="{228D4611-EDFA-41A5-BEFE-9AEC0C631355}" type="presParOf" srcId="{03B1A50F-736E-4C76-8DD4-B1F18ACE6606}" destId="{99F6D195-4EED-45E0-A484-C075F35FF325}" srcOrd="1" destOrd="0" presId="urn:microsoft.com/office/officeart/2005/8/layout/hList7"/>
    <dgm:cxn modelId="{F7CEC834-429F-4066-9527-313CD537BD53}" type="presParOf" srcId="{99F6D195-4EED-45E0-A484-C075F35FF325}" destId="{AC7418F8-C451-483D-911F-210068D6A9D4}" srcOrd="0" destOrd="0" presId="urn:microsoft.com/office/officeart/2005/8/layout/hList7"/>
    <dgm:cxn modelId="{50AAB27C-C6EA-40FB-A510-F03AA8499743}" type="presParOf" srcId="{AC7418F8-C451-483D-911F-210068D6A9D4}" destId="{E7F511EC-81EA-4EC3-8CD9-306D1FA1E8AF}" srcOrd="0" destOrd="0" presId="urn:microsoft.com/office/officeart/2005/8/layout/hList7"/>
    <dgm:cxn modelId="{144D9187-419B-457D-8B23-2BE20F54670B}" type="presParOf" srcId="{AC7418F8-C451-483D-911F-210068D6A9D4}" destId="{47AD6D94-D275-490E-AFE5-29F67B553087}" srcOrd="1" destOrd="0" presId="urn:microsoft.com/office/officeart/2005/8/layout/hList7"/>
    <dgm:cxn modelId="{6D999283-48F3-4ACC-A2C4-2C21A96D29E5}" type="presParOf" srcId="{AC7418F8-C451-483D-911F-210068D6A9D4}" destId="{FEA2A9CA-CA8E-47BA-8529-F5D00D3402FF}" srcOrd="2" destOrd="0" presId="urn:microsoft.com/office/officeart/2005/8/layout/hList7"/>
    <dgm:cxn modelId="{10B24017-22FD-4855-864D-AD66C21D999F}" type="presParOf" srcId="{AC7418F8-C451-483D-911F-210068D6A9D4}" destId="{58A911FE-79DF-4F18-9184-FA7E84B86B6C}" srcOrd="3" destOrd="0" presId="urn:microsoft.com/office/officeart/2005/8/layout/hList7"/>
    <dgm:cxn modelId="{E29FC826-DF19-4250-BAE1-A51E791B131A}" type="presParOf" srcId="{99F6D195-4EED-45E0-A484-C075F35FF325}" destId="{BBEA7FF1-B957-4EC7-A73B-00CFB752E0D2}" srcOrd="1" destOrd="0" presId="urn:microsoft.com/office/officeart/2005/8/layout/hList7"/>
    <dgm:cxn modelId="{92CE1CDF-57CF-41F9-B4DD-A77BA28866AF}" type="presParOf" srcId="{99F6D195-4EED-45E0-A484-C075F35FF325}" destId="{7C357B99-7412-455B-9EC8-054D2825AD6B}" srcOrd="2" destOrd="0" presId="urn:microsoft.com/office/officeart/2005/8/layout/hList7"/>
    <dgm:cxn modelId="{F1300494-C691-47FA-8689-F27863EF5DBB}" type="presParOf" srcId="{7C357B99-7412-455B-9EC8-054D2825AD6B}" destId="{669C695B-FD94-486E-B99A-3B3624AF497A}" srcOrd="0" destOrd="0" presId="urn:microsoft.com/office/officeart/2005/8/layout/hList7"/>
    <dgm:cxn modelId="{9B8C6A47-E00B-4872-BFB7-6E2F4093E503}" type="presParOf" srcId="{7C357B99-7412-455B-9EC8-054D2825AD6B}" destId="{957320B5-0C16-4CE7-8DC9-DF62AED5D5B9}" srcOrd="1" destOrd="0" presId="urn:microsoft.com/office/officeart/2005/8/layout/hList7"/>
    <dgm:cxn modelId="{3809C4FF-73F7-44F1-A237-5B44582A2C01}" type="presParOf" srcId="{7C357B99-7412-455B-9EC8-054D2825AD6B}" destId="{7A6643A4-FF5C-4151-BD8F-0A2D0AD66508}" srcOrd="2" destOrd="0" presId="urn:microsoft.com/office/officeart/2005/8/layout/hList7"/>
    <dgm:cxn modelId="{CE8B6E56-56C5-4B49-93C5-138E45A9B576}" type="presParOf" srcId="{7C357B99-7412-455B-9EC8-054D2825AD6B}" destId="{1C9AA0EE-5086-4F96-828E-12AFACEC9D5B}" srcOrd="3" destOrd="0" presId="urn:microsoft.com/office/officeart/2005/8/layout/hList7"/>
    <dgm:cxn modelId="{608440C4-1823-4F46-8BE0-1FF295B65929}" type="presParOf" srcId="{99F6D195-4EED-45E0-A484-C075F35FF325}" destId="{F9F3E2F4-9360-4C33-80B0-DEBB8E61295B}" srcOrd="3" destOrd="0" presId="urn:microsoft.com/office/officeart/2005/8/layout/hList7"/>
    <dgm:cxn modelId="{4F406350-BE5D-4030-BD9C-96DFC4019E2E}" type="presParOf" srcId="{99F6D195-4EED-45E0-A484-C075F35FF325}" destId="{275D46C6-EDC2-4942-BA03-AA0ADADF9D54}" srcOrd="4" destOrd="0" presId="urn:microsoft.com/office/officeart/2005/8/layout/hList7"/>
    <dgm:cxn modelId="{9CF8C206-C74A-4812-AC24-7D707FEC1A26}" type="presParOf" srcId="{275D46C6-EDC2-4942-BA03-AA0ADADF9D54}" destId="{3C2E117D-D7CF-41F2-8E1B-76E6621F3BF6}" srcOrd="0" destOrd="0" presId="urn:microsoft.com/office/officeart/2005/8/layout/hList7"/>
    <dgm:cxn modelId="{57752DFF-3368-4B06-A4AD-1AE5008F0679}" type="presParOf" srcId="{275D46C6-EDC2-4942-BA03-AA0ADADF9D54}" destId="{6ECA7916-A66C-4DC5-BC5E-CECE9F68AA86}" srcOrd="1" destOrd="0" presId="urn:microsoft.com/office/officeart/2005/8/layout/hList7"/>
    <dgm:cxn modelId="{99122405-CEAA-446C-83A2-A0E2A661E52B}" type="presParOf" srcId="{275D46C6-EDC2-4942-BA03-AA0ADADF9D54}" destId="{FEE2F7C4-F13A-43EC-9C6E-7F06E9B02DC1}" srcOrd="2" destOrd="0" presId="urn:microsoft.com/office/officeart/2005/8/layout/hList7"/>
    <dgm:cxn modelId="{16D77CB8-3BC5-4FEE-94AC-FC355428FC71}" type="presParOf" srcId="{275D46C6-EDC2-4942-BA03-AA0ADADF9D54}" destId="{F370613F-9296-420B-994D-CC10B4FD8C3C}" srcOrd="3" destOrd="0" presId="urn:microsoft.com/office/officeart/2005/8/layout/hList7"/>
    <dgm:cxn modelId="{48D7DFA5-E65D-4550-92A2-0EA5E61B3A6B}" type="presParOf" srcId="{99F6D195-4EED-45E0-A484-C075F35FF325}" destId="{210EFA9A-8723-40E4-AF34-B630A5A82ABF}" srcOrd="5" destOrd="0" presId="urn:microsoft.com/office/officeart/2005/8/layout/hList7"/>
    <dgm:cxn modelId="{A62A4570-9ADE-4941-BF32-A8BB74A0845C}" type="presParOf" srcId="{99F6D195-4EED-45E0-A484-C075F35FF325}" destId="{405C99A8-20FF-4820-BB45-52872E0994B2}" srcOrd="6" destOrd="0" presId="urn:microsoft.com/office/officeart/2005/8/layout/hList7"/>
    <dgm:cxn modelId="{1D09DA67-1E22-4B8C-90C2-0C86A3AF45C6}" type="presParOf" srcId="{405C99A8-20FF-4820-BB45-52872E0994B2}" destId="{467B6F2E-6E69-4D3D-92C4-D08A5A456246}" srcOrd="0" destOrd="0" presId="urn:microsoft.com/office/officeart/2005/8/layout/hList7"/>
    <dgm:cxn modelId="{C99FBCF2-C0F7-4FD3-97DA-AD049BA1BE92}" type="presParOf" srcId="{405C99A8-20FF-4820-BB45-52872E0994B2}" destId="{6942202B-EE3B-4B2E-8B4B-2F00F43EC37D}" srcOrd="1" destOrd="0" presId="urn:microsoft.com/office/officeart/2005/8/layout/hList7"/>
    <dgm:cxn modelId="{26501D3A-E521-4666-A260-403ECFCEB853}" type="presParOf" srcId="{405C99A8-20FF-4820-BB45-52872E0994B2}" destId="{25425080-077F-4873-B56D-C34E0E2233BD}" srcOrd="2" destOrd="0" presId="urn:microsoft.com/office/officeart/2005/8/layout/hList7"/>
    <dgm:cxn modelId="{94B3E647-5B65-46D7-BAFB-03B39887D0F2}" type="presParOf" srcId="{405C99A8-20FF-4820-BB45-52872E0994B2}" destId="{8A4CC47E-699D-472B-AB4A-0846972289CA}" srcOrd="3" destOrd="0" presId="urn:microsoft.com/office/officeart/2005/8/layout/hList7"/>
    <dgm:cxn modelId="{6A250DBB-D062-4257-9F5B-7C7740965DB8}" type="presParOf" srcId="{99F6D195-4EED-45E0-A484-C075F35FF325}" destId="{3B57747B-FF49-488D-BC4A-DC17E0B835FC}" srcOrd="7" destOrd="0" presId="urn:microsoft.com/office/officeart/2005/8/layout/hList7"/>
    <dgm:cxn modelId="{55D3375C-D1DA-479E-BE57-7E68EFC6E57A}" type="presParOf" srcId="{99F6D195-4EED-45E0-A484-C075F35FF325}" destId="{FC80E8FE-877A-4FAD-9158-3AE5E48CD209}" srcOrd="8" destOrd="0" presId="urn:microsoft.com/office/officeart/2005/8/layout/hList7"/>
    <dgm:cxn modelId="{6CD970E4-F5D8-41ED-92A1-730635E433E7}" type="presParOf" srcId="{FC80E8FE-877A-4FAD-9158-3AE5E48CD209}" destId="{7AA5771C-3F6D-4521-8AE3-B732F7AB55C4}" srcOrd="0" destOrd="0" presId="urn:microsoft.com/office/officeart/2005/8/layout/hList7"/>
    <dgm:cxn modelId="{E318CE0B-A3F8-4E03-8B9E-07CB52ED507D}" type="presParOf" srcId="{FC80E8FE-877A-4FAD-9158-3AE5E48CD209}" destId="{24C33153-817A-4C5E-9B2B-C4F599BAF58F}" srcOrd="1" destOrd="0" presId="urn:microsoft.com/office/officeart/2005/8/layout/hList7"/>
    <dgm:cxn modelId="{042DDF03-1F30-406A-AD78-C25A26BF18A9}" type="presParOf" srcId="{FC80E8FE-877A-4FAD-9158-3AE5E48CD209}" destId="{71A45760-B9A7-4E27-958D-70F51B385D9C}" srcOrd="2" destOrd="0" presId="urn:microsoft.com/office/officeart/2005/8/layout/hList7"/>
    <dgm:cxn modelId="{943F901A-995A-4B81-88FC-26355440C728}" type="presParOf" srcId="{FC80E8FE-877A-4FAD-9158-3AE5E48CD209}" destId="{6008C3C2-4746-472B-9B18-C7A9C890232A}" srcOrd="3" destOrd="0" presId="urn:microsoft.com/office/officeart/2005/8/layout/hList7"/>
    <dgm:cxn modelId="{1E021EA0-EF43-4746-AE28-9D614E37AAC5}" type="presParOf" srcId="{99F6D195-4EED-45E0-A484-C075F35FF325}" destId="{1F210ED4-A542-4C63-B0DE-914F4AC795F0}" srcOrd="9" destOrd="0" presId="urn:microsoft.com/office/officeart/2005/8/layout/hList7"/>
    <dgm:cxn modelId="{9CD673A3-7DD3-455A-B8CF-6A4A4B72CD57}" type="presParOf" srcId="{99F6D195-4EED-45E0-A484-C075F35FF325}" destId="{74B56D7C-3EDF-46E7-AED7-BC8F24973921}" srcOrd="10" destOrd="0" presId="urn:microsoft.com/office/officeart/2005/8/layout/hList7"/>
    <dgm:cxn modelId="{3128C8D9-036B-4DA1-BA5D-02FD0A3DF7B4}" type="presParOf" srcId="{74B56D7C-3EDF-46E7-AED7-BC8F24973921}" destId="{83421CFB-4855-4B26-95E8-1299B5140F84}" srcOrd="0" destOrd="0" presId="urn:microsoft.com/office/officeart/2005/8/layout/hList7"/>
    <dgm:cxn modelId="{E3729559-058F-4790-8A60-1E710D0F3AE3}" type="presParOf" srcId="{74B56D7C-3EDF-46E7-AED7-BC8F24973921}" destId="{31A6BF53-4ACB-4B6B-B8B0-50FAEBDFFF85}" srcOrd="1" destOrd="0" presId="urn:microsoft.com/office/officeart/2005/8/layout/hList7"/>
    <dgm:cxn modelId="{97E3C340-C683-4522-8D24-12D1E97193F0}" type="presParOf" srcId="{74B56D7C-3EDF-46E7-AED7-BC8F24973921}" destId="{A370CA1A-D58B-4BBA-81F5-AB2E75E12B7F}" srcOrd="2" destOrd="0" presId="urn:microsoft.com/office/officeart/2005/8/layout/hList7"/>
    <dgm:cxn modelId="{7EF02DA0-8FD2-4998-8367-6F844F78F4C9}" type="presParOf" srcId="{74B56D7C-3EDF-46E7-AED7-BC8F24973921}" destId="{8656A6DE-1DAA-48A8-A6E3-B8B3A7BE8954}"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2180C-484B-4F2A-A5B1-BD5F1716657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9CC47D47-5209-4113-863E-57A726C6339E}">
      <dgm:prSet phldrT="[Текст]" custT="1"/>
      <dgm:spPr/>
      <dgm:t>
        <a:bodyPr/>
        <a:lstStyle/>
        <a:p>
          <a:r>
            <a:rPr lang="ru-RU" sz="2400" b="1" dirty="0" smtClean="0"/>
            <a:t>Живой фенотип не жестко соответствует генотипу по 2-м причинам</a:t>
          </a:r>
          <a:endParaRPr lang="ru-RU" sz="2400" b="1" dirty="0"/>
        </a:p>
      </dgm:t>
    </dgm:pt>
    <dgm:pt modelId="{2C0348D6-68BD-470A-BEFB-E86DAE304B7A}" type="parTrans" cxnId="{591E43D4-C9B1-48DA-BDDB-04DC4A001644}">
      <dgm:prSet/>
      <dgm:spPr/>
      <dgm:t>
        <a:bodyPr/>
        <a:lstStyle/>
        <a:p>
          <a:endParaRPr lang="ru-RU"/>
        </a:p>
      </dgm:t>
    </dgm:pt>
    <dgm:pt modelId="{97E472B1-320E-4577-A31F-85BB9C50660D}" type="sibTrans" cxnId="{591E43D4-C9B1-48DA-BDDB-04DC4A001644}">
      <dgm:prSet/>
      <dgm:spPr/>
      <dgm:t>
        <a:bodyPr/>
        <a:lstStyle/>
        <a:p>
          <a:endParaRPr lang="ru-RU"/>
        </a:p>
      </dgm:t>
    </dgm:pt>
    <dgm:pt modelId="{148F7950-C71C-4448-8231-BB9361630B8D}">
      <dgm:prSet phldrT="[Текст]"/>
      <dgm:spPr/>
      <dgm:t>
        <a:bodyPr/>
        <a:lstStyle/>
        <a:p>
          <a:pPr algn="l"/>
          <a:r>
            <a:rPr lang="ru-RU" b="1" dirty="0" smtClean="0"/>
            <a:t>Наследуются не признаки как таковые, а спектр возможностей развития в зависимости от условий среды</a:t>
          </a:r>
          <a:endParaRPr lang="ru-RU" b="1" dirty="0"/>
        </a:p>
      </dgm:t>
    </dgm:pt>
    <dgm:pt modelId="{C7EC5B7B-4539-44FF-8114-0240FB1E6E41}" type="parTrans" cxnId="{71B9C56B-9ABA-4ECC-99AA-468D4221991A}">
      <dgm:prSet/>
      <dgm:spPr/>
      <dgm:t>
        <a:bodyPr/>
        <a:lstStyle/>
        <a:p>
          <a:endParaRPr lang="ru-RU"/>
        </a:p>
      </dgm:t>
    </dgm:pt>
    <dgm:pt modelId="{E3A3FAA5-FC98-4644-852E-2ADBDFFC9609}" type="sibTrans" cxnId="{71B9C56B-9ABA-4ECC-99AA-468D4221991A}">
      <dgm:prSet/>
      <dgm:spPr/>
      <dgm:t>
        <a:bodyPr/>
        <a:lstStyle/>
        <a:p>
          <a:endParaRPr lang="ru-RU"/>
        </a:p>
      </dgm:t>
    </dgm:pt>
    <dgm:pt modelId="{68402B1E-E3AB-42D6-956D-876D2A4186CC}">
      <dgm:prSet phldrT="[Текст]"/>
      <dgm:spPr/>
      <dgm:t>
        <a:bodyPr/>
        <a:lstStyle/>
        <a:p>
          <a:pPr algn="l"/>
          <a:r>
            <a:rPr lang="ru-RU" b="1" dirty="0" smtClean="0"/>
            <a:t>На реализацию каждого признака в онтогенезе влияют многие гены</a:t>
          </a:r>
          <a:endParaRPr lang="ru-RU" b="1" dirty="0"/>
        </a:p>
      </dgm:t>
    </dgm:pt>
    <dgm:pt modelId="{E0284525-3D2C-4E62-8B15-AB1E546EFD37}" type="parTrans" cxnId="{69CDD703-F1EE-4027-9334-734BBBEF77BA}">
      <dgm:prSet/>
      <dgm:spPr/>
      <dgm:t>
        <a:bodyPr/>
        <a:lstStyle/>
        <a:p>
          <a:endParaRPr lang="ru-RU"/>
        </a:p>
      </dgm:t>
    </dgm:pt>
    <dgm:pt modelId="{3952E6E7-D258-477B-9596-F42E0983932E}" type="sibTrans" cxnId="{69CDD703-F1EE-4027-9334-734BBBEF77BA}">
      <dgm:prSet/>
      <dgm:spPr/>
      <dgm:t>
        <a:bodyPr/>
        <a:lstStyle/>
        <a:p>
          <a:endParaRPr lang="ru-RU"/>
        </a:p>
      </dgm:t>
    </dgm:pt>
    <dgm:pt modelId="{6EDB92A7-543C-4CA0-971C-175170D04D41}" type="pres">
      <dgm:prSet presAssocID="{38E2180C-484B-4F2A-A5B1-BD5F17166572}" presName="diagram" presStyleCnt="0">
        <dgm:presLayoutVars>
          <dgm:chPref val="1"/>
          <dgm:dir/>
          <dgm:animOne val="branch"/>
          <dgm:animLvl val="lvl"/>
          <dgm:resizeHandles/>
        </dgm:presLayoutVars>
      </dgm:prSet>
      <dgm:spPr/>
      <dgm:t>
        <a:bodyPr/>
        <a:lstStyle/>
        <a:p>
          <a:endParaRPr lang="ru-RU"/>
        </a:p>
      </dgm:t>
    </dgm:pt>
    <dgm:pt modelId="{FF8E8064-C11A-482D-B0FD-0480922AA290}" type="pres">
      <dgm:prSet presAssocID="{9CC47D47-5209-4113-863E-57A726C6339E}" presName="root" presStyleCnt="0"/>
      <dgm:spPr/>
    </dgm:pt>
    <dgm:pt modelId="{C3C2E0CD-731F-49F3-B5DE-5B19DA366D3E}" type="pres">
      <dgm:prSet presAssocID="{9CC47D47-5209-4113-863E-57A726C6339E}" presName="rootComposite" presStyleCnt="0"/>
      <dgm:spPr/>
    </dgm:pt>
    <dgm:pt modelId="{3D3AE7F9-A0C2-4E4A-8D98-6D03BCE92DB4}" type="pres">
      <dgm:prSet presAssocID="{9CC47D47-5209-4113-863E-57A726C6339E}" presName="rootText" presStyleLbl="node1" presStyleIdx="0" presStyleCnt="1" custScaleX="356174" custScaleY="141531" custLinFactNeighborX="-2532" custLinFactNeighborY="-294"/>
      <dgm:spPr/>
      <dgm:t>
        <a:bodyPr/>
        <a:lstStyle/>
        <a:p>
          <a:endParaRPr lang="ru-RU"/>
        </a:p>
      </dgm:t>
    </dgm:pt>
    <dgm:pt modelId="{2DDC0EE6-0100-4DD8-BCCA-45CE9BF4201B}" type="pres">
      <dgm:prSet presAssocID="{9CC47D47-5209-4113-863E-57A726C6339E}" presName="rootConnector" presStyleLbl="node1" presStyleIdx="0" presStyleCnt="1"/>
      <dgm:spPr/>
      <dgm:t>
        <a:bodyPr/>
        <a:lstStyle/>
        <a:p>
          <a:endParaRPr lang="ru-RU"/>
        </a:p>
      </dgm:t>
    </dgm:pt>
    <dgm:pt modelId="{851C498C-5B42-4563-BC36-688CEAE43F85}" type="pres">
      <dgm:prSet presAssocID="{9CC47D47-5209-4113-863E-57A726C6339E}" presName="childShape" presStyleCnt="0"/>
      <dgm:spPr/>
    </dgm:pt>
    <dgm:pt modelId="{D2DF5D9D-02A6-405C-9575-EB0D14FA51C1}" type="pres">
      <dgm:prSet presAssocID="{C7EC5B7B-4539-44FF-8114-0240FB1E6E41}" presName="Name13" presStyleLbl="parChTrans1D2" presStyleIdx="0" presStyleCnt="2"/>
      <dgm:spPr/>
      <dgm:t>
        <a:bodyPr/>
        <a:lstStyle/>
        <a:p>
          <a:endParaRPr lang="ru-RU"/>
        </a:p>
      </dgm:t>
    </dgm:pt>
    <dgm:pt modelId="{CD07E230-3D05-42B2-A2B4-8B281D79E542}" type="pres">
      <dgm:prSet presAssocID="{148F7950-C71C-4448-8231-BB9361630B8D}" presName="childText" presStyleLbl="bgAcc1" presStyleIdx="0" presStyleCnt="2" custScaleX="355556">
        <dgm:presLayoutVars>
          <dgm:bulletEnabled val="1"/>
        </dgm:presLayoutVars>
      </dgm:prSet>
      <dgm:spPr/>
      <dgm:t>
        <a:bodyPr/>
        <a:lstStyle/>
        <a:p>
          <a:endParaRPr lang="ru-RU"/>
        </a:p>
      </dgm:t>
    </dgm:pt>
    <dgm:pt modelId="{548D52FC-28A4-4091-AC03-E05B67BCA304}" type="pres">
      <dgm:prSet presAssocID="{E0284525-3D2C-4E62-8B15-AB1E546EFD37}" presName="Name13" presStyleLbl="parChTrans1D2" presStyleIdx="1" presStyleCnt="2"/>
      <dgm:spPr/>
      <dgm:t>
        <a:bodyPr/>
        <a:lstStyle/>
        <a:p>
          <a:endParaRPr lang="ru-RU"/>
        </a:p>
      </dgm:t>
    </dgm:pt>
    <dgm:pt modelId="{B6010AB2-81FD-4B1F-9467-CDB66C1D04A0}" type="pres">
      <dgm:prSet presAssocID="{68402B1E-E3AB-42D6-956D-876D2A4186CC}" presName="childText" presStyleLbl="bgAcc1" presStyleIdx="1" presStyleCnt="2" custScaleX="349599">
        <dgm:presLayoutVars>
          <dgm:bulletEnabled val="1"/>
        </dgm:presLayoutVars>
      </dgm:prSet>
      <dgm:spPr/>
      <dgm:t>
        <a:bodyPr/>
        <a:lstStyle/>
        <a:p>
          <a:endParaRPr lang="ru-RU"/>
        </a:p>
      </dgm:t>
    </dgm:pt>
  </dgm:ptLst>
  <dgm:cxnLst>
    <dgm:cxn modelId="{002F1587-7852-4271-A2B6-108D1C0B0D0F}" type="presOf" srcId="{38E2180C-484B-4F2A-A5B1-BD5F17166572}" destId="{6EDB92A7-543C-4CA0-971C-175170D04D41}" srcOrd="0" destOrd="0" presId="urn:microsoft.com/office/officeart/2005/8/layout/hierarchy3"/>
    <dgm:cxn modelId="{05CCEED7-228B-4268-B72F-CFE6F11BD4D5}" type="presOf" srcId="{E0284525-3D2C-4E62-8B15-AB1E546EFD37}" destId="{548D52FC-28A4-4091-AC03-E05B67BCA304}" srcOrd="0" destOrd="0" presId="urn:microsoft.com/office/officeart/2005/8/layout/hierarchy3"/>
    <dgm:cxn modelId="{63B61852-CA22-4C8D-A5F2-C2F5205C6CDD}" type="presOf" srcId="{68402B1E-E3AB-42D6-956D-876D2A4186CC}" destId="{B6010AB2-81FD-4B1F-9467-CDB66C1D04A0}" srcOrd="0" destOrd="0" presId="urn:microsoft.com/office/officeart/2005/8/layout/hierarchy3"/>
    <dgm:cxn modelId="{591E43D4-C9B1-48DA-BDDB-04DC4A001644}" srcId="{38E2180C-484B-4F2A-A5B1-BD5F17166572}" destId="{9CC47D47-5209-4113-863E-57A726C6339E}" srcOrd="0" destOrd="0" parTransId="{2C0348D6-68BD-470A-BEFB-E86DAE304B7A}" sibTransId="{97E472B1-320E-4577-A31F-85BB9C50660D}"/>
    <dgm:cxn modelId="{8E70010E-4B82-4193-8ED6-6ECAF2DA71B6}" type="presOf" srcId="{C7EC5B7B-4539-44FF-8114-0240FB1E6E41}" destId="{D2DF5D9D-02A6-405C-9575-EB0D14FA51C1}" srcOrd="0" destOrd="0" presId="urn:microsoft.com/office/officeart/2005/8/layout/hierarchy3"/>
    <dgm:cxn modelId="{71B9C56B-9ABA-4ECC-99AA-468D4221991A}" srcId="{9CC47D47-5209-4113-863E-57A726C6339E}" destId="{148F7950-C71C-4448-8231-BB9361630B8D}" srcOrd="0" destOrd="0" parTransId="{C7EC5B7B-4539-44FF-8114-0240FB1E6E41}" sibTransId="{E3A3FAA5-FC98-4644-852E-2ADBDFFC9609}"/>
    <dgm:cxn modelId="{A90AF2B0-0A9E-42BA-8663-15536E5483B3}" type="presOf" srcId="{9CC47D47-5209-4113-863E-57A726C6339E}" destId="{3D3AE7F9-A0C2-4E4A-8D98-6D03BCE92DB4}" srcOrd="0" destOrd="0" presId="urn:microsoft.com/office/officeart/2005/8/layout/hierarchy3"/>
    <dgm:cxn modelId="{69CDD703-F1EE-4027-9334-734BBBEF77BA}" srcId="{9CC47D47-5209-4113-863E-57A726C6339E}" destId="{68402B1E-E3AB-42D6-956D-876D2A4186CC}" srcOrd="1" destOrd="0" parTransId="{E0284525-3D2C-4E62-8B15-AB1E546EFD37}" sibTransId="{3952E6E7-D258-477B-9596-F42E0983932E}"/>
    <dgm:cxn modelId="{828C9279-8536-4329-8589-9544FB541533}" type="presOf" srcId="{9CC47D47-5209-4113-863E-57A726C6339E}" destId="{2DDC0EE6-0100-4DD8-BCCA-45CE9BF4201B}" srcOrd="1" destOrd="0" presId="urn:microsoft.com/office/officeart/2005/8/layout/hierarchy3"/>
    <dgm:cxn modelId="{64C39894-F939-453C-8317-18B0A0A31C54}" type="presOf" srcId="{148F7950-C71C-4448-8231-BB9361630B8D}" destId="{CD07E230-3D05-42B2-A2B4-8B281D79E542}" srcOrd="0" destOrd="0" presId="urn:microsoft.com/office/officeart/2005/8/layout/hierarchy3"/>
    <dgm:cxn modelId="{88B82022-495A-43E5-89FD-8723EDF98D14}" type="presParOf" srcId="{6EDB92A7-543C-4CA0-971C-175170D04D41}" destId="{FF8E8064-C11A-482D-B0FD-0480922AA290}" srcOrd="0" destOrd="0" presId="urn:microsoft.com/office/officeart/2005/8/layout/hierarchy3"/>
    <dgm:cxn modelId="{4558C336-741D-4079-AB01-5AC313539A27}" type="presParOf" srcId="{FF8E8064-C11A-482D-B0FD-0480922AA290}" destId="{C3C2E0CD-731F-49F3-B5DE-5B19DA366D3E}" srcOrd="0" destOrd="0" presId="urn:microsoft.com/office/officeart/2005/8/layout/hierarchy3"/>
    <dgm:cxn modelId="{FB497EE3-345B-4D48-BA8B-A84A2D246A63}" type="presParOf" srcId="{C3C2E0CD-731F-49F3-B5DE-5B19DA366D3E}" destId="{3D3AE7F9-A0C2-4E4A-8D98-6D03BCE92DB4}" srcOrd="0" destOrd="0" presId="urn:microsoft.com/office/officeart/2005/8/layout/hierarchy3"/>
    <dgm:cxn modelId="{662582C7-C49D-4E17-899A-C91658FD135A}" type="presParOf" srcId="{C3C2E0CD-731F-49F3-B5DE-5B19DA366D3E}" destId="{2DDC0EE6-0100-4DD8-BCCA-45CE9BF4201B}" srcOrd="1" destOrd="0" presId="urn:microsoft.com/office/officeart/2005/8/layout/hierarchy3"/>
    <dgm:cxn modelId="{61B31359-6BE9-4D19-A140-3E9F33446A62}" type="presParOf" srcId="{FF8E8064-C11A-482D-B0FD-0480922AA290}" destId="{851C498C-5B42-4563-BC36-688CEAE43F85}" srcOrd="1" destOrd="0" presId="urn:microsoft.com/office/officeart/2005/8/layout/hierarchy3"/>
    <dgm:cxn modelId="{E9096CA2-6D65-4C29-A498-387A0FBB7A1E}" type="presParOf" srcId="{851C498C-5B42-4563-BC36-688CEAE43F85}" destId="{D2DF5D9D-02A6-405C-9575-EB0D14FA51C1}" srcOrd="0" destOrd="0" presId="urn:microsoft.com/office/officeart/2005/8/layout/hierarchy3"/>
    <dgm:cxn modelId="{24D6EA38-146D-4030-94BA-1E66B4605588}" type="presParOf" srcId="{851C498C-5B42-4563-BC36-688CEAE43F85}" destId="{CD07E230-3D05-42B2-A2B4-8B281D79E542}" srcOrd="1" destOrd="0" presId="urn:microsoft.com/office/officeart/2005/8/layout/hierarchy3"/>
    <dgm:cxn modelId="{EC999B33-E19F-4A07-9BC2-3EA0C96EF70A}" type="presParOf" srcId="{851C498C-5B42-4563-BC36-688CEAE43F85}" destId="{548D52FC-28A4-4091-AC03-E05B67BCA304}" srcOrd="2" destOrd="0" presId="urn:microsoft.com/office/officeart/2005/8/layout/hierarchy3"/>
    <dgm:cxn modelId="{3EC61ED7-129D-4156-9907-25C89D7F182D}" type="presParOf" srcId="{851C498C-5B42-4563-BC36-688CEAE43F85}" destId="{B6010AB2-81FD-4B1F-9467-CDB66C1D04A0}"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D9CAF9-93EA-4FA8-BDCD-40721404C9E1}"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ru-RU"/>
        </a:p>
      </dgm:t>
    </dgm:pt>
    <dgm:pt modelId="{39DA4BEE-29D8-4EF8-8276-F5F133E0D7A5}">
      <dgm:prSet phldrT="[Текст]"/>
      <dgm:spPr>
        <a:solidFill>
          <a:srgbClr val="2F6B32"/>
        </a:solidFill>
      </dgm:spPr>
      <dgm:t>
        <a:bodyPr/>
        <a:lstStyle/>
        <a:p>
          <a:r>
            <a:rPr lang="ru-RU" dirty="0" smtClean="0"/>
            <a:t>Естественный отбор</a:t>
          </a:r>
          <a:endParaRPr lang="ru-RU" dirty="0"/>
        </a:p>
      </dgm:t>
    </dgm:pt>
    <dgm:pt modelId="{3554A585-656C-406C-B8ED-601B31FAB851}" type="parTrans" cxnId="{070576C4-60CB-43F4-94DB-F2D08B284BA8}">
      <dgm:prSet/>
      <dgm:spPr/>
      <dgm:t>
        <a:bodyPr/>
        <a:lstStyle/>
        <a:p>
          <a:endParaRPr lang="ru-RU"/>
        </a:p>
      </dgm:t>
    </dgm:pt>
    <dgm:pt modelId="{4F0B58CD-2088-4E12-B3A2-2846E737C8F7}" type="sibTrans" cxnId="{070576C4-60CB-43F4-94DB-F2D08B284BA8}">
      <dgm:prSet/>
      <dgm:spPr/>
      <dgm:t>
        <a:bodyPr/>
        <a:lstStyle/>
        <a:p>
          <a:endParaRPr lang="ru-RU"/>
        </a:p>
      </dgm:t>
    </dgm:pt>
    <dgm:pt modelId="{29FC9A12-F9AD-4091-BBE8-FEB50CFC92C4}">
      <dgm:prSet phldrT="[Текст]"/>
      <dgm:spPr>
        <a:solidFill>
          <a:schemeClr val="tx2">
            <a:lumMod val="75000"/>
            <a:alpha val="90000"/>
          </a:schemeClr>
        </a:solidFill>
      </dgm:spPr>
      <dgm:t>
        <a:bodyPr/>
        <a:lstStyle/>
        <a:p>
          <a:pPr algn="just"/>
          <a:r>
            <a:rPr lang="ru-RU" b="1" i="1" u="sng" dirty="0" smtClean="0">
              <a:solidFill>
                <a:schemeClr val="bg1"/>
              </a:solidFill>
            </a:rPr>
            <a:t>Обновляющий отбор</a:t>
          </a:r>
          <a:r>
            <a:rPr lang="ru-RU" b="1" i="1" dirty="0" smtClean="0">
              <a:solidFill>
                <a:schemeClr val="bg1"/>
              </a:solidFill>
            </a:rPr>
            <a:t> </a:t>
          </a:r>
          <a:r>
            <a:rPr lang="ru-RU" b="1" i="0" dirty="0" smtClean="0">
              <a:solidFill>
                <a:schemeClr val="bg1"/>
              </a:solidFill>
            </a:rPr>
            <a:t>обеспечивает преобразование старых и выработку новых приспособлений организмов. Этот вид отбора впервые предложен Ч. </a:t>
          </a:r>
          <a:r>
            <a:rPr lang="ru-RU" b="1" i="0" dirty="0" err="1" smtClean="0">
              <a:solidFill>
                <a:schemeClr val="bg1"/>
              </a:solidFill>
            </a:rPr>
            <a:t>Дарвиным</a:t>
          </a:r>
          <a:endParaRPr lang="ru-RU" b="1" i="1" dirty="0">
            <a:solidFill>
              <a:schemeClr val="bg1"/>
            </a:solidFill>
          </a:endParaRPr>
        </a:p>
      </dgm:t>
    </dgm:pt>
    <dgm:pt modelId="{2EBA6EAA-50FE-48FC-BD47-CE9CA073D431}" type="parTrans" cxnId="{112C379C-0A95-4D97-902D-7BC1CB8B6CDE}">
      <dgm:prSet/>
      <dgm:spPr/>
      <dgm:t>
        <a:bodyPr/>
        <a:lstStyle/>
        <a:p>
          <a:endParaRPr lang="ru-RU"/>
        </a:p>
      </dgm:t>
    </dgm:pt>
    <dgm:pt modelId="{09DECB33-9DBB-4038-87DE-03EF4FA77954}" type="sibTrans" cxnId="{112C379C-0A95-4D97-902D-7BC1CB8B6CDE}">
      <dgm:prSet/>
      <dgm:spPr/>
      <dgm:t>
        <a:bodyPr/>
        <a:lstStyle/>
        <a:p>
          <a:endParaRPr lang="ru-RU"/>
        </a:p>
      </dgm:t>
    </dgm:pt>
    <dgm:pt modelId="{958A9E9E-F08A-472D-BC53-A1D1B66CCB58}">
      <dgm:prSet phldrT="[Текст]"/>
      <dgm:spPr>
        <a:solidFill>
          <a:schemeClr val="tx2">
            <a:lumMod val="75000"/>
            <a:alpha val="90000"/>
          </a:schemeClr>
        </a:solidFill>
      </dgm:spPr>
      <dgm:t>
        <a:bodyPr/>
        <a:lstStyle/>
        <a:p>
          <a:pPr algn="just"/>
          <a:r>
            <a:rPr lang="ru-RU" b="1" i="1" u="sng" dirty="0" smtClean="0">
              <a:solidFill>
                <a:schemeClr val="bg1"/>
              </a:solidFill>
            </a:rPr>
            <a:t>Стабилизирующий отбор</a:t>
          </a:r>
          <a:r>
            <a:rPr lang="ru-RU" b="1" i="0" u="none" dirty="0" smtClean="0">
              <a:solidFill>
                <a:schemeClr val="bg1"/>
              </a:solidFill>
            </a:rPr>
            <a:t>  закрепляет норму реакции и уровень достигнутый организмом в процессе эволюции. Действует в условиях среды, долгое время остающейся однородной.  </a:t>
          </a:r>
          <a:endParaRPr lang="ru-RU" b="1" i="1" u="sng" dirty="0">
            <a:solidFill>
              <a:schemeClr val="bg1"/>
            </a:solidFill>
          </a:endParaRPr>
        </a:p>
      </dgm:t>
    </dgm:pt>
    <dgm:pt modelId="{552C9919-C61D-4C9E-BA0C-29217A05A1F5}" type="parTrans" cxnId="{46C928E4-B1F2-49B7-935A-0FC6A304F7DC}">
      <dgm:prSet/>
      <dgm:spPr/>
      <dgm:t>
        <a:bodyPr/>
        <a:lstStyle/>
        <a:p>
          <a:endParaRPr lang="ru-RU"/>
        </a:p>
      </dgm:t>
    </dgm:pt>
    <dgm:pt modelId="{508DD659-0F08-45B4-AC69-65AE40260DD7}" type="sibTrans" cxnId="{46C928E4-B1F2-49B7-935A-0FC6A304F7DC}">
      <dgm:prSet/>
      <dgm:spPr/>
      <dgm:t>
        <a:bodyPr/>
        <a:lstStyle/>
        <a:p>
          <a:endParaRPr lang="ru-RU"/>
        </a:p>
      </dgm:t>
    </dgm:pt>
    <dgm:pt modelId="{04127883-136F-4345-9CBF-3111720AD7B8}">
      <dgm:prSet/>
      <dgm:spPr>
        <a:solidFill>
          <a:schemeClr val="tx2">
            <a:lumMod val="75000"/>
            <a:alpha val="90000"/>
          </a:schemeClr>
        </a:solidFill>
      </dgm:spPr>
      <dgm:t>
        <a:bodyPr/>
        <a:lstStyle/>
        <a:p>
          <a:pPr algn="just"/>
          <a:r>
            <a:rPr lang="ru-RU" b="1" i="1" u="sng" dirty="0" err="1" smtClean="0">
              <a:solidFill>
                <a:schemeClr val="bg1"/>
              </a:solidFill>
            </a:rPr>
            <a:t>Дизруптивный</a:t>
          </a:r>
          <a:r>
            <a:rPr lang="ru-RU" b="1" i="1" u="sng" dirty="0" smtClean="0">
              <a:solidFill>
                <a:schemeClr val="bg1"/>
              </a:solidFill>
            </a:rPr>
            <a:t> отбор</a:t>
          </a:r>
          <a:r>
            <a:rPr lang="ru-RU" b="1" i="0" u="none" dirty="0" smtClean="0">
              <a:solidFill>
                <a:schemeClr val="bg1"/>
              </a:solidFill>
            </a:rPr>
            <a:t> при этом отборе ни одна из групп генотипов не имеет преимущества из-за одновременного изменения условий среды. В этом случае у одних организмов отбор идёт по одному признаку, у других по другому, в результате популяция как бы разрывается на группы особей, каждая из которых потом эволюционирует самостоятельно.</a:t>
          </a:r>
          <a:endParaRPr lang="ru-RU" b="1" i="1" u="sng" dirty="0">
            <a:solidFill>
              <a:schemeClr val="bg1"/>
            </a:solidFill>
          </a:endParaRPr>
        </a:p>
      </dgm:t>
    </dgm:pt>
    <dgm:pt modelId="{79325D2F-69AA-4EEC-9A17-4AFBB585446F}" type="parTrans" cxnId="{82F70F58-EA4A-4767-8713-F2A3E5F6A0AD}">
      <dgm:prSet/>
      <dgm:spPr/>
      <dgm:t>
        <a:bodyPr/>
        <a:lstStyle/>
        <a:p>
          <a:endParaRPr lang="ru-RU"/>
        </a:p>
      </dgm:t>
    </dgm:pt>
    <dgm:pt modelId="{28D30163-FF1E-4761-AEEA-B9A7465AC899}" type="sibTrans" cxnId="{82F70F58-EA4A-4767-8713-F2A3E5F6A0AD}">
      <dgm:prSet/>
      <dgm:spPr/>
      <dgm:t>
        <a:bodyPr/>
        <a:lstStyle/>
        <a:p>
          <a:endParaRPr lang="ru-RU"/>
        </a:p>
      </dgm:t>
    </dgm:pt>
    <dgm:pt modelId="{B1CC09B7-BE3F-4274-97EC-CCC8DC2FEBE5}" type="pres">
      <dgm:prSet presAssocID="{E5D9CAF9-93EA-4FA8-BDCD-40721404C9E1}" presName="diagram" presStyleCnt="0">
        <dgm:presLayoutVars>
          <dgm:chPref val="1"/>
          <dgm:dir/>
          <dgm:animOne val="branch"/>
          <dgm:animLvl val="lvl"/>
          <dgm:resizeHandles/>
        </dgm:presLayoutVars>
      </dgm:prSet>
      <dgm:spPr/>
      <dgm:t>
        <a:bodyPr/>
        <a:lstStyle/>
        <a:p>
          <a:endParaRPr lang="ru-RU"/>
        </a:p>
      </dgm:t>
    </dgm:pt>
    <dgm:pt modelId="{112D79F3-1680-4788-8F45-B7FDC724C748}" type="pres">
      <dgm:prSet presAssocID="{39DA4BEE-29D8-4EF8-8276-F5F133E0D7A5}" presName="root" presStyleCnt="0"/>
      <dgm:spPr/>
    </dgm:pt>
    <dgm:pt modelId="{02E1B996-A8BA-4220-8CEC-36A687BEE431}" type="pres">
      <dgm:prSet presAssocID="{39DA4BEE-29D8-4EF8-8276-F5F133E0D7A5}" presName="rootComposite" presStyleCnt="0"/>
      <dgm:spPr/>
    </dgm:pt>
    <dgm:pt modelId="{5988893B-A274-4442-9A15-1F511B0A6CC4}" type="pres">
      <dgm:prSet presAssocID="{39DA4BEE-29D8-4EF8-8276-F5F133E0D7A5}" presName="rootText" presStyleLbl="node1" presStyleIdx="0" presStyleCnt="1" custScaleX="428901" custScaleY="80737"/>
      <dgm:spPr/>
      <dgm:t>
        <a:bodyPr/>
        <a:lstStyle/>
        <a:p>
          <a:endParaRPr lang="ru-RU"/>
        </a:p>
      </dgm:t>
    </dgm:pt>
    <dgm:pt modelId="{57728A2F-22C4-45A1-B23F-89B99A83D680}" type="pres">
      <dgm:prSet presAssocID="{39DA4BEE-29D8-4EF8-8276-F5F133E0D7A5}" presName="rootConnector" presStyleLbl="node1" presStyleIdx="0" presStyleCnt="1"/>
      <dgm:spPr/>
      <dgm:t>
        <a:bodyPr/>
        <a:lstStyle/>
        <a:p>
          <a:endParaRPr lang="ru-RU"/>
        </a:p>
      </dgm:t>
    </dgm:pt>
    <dgm:pt modelId="{902756F0-5347-4C59-8BA3-7C3C360C16E4}" type="pres">
      <dgm:prSet presAssocID="{39DA4BEE-29D8-4EF8-8276-F5F133E0D7A5}" presName="childShape" presStyleCnt="0"/>
      <dgm:spPr/>
    </dgm:pt>
    <dgm:pt modelId="{E11E8B0F-A900-494B-A978-8F0A42F5DFCD}" type="pres">
      <dgm:prSet presAssocID="{2EBA6EAA-50FE-48FC-BD47-CE9CA073D431}" presName="Name13" presStyleLbl="parChTrans1D2" presStyleIdx="0" presStyleCnt="3"/>
      <dgm:spPr/>
      <dgm:t>
        <a:bodyPr/>
        <a:lstStyle/>
        <a:p>
          <a:endParaRPr lang="ru-RU"/>
        </a:p>
      </dgm:t>
    </dgm:pt>
    <dgm:pt modelId="{5FA4FD0F-C6D5-4E76-862B-B373E3D9A0C5}" type="pres">
      <dgm:prSet presAssocID="{29FC9A12-F9AD-4091-BBE8-FEB50CFC92C4}" presName="childText" presStyleLbl="bgAcc1" presStyleIdx="0" presStyleCnt="3" custScaleX="467978">
        <dgm:presLayoutVars>
          <dgm:bulletEnabled val="1"/>
        </dgm:presLayoutVars>
      </dgm:prSet>
      <dgm:spPr/>
      <dgm:t>
        <a:bodyPr/>
        <a:lstStyle/>
        <a:p>
          <a:endParaRPr lang="ru-RU"/>
        </a:p>
      </dgm:t>
    </dgm:pt>
    <dgm:pt modelId="{31F4D26F-A154-4A11-A62C-6696F14CF45F}" type="pres">
      <dgm:prSet presAssocID="{552C9919-C61D-4C9E-BA0C-29217A05A1F5}" presName="Name13" presStyleLbl="parChTrans1D2" presStyleIdx="1" presStyleCnt="3"/>
      <dgm:spPr/>
      <dgm:t>
        <a:bodyPr/>
        <a:lstStyle/>
        <a:p>
          <a:endParaRPr lang="ru-RU"/>
        </a:p>
      </dgm:t>
    </dgm:pt>
    <dgm:pt modelId="{62E67D07-8288-49DF-B46A-5A9AA0E14487}" type="pres">
      <dgm:prSet presAssocID="{958A9E9E-F08A-472D-BC53-A1D1B66CCB58}" presName="childText" presStyleLbl="bgAcc1" presStyleIdx="1" presStyleCnt="3" custScaleX="464975">
        <dgm:presLayoutVars>
          <dgm:bulletEnabled val="1"/>
        </dgm:presLayoutVars>
      </dgm:prSet>
      <dgm:spPr/>
      <dgm:t>
        <a:bodyPr/>
        <a:lstStyle/>
        <a:p>
          <a:endParaRPr lang="ru-RU"/>
        </a:p>
      </dgm:t>
    </dgm:pt>
    <dgm:pt modelId="{74256B3B-C086-48D9-89FB-25C9069D3668}" type="pres">
      <dgm:prSet presAssocID="{79325D2F-69AA-4EEC-9A17-4AFBB585446F}" presName="Name13" presStyleLbl="parChTrans1D2" presStyleIdx="2" presStyleCnt="3"/>
      <dgm:spPr/>
      <dgm:t>
        <a:bodyPr/>
        <a:lstStyle/>
        <a:p>
          <a:endParaRPr lang="ru-RU"/>
        </a:p>
      </dgm:t>
    </dgm:pt>
    <dgm:pt modelId="{8EB77C11-66F7-4580-A158-D39696E2EA9B}" type="pres">
      <dgm:prSet presAssocID="{04127883-136F-4345-9CBF-3111720AD7B8}" presName="childText" presStyleLbl="bgAcc1" presStyleIdx="2" presStyleCnt="3" custScaleX="462606" custScaleY="141272">
        <dgm:presLayoutVars>
          <dgm:bulletEnabled val="1"/>
        </dgm:presLayoutVars>
      </dgm:prSet>
      <dgm:spPr/>
      <dgm:t>
        <a:bodyPr/>
        <a:lstStyle/>
        <a:p>
          <a:endParaRPr lang="ru-RU"/>
        </a:p>
      </dgm:t>
    </dgm:pt>
  </dgm:ptLst>
  <dgm:cxnLst>
    <dgm:cxn modelId="{82F70F58-EA4A-4767-8713-F2A3E5F6A0AD}" srcId="{39DA4BEE-29D8-4EF8-8276-F5F133E0D7A5}" destId="{04127883-136F-4345-9CBF-3111720AD7B8}" srcOrd="2" destOrd="0" parTransId="{79325D2F-69AA-4EEC-9A17-4AFBB585446F}" sibTransId="{28D30163-FF1E-4761-AEEA-B9A7465AC899}"/>
    <dgm:cxn modelId="{D2C320A3-8C2B-4F7E-AF78-6B0EA44BA654}" type="presOf" srcId="{29FC9A12-F9AD-4091-BBE8-FEB50CFC92C4}" destId="{5FA4FD0F-C6D5-4E76-862B-B373E3D9A0C5}" srcOrd="0" destOrd="0" presId="urn:microsoft.com/office/officeart/2005/8/layout/hierarchy3"/>
    <dgm:cxn modelId="{070576C4-60CB-43F4-94DB-F2D08B284BA8}" srcId="{E5D9CAF9-93EA-4FA8-BDCD-40721404C9E1}" destId="{39DA4BEE-29D8-4EF8-8276-F5F133E0D7A5}" srcOrd="0" destOrd="0" parTransId="{3554A585-656C-406C-B8ED-601B31FAB851}" sibTransId="{4F0B58CD-2088-4E12-B3A2-2846E737C8F7}"/>
    <dgm:cxn modelId="{112C379C-0A95-4D97-902D-7BC1CB8B6CDE}" srcId="{39DA4BEE-29D8-4EF8-8276-F5F133E0D7A5}" destId="{29FC9A12-F9AD-4091-BBE8-FEB50CFC92C4}" srcOrd="0" destOrd="0" parTransId="{2EBA6EAA-50FE-48FC-BD47-CE9CA073D431}" sibTransId="{09DECB33-9DBB-4038-87DE-03EF4FA77954}"/>
    <dgm:cxn modelId="{62B3A5F6-2AD4-47CD-BAAC-D514BA0DFC67}" type="presOf" srcId="{E5D9CAF9-93EA-4FA8-BDCD-40721404C9E1}" destId="{B1CC09B7-BE3F-4274-97EC-CCC8DC2FEBE5}" srcOrd="0" destOrd="0" presId="urn:microsoft.com/office/officeart/2005/8/layout/hierarchy3"/>
    <dgm:cxn modelId="{A25A8598-46C9-4E85-847F-05E9447FCC71}" type="presOf" srcId="{552C9919-C61D-4C9E-BA0C-29217A05A1F5}" destId="{31F4D26F-A154-4A11-A62C-6696F14CF45F}" srcOrd="0" destOrd="0" presId="urn:microsoft.com/office/officeart/2005/8/layout/hierarchy3"/>
    <dgm:cxn modelId="{3FE268AB-6B23-491A-96F4-9B7508510ECC}" type="presOf" srcId="{39DA4BEE-29D8-4EF8-8276-F5F133E0D7A5}" destId="{5988893B-A274-4442-9A15-1F511B0A6CC4}" srcOrd="0" destOrd="0" presId="urn:microsoft.com/office/officeart/2005/8/layout/hierarchy3"/>
    <dgm:cxn modelId="{5280A14D-BA7D-44A2-80F1-7F6D4DDA2441}" type="presOf" srcId="{04127883-136F-4345-9CBF-3111720AD7B8}" destId="{8EB77C11-66F7-4580-A158-D39696E2EA9B}" srcOrd="0" destOrd="0" presId="urn:microsoft.com/office/officeart/2005/8/layout/hierarchy3"/>
    <dgm:cxn modelId="{A9F2CDE4-EF02-4841-8920-582FCEE4E3EC}" type="presOf" srcId="{39DA4BEE-29D8-4EF8-8276-F5F133E0D7A5}" destId="{57728A2F-22C4-45A1-B23F-89B99A83D680}" srcOrd="1" destOrd="0" presId="urn:microsoft.com/office/officeart/2005/8/layout/hierarchy3"/>
    <dgm:cxn modelId="{9E4930AB-7CDE-48C7-BFAA-DEAFE683F42A}" type="presOf" srcId="{79325D2F-69AA-4EEC-9A17-4AFBB585446F}" destId="{74256B3B-C086-48D9-89FB-25C9069D3668}" srcOrd="0" destOrd="0" presId="urn:microsoft.com/office/officeart/2005/8/layout/hierarchy3"/>
    <dgm:cxn modelId="{D002971B-0214-4B90-BD5D-4513D1E8D16F}" type="presOf" srcId="{2EBA6EAA-50FE-48FC-BD47-CE9CA073D431}" destId="{E11E8B0F-A900-494B-A978-8F0A42F5DFCD}" srcOrd="0" destOrd="0" presId="urn:microsoft.com/office/officeart/2005/8/layout/hierarchy3"/>
    <dgm:cxn modelId="{FDD74C70-9484-4FB6-B496-737700196271}" type="presOf" srcId="{958A9E9E-F08A-472D-BC53-A1D1B66CCB58}" destId="{62E67D07-8288-49DF-B46A-5A9AA0E14487}" srcOrd="0" destOrd="0" presId="urn:microsoft.com/office/officeart/2005/8/layout/hierarchy3"/>
    <dgm:cxn modelId="{46C928E4-B1F2-49B7-935A-0FC6A304F7DC}" srcId="{39DA4BEE-29D8-4EF8-8276-F5F133E0D7A5}" destId="{958A9E9E-F08A-472D-BC53-A1D1B66CCB58}" srcOrd="1" destOrd="0" parTransId="{552C9919-C61D-4C9E-BA0C-29217A05A1F5}" sibTransId="{508DD659-0F08-45B4-AC69-65AE40260DD7}"/>
    <dgm:cxn modelId="{7A6571F5-4631-4C71-8D23-87FD5262C167}" type="presParOf" srcId="{B1CC09B7-BE3F-4274-97EC-CCC8DC2FEBE5}" destId="{112D79F3-1680-4788-8F45-B7FDC724C748}" srcOrd="0" destOrd="0" presId="urn:microsoft.com/office/officeart/2005/8/layout/hierarchy3"/>
    <dgm:cxn modelId="{78B4DBDF-A49E-4372-B1A6-0D8C4B030BD2}" type="presParOf" srcId="{112D79F3-1680-4788-8F45-B7FDC724C748}" destId="{02E1B996-A8BA-4220-8CEC-36A687BEE431}" srcOrd="0" destOrd="0" presId="urn:microsoft.com/office/officeart/2005/8/layout/hierarchy3"/>
    <dgm:cxn modelId="{BB3671DD-60CC-4CC9-A8EC-3E13428D9576}" type="presParOf" srcId="{02E1B996-A8BA-4220-8CEC-36A687BEE431}" destId="{5988893B-A274-4442-9A15-1F511B0A6CC4}" srcOrd="0" destOrd="0" presId="urn:microsoft.com/office/officeart/2005/8/layout/hierarchy3"/>
    <dgm:cxn modelId="{5D8F3DFE-C076-491A-B573-C24F1EBB3438}" type="presParOf" srcId="{02E1B996-A8BA-4220-8CEC-36A687BEE431}" destId="{57728A2F-22C4-45A1-B23F-89B99A83D680}" srcOrd="1" destOrd="0" presId="urn:microsoft.com/office/officeart/2005/8/layout/hierarchy3"/>
    <dgm:cxn modelId="{67348505-AF7E-4B09-81F9-3C81D5B0D03E}" type="presParOf" srcId="{112D79F3-1680-4788-8F45-B7FDC724C748}" destId="{902756F0-5347-4C59-8BA3-7C3C360C16E4}" srcOrd="1" destOrd="0" presId="urn:microsoft.com/office/officeart/2005/8/layout/hierarchy3"/>
    <dgm:cxn modelId="{9F1733B3-9943-455E-B2A7-E2B0F80E2B58}" type="presParOf" srcId="{902756F0-5347-4C59-8BA3-7C3C360C16E4}" destId="{E11E8B0F-A900-494B-A978-8F0A42F5DFCD}" srcOrd="0" destOrd="0" presId="urn:microsoft.com/office/officeart/2005/8/layout/hierarchy3"/>
    <dgm:cxn modelId="{B22D054E-6564-4164-B0EF-52C80CE85294}" type="presParOf" srcId="{902756F0-5347-4C59-8BA3-7C3C360C16E4}" destId="{5FA4FD0F-C6D5-4E76-862B-B373E3D9A0C5}" srcOrd="1" destOrd="0" presId="urn:microsoft.com/office/officeart/2005/8/layout/hierarchy3"/>
    <dgm:cxn modelId="{67BC77BE-3B4D-4678-A294-F7CAED3ACE8E}" type="presParOf" srcId="{902756F0-5347-4C59-8BA3-7C3C360C16E4}" destId="{31F4D26F-A154-4A11-A62C-6696F14CF45F}" srcOrd="2" destOrd="0" presId="urn:microsoft.com/office/officeart/2005/8/layout/hierarchy3"/>
    <dgm:cxn modelId="{E7080069-BCB3-4DF0-B0EB-0F9A47581C74}" type="presParOf" srcId="{902756F0-5347-4C59-8BA3-7C3C360C16E4}" destId="{62E67D07-8288-49DF-B46A-5A9AA0E14487}" srcOrd="3" destOrd="0" presId="urn:microsoft.com/office/officeart/2005/8/layout/hierarchy3"/>
    <dgm:cxn modelId="{C6292CB5-A710-4B3C-AAA5-7179EAA03079}" type="presParOf" srcId="{902756F0-5347-4C59-8BA3-7C3C360C16E4}" destId="{74256B3B-C086-48D9-89FB-25C9069D3668}" srcOrd="4" destOrd="0" presId="urn:microsoft.com/office/officeart/2005/8/layout/hierarchy3"/>
    <dgm:cxn modelId="{CF349B66-A70E-4D4A-A98F-91C4D27EBD51}" type="presParOf" srcId="{902756F0-5347-4C59-8BA3-7C3C360C16E4}" destId="{8EB77C11-66F7-4580-A158-D39696E2EA9B}"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F511EC-81EA-4EC3-8CD9-306D1FA1E8AF}">
      <dsp:nvSpPr>
        <dsp:cNvPr id="0" name=""/>
        <dsp:cNvSpPr/>
      </dsp:nvSpPr>
      <dsp:spPr>
        <a:xfrm>
          <a:off x="105" y="0"/>
          <a:ext cx="1405493" cy="4746644"/>
        </a:xfrm>
        <a:prstGeom prst="roundRect">
          <a:avLst>
            <a:gd name="adj" fmla="val 10000"/>
          </a:avLst>
        </a:prstGeom>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w="25400" cap="flat" cmpd="sng" algn="ctr">
          <a:solidFill>
            <a:schemeClr val="bg2">
              <a:lumMod val="25000"/>
            </a:schemeClr>
          </a:solidFill>
          <a:prstDash val="solid"/>
        </a:ln>
        <a:effectLst>
          <a:glow rad="101600">
            <a:schemeClr val="bg2">
              <a:lumMod val="10000"/>
              <a:alpha val="60000"/>
            </a:schemeClr>
          </a:glow>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latin typeface="+mn-lt"/>
              <a:cs typeface="Times New Roman" pitchFamily="18" charset="0"/>
            </a:rPr>
            <a:t>МНОГОКЛЕТОЧНОСТЬ</a:t>
          </a:r>
          <a:endParaRPr lang="ru-RU" sz="1000" b="1" kern="1200" dirty="0">
            <a:solidFill>
              <a:schemeClr val="tx1"/>
            </a:solidFill>
            <a:latin typeface="+mn-lt"/>
            <a:cs typeface="Times New Roman" pitchFamily="18" charset="0"/>
          </a:endParaRPr>
        </a:p>
      </dsp:txBody>
      <dsp:txXfrm>
        <a:off x="105" y="1898657"/>
        <a:ext cx="1405493" cy="1898657"/>
      </dsp:txXfrm>
    </dsp:sp>
    <dsp:sp modelId="{58A911FE-79DF-4F18-9184-FA7E84B86B6C}">
      <dsp:nvSpPr>
        <dsp:cNvPr id="0" name=""/>
        <dsp:cNvSpPr/>
      </dsp:nvSpPr>
      <dsp:spPr>
        <a:xfrm>
          <a:off x="42270" y="284798"/>
          <a:ext cx="1321164" cy="1580632"/>
        </a:xfrm>
        <a:prstGeom prst="ellipse">
          <a:avLst/>
        </a:prstGeom>
        <a:blipFill rotWithShape="0">
          <a:blip xmlns:r="http://schemas.openxmlformats.org/officeDocument/2006/relationships" r:embed="rId1"/>
          <a:stretch>
            <a:fillRect/>
          </a:stretch>
        </a:blipFill>
        <a:ln w="25400" cap="flat" cmpd="sng" algn="ctr">
          <a:solidFill>
            <a:schemeClr val="bg2">
              <a:lumMod val="25000"/>
            </a:schemeClr>
          </a:solidFill>
          <a:prstDash val="solid"/>
        </a:ln>
        <a:effectLst>
          <a:glow rad="101600">
            <a:schemeClr val="bg2">
              <a:lumMod val="10000"/>
              <a:alpha val="60000"/>
            </a:schemeClr>
          </a:glow>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dsp:style>
    </dsp:sp>
    <dsp:sp modelId="{669C695B-FD94-486E-B99A-3B3624AF497A}">
      <dsp:nvSpPr>
        <dsp:cNvPr id="0" name=""/>
        <dsp:cNvSpPr/>
      </dsp:nvSpPr>
      <dsp:spPr>
        <a:xfrm>
          <a:off x="1447764" y="0"/>
          <a:ext cx="1405493" cy="4746644"/>
        </a:xfrm>
        <a:prstGeom prst="roundRect">
          <a:avLst>
            <a:gd name="adj" fmla="val 10000"/>
          </a:avLst>
        </a:prstGeom>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w="25400" cap="flat" cmpd="sng" algn="ctr">
          <a:solidFill>
            <a:schemeClr val="bg2">
              <a:lumMod val="25000"/>
            </a:schemeClr>
          </a:solidFill>
          <a:prstDash val="solid"/>
        </a:ln>
        <a:effectLst>
          <a:glow rad="101600">
            <a:schemeClr val="bg2">
              <a:lumMod val="10000"/>
              <a:alpha val="60000"/>
            </a:schemeClr>
          </a:glow>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ФОТОСИНТЕЗ</a:t>
          </a:r>
          <a:endParaRPr lang="ru-RU" sz="1000" b="1" kern="1200" dirty="0">
            <a:solidFill>
              <a:schemeClr val="tx1"/>
            </a:solidFill>
          </a:endParaRPr>
        </a:p>
      </dsp:txBody>
      <dsp:txXfrm>
        <a:off x="1447764" y="1898657"/>
        <a:ext cx="1405493" cy="1898657"/>
      </dsp:txXfrm>
    </dsp:sp>
    <dsp:sp modelId="{1C9AA0EE-5086-4F96-828E-12AFACEC9D5B}">
      <dsp:nvSpPr>
        <dsp:cNvPr id="0" name=""/>
        <dsp:cNvSpPr/>
      </dsp:nvSpPr>
      <dsp:spPr>
        <a:xfrm>
          <a:off x="1489928" y="284798"/>
          <a:ext cx="1321164" cy="158063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2E117D-D7CF-41F2-8E1B-76E6621F3BF6}">
      <dsp:nvSpPr>
        <dsp:cNvPr id="0" name=""/>
        <dsp:cNvSpPr/>
      </dsp:nvSpPr>
      <dsp:spPr>
        <a:xfrm>
          <a:off x="2895422" y="0"/>
          <a:ext cx="1405493" cy="4746644"/>
        </a:xfrm>
        <a:prstGeom prst="roundRect">
          <a:avLst>
            <a:gd name="adj" fmla="val 10000"/>
          </a:avLst>
        </a:prstGeom>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w="25400" cap="flat" cmpd="sng" algn="ctr">
          <a:solidFill>
            <a:schemeClr val="bg2">
              <a:lumMod val="25000"/>
            </a:schemeClr>
          </a:solidFill>
          <a:prstDash val="solid"/>
        </a:ln>
        <a:effectLst>
          <a:glow rad="101600">
            <a:schemeClr val="bg2">
              <a:lumMod val="10000"/>
              <a:alpha val="60000"/>
            </a:schemeClr>
          </a:glow>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ЦВЕТКОВЫЕ РАСТЕНИЯ</a:t>
          </a:r>
          <a:endParaRPr lang="ru-RU" sz="1000" b="1" kern="1200" dirty="0">
            <a:solidFill>
              <a:schemeClr val="tx1"/>
            </a:solidFill>
          </a:endParaRPr>
        </a:p>
      </dsp:txBody>
      <dsp:txXfrm>
        <a:off x="2895422" y="1898657"/>
        <a:ext cx="1405493" cy="1898657"/>
      </dsp:txXfrm>
    </dsp:sp>
    <dsp:sp modelId="{F370613F-9296-420B-994D-CC10B4FD8C3C}">
      <dsp:nvSpPr>
        <dsp:cNvPr id="0" name=""/>
        <dsp:cNvSpPr/>
      </dsp:nvSpPr>
      <dsp:spPr>
        <a:xfrm>
          <a:off x="2937587" y="284798"/>
          <a:ext cx="1321164" cy="158063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B6F2E-6E69-4D3D-92C4-D08A5A456246}">
      <dsp:nvSpPr>
        <dsp:cNvPr id="0" name=""/>
        <dsp:cNvSpPr/>
      </dsp:nvSpPr>
      <dsp:spPr>
        <a:xfrm>
          <a:off x="4343081" y="0"/>
          <a:ext cx="1405493" cy="4746644"/>
        </a:xfrm>
        <a:prstGeom prst="roundRect">
          <a:avLst>
            <a:gd name="adj" fmla="val 10000"/>
          </a:avLst>
        </a:prstGeom>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w="25400" cap="flat" cmpd="sng" algn="ctr">
          <a:solidFill>
            <a:schemeClr val="bg2">
              <a:lumMod val="25000"/>
            </a:schemeClr>
          </a:solidFill>
          <a:prstDash val="solid"/>
        </a:ln>
        <a:effectLst>
          <a:glow rad="101600">
            <a:schemeClr val="bg2">
              <a:lumMod val="10000"/>
              <a:alpha val="60000"/>
            </a:schemeClr>
          </a:glow>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ЛЕГОЧНОЕ ДЫХАНИЕ</a:t>
          </a:r>
          <a:endParaRPr lang="ru-RU" sz="1000" b="1" kern="1200" dirty="0">
            <a:solidFill>
              <a:schemeClr val="tx1"/>
            </a:solidFill>
          </a:endParaRPr>
        </a:p>
      </dsp:txBody>
      <dsp:txXfrm>
        <a:off x="4343081" y="1898657"/>
        <a:ext cx="1405493" cy="1898657"/>
      </dsp:txXfrm>
    </dsp:sp>
    <dsp:sp modelId="{8A4CC47E-699D-472B-AB4A-0846972289CA}">
      <dsp:nvSpPr>
        <dsp:cNvPr id="0" name=""/>
        <dsp:cNvSpPr/>
      </dsp:nvSpPr>
      <dsp:spPr>
        <a:xfrm>
          <a:off x="4385246" y="284798"/>
          <a:ext cx="1321164" cy="1580632"/>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A5771C-3F6D-4521-8AE3-B732F7AB55C4}">
      <dsp:nvSpPr>
        <dsp:cNvPr id="0" name=""/>
        <dsp:cNvSpPr/>
      </dsp:nvSpPr>
      <dsp:spPr>
        <a:xfrm>
          <a:off x="5790740" y="0"/>
          <a:ext cx="1405493" cy="4746644"/>
        </a:xfrm>
        <a:prstGeom prst="roundRect">
          <a:avLst>
            <a:gd name="adj" fmla="val 10000"/>
          </a:avLst>
        </a:prstGeom>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w="25400" cap="flat" cmpd="sng" algn="ctr">
          <a:solidFill>
            <a:schemeClr val="bg2">
              <a:lumMod val="25000"/>
            </a:schemeClr>
          </a:solidFill>
          <a:prstDash val="solid"/>
        </a:ln>
        <a:effectLst>
          <a:glow rad="101600">
            <a:schemeClr val="bg2">
              <a:lumMod val="10000"/>
              <a:alpha val="60000"/>
            </a:schemeClr>
          </a:glow>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ТЕПЛОКРОВНОСТЬ</a:t>
          </a:r>
          <a:endParaRPr lang="ru-RU" sz="1000" b="1" kern="1200" dirty="0">
            <a:solidFill>
              <a:schemeClr val="tx1"/>
            </a:solidFill>
          </a:endParaRPr>
        </a:p>
      </dsp:txBody>
      <dsp:txXfrm>
        <a:off x="5790740" y="1898657"/>
        <a:ext cx="1405493" cy="1898657"/>
      </dsp:txXfrm>
    </dsp:sp>
    <dsp:sp modelId="{6008C3C2-4746-472B-9B18-C7A9C890232A}">
      <dsp:nvSpPr>
        <dsp:cNvPr id="0" name=""/>
        <dsp:cNvSpPr/>
      </dsp:nvSpPr>
      <dsp:spPr>
        <a:xfrm>
          <a:off x="5832904" y="284798"/>
          <a:ext cx="1321164" cy="1580632"/>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421CFB-4855-4B26-95E8-1299B5140F84}">
      <dsp:nvSpPr>
        <dsp:cNvPr id="0" name=""/>
        <dsp:cNvSpPr/>
      </dsp:nvSpPr>
      <dsp:spPr>
        <a:xfrm>
          <a:off x="7238398" y="0"/>
          <a:ext cx="1405493" cy="4746644"/>
        </a:xfrm>
        <a:prstGeom prst="roundRect">
          <a:avLst>
            <a:gd name="adj" fmla="val 10000"/>
          </a:avLst>
        </a:prstGeom>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w="25400" cap="flat" cmpd="sng" algn="ctr">
          <a:solidFill>
            <a:schemeClr val="bg2">
              <a:lumMod val="25000"/>
            </a:schemeClr>
          </a:solidFill>
          <a:prstDash val="solid"/>
        </a:ln>
        <a:effectLst>
          <a:glow rad="101600">
            <a:schemeClr val="bg2">
              <a:lumMod val="10000"/>
              <a:alpha val="60000"/>
            </a:schemeClr>
          </a:glow>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ВСКАРМЛИВАНИЕ ДЕТЕНЫШЕЙ МОЛОКОМ</a:t>
          </a:r>
          <a:endParaRPr lang="ru-RU" sz="1000" b="1" kern="1200" dirty="0">
            <a:solidFill>
              <a:schemeClr val="tx1"/>
            </a:solidFill>
          </a:endParaRPr>
        </a:p>
      </dsp:txBody>
      <dsp:txXfrm>
        <a:off x="7238398" y="1898657"/>
        <a:ext cx="1405493" cy="1898657"/>
      </dsp:txXfrm>
    </dsp:sp>
    <dsp:sp modelId="{8656A6DE-1DAA-48A8-A6E3-B8B3A7BE8954}">
      <dsp:nvSpPr>
        <dsp:cNvPr id="0" name=""/>
        <dsp:cNvSpPr/>
      </dsp:nvSpPr>
      <dsp:spPr>
        <a:xfrm>
          <a:off x="7280563" y="284798"/>
          <a:ext cx="1321164" cy="1580632"/>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4DF48-6C53-4BB1-8E57-83793F35652F}">
      <dsp:nvSpPr>
        <dsp:cNvPr id="0" name=""/>
        <dsp:cNvSpPr/>
      </dsp:nvSpPr>
      <dsp:spPr>
        <a:xfrm>
          <a:off x="345759" y="3797315"/>
          <a:ext cx="7952478" cy="711996"/>
        </a:xfrm>
        <a:prstGeom prst="leftRightArrow">
          <a:avLst/>
        </a:prstGeom>
        <a:gradFill flip="none" rotWithShape="0">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w="25400" cap="flat" cmpd="sng" algn="ctr">
          <a:solidFill>
            <a:schemeClr val="bg2">
              <a:lumMod val="25000"/>
            </a:schemeClr>
          </a:solidFill>
          <a:prstDash val="solid"/>
        </a:ln>
        <a:effectLst>
          <a:glow rad="101600">
            <a:schemeClr val="bg2">
              <a:lumMod val="10000"/>
              <a:alpha val="60000"/>
            </a:schemeClr>
          </a:glow>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3AE7F9-A0C2-4E4A-8D98-6D03BCE92DB4}">
      <dsp:nvSpPr>
        <dsp:cNvPr id="0" name=""/>
        <dsp:cNvSpPr/>
      </dsp:nvSpPr>
      <dsp:spPr>
        <a:xfrm>
          <a:off x="0" y="2487"/>
          <a:ext cx="5182113" cy="10295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b="1" kern="1200" dirty="0" smtClean="0"/>
            <a:t>Живой фенотип не жестко соответствует генотипу по 2-м причинам</a:t>
          </a:r>
          <a:endParaRPr lang="ru-RU" sz="2400" b="1" kern="1200" dirty="0"/>
        </a:p>
      </dsp:txBody>
      <dsp:txXfrm>
        <a:off x="0" y="2487"/>
        <a:ext cx="5182113" cy="1029594"/>
      </dsp:txXfrm>
    </dsp:sp>
    <dsp:sp modelId="{D2DF5D9D-02A6-405C-9575-EB0D14FA51C1}">
      <dsp:nvSpPr>
        <dsp:cNvPr id="0" name=""/>
        <dsp:cNvSpPr/>
      </dsp:nvSpPr>
      <dsp:spPr>
        <a:xfrm>
          <a:off x="518211" y="1032081"/>
          <a:ext cx="522724" cy="547740"/>
        </a:xfrm>
        <a:custGeom>
          <a:avLst/>
          <a:gdLst/>
          <a:ahLst/>
          <a:cxnLst/>
          <a:rect l="0" t="0" r="0" b="0"/>
          <a:pathLst>
            <a:path>
              <a:moveTo>
                <a:pt x="0" y="0"/>
              </a:moveTo>
              <a:lnTo>
                <a:pt x="0" y="547740"/>
              </a:lnTo>
              <a:lnTo>
                <a:pt x="522724" y="5477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07E230-3D05-42B2-A2B4-8B281D79E542}">
      <dsp:nvSpPr>
        <dsp:cNvPr id="0" name=""/>
        <dsp:cNvSpPr/>
      </dsp:nvSpPr>
      <dsp:spPr>
        <a:xfrm>
          <a:off x="1040936" y="1216087"/>
          <a:ext cx="4138497" cy="7274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ru-RU" sz="1500" b="1" kern="1200" dirty="0" smtClean="0"/>
            <a:t>Наследуются не признаки как таковые, а спектр возможностей развития в зависимости от условий среды</a:t>
          </a:r>
          <a:endParaRPr lang="ru-RU" sz="1500" b="1" kern="1200" dirty="0"/>
        </a:p>
      </dsp:txBody>
      <dsp:txXfrm>
        <a:off x="1040936" y="1216087"/>
        <a:ext cx="4138497" cy="727469"/>
      </dsp:txXfrm>
    </dsp:sp>
    <dsp:sp modelId="{548D52FC-28A4-4091-AC03-E05B67BCA304}">
      <dsp:nvSpPr>
        <dsp:cNvPr id="0" name=""/>
        <dsp:cNvSpPr/>
      </dsp:nvSpPr>
      <dsp:spPr>
        <a:xfrm>
          <a:off x="518211" y="1032081"/>
          <a:ext cx="522724" cy="1457077"/>
        </a:xfrm>
        <a:custGeom>
          <a:avLst/>
          <a:gdLst/>
          <a:ahLst/>
          <a:cxnLst/>
          <a:rect l="0" t="0" r="0" b="0"/>
          <a:pathLst>
            <a:path>
              <a:moveTo>
                <a:pt x="0" y="0"/>
              </a:moveTo>
              <a:lnTo>
                <a:pt x="0" y="1457077"/>
              </a:lnTo>
              <a:lnTo>
                <a:pt x="522724" y="14570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10AB2-81FD-4B1F-9467-CDB66C1D04A0}">
      <dsp:nvSpPr>
        <dsp:cNvPr id="0" name=""/>
        <dsp:cNvSpPr/>
      </dsp:nvSpPr>
      <dsp:spPr>
        <a:xfrm>
          <a:off x="1040936" y="2125424"/>
          <a:ext cx="4069160" cy="7274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ru-RU" sz="1500" b="1" kern="1200" dirty="0" smtClean="0"/>
            <a:t>На реализацию каждого признака в онтогенезе влияют многие гены</a:t>
          </a:r>
          <a:endParaRPr lang="ru-RU" sz="1500" b="1" kern="1200" dirty="0"/>
        </a:p>
      </dsp:txBody>
      <dsp:txXfrm>
        <a:off x="1040936" y="2125424"/>
        <a:ext cx="4069160" cy="7274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88893B-A274-4442-9A15-1F511B0A6CC4}">
      <dsp:nvSpPr>
        <dsp:cNvPr id="0" name=""/>
        <dsp:cNvSpPr/>
      </dsp:nvSpPr>
      <dsp:spPr>
        <a:xfrm>
          <a:off x="549" y="103171"/>
          <a:ext cx="7589641" cy="714343"/>
        </a:xfrm>
        <a:prstGeom prst="roundRect">
          <a:avLst>
            <a:gd name="adj" fmla="val 10000"/>
          </a:avLst>
        </a:prstGeom>
        <a:solidFill>
          <a:srgbClr val="2F6B3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ru-RU" sz="4000" kern="1200" dirty="0" smtClean="0"/>
            <a:t>Естественный отбор</a:t>
          </a:r>
          <a:endParaRPr lang="ru-RU" sz="4000" kern="1200" dirty="0"/>
        </a:p>
      </dsp:txBody>
      <dsp:txXfrm>
        <a:off x="549" y="103171"/>
        <a:ext cx="7589641" cy="714343"/>
      </dsp:txXfrm>
    </dsp:sp>
    <dsp:sp modelId="{E11E8B0F-A900-494B-A978-8F0A42F5DFCD}">
      <dsp:nvSpPr>
        <dsp:cNvPr id="0" name=""/>
        <dsp:cNvSpPr/>
      </dsp:nvSpPr>
      <dsp:spPr>
        <a:xfrm>
          <a:off x="759513" y="817514"/>
          <a:ext cx="758964" cy="663583"/>
        </a:xfrm>
        <a:custGeom>
          <a:avLst/>
          <a:gdLst/>
          <a:ahLst/>
          <a:cxnLst/>
          <a:rect l="0" t="0" r="0" b="0"/>
          <a:pathLst>
            <a:path>
              <a:moveTo>
                <a:pt x="0" y="0"/>
              </a:moveTo>
              <a:lnTo>
                <a:pt x="0" y="663583"/>
              </a:lnTo>
              <a:lnTo>
                <a:pt x="758964" y="6635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A4FD0F-C6D5-4E76-862B-B373E3D9A0C5}">
      <dsp:nvSpPr>
        <dsp:cNvPr id="0" name=""/>
        <dsp:cNvSpPr/>
      </dsp:nvSpPr>
      <dsp:spPr>
        <a:xfrm>
          <a:off x="1518477" y="1038708"/>
          <a:ext cx="6624904" cy="884777"/>
        </a:xfrm>
        <a:prstGeom prst="roundRect">
          <a:avLst>
            <a:gd name="adj" fmla="val 10000"/>
          </a:avLst>
        </a:prstGeom>
        <a:solidFill>
          <a:schemeClr val="tx2">
            <a:lumMod val="75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ru-RU" sz="1500" b="1" i="1" u="sng" kern="1200" dirty="0" smtClean="0">
              <a:solidFill>
                <a:schemeClr val="bg1"/>
              </a:solidFill>
            </a:rPr>
            <a:t>Обновляющий отбор</a:t>
          </a:r>
          <a:r>
            <a:rPr lang="ru-RU" sz="1500" b="1" i="1" kern="1200" dirty="0" smtClean="0">
              <a:solidFill>
                <a:schemeClr val="bg1"/>
              </a:solidFill>
            </a:rPr>
            <a:t> </a:t>
          </a:r>
          <a:r>
            <a:rPr lang="ru-RU" sz="1500" b="1" i="0" kern="1200" dirty="0" smtClean="0">
              <a:solidFill>
                <a:schemeClr val="bg1"/>
              </a:solidFill>
            </a:rPr>
            <a:t>обеспечивает преобразование старых и выработку новых приспособлений организмов. Этот вид отбора впервые предложен Ч. </a:t>
          </a:r>
          <a:r>
            <a:rPr lang="ru-RU" sz="1500" b="1" i="0" kern="1200" dirty="0" err="1" smtClean="0">
              <a:solidFill>
                <a:schemeClr val="bg1"/>
              </a:solidFill>
            </a:rPr>
            <a:t>Дарвиным</a:t>
          </a:r>
          <a:endParaRPr lang="ru-RU" sz="1500" b="1" i="1" kern="1200" dirty="0">
            <a:solidFill>
              <a:schemeClr val="bg1"/>
            </a:solidFill>
          </a:endParaRPr>
        </a:p>
      </dsp:txBody>
      <dsp:txXfrm>
        <a:off x="1518477" y="1038708"/>
        <a:ext cx="6624904" cy="884777"/>
      </dsp:txXfrm>
    </dsp:sp>
    <dsp:sp modelId="{31F4D26F-A154-4A11-A62C-6696F14CF45F}">
      <dsp:nvSpPr>
        <dsp:cNvPr id="0" name=""/>
        <dsp:cNvSpPr/>
      </dsp:nvSpPr>
      <dsp:spPr>
        <a:xfrm>
          <a:off x="759513" y="817514"/>
          <a:ext cx="758964" cy="1769555"/>
        </a:xfrm>
        <a:custGeom>
          <a:avLst/>
          <a:gdLst/>
          <a:ahLst/>
          <a:cxnLst/>
          <a:rect l="0" t="0" r="0" b="0"/>
          <a:pathLst>
            <a:path>
              <a:moveTo>
                <a:pt x="0" y="0"/>
              </a:moveTo>
              <a:lnTo>
                <a:pt x="0" y="1769555"/>
              </a:lnTo>
              <a:lnTo>
                <a:pt x="758964" y="176955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2E67D07-8288-49DF-B46A-5A9AA0E14487}">
      <dsp:nvSpPr>
        <dsp:cNvPr id="0" name=""/>
        <dsp:cNvSpPr/>
      </dsp:nvSpPr>
      <dsp:spPr>
        <a:xfrm>
          <a:off x="1518477" y="2144681"/>
          <a:ext cx="6582392" cy="884777"/>
        </a:xfrm>
        <a:prstGeom prst="roundRect">
          <a:avLst>
            <a:gd name="adj" fmla="val 10000"/>
          </a:avLst>
        </a:prstGeom>
        <a:solidFill>
          <a:schemeClr val="tx2">
            <a:lumMod val="75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ru-RU" sz="1500" b="1" i="1" u="sng" kern="1200" dirty="0" smtClean="0">
              <a:solidFill>
                <a:schemeClr val="bg1"/>
              </a:solidFill>
            </a:rPr>
            <a:t>Стабилизирующий отбор</a:t>
          </a:r>
          <a:r>
            <a:rPr lang="ru-RU" sz="1500" b="1" i="0" u="none" kern="1200" dirty="0" smtClean="0">
              <a:solidFill>
                <a:schemeClr val="bg1"/>
              </a:solidFill>
            </a:rPr>
            <a:t>  закрепляет норму реакции и уровень достигнутый организмом в процессе эволюции. Действует в условиях среды, долгое время остающейся однородной.  </a:t>
          </a:r>
          <a:endParaRPr lang="ru-RU" sz="1500" b="1" i="1" u="sng" kern="1200" dirty="0">
            <a:solidFill>
              <a:schemeClr val="bg1"/>
            </a:solidFill>
          </a:endParaRPr>
        </a:p>
      </dsp:txBody>
      <dsp:txXfrm>
        <a:off x="1518477" y="2144681"/>
        <a:ext cx="6582392" cy="884777"/>
      </dsp:txXfrm>
    </dsp:sp>
    <dsp:sp modelId="{74256B3B-C086-48D9-89FB-25C9069D3668}">
      <dsp:nvSpPr>
        <dsp:cNvPr id="0" name=""/>
        <dsp:cNvSpPr/>
      </dsp:nvSpPr>
      <dsp:spPr>
        <a:xfrm>
          <a:off x="759513" y="817514"/>
          <a:ext cx="758964" cy="3058110"/>
        </a:xfrm>
        <a:custGeom>
          <a:avLst/>
          <a:gdLst/>
          <a:ahLst/>
          <a:cxnLst/>
          <a:rect l="0" t="0" r="0" b="0"/>
          <a:pathLst>
            <a:path>
              <a:moveTo>
                <a:pt x="0" y="0"/>
              </a:moveTo>
              <a:lnTo>
                <a:pt x="0" y="3058110"/>
              </a:lnTo>
              <a:lnTo>
                <a:pt x="758964" y="305811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B77C11-66F7-4580-A158-D39696E2EA9B}">
      <dsp:nvSpPr>
        <dsp:cNvPr id="0" name=""/>
        <dsp:cNvSpPr/>
      </dsp:nvSpPr>
      <dsp:spPr>
        <a:xfrm>
          <a:off x="1518477" y="3250653"/>
          <a:ext cx="6548856" cy="1249943"/>
        </a:xfrm>
        <a:prstGeom prst="roundRect">
          <a:avLst>
            <a:gd name="adj" fmla="val 10000"/>
          </a:avLst>
        </a:prstGeom>
        <a:solidFill>
          <a:schemeClr val="tx2">
            <a:lumMod val="75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ru-RU" sz="1500" b="1" i="1" u="sng" kern="1200" dirty="0" err="1" smtClean="0">
              <a:solidFill>
                <a:schemeClr val="bg1"/>
              </a:solidFill>
            </a:rPr>
            <a:t>Дизруптивный</a:t>
          </a:r>
          <a:r>
            <a:rPr lang="ru-RU" sz="1500" b="1" i="1" u="sng" kern="1200" dirty="0" smtClean="0">
              <a:solidFill>
                <a:schemeClr val="bg1"/>
              </a:solidFill>
            </a:rPr>
            <a:t> отбор</a:t>
          </a:r>
          <a:r>
            <a:rPr lang="ru-RU" sz="1500" b="1" i="0" u="none" kern="1200" dirty="0" smtClean="0">
              <a:solidFill>
                <a:schemeClr val="bg1"/>
              </a:solidFill>
            </a:rPr>
            <a:t> при этом отборе ни одна из групп генотипов не имеет преимущества из-за одновременного изменения условий среды. В этом случае у одних организмов отбор идёт по одному признаку, у других по другому, в результате популяция как бы разрывается на группы особей, каждая из которых потом эволюционирует самостоятельно.</a:t>
          </a:r>
          <a:endParaRPr lang="ru-RU" sz="1500" b="1" i="1" u="sng" kern="1200" dirty="0">
            <a:solidFill>
              <a:schemeClr val="bg1"/>
            </a:solidFill>
          </a:endParaRPr>
        </a:p>
      </dsp:txBody>
      <dsp:txXfrm>
        <a:off x="1518477" y="3250653"/>
        <a:ext cx="6548856" cy="124994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DF6A8C-A226-4252-8CEF-8CF581A6BCCE}" type="datetimeFigureOut">
              <a:rPr lang="ru-RU" smtClean="0"/>
              <a:pPr/>
              <a:t>16.12.2013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DE5EDA-2989-4335-BB17-CA32667A941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DF6A8C-A226-4252-8CEF-8CF581A6BCCE}" type="datetimeFigureOut">
              <a:rPr lang="ru-RU" smtClean="0"/>
              <a:pPr/>
              <a:t>16.12.2013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DE5EDA-2989-4335-BB17-CA32667A941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DF6A8C-A226-4252-8CEF-8CF581A6BCCE}" type="datetimeFigureOut">
              <a:rPr lang="ru-RU" smtClean="0"/>
              <a:pPr/>
              <a:t>16.12.2013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DE5EDA-2989-4335-BB17-CA32667A941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DF6A8C-A226-4252-8CEF-8CF581A6BCCE}" type="datetimeFigureOut">
              <a:rPr lang="ru-RU" smtClean="0"/>
              <a:pPr/>
              <a:t>16.12.2013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DE5EDA-2989-4335-BB17-CA32667A941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DF6A8C-A226-4252-8CEF-8CF581A6BCCE}" type="datetimeFigureOut">
              <a:rPr lang="ru-RU" smtClean="0"/>
              <a:pPr/>
              <a:t>16.12.2013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DE5EDA-2989-4335-BB17-CA32667A941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DF6A8C-A226-4252-8CEF-8CF581A6BCCE}" type="datetimeFigureOut">
              <a:rPr lang="ru-RU" smtClean="0"/>
              <a:pPr/>
              <a:t>16.12.2013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DE5EDA-2989-4335-BB17-CA32667A941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DF6A8C-A226-4252-8CEF-8CF581A6BCCE}" type="datetimeFigureOut">
              <a:rPr lang="ru-RU" smtClean="0"/>
              <a:pPr/>
              <a:t>16.12.2013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DE5EDA-2989-4335-BB17-CA32667A941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DF6A8C-A226-4252-8CEF-8CF581A6BCCE}" type="datetimeFigureOut">
              <a:rPr lang="ru-RU" smtClean="0"/>
              <a:pPr/>
              <a:t>16.12.2013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DE5EDA-2989-4335-BB17-CA32667A941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DF6A8C-A226-4252-8CEF-8CF581A6BCCE}" type="datetimeFigureOut">
              <a:rPr lang="ru-RU" smtClean="0"/>
              <a:pPr/>
              <a:t>16.12.2013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DE5EDA-2989-4335-BB17-CA32667A941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DF6A8C-A226-4252-8CEF-8CF581A6BCCE}" type="datetimeFigureOut">
              <a:rPr lang="ru-RU" smtClean="0"/>
              <a:pPr/>
              <a:t>16.12.2013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DE5EDA-2989-4335-BB17-CA32667A941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DF6A8C-A226-4252-8CEF-8CF581A6BCCE}" type="datetimeFigureOut">
              <a:rPr lang="ru-RU" smtClean="0"/>
              <a:pPr/>
              <a:t>16.12.2013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DE5EDA-2989-4335-BB17-CA32667A941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F6A8C-A226-4252-8CEF-8CF581A6BCCE}" type="datetimeFigureOut">
              <a:rPr lang="ru-RU" smtClean="0"/>
              <a:pPr/>
              <a:t>16.12.2013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E5EDA-2989-4335-BB17-CA32667A941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эволюция.jpeg"/>
          <p:cNvPicPr>
            <a:picLocks noChangeAspect="1"/>
          </p:cNvPicPr>
          <p:nvPr/>
        </p:nvPicPr>
        <p:blipFill>
          <a:blip r:embed="rId2" cstate="print">
            <a:lum bright="4000" contrast="9000"/>
          </a:blip>
          <a:stretch>
            <a:fillRect/>
          </a:stretch>
        </p:blipFill>
        <p:spPr>
          <a:xfrm>
            <a:off x="0" y="23"/>
            <a:ext cx="9144000" cy="6858001"/>
          </a:xfrm>
          <a:prstGeom prst="rect">
            <a:avLst/>
          </a:prstGeom>
        </p:spPr>
      </p:pic>
      <p:sp>
        <p:nvSpPr>
          <p:cNvPr id="4" name="TextBox 3"/>
          <p:cNvSpPr txBox="1"/>
          <p:nvPr/>
        </p:nvSpPr>
        <p:spPr>
          <a:xfrm>
            <a:off x="428596" y="285728"/>
            <a:ext cx="6429420" cy="1692771"/>
          </a:xfrm>
          <a:prstGeom prst="rect">
            <a:avLst/>
          </a:prstGeom>
          <a:noFill/>
        </p:spPr>
        <p:txBody>
          <a:bodyPr wrap="square" rtlCol="0">
            <a:spAutoFit/>
          </a:bodyPr>
          <a:lstStyle/>
          <a:p>
            <a:r>
              <a:rPr lang="ru-RU" sz="4400" b="1" dirty="0" smtClean="0"/>
              <a:t>Э В О Л Ю Ц И Я</a:t>
            </a:r>
          </a:p>
          <a:p>
            <a:r>
              <a:rPr lang="ru-RU" sz="3200" b="1" dirty="0" smtClean="0"/>
              <a:t>И ВИДООБРАЗОВАНИЕ, </a:t>
            </a:r>
          </a:p>
          <a:p>
            <a:r>
              <a:rPr lang="ru-RU" sz="2800" b="1" dirty="0" smtClean="0"/>
              <a:t>СОВРЕМЕННЫЕ ПРЕДСТАВЛЕНИЯ</a:t>
            </a:r>
            <a:endParaRPr lang="ru-RU"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260648"/>
            <a:ext cx="7920880" cy="954107"/>
          </a:xfrm>
          <a:prstGeom prst="rect">
            <a:avLst/>
          </a:prstGeom>
          <a:noFill/>
        </p:spPr>
        <p:txBody>
          <a:bodyPr wrap="square" rtlCol="0">
            <a:spAutoFit/>
          </a:bodyPr>
          <a:lstStyle/>
          <a:p>
            <a:pPr algn="ctr"/>
            <a:r>
              <a:rPr lang="ru-RU" sz="2800" dirty="0" smtClean="0"/>
              <a:t>Действие биологического прогресса и биологического регресса на популяцию</a:t>
            </a:r>
            <a:endParaRPr lang="ru-RU" sz="2800" dirty="0"/>
          </a:p>
        </p:txBody>
      </p:sp>
      <p:sp>
        <p:nvSpPr>
          <p:cNvPr id="8" name="TextBox 7"/>
          <p:cNvSpPr txBox="1"/>
          <p:nvPr/>
        </p:nvSpPr>
        <p:spPr>
          <a:xfrm>
            <a:off x="2627784" y="1412776"/>
            <a:ext cx="3960440" cy="523220"/>
          </a:xfrm>
          <a:prstGeom prst="rect">
            <a:avLst/>
          </a:prstGeom>
          <a:solidFill>
            <a:srgbClr val="FFFF00"/>
          </a:solidFill>
          <a:ln>
            <a:solidFill>
              <a:srgbClr val="C00000"/>
            </a:solidFill>
          </a:ln>
        </p:spPr>
        <p:txBody>
          <a:bodyPr wrap="square" rtlCol="0">
            <a:spAutoFit/>
          </a:bodyPr>
          <a:lstStyle/>
          <a:p>
            <a:pPr algn="ctr"/>
            <a:r>
              <a:rPr lang="ru-RU" sz="2800" dirty="0" smtClean="0"/>
              <a:t>Биологический прогресс</a:t>
            </a:r>
            <a:endParaRPr lang="ru-RU" sz="2800" dirty="0"/>
          </a:p>
        </p:txBody>
      </p:sp>
      <p:sp>
        <p:nvSpPr>
          <p:cNvPr id="9" name="TextBox 8"/>
          <p:cNvSpPr txBox="1"/>
          <p:nvPr/>
        </p:nvSpPr>
        <p:spPr>
          <a:xfrm>
            <a:off x="2411760" y="1988840"/>
            <a:ext cx="4536504" cy="461665"/>
          </a:xfrm>
          <a:prstGeom prst="rect">
            <a:avLst/>
          </a:prstGeom>
          <a:noFill/>
        </p:spPr>
        <p:txBody>
          <a:bodyPr wrap="square" rtlCol="0">
            <a:spAutoFit/>
          </a:bodyPr>
          <a:lstStyle/>
          <a:p>
            <a:pPr algn="ctr"/>
            <a:r>
              <a:rPr lang="ru-RU" sz="2400" b="1" dirty="0" smtClean="0">
                <a:solidFill>
                  <a:srgbClr val="FF0000"/>
                </a:solidFill>
              </a:rPr>
              <a:t>Увеличение и расширение</a:t>
            </a:r>
            <a:endParaRPr lang="ru-RU" sz="2400" b="1" dirty="0">
              <a:solidFill>
                <a:srgbClr val="FF0000"/>
              </a:solidFill>
            </a:endParaRPr>
          </a:p>
        </p:txBody>
      </p:sp>
      <p:cxnSp>
        <p:nvCxnSpPr>
          <p:cNvPr id="11" name="Прямая со стрелкой 10"/>
          <p:cNvCxnSpPr/>
          <p:nvPr/>
        </p:nvCxnSpPr>
        <p:spPr>
          <a:xfrm flipH="1">
            <a:off x="2483768" y="2492896"/>
            <a:ext cx="504056" cy="57606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923928" y="2420888"/>
            <a:ext cx="0" cy="64807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6300192" y="2492896"/>
            <a:ext cx="576064" cy="57606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71600" y="3140968"/>
            <a:ext cx="2016224" cy="923330"/>
          </a:xfrm>
          <a:prstGeom prst="rect">
            <a:avLst/>
          </a:prstGeom>
          <a:noFill/>
        </p:spPr>
        <p:txBody>
          <a:bodyPr wrap="square" rtlCol="0">
            <a:spAutoFit/>
          </a:bodyPr>
          <a:lstStyle/>
          <a:p>
            <a:pPr algn="ctr"/>
            <a:r>
              <a:rPr lang="ru-RU" b="1" dirty="0" smtClean="0"/>
              <a:t>Численности особей в популяциях</a:t>
            </a:r>
            <a:endParaRPr lang="ru-RU" b="1" dirty="0"/>
          </a:p>
        </p:txBody>
      </p:sp>
      <p:cxnSp>
        <p:nvCxnSpPr>
          <p:cNvPr id="28" name="Прямая со стрелкой 27"/>
          <p:cNvCxnSpPr/>
          <p:nvPr/>
        </p:nvCxnSpPr>
        <p:spPr>
          <a:xfrm>
            <a:off x="5292080" y="2420888"/>
            <a:ext cx="0" cy="64807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347864" y="3131676"/>
            <a:ext cx="1224136" cy="369332"/>
          </a:xfrm>
          <a:prstGeom prst="rect">
            <a:avLst/>
          </a:prstGeom>
          <a:noFill/>
        </p:spPr>
        <p:txBody>
          <a:bodyPr wrap="square" rtlCol="0">
            <a:spAutoFit/>
          </a:bodyPr>
          <a:lstStyle/>
          <a:p>
            <a:pPr algn="ctr"/>
            <a:r>
              <a:rPr lang="ru-RU" b="1" dirty="0" smtClean="0"/>
              <a:t>ареала</a:t>
            </a:r>
            <a:endParaRPr lang="ru-RU" b="1" dirty="0"/>
          </a:p>
        </p:txBody>
      </p:sp>
      <p:sp>
        <p:nvSpPr>
          <p:cNvPr id="33" name="TextBox 32"/>
          <p:cNvSpPr txBox="1"/>
          <p:nvPr/>
        </p:nvSpPr>
        <p:spPr>
          <a:xfrm>
            <a:off x="4572000" y="3140968"/>
            <a:ext cx="1440160" cy="369332"/>
          </a:xfrm>
          <a:prstGeom prst="rect">
            <a:avLst/>
          </a:prstGeom>
          <a:noFill/>
        </p:spPr>
        <p:txBody>
          <a:bodyPr wrap="square" rtlCol="0">
            <a:spAutoFit/>
          </a:bodyPr>
          <a:lstStyle/>
          <a:p>
            <a:pPr algn="ctr"/>
            <a:r>
              <a:rPr lang="ru-RU" b="1" dirty="0" smtClean="0"/>
              <a:t>генофонда</a:t>
            </a:r>
            <a:endParaRPr lang="ru-RU" b="1" dirty="0"/>
          </a:p>
        </p:txBody>
      </p:sp>
      <p:sp>
        <p:nvSpPr>
          <p:cNvPr id="34" name="TextBox 33"/>
          <p:cNvSpPr txBox="1"/>
          <p:nvPr/>
        </p:nvSpPr>
        <p:spPr>
          <a:xfrm>
            <a:off x="6156176" y="3140968"/>
            <a:ext cx="2160240" cy="923330"/>
          </a:xfrm>
          <a:prstGeom prst="rect">
            <a:avLst/>
          </a:prstGeom>
          <a:noFill/>
        </p:spPr>
        <p:txBody>
          <a:bodyPr wrap="square" rtlCol="0">
            <a:spAutoFit/>
          </a:bodyPr>
          <a:lstStyle/>
          <a:p>
            <a:pPr algn="ctr"/>
            <a:r>
              <a:rPr lang="ru-RU" b="1" dirty="0" smtClean="0"/>
              <a:t>Темпов внутривидовой дифференцировки</a:t>
            </a:r>
            <a:endParaRPr lang="ru-RU" b="1" dirty="0"/>
          </a:p>
        </p:txBody>
      </p:sp>
      <p:sp>
        <p:nvSpPr>
          <p:cNvPr id="35" name="TextBox 34"/>
          <p:cNvSpPr txBox="1"/>
          <p:nvPr/>
        </p:nvSpPr>
        <p:spPr>
          <a:xfrm>
            <a:off x="2843808" y="4695527"/>
            <a:ext cx="3888432" cy="461665"/>
          </a:xfrm>
          <a:prstGeom prst="rect">
            <a:avLst/>
          </a:prstGeom>
          <a:noFill/>
        </p:spPr>
        <p:txBody>
          <a:bodyPr wrap="square" rtlCol="0">
            <a:spAutoFit/>
          </a:bodyPr>
          <a:lstStyle/>
          <a:p>
            <a:pPr algn="ctr"/>
            <a:r>
              <a:rPr lang="ru-RU" sz="2400" b="1" dirty="0" smtClean="0">
                <a:solidFill>
                  <a:srgbClr val="FF0000"/>
                </a:solidFill>
              </a:rPr>
              <a:t>Сокращение и уменьшение</a:t>
            </a:r>
            <a:endParaRPr lang="ru-RU" sz="2400" b="1" dirty="0">
              <a:solidFill>
                <a:srgbClr val="FF0000"/>
              </a:solidFill>
            </a:endParaRPr>
          </a:p>
        </p:txBody>
      </p:sp>
      <p:sp>
        <p:nvSpPr>
          <p:cNvPr id="36" name="TextBox 35"/>
          <p:cNvSpPr txBox="1"/>
          <p:nvPr/>
        </p:nvSpPr>
        <p:spPr>
          <a:xfrm>
            <a:off x="2555776" y="5229200"/>
            <a:ext cx="4392488" cy="523220"/>
          </a:xfrm>
          <a:prstGeom prst="rect">
            <a:avLst/>
          </a:prstGeom>
          <a:solidFill>
            <a:schemeClr val="bg2">
              <a:lumMod val="90000"/>
            </a:schemeClr>
          </a:solidFill>
          <a:ln>
            <a:solidFill>
              <a:srgbClr val="C00000"/>
            </a:solidFill>
          </a:ln>
        </p:spPr>
        <p:txBody>
          <a:bodyPr wrap="square" rtlCol="0">
            <a:spAutoFit/>
          </a:bodyPr>
          <a:lstStyle/>
          <a:p>
            <a:pPr algn="ctr"/>
            <a:r>
              <a:rPr lang="ru-RU" sz="2800" dirty="0" smtClean="0"/>
              <a:t>Биологический регресс</a:t>
            </a:r>
            <a:endParaRPr lang="ru-RU" sz="2800" dirty="0"/>
          </a:p>
        </p:txBody>
      </p:sp>
      <p:cxnSp>
        <p:nvCxnSpPr>
          <p:cNvPr id="38" name="Прямая со стрелкой 37"/>
          <p:cNvCxnSpPr/>
          <p:nvPr/>
        </p:nvCxnSpPr>
        <p:spPr>
          <a:xfrm flipH="1" flipV="1">
            <a:off x="2555776" y="4005064"/>
            <a:ext cx="432048" cy="57606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V="1">
            <a:off x="3851920" y="3789040"/>
            <a:ext cx="0" cy="86409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flipV="1">
            <a:off x="6444208" y="4077072"/>
            <a:ext cx="432048" cy="57606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flipV="1">
            <a:off x="5292080" y="3717032"/>
            <a:ext cx="0" cy="86409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2"/>
          <p:cNvPicPr>
            <a:picLocks noChangeAspect="1" noChangeArrowheads="1"/>
          </p:cNvPicPr>
          <p:nvPr/>
        </p:nvPicPr>
        <p:blipFill>
          <a:blip r:embed="rId2" cstate="print"/>
          <a:srcRect/>
          <a:stretch>
            <a:fillRect/>
          </a:stretch>
        </p:blipFill>
        <p:spPr bwMode="auto">
          <a:xfrm>
            <a:off x="1331640" y="1772816"/>
            <a:ext cx="6624736" cy="3434655"/>
          </a:xfrm>
          <a:prstGeom prst="rect">
            <a:avLst/>
          </a:prstGeom>
          <a:noFill/>
        </p:spPr>
      </p:pic>
      <p:sp>
        <p:nvSpPr>
          <p:cNvPr id="3" name="TextBox 2"/>
          <p:cNvSpPr txBox="1"/>
          <p:nvPr/>
        </p:nvSpPr>
        <p:spPr>
          <a:xfrm>
            <a:off x="323528" y="260648"/>
            <a:ext cx="8568952" cy="1323439"/>
          </a:xfrm>
          <a:prstGeom prst="rect">
            <a:avLst/>
          </a:prstGeom>
          <a:noFill/>
        </p:spPr>
        <p:txBody>
          <a:bodyPr wrap="square" rtlCol="0">
            <a:spAutoFit/>
          </a:bodyPr>
          <a:lstStyle/>
          <a:p>
            <a:pPr indent="355600" algn="just"/>
            <a:r>
              <a:rPr lang="ru-RU" sz="1600" dirty="0" smtClean="0"/>
              <a:t>Соотношения арогенезов, </a:t>
            </a:r>
            <a:r>
              <a:rPr lang="ru-RU" sz="1600" dirty="0" err="1" smtClean="0"/>
              <a:t>аллогенезов</a:t>
            </a:r>
            <a:r>
              <a:rPr lang="ru-RU" sz="1600" dirty="0" smtClean="0"/>
              <a:t> и </a:t>
            </a:r>
            <a:r>
              <a:rPr lang="ru-RU" sz="1600" dirty="0" err="1" smtClean="0"/>
              <a:t>катагенезов</a:t>
            </a:r>
            <a:r>
              <a:rPr lang="ru-RU" sz="1600" dirty="0" smtClean="0"/>
              <a:t> в ходе </a:t>
            </a:r>
            <a:r>
              <a:rPr lang="ru-RU" sz="1600" dirty="0" smtClean="0"/>
              <a:t>эволюции.</a:t>
            </a:r>
            <a:r>
              <a:rPr lang="ru-RU" sz="1600" dirty="0" smtClean="0"/>
              <a:t/>
            </a:r>
            <a:br>
              <a:rPr lang="ru-RU" sz="1600" dirty="0" smtClean="0"/>
            </a:br>
            <a:r>
              <a:rPr lang="ru-RU" sz="1600" dirty="0" smtClean="0"/>
              <a:t>Ароморфозы (арогенез) возникают в процессе эволюции сравнительно редко и всегда ведут к появлению новых, более высокоорганизованных форм, способных адаптироваться к другим средам обитания. Далее эволюционный процесс идет по пути идиоадаптации (</a:t>
            </a:r>
            <a:r>
              <a:rPr lang="ru-RU" sz="1600" dirty="0" err="1" smtClean="0"/>
              <a:t>аллогенез</a:t>
            </a:r>
            <a:r>
              <a:rPr lang="ru-RU" sz="1600" dirty="0" smtClean="0"/>
              <a:t>), которые позволяют организмам обживать новые экологические ниши.</a:t>
            </a:r>
            <a:endParaRPr lang="ru-RU" sz="1600" dirty="0"/>
          </a:p>
        </p:txBody>
      </p:sp>
      <p:sp>
        <p:nvSpPr>
          <p:cNvPr id="4" name="TextBox 3"/>
          <p:cNvSpPr txBox="1"/>
          <p:nvPr/>
        </p:nvSpPr>
        <p:spPr>
          <a:xfrm>
            <a:off x="395536" y="5589240"/>
            <a:ext cx="8496944" cy="923330"/>
          </a:xfrm>
          <a:prstGeom prst="rect">
            <a:avLst/>
          </a:prstGeom>
          <a:noFill/>
          <a:ln>
            <a:solidFill>
              <a:srgbClr val="C00000"/>
            </a:solidFill>
          </a:ln>
        </p:spPr>
        <p:txBody>
          <a:bodyPr wrap="square" rtlCol="0">
            <a:spAutoFit/>
          </a:bodyPr>
          <a:lstStyle/>
          <a:p>
            <a:pPr indent="355600" algn="just"/>
            <a:r>
              <a:rPr lang="ru-RU" dirty="0" smtClean="0"/>
              <a:t>Дегенерация является частным случаем идиоадаптаций, т.к. ее можно рассматривать как приспособленность организмов к более простым условиям существования.</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42852"/>
            <a:ext cx="7286676" cy="584775"/>
          </a:xfrm>
          <a:prstGeom prst="rect">
            <a:avLst/>
          </a:prstGeom>
          <a:noFill/>
        </p:spPr>
        <p:txBody>
          <a:bodyPr wrap="square" rtlCol="0">
            <a:spAutoFit/>
          </a:bodyPr>
          <a:lstStyle/>
          <a:p>
            <a:pPr algn="ctr"/>
            <a:r>
              <a:rPr lang="ru-RU" sz="3200" dirty="0" err="1" smtClean="0"/>
              <a:t>Микроэволюция</a:t>
            </a:r>
            <a:r>
              <a:rPr lang="ru-RU" sz="3200" dirty="0" smtClean="0"/>
              <a:t> и видообразование</a:t>
            </a:r>
            <a:endParaRPr lang="ru-RU" sz="3200" dirty="0"/>
          </a:p>
        </p:txBody>
      </p:sp>
      <p:sp>
        <p:nvSpPr>
          <p:cNvPr id="3" name="TextBox 2"/>
          <p:cNvSpPr txBox="1"/>
          <p:nvPr/>
        </p:nvSpPr>
        <p:spPr>
          <a:xfrm>
            <a:off x="142844" y="719720"/>
            <a:ext cx="8858312" cy="923330"/>
          </a:xfrm>
          <a:prstGeom prst="rect">
            <a:avLst/>
          </a:prstGeom>
          <a:noFill/>
        </p:spPr>
        <p:txBody>
          <a:bodyPr wrap="square" rtlCol="0">
            <a:spAutoFit/>
          </a:bodyPr>
          <a:lstStyle/>
          <a:p>
            <a:pPr indent="360363" algn="just"/>
            <a:r>
              <a:rPr lang="ru-RU" b="1" dirty="0" err="1" smtClean="0"/>
              <a:t>Микроэволюция</a:t>
            </a:r>
            <a:r>
              <a:rPr lang="ru-RU" dirty="0" smtClean="0"/>
              <a:t> – это эволюция вида. В рамках учения о </a:t>
            </a:r>
            <a:r>
              <a:rPr lang="ru-RU" dirty="0" err="1" smtClean="0"/>
              <a:t>микроэволюции</a:t>
            </a:r>
            <a:r>
              <a:rPr lang="ru-RU" dirty="0" smtClean="0"/>
              <a:t> различают элементарную эволюционную единицу, элементарное эволюционное явление, элементарный эволюционный материал и факторы эволюции.</a:t>
            </a:r>
            <a:endParaRPr lang="ru-RU" dirty="0"/>
          </a:p>
        </p:txBody>
      </p:sp>
      <p:sp>
        <p:nvSpPr>
          <p:cNvPr id="4" name="TextBox 3"/>
          <p:cNvSpPr txBox="1"/>
          <p:nvPr/>
        </p:nvSpPr>
        <p:spPr>
          <a:xfrm>
            <a:off x="214282" y="1714488"/>
            <a:ext cx="8643998" cy="2031325"/>
          </a:xfrm>
          <a:prstGeom prst="rect">
            <a:avLst/>
          </a:prstGeom>
          <a:noFill/>
          <a:ln>
            <a:solidFill>
              <a:srgbClr val="C00000"/>
            </a:solidFill>
          </a:ln>
        </p:spPr>
        <p:txBody>
          <a:bodyPr wrap="square" rtlCol="0">
            <a:spAutoFit/>
          </a:bodyPr>
          <a:lstStyle/>
          <a:p>
            <a:pPr indent="360363" algn="just"/>
            <a:r>
              <a:rPr lang="ru-RU" b="1" i="1" dirty="0" smtClean="0"/>
              <a:t>Элементарной единицей эволюции </a:t>
            </a:r>
            <a:r>
              <a:rPr lang="ru-RU" dirty="0" smtClean="0"/>
              <a:t>является популяция. Именно на популяционном уровне происходят малые изменения в частотах аллелей на протяжении нескольких поколений; эволюционные изменения на внутривидовом уровне. Такие изменения происходят из-за следующих процессов: мутации, естественный отбор, искусственный отбор, перенос генов и дрейф генов. Эти изменения приводят к дивергенции популяций внутри вида, и, в конечном итоге, к видообразованию.</a:t>
            </a:r>
            <a:endParaRPr lang="ru-RU" b="1" i="1" dirty="0"/>
          </a:p>
        </p:txBody>
      </p:sp>
      <p:pic>
        <p:nvPicPr>
          <p:cNvPr id="5" name="Рисунок 4" descr="пчёлы.jpg"/>
          <p:cNvPicPr>
            <a:picLocks noChangeAspect="1"/>
          </p:cNvPicPr>
          <p:nvPr/>
        </p:nvPicPr>
        <p:blipFill>
          <a:blip r:embed="rId2" cstate="print">
            <a:lum bright="-1000" contrast="12000"/>
          </a:blip>
          <a:stretch>
            <a:fillRect/>
          </a:stretch>
        </p:blipFill>
        <p:spPr>
          <a:xfrm>
            <a:off x="4714876" y="3929066"/>
            <a:ext cx="3857652" cy="2714644"/>
          </a:xfrm>
          <a:prstGeom prst="rect">
            <a:avLst/>
          </a:prstGeom>
          <a:ln w="3175">
            <a:solidFill>
              <a:schemeClr val="tx1"/>
            </a:solidFill>
          </a:ln>
        </p:spPr>
      </p:pic>
      <p:sp>
        <p:nvSpPr>
          <p:cNvPr id="6" name="TextBox 5"/>
          <p:cNvSpPr txBox="1"/>
          <p:nvPr/>
        </p:nvSpPr>
        <p:spPr>
          <a:xfrm>
            <a:off x="214282" y="4071942"/>
            <a:ext cx="4357718" cy="1200329"/>
          </a:xfrm>
          <a:prstGeom prst="rect">
            <a:avLst/>
          </a:prstGeom>
          <a:noFill/>
          <a:ln>
            <a:solidFill>
              <a:srgbClr val="C00000"/>
            </a:solidFill>
          </a:ln>
        </p:spPr>
        <p:txBody>
          <a:bodyPr wrap="square" rtlCol="0">
            <a:spAutoFit/>
          </a:bodyPr>
          <a:lstStyle/>
          <a:p>
            <a:pPr algn="just"/>
            <a:r>
              <a:rPr lang="ru-RU" dirty="0" smtClean="0"/>
              <a:t>Изменения отдельных особей не приводят к эволюционным изменениям. Эволюционируют не особи, а группы особей, составляющих популяцию.</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643998" cy="923330"/>
          </a:xfrm>
          <a:prstGeom prst="rect">
            <a:avLst/>
          </a:prstGeom>
          <a:noFill/>
        </p:spPr>
        <p:txBody>
          <a:bodyPr wrap="square" rtlCol="0">
            <a:spAutoFit/>
          </a:bodyPr>
          <a:lstStyle/>
          <a:p>
            <a:pPr indent="360363" algn="just"/>
            <a:r>
              <a:rPr lang="ru-RU" b="1" i="1" dirty="0" smtClean="0"/>
              <a:t>Элементарным эволюционным явлением </a:t>
            </a:r>
            <a:r>
              <a:rPr lang="ru-RU" dirty="0" smtClean="0"/>
              <a:t>служат мутации и рекомбинации генов. В результате этих процессов популяция становится генетически гетерогенной и представляет собой смесь разных генотипов.</a:t>
            </a:r>
          </a:p>
        </p:txBody>
      </p:sp>
      <p:sp>
        <p:nvSpPr>
          <p:cNvPr id="6" name="TextBox 5"/>
          <p:cNvSpPr txBox="1"/>
          <p:nvPr/>
        </p:nvSpPr>
        <p:spPr>
          <a:xfrm>
            <a:off x="285720" y="4643446"/>
            <a:ext cx="8643998" cy="1754326"/>
          </a:xfrm>
          <a:prstGeom prst="rect">
            <a:avLst/>
          </a:prstGeom>
          <a:noFill/>
        </p:spPr>
        <p:txBody>
          <a:bodyPr wrap="square" rtlCol="0">
            <a:spAutoFit/>
          </a:bodyPr>
          <a:lstStyle/>
          <a:p>
            <a:pPr indent="360363" algn="just"/>
            <a:r>
              <a:rPr lang="ru-RU" dirty="0" smtClean="0"/>
              <a:t>В результате наличия </a:t>
            </a:r>
            <a:r>
              <a:rPr lang="ru-RU" dirty="0" err="1" smtClean="0"/>
              <a:t>транспозируемых</a:t>
            </a:r>
            <a:r>
              <a:rPr lang="ru-RU" dirty="0" smtClean="0"/>
              <a:t> генетических элементов многие гены могут изменять свой статус и частоту в течение одной генерации т.е. </a:t>
            </a:r>
            <a:r>
              <a:rPr lang="ru-RU" dirty="0" err="1" smtClean="0"/>
              <a:t>неменделевским</a:t>
            </a:r>
            <a:r>
              <a:rPr lang="ru-RU" dirty="0" smtClean="0"/>
              <a:t> путём. Например, многократное повторение коротких последовательностей нуклеотидов приводит  к образованию новых генов. Ген коллагена цыплят содержит несколько десятков </a:t>
            </a:r>
            <a:r>
              <a:rPr lang="ru-RU" dirty="0" err="1" smtClean="0"/>
              <a:t>экзонов</a:t>
            </a:r>
            <a:r>
              <a:rPr lang="ru-RU" dirty="0" smtClean="0"/>
              <a:t>, являющихся повторением одной и той же последовательности, состоящей из 9 нуклеотидов.</a:t>
            </a:r>
            <a:endParaRPr lang="ru-RU" dirty="0"/>
          </a:p>
        </p:txBody>
      </p:sp>
      <p:sp>
        <p:nvSpPr>
          <p:cNvPr id="21" name="TextBox 20"/>
          <p:cNvSpPr txBox="1"/>
          <p:nvPr/>
        </p:nvSpPr>
        <p:spPr>
          <a:xfrm>
            <a:off x="5357818" y="2500306"/>
            <a:ext cx="3357586" cy="646331"/>
          </a:xfrm>
          <a:prstGeom prst="rect">
            <a:avLst/>
          </a:prstGeom>
          <a:noFill/>
        </p:spPr>
        <p:txBody>
          <a:bodyPr wrap="square" rtlCol="0">
            <a:spAutoFit/>
          </a:bodyPr>
          <a:lstStyle/>
          <a:p>
            <a:pPr algn="ctr"/>
            <a:r>
              <a:rPr lang="ru-RU" dirty="0" smtClean="0"/>
              <a:t>Набор генотипов в гетерогенной популяции</a:t>
            </a:r>
            <a:endParaRPr lang="ru-RU" dirty="0"/>
          </a:p>
        </p:txBody>
      </p:sp>
      <p:pic>
        <p:nvPicPr>
          <p:cNvPr id="22" name="Рисунок 21" descr="популяция кенгуру.jpg"/>
          <p:cNvPicPr>
            <a:picLocks noChangeAspect="1"/>
          </p:cNvPicPr>
          <p:nvPr/>
        </p:nvPicPr>
        <p:blipFill>
          <a:blip r:embed="rId2" cstate="print">
            <a:lum bright="-3000" contrast="6000"/>
          </a:blip>
          <a:stretch>
            <a:fillRect/>
          </a:stretch>
        </p:blipFill>
        <p:spPr>
          <a:xfrm>
            <a:off x="1428728" y="1214422"/>
            <a:ext cx="4024128" cy="33347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572560" cy="1200329"/>
          </a:xfrm>
          <a:prstGeom prst="rect">
            <a:avLst/>
          </a:prstGeom>
          <a:noFill/>
        </p:spPr>
        <p:txBody>
          <a:bodyPr wrap="square" rtlCol="0">
            <a:spAutoFit/>
          </a:bodyPr>
          <a:lstStyle/>
          <a:p>
            <a:pPr indent="355600" algn="just"/>
            <a:r>
              <a:rPr lang="ru-RU" dirty="0" smtClean="0"/>
              <a:t>Изучение закономерностей распределения генотипов в популяциях  было начато А. Пирсоном (</a:t>
            </a:r>
            <a:r>
              <a:rPr lang="en-US" dirty="0" err="1" smtClean="0"/>
              <a:t>Pirson</a:t>
            </a:r>
            <a:r>
              <a:rPr lang="en-US" dirty="0" smtClean="0"/>
              <a:t>, 1904</a:t>
            </a:r>
            <a:r>
              <a:rPr lang="ru-RU" dirty="0" smtClean="0"/>
              <a:t>)</a:t>
            </a:r>
            <a:r>
              <a:rPr lang="en-US" dirty="0" smtClean="0"/>
              <a:t>. </a:t>
            </a:r>
            <a:r>
              <a:rPr lang="ru-RU" dirty="0" smtClean="0"/>
              <a:t>Он показал, что при наличии разных аллелей одного гена и действии свободного скрещивания в популяциях  возникает совершенно определенное распределение генотипов.</a:t>
            </a:r>
            <a:endParaRPr lang="ru-RU" dirty="0"/>
          </a:p>
        </p:txBody>
      </p:sp>
      <p:grpSp>
        <p:nvGrpSpPr>
          <p:cNvPr id="8" name="Группа 8"/>
          <p:cNvGrpSpPr/>
          <p:nvPr/>
        </p:nvGrpSpPr>
        <p:grpSpPr>
          <a:xfrm>
            <a:off x="1643042" y="1643050"/>
            <a:ext cx="6000792" cy="1238730"/>
            <a:chOff x="1643042" y="2130974"/>
            <a:chExt cx="6000792" cy="1238730"/>
          </a:xfrm>
        </p:grpSpPr>
        <p:sp>
          <p:nvSpPr>
            <p:cNvPr id="3" name="TextBox 2"/>
            <p:cNvSpPr txBox="1"/>
            <p:nvPr/>
          </p:nvSpPr>
          <p:spPr>
            <a:xfrm>
              <a:off x="2071670" y="2143116"/>
              <a:ext cx="5143536" cy="707886"/>
            </a:xfrm>
            <a:prstGeom prst="rect">
              <a:avLst/>
            </a:prstGeom>
            <a:noFill/>
            <a:ln>
              <a:solidFill>
                <a:srgbClr val="FF0000"/>
              </a:solidFill>
            </a:ln>
          </p:spPr>
          <p:txBody>
            <a:bodyPr wrap="square" rtlCol="0">
              <a:spAutoFit/>
            </a:bodyPr>
            <a:lstStyle/>
            <a:p>
              <a:r>
                <a:rPr lang="en-US" sz="4000" i="1" dirty="0" smtClean="0"/>
                <a:t>p AA </a:t>
              </a:r>
              <a:r>
                <a:rPr lang="en-US" sz="4000" dirty="0" smtClean="0"/>
                <a:t>+ </a:t>
              </a:r>
              <a:r>
                <a:rPr lang="en-US" sz="4000" i="1" dirty="0" smtClean="0"/>
                <a:t>2pqAa </a:t>
              </a:r>
              <a:r>
                <a:rPr lang="en-US" sz="4000" dirty="0" smtClean="0"/>
                <a:t>+ </a:t>
              </a:r>
              <a:r>
                <a:rPr lang="en-US" sz="4000" i="1" dirty="0" smtClean="0"/>
                <a:t>q </a:t>
              </a:r>
              <a:r>
                <a:rPr lang="en-US" sz="4000" i="1" dirty="0" err="1" smtClean="0"/>
                <a:t>aa</a:t>
              </a:r>
              <a:r>
                <a:rPr lang="en-US" sz="4000" i="1" dirty="0" smtClean="0"/>
                <a:t> =1</a:t>
              </a:r>
              <a:endParaRPr lang="ru-RU" sz="4000" dirty="0"/>
            </a:p>
          </p:txBody>
        </p:sp>
        <p:sp>
          <p:nvSpPr>
            <p:cNvPr id="4" name="TextBox 3"/>
            <p:cNvSpPr txBox="1"/>
            <p:nvPr/>
          </p:nvSpPr>
          <p:spPr>
            <a:xfrm>
              <a:off x="2357422" y="2130974"/>
              <a:ext cx="214314" cy="369332"/>
            </a:xfrm>
            <a:prstGeom prst="rect">
              <a:avLst/>
            </a:prstGeom>
            <a:noFill/>
          </p:spPr>
          <p:txBody>
            <a:bodyPr wrap="square" rtlCol="0">
              <a:spAutoFit/>
            </a:bodyPr>
            <a:lstStyle/>
            <a:p>
              <a:r>
                <a:rPr lang="en-US" dirty="0" smtClean="0"/>
                <a:t>2</a:t>
              </a:r>
              <a:endParaRPr lang="ru-RU" dirty="0"/>
            </a:p>
          </p:txBody>
        </p:sp>
        <p:sp>
          <p:nvSpPr>
            <p:cNvPr id="5" name="TextBox 4"/>
            <p:cNvSpPr txBox="1"/>
            <p:nvPr/>
          </p:nvSpPr>
          <p:spPr>
            <a:xfrm>
              <a:off x="5572132" y="2143116"/>
              <a:ext cx="214314" cy="369332"/>
            </a:xfrm>
            <a:prstGeom prst="rect">
              <a:avLst/>
            </a:prstGeom>
            <a:noFill/>
          </p:spPr>
          <p:txBody>
            <a:bodyPr wrap="square" rtlCol="0">
              <a:spAutoFit/>
            </a:bodyPr>
            <a:lstStyle/>
            <a:p>
              <a:r>
                <a:rPr lang="en-US" dirty="0" smtClean="0"/>
                <a:t>2</a:t>
              </a:r>
              <a:endParaRPr lang="ru-RU" dirty="0"/>
            </a:p>
          </p:txBody>
        </p:sp>
        <p:sp>
          <p:nvSpPr>
            <p:cNvPr id="6" name="TextBox 5"/>
            <p:cNvSpPr txBox="1"/>
            <p:nvPr/>
          </p:nvSpPr>
          <p:spPr>
            <a:xfrm>
              <a:off x="1643042" y="3000372"/>
              <a:ext cx="6000792" cy="369332"/>
            </a:xfrm>
            <a:prstGeom prst="rect">
              <a:avLst/>
            </a:prstGeom>
            <a:noFill/>
          </p:spPr>
          <p:txBody>
            <a:bodyPr wrap="square" rtlCol="0">
              <a:spAutoFit/>
            </a:bodyPr>
            <a:lstStyle/>
            <a:p>
              <a:r>
                <a:rPr lang="ru-RU" dirty="0" smtClean="0"/>
                <a:t>Где </a:t>
              </a:r>
              <a:r>
                <a:rPr lang="en-US" i="1" dirty="0" smtClean="0"/>
                <a:t>p</a:t>
              </a:r>
              <a:r>
                <a:rPr lang="en-US" dirty="0" smtClean="0"/>
                <a:t> – </a:t>
              </a:r>
              <a:r>
                <a:rPr lang="ru-RU" dirty="0" smtClean="0"/>
                <a:t>концентрация гена </a:t>
              </a:r>
              <a:r>
                <a:rPr lang="ru-RU" i="1" dirty="0" smtClean="0"/>
                <a:t>А; </a:t>
              </a:r>
              <a:r>
                <a:rPr lang="en-US" i="1" dirty="0" smtClean="0"/>
                <a:t>q </a:t>
              </a:r>
              <a:r>
                <a:rPr lang="ru-RU" i="1" dirty="0" smtClean="0"/>
                <a:t>– </a:t>
              </a:r>
              <a:r>
                <a:rPr lang="ru-RU" dirty="0" smtClean="0"/>
                <a:t>концентрация гена </a:t>
              </a:r>
              <a:r>
                <a:rPr lang="ru-RU" i="1" dirty="0" smtClean="0"/>
                <a:t>а.</a:t>
              </a:r>
              <a:endParaRPr lang="ru-RU" i="1" dirty="0"/>
            </a:p>
          </p:txBody>
        </p:sp>
      </p:grpSp>
      <p:sp>
        <p:nvSpPr>
          <p:cNvPr id="7" name="TextBox 6"/>
          <p:cNvSpPr txBox="1"/>
          <p:nvPr/>
        </p:nvSpPr>
        <p:spPr>
          <a:xfrm>
            <a:off x="428596" y="3143248"/>
            <a:ext cx="8358246" cy="2585323"/>
          </a:xfrm>
          <a:prstGeom prst="rect">
            <a:avLst/>
          </a:prstGeom>
          <a:noFill/>
        </p:spPr>
        <p:txBody>
          <a:bodyPr wrap="square" rtlCol="0">
            <a:spAutoFit/>
          </a:bodyPr>
          <a:lstStyle/>
          <a:p>
            <a:pPr indent="355600" algn="just"/>
            <a:r>
              <a:rPr lang="ru-RU" dirty="0" smtClean="0"/>
              <a:t>В 1908 году английский математик Г. Харди и немецкий медик В. Вайнберг, исследовав это распределение, высказали мнение, что оно является равновесным, так как при отсутствии факторов нарушающих его, оно может сохранятся в  популяциях неограниченное время (правило Харди-Вайнберга).</a:t>
            </a:r>
          </a:p>
          <a:p>
            <a:pPr indent="355600" algn="just"/>
            <a:r>
              <a:rPr lang="ru-RU" dirty="0" smtClean="0"/>
              <a:t>В 1926 году С.С. Четвериков, исходя из этого закона, доказал неизбежность генетической разнородности популяции при том, что новые мутации (источник гетерогенности) появляются непрерывно, но остаются скрытыми, а в популяциях идет свободное скрещивание. Таким образом, популяции как губка насыщены рецессивными мутациями.</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428604"/>
            <a:ext cx="8643998" cy="1200329"/>
          </a:xfrm>
          <a:prstGeom prst="rect">
            <a:avLst/>
          </a:prstGeom>
          <a:noFill/>
        </p:spPr>
        <p:txBody>
          <a:bodyPr wrap="square" rtlCol="0">
            <a:spAutoFit/>
          </a:bodyPr>
          <a:lstStyle/>
          <a:p>
            <a:pPr indent="355600" algn="just"/>
            <a:r>
              <a:rPr lang="ru-RU" dirty="0" smtClean="0"/>
              <a:t>Полное описание генетической структуры популяции вряд ли осуществимо – для этого потребовалось бы описание всех аллелей для десятка тысяч генов в их всевозможных сочетаниях.</a:t>
            </a:r>
          </a:p>
          <a:p>
            <a:pPr indent="355600" algn="just"/>
            <a:endParaRPr lang="ru-RU" dirty="0"/>
          </a:p>
        </p:txBody>
      </p:sp>
      <p:graphicFrame>
        <p:nvGraphicFramePr>
          <p:cNvPr id="3" name="Схема 2"/>
          <p:cNvGraphicFramePr/>
          <p:nvPr/>
        </p:nvGraphicFramePr>
        <p:xfrm>
          <a:off x="2143108" y="1643050"/>
          <a:ext cx="5191140" cy="285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28596" y="4572008"/>
            <a:ext cx="8358246" cy="2031325"/>
          </a:xfrm>
          <a:prstGeom prst="rect">
            <a:avLst/>
          </a:prstGeom>
          <a:noFill/>
        </p:spPr>
        <p:txBody>
          <a:bodyPr wrap="square" rtlCol="0">
            <a:spAutoFit/>
          </a:bodyPr>
          <a:lstStyle/>
          <a:p>
            <a:pPr indent="355600" algn="just"/>
            <a:r>
              <a:rPr lang="ru-RU" dirty="0" smtClean="0"/>
              <a:t>В природных популяциях на частоты фенотипов оказывают влияние как абиотическая, так и все типы биотических сред. Накопление в генеративных клетках мутаций и </a:t>
            </a:r>
            <a:r>
              <a:rPr lang="ru-RU" dirty="0" err="1" smtClean="0"/>
              <a:t>рекомбинантных</a:t>
            </a:r>
            <a:r>
              <a:rPr lang="ru-RU" dirty="0" smtClean="0"/>
              <a:t> генов и их отбор обеспечивает не только микро-, но и </a:t>
            </a:r>
            <a:r>
              <a:rPr lang="ru-RU" dirty="0" err="1" smtClean="0"/>
              <a:t>макроэволцию</a:t>
            </a:r>
            <a:r>
              <a:rPr lang="ru-RU" dirty="0" smtClean="0"/>
              <a:t>. Таким образом, случайность в виде мутаций и рекомбинаций создаёт беспорядок, а закономерность в виде естественного отбора создаёт упорядоченность.</a:t>
            </a:r>
          </a:p>
          <a:p>
            <a:pPr indent="355600" algn="just"/>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труктура вида у растений.jpg"/>
          <p:cNvPicPr>
            <a:picLocks noChangeAspect="1"/>
          </p:cNvPicPr>
          <p:nvPr/>
        </p:nvPicPr>
        <p:blipFill>
          <a:blip r:embed="rId2" cstate="print">
            <a:lum bright="-7000" contrast="10000"/>
          </a:blip>
          <a:stretch>
            <a:fillRect/>
          </a:stretch>
        </p:blipFill>
        <p:spPr>
          <a:xfrm>
            <a:off x="642910" y="1785926"/>
            <a:ext cx="7286676" cy="3643338"/>
          </a:xfrm>
          <a:prstGeom prst="rect">
            <a:avLst/>
          </a:prstGeom>
        </p:spPr>
      </p:pic>
      <p:pic>
        <p:nvPicPr>
          <p:cNvPr id="3" name="Рисунок 2" descr="Рисунок2.jpg"/>
          <p:cNvPicPr>
            <a:picLocks noChangeAspect="1"/>
          </p:cNvPicPr>
          <p:nvPr/>
        </p:nvPicPr>
        <p:blipFill>
          <a:blip r:embed="rId3" cstate="print">
            <a:lum bright="-5000" contrast="9000"/>
          </a:blip>
          <a:stretch>
            <a:fillRect/>
          </a:stretch>
        </p:blipFill>
        <p:spPr>
          <a:xfrm>
            <a:off x="4357686" y="5306964"/>
            <a:ext cx="3643338" cy="622366"/>
          </a:xfrm>
          <a:prstGeom prst="rect">
            <a:avLst/>
          </a:prstGeom>
          <a:ln w="3175">
            <a:noFill/>
          </a:ln>
        </p:spPr>
      </p:pic>
      <p:sp>
        <p:nvSpPr>
          <p:cNvPr id="4" name="TextBox 3"/>
          <p:cNvSpPr txBox="1"/>
          <p:nvPr/>
        </p:nvSpPr>
        <p:spPr>
          <a:xfrm>
            <a:off x="214282" y="214290"/>
            <a:ext cx="8786874" cy="1200329"/>
          </a:xfrm>
          <a:prstGeom prst="rect">
            <a:avLst/>
          </a:prstGeom>
          <a:noFill/>
        </p:spPr>
        <p:txBody>
          <a:bodyPr wrap="square" rtlCol="0">
            <a:spAutoFit/>
          </a:bodyPr>
          <a:lstStyle/>
          <a:p>
            <a:pPr indent="360363" algn="just"/>
            <a:r>
              <a:rPr lang="ru-RU" b="1" i="1" dirty="0" smtClean="0"/>
              <a:t>Элементарным эволюционным материалом </a:t>
            </a:r>
            <a:r>
              <a:rPr lang="ru-RU" dirty="0" smtClean="0"/>
              <a:t> служат любые </a:t>
            </a:r>
            <a:r>
              <a:rPr lang="ru-RU" dirty="0" err="1" smtClean="0"/>
              <a:t>генотипически</a:t>
            </a:r>
            <a:r>
              <a:rPr lang="ru-RU" dirty="0" smtClean="0"/>
              <a:t> различные особи и группы особей т.е. мутантные организмы или носители рецессивных мутаций. Наличие организмов-носителей мутаций создаёт различия между близкими природными группами особей (популяциями, подвидами, видами).</a:t>
            </a:r>
            <a:endParaRPr lang="ru-RU"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2"/>
            <a:ext cx="8643998" cy="1754326"/>
          </a:xfrm>
          <a:prstGeom prst="rect">
            <a:avLst/>
          </a:prstGeom>
          <a:noFill/>
        </p:spPr>
        <p:txBody>
          <a:bodyPr wrap="square" rtlCol="0">
            <a:spAutoFit/>
          </a:bodyPr>
          <a:lstStyle/>
          <a:p>
            <a:pPr indent="360363" algn="just"/>
            <a:r>
              <a:rPr lang="ru-RU" b="1" i="1" dirty="0" smtClean="0"/>
              <a:t>Элементарными факторами эволюции </a:t>
            </a:r>
            <a:r>
              <a:rPr lang="ru-RU" dirty="0" smtClean="0"/>
              <a:t>служит естественный отбор, мутационный процесс, популяционные волны, изоляция, дрейф генов, миграция. Естественный отбор является важнейшим направляющим фактором эволюции, поскольку его основная функция заключается  в устранении из популяции организмов с неудачными комбинациями генов и сохранение генотипов, которые не нарушают процесс приспособительного формообразования.</a:t>
            </a:r>
            <a:endParaRPr lang="ru-RU" b="1" i="1" dirty="0"/>
          </a:p>
        </p:txBody>
      </p:sp>
      <p:cxnSp>
        <p:nvCxnSpPr>
          <p:cNvPr id="17" name="Прямая со стрелкой 16"/>
          <p:cNvCxnSpPr/>
          <p:nvPr/>
        </p:nvCxnSpPr>
        <p:spPr>
          <a:xfrm>
            <a:off x="4071934" y="4071942"/>
            <a:ext cx="164307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86182" y="3692727"/>
            <a:ext cx="2071702" cy="307777"/>
          </a:xfrm>
          <a:prstGeom prst="rect">
            <a:avLst/>
          </a:prstGeom>
          <a:noFill/>
        </p:spPr>
        <p:txBody>
          <a:bodyPr wrap="square" rtlCol="0">
            <a:spAutoFit/>
          </a:bodyPr>
          <a:lstStyle/>
          <a:p>
            <a:pPr algn="ctr"/>
            <a:r>
              <a:rPr lang="ru-RU" sz="1400" dirty="0" smtClean="0"/>
              <a:t>Естественный отбор</a:t>
            </a:r>
            <a:endParaRPr lang="ru-RU" sz="1400" dirty="0"/>
          </a:p>
        </p:txBody>
      </p:sp>
      <p:pic>
        <p:nvPicPr>
          <p:cNvPr id="28" name="Рисунок 27" descr="популяция кенгуру.jpg"/>
          <p:cNvPicPr>
            <a:picLocks noChangeAspect="1"/>
          </p:cNvPicPr>
          <p:nvPr/>
        </p:nvPicPr>
        <p:blipFill>
          <a:blip r:embed="rId2" cstate="print">
            <a:lum bright="-3000" contrast="6000"/>
          </a:blip>
          <a:stretch>
            <a:fillRect/>
          </a:stretch>
        </p:blipFill>
        <p:spPr>
          <a:xfrm>
            <a:off x="583835" y="2644901"/>
            <a:ext cx="3273785" cy="2712925"/>
          </a:xfrm>
          <a:prstGeom prst="rect">
            <a:avLst/>
          </a:prstGeom>
        </p:spPr>
      </p:pic>
      <p:pic>
        <p:nvPicPr>
          <p:cNvPr id="29" name="Рисунок 28" descr="естесвенный отбор в популяции.jpg"/>
          <p:cNvPicPr>
            <a:picLocks noChangeAspect="1"/>
          </p:cNvPicPr>
          <p:nvPr/>
        </p:nvPicPr>
        <p:blipFill>
          <a:blip r:embed="rId3" cstate="print">
            <a:lum bright="-2000" contrast="6000"/>
          </a:blip>
          <a:stretch>
            <a:fillRect/>
          </a:stretch>
        </p:blipFill>
        <p:spPr>
          <a:xfrm>
            <a:off x="5715008" y="2500306"/>
            <a:ext cx="3189652" cy="26432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142852"/>
            <a:ext cx="5643602" cy="461665"/>
          </a:xfrm>
          <a:prstGeom prst="rect">
            <a:avLst/>
          </a:prstGeom>
          <a:noFill/>
        </p:spPr>
        <p:txBody>
          <a:bodyPr wrap="square" rtlCol="0">
            <a:spAutoFit/>
          </a:bodyPr>
          <a:lstStyle/>
          <a:p>
            <a:pPr algn="ctr"/>
            <a:r>
              <a:rPr lang="ru-RU" sz="2400" dirty="0" smtClean="0"/>
              <a:t>Формы естественного отбора</a:t>
            </a:r>
            <a:endParaRPr lang="ru-RU" sz="2400" dirty="0"/>
          </a:p>
        </p:txBody>
      </p:sp>
      <p:graphicFrame>
        <p:nvGraphicFramePr>
          <p:cNvPr id="3" name="Схема 2"/>
          <p:cNvGraphicFramePr/>
          <p:nvPr/>
        </p:nvGraphicFramePr>
        <p:xfrm>
          <a:off x="428596" y="857232"/>
          <a:ext cx="8143932" cy="46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2"/>
            <a:ext cx="8715436" cy="2308324"/>
          </a:xfrm>
          <a:prstGeom prst="rect">
            <a:avLst/>
          </a:prstGeom>
          <a:noFill/>
        </p:spPr>
        <p:txBody>
          <a:bodyPr wrap="square" rtlCol="0">
            <a:spAutoFit/>
          </a:bodyPr>
          <a:lstStyle/>
          <a:p>
            <a:pPr indent="360363" algn="just"/>
            <a:r>
              <a:rPr lang="ru-RU" b="1" i="1" dirty="0" smtClean="0"/>
              <a:t>Популяционные волны </a:t>
            </a:r>
            <a:r>
              <a:rPr lang="ru-RU" dirty="0" smtClean="0"/>
              <a:t>или </a:t>
            </a:r>
            <a:r>
              <a:rPr lang="ru-RU" b="1" i="1" dirty="0" smtClean="0"/>
              <a:t>волны жизни</a:t>
            </a:r>
            <a:r>
              <a:rPr lang="ru-RU" dirty="0" smtClean="0"/>
              <a:t> колебание численности особей в популяции в сторону от средней численности. Популяционные волны являются так же элементарным фактором эволюции по той причине, что они служат поставщиком элементарного эволюционного материала для естественного отбора. Примером может служить колебание численностей вредителей полей и огородов в разные годы. Эволюционное значение волн жизни состоит в том, что они резко изменяют концентрацию в популяциях редко встречающихся аллелей, в результате чего под отбор попадают организмы, обладающие редкими генами.  </a:t>
            </a:r>
            <a:endParaRPr lang="ru-RU" b="1" i="1" dirty="0"/>
          </a:p>
        </p:txBody>
      </p:sp>
      <p:graphicFrame>
        <p:nvGraphicFramePr>
          <p:cNvPr id="3" name="Диаграмма 2"/>
          <p:cNvGraphicFramePr/>
          <p:nvPr/>
        </p:nvGraphicFramePr>
        <p:xfrm>
          <a:off x="2000232" y="2571744"/>
          <a:ext cx="3929090" cy="257176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Прямая соединительная линия 4"/>
          <p:cNvCxnSpPr/>
          <p:nvPr/>
        </p:nvCxnSpPr>
        <p:spPr>
          <a:xfrm>
            <a:off x="1571604" y="4000504"/>
            <a:ext cx="500066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5752" y="3714752"/>
            <a:ext cx="1643042" cy="523220"/>
          </a:xfrm>
          <a:prstGeom prst="rect">
            <a:avLst/>
          </a:prstGeom>
          <a:noFill/>
        </p:spPr>
        <p:txBody>
          <a:bodyPr wrap="square" rtlCol="0">
            <a:spAutoFit/>
          </a:bodyPr>
          <a:lstStyle/>
          <a:p>
            <a:pPr algn="ctr"/>
            <a:r>
              <a:rPr lang="ru-RU" sz="1400" dirty="0" err="1" smtClean="0"/>
              <a:t>Средння</a:t>
            </a:r>
            <a:r>
              <a:rPr lang="ru-RU" sz="1400" dirty="0" smtClean="0"/>
              <a:t> численность</a:t>
            </a:r>
            <a:endParaRPr lang="ru-RU" sz="1400" dirty="0"/>
          </a:p>
        </p:txBody>
      </p:sp>
      <p:sp>
        <p:nvSpPr>
          <p:cNvPr id="8" name="TextBox 7"/>
          <p:cNvSpPr txBox="1"/>
          <p:nvPr/>
        </p:nvSpPr>
        <p:spPr>
          <a:xfrm>
            <a:off x="6000760" y="2857496"/>
            <a:ext cx="2928958" cy="584775"/>
          </a:xfrm>
          <a:prstGeom prst="rect">
            <a:avLst/>
          </a:prstGeom>
          <a:noFill/>
        </p:spPr>
        <p:txBody>
          <a:bodyPr wrap="square" rtlCol="0">
            <a:spAutoFit/>
          </a:bodyPr>
          <a:lstStyle/>
          <a:p>
            <a:pPr algn="ctr"/>
            <a:r>
              <a:rPr lang="ru-RU" sz="1600" dirty="0" smtClean="0"/>
              <a:t>Колебание численности колорадского жука по годам</a:t>
            </a:r>
            <a:endParaRPr lang="ru-RU" sz="1600" dirty="0"/>
          </a:p>
        </p:txBody>
      </p:sp>
      <p:sp>
        <p:nvSpPr>
          <p:cNvPr id="9" name="TextBox 8"/>
          <p:cNvSpPr txBox="1"/>
          <p:nvPr/>
        </p:nvSpPr>
        <p:spPr>
          <a:xfrm>
            <a:off x="285720" y="5286388"/>
            <a:ext cx="8572560" cy="923330"/>
          </a:xfrm>
          <a:prstGeom prst="rect">
            <a:avLst/>
          </a:prstGeom>
          <a:noFill/>
        </p:spPr>
        <p:txBody>
          <a:bodyPr wrap="square" rtlCol="0">
            <a:spAutoFit/>
          </a:bodyPr>
          <a:lstStyle/>
          <a:p>
            <a:pPr indent="360363" algn="just"/>
            <a:r>
              <a:rPr lang="ru-RU" dirty="0" smtClean="0"/>
              <a:t>Следствием популяционных волн является </a:t>
            </a:r>
            <a:r>
              <a:rPr lang="ru-RU" b="1" dirty="0" smtClean="0"/>
              <a:t>дрейф генов</a:t>
            </a:r>
            <a:r>
              <a:rPr lang="ru-RU" dirty="0" smtClean="0"/>
              <a:t>, заключающийся в том, что в малых популяциях имеет место либо потеря какого-то </a:t>
            </a:r>
            <a:r>
              <a:rPr lang="ru-RU" dirty="0" err="1" smtClean="0"/>
              <a:t>аллеля</a:t>
            </a:r>
            <a:r>
              <a:rPr lang="ru-RU" dirty="0" smtClean="0"/>
              <a:t>, либо резкое повышение его концентрации.</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142852"/>
            <a:ext cx="6143668" cy="800219"/>
          </a:xfrm>
          <a:prstGeom prst="rect">
            <a:avLst/>
          </a:prstGeom>
          <a:noFill/>
        </p:spPr>
        <p:txBody>
          <a:bodyPr wrap="square" rtlCol="0">
            <a:spAutoFit/>
          </a:bodyPr>
          <a:lstStyle/>
          <a:p>
            <a:pPr algn="ctr"/>
            <a:r>
              <a:rPr lang="ru-RU" sz="2800" dirty="0" smtClean="0"/>
              <a:t>Главные направления эволюции</a:t>
            </a:r>
          </a:p>
          <a:p>
            <a:pPr algn="ctr"/>
            <a:r>
              <a:rPr lang="ru-RU" dirty="0" smtClean="0"/>
              <a:t>(впервые сформулированы А.Н. </a:t>
            </a:r>
            <a:r>
              <a:rPr lang="ru-RU" dirty="0" err="1" smtClean="0"/>
              <a:t>Северцовым</a:t>
            </a:r>
            <a:r>
              <a:rPr lang="ru-RU" dirty="0" smtClean="0"/>
              <a:t>)</a:t>
            </a:r>
            <a:endParaRPr lang="ru-RU" dirty="0"/>
          </a:p>
        </p:txBody>
      </p:sp>
      <p:sp>
        <p:nvSpPr>
          <p:cNvPr id="3" name="TextBox 2"/>
          <p:cNvSpPr txBox="1"/>
          <p:nvPr/>
        </p:nvSpPr>
        <p:spPr>
          <a:xfrm>
            <a:off x="214282" y="943560"/>
            <a:ext cx="8572560" cy="1477328"/>
          </a:xfrm>
          <a:prstGeom prst="rect">
            <a:avLst/>
          </a:prstGeom>
          <a:noFill/>
        </p:spPr>
        <p:txBody>
          <a:bodyPr wrap="square" rtlCol="0">
            <a:spAutoFit/>
          </a:bodyPr>
          <a:lstStyle/>
          <a:p>
            <a:pPr indent="360363" algn="just"/>
            <a:r>
              <a:rPr lang="ru-RU" dirty="0" smtClean="0"/>
              <a:t>Эволюция на уровне крупных таксонов называется макроэволюцией. Все современные живые существа являются изменёнными, в результате развития, потомками одной или нескольких форм, существующих ранее. А.Н. </a:t>
            </a:r>
            <a:r>
              <a:rPr lang="ru-RU" dirty="0" err="1" smtClean="0"/>
              <a:t>Северцев</a:t>
            </a:r>
            <a:r>
              <a:rPr lang="ru-RU" dirty="0" smtClean="0"/>
              <a:t> впервые чётко определил различия между прогрессивным и регрессивным развитием.</a:t>
            </a:r>
            <a:endParaRPr lang="ru-RU" dirty="0"/>
          </a:p>
        </p:txBody>
      </p:sp>
      <p:pic>
        <p:nvPicPr>
          <p:cNvPr id="6" name="Picture 2" descr="C:\Users\Юлия\Desktop\severcov.jpg"/>
          <p:cNvPicPr>
            <a:picLocks noChangeAspect="1" noChangeArrowheads="1"/>
          </p:cNvPicPr>
          <p:nvPr/>
        </p:nvPicPr>
        <p:blipFill>
          <a:blip r:embed="rId2" cstate="email"/>
          <a:srcRect/>
          <a:stretch>
            <a:fillRect/>
          </a:stretch>
        </p:blipFill>
        <p:spPr bwMode="auto">
          <a:xfrm>
            <a:off x="5868144" y="2636911"/>
            <a:ext cx="2831372" cy="3905341"/>
          </a:xfrm>
          <a:prstGeom prst="rect">
            <a:avLst/>
          </a:prstGeom>
          <a:no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reflection blurRad="6350" stA="52000" endA="300" endPos="35000" dir="5400000" sy="-100000" algn="bl" rotWithShape="0"/>
          </a:effectLst>
        </p:spPr>
      </p:pic>
      <p:sp>
        <p:nvSpPr>
          <p:cNvPr id="7" name="TextBox 6"/>
          <p:cNvSpPr txBox="1"/>
          <p:nvPr/>
        </p:nvSpPr>
        <p:spPr>
          <a:xfrm>
            <a:off x="251520" y="2924944"/>
            <a:ext cx="5508104" cy="1631216"/>
          </a:xfrm>
          <a:prstGeom prst="rect">
            <a:avLst/>
          </a:prstGeom>
          <a:noFill/>
        </p:spPr>
        <p:txBody>
          <a:bodyPr wrap="square" rtlCol="0">
            <a:spAutoFit/>
          </a:bodyPr>
          <a:lstStyle/>
          <a:p>
            <a:r>
              <a:rPr lang="ru-RU" sz="2000" b="1" dirty="0" err="1" smtClean="0">
                <a:latin typeface="+mj-lt"/>
                <a:cs typeface="Times New Roman" pitchFamily="18" charset="0"/>
              </a:rPr>
              <a:t>Алексе́й</a:t>
            </a:r>
            <a:r>
              <a:rPr lang="ru-RU" sz="2000" b="1" dirty="0" smtClean="0">
                <a:latin typeface="+mj-lt"/>
                <a:cs typeface="Times New Roman" pitchFamily="18" charset="0"/>
              </a:rPr>
              <a:t> </a:t>
            </a:r>
            <a:r>
              <a:rPr lang="ru-RU" sz="2000" b="1" dirty="0" err="1" smtClean="0">
                <a:latin typeface="+mj-lt"/>
                <a:cs typeface="Times New Roman" pitchFamily="18" charset="0"/>
              </a:rPr>
              <a:t>Никола́евич</a:t>
            </a:r>
            <a:r>
              <a:rPr lang="ru-RU" sz="2000" b="1" dirty="0" smtClean="0">
                <a:latin typeface="+mj-lt"/>
                <a:cs typeface="Times New Roman" pitchFamily="18" charset="0"/>
              </a:rPr>
              <a:t> </a:t>
            </a:r>
            <a:r>
              <a:rPr lang="ru-RU" sz="2000" b="1" dirty="0" err="1" smtClean="0">
                <a:latin typeface="+mj-lt"/>
                <a:cs typeface="Times New Roman" pitchFamily="18" charset="0"/>
              </a:rPr>
              <a:t>Се́верцов</a:t>
            </a:r>
            <a:r>
              <a:rPr lang="ru-RU" sz="2000" dirty="0" smtClean="0">
                <a:latin typeface="+mj-lt"/>
                <a:cs typeface="Times New Roman" pitchFamily="18" charset="0"/>
              </a:rPr>
              <a:t> </a:t>
            </a:r>
          </a:p>
          <a:p>
            <a:r>
              <a:rPr lang="ru-RU" sz="2000" dirty="0" smtClean="0">
                <a:latin typeface="+mj-lt"/>
                <a:cs typeface="Times New Roman" pitchFamily="18" charset="0"/>
              </a:rPr>
              <a:t>(11( 23) сентября 1866, Москва – 19 декабря 1936, Москва) — русский биолог, основоположник эволюционной морфологии животных.</a:t>
            </a:r>
            <a:endParaRPr lang="ru-RU" sz="2000"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501122" cy="2308324"/>
          </a:xfrm>
          <a:prstGeom prst="rect">
            <a:avLst/>
          </a:prstGeom>
          <a:noFill/>
        </p:spPr>
        <p:txBody>
          <a:bodyPr wrap="square" rtlCol="0">
            <a:spAutoFit/>
          </a:bodyPr>
          <a:lstStyle/>
          <a:p>
            <a:pPr indent="360363" algn="just"/>
            <a:r>
              <a:rPr lang="ru-RU" b="1" i="1" dirty="0" smtClean="0"/>
              <a:t>Изоляция </a:t>
            </a:r>
            <a:r>
              <a:rPr lang="ru-RU" dirty="0" smtClean="0"/>
              <a:t>в качестве элементарного фактора эволюции обеспечивает барьеры, исключающие репродукцию. Различают географическую, экологическую и генетическую изоляцию, каждая из которых ведёт в конечном итоге к репродуктивной изоляции на межвидовом уровне. Важнейшей особенностью изоляции является её длительность. Нарушая скрещивания и закрепляя различия в генотипах, изоляция как бы расчленяет популяцию на </a:t>
            </a:r>
            <a:r>
              <a:rPr lang="ru-RU" dirty="0" err="1" smtClean="0"/>
              <a:t>генотипически</a:t>
            </a:r>
            <a:r>
              <a:rPr lang="ru-RU" dirty="0" smtClean="0"/>
              <a:t> различные группы, полностью исключая между ними обмен генами, усиливая дивергенцию признаков.</a:t>
            </a:r>
            <a:endParaRPr lang="ru-RU" b="1" i="1" dirty="0"/>
          </a:p>
        </p:txBody>
      </p:sp>
      <p:pic>
        <p:nvPicPr>
          <p:cNvPr id="3" name="Рисунок 2" descr="Вьюрки.JPG"/>
          <p:cNvPicPr>
            <a:picLocks noChangeAspect="1"/>
          </p:cNvPicPr>
          <p:nvPr/>
        </p:nvPicPr>
        <p:blipFill>
          <a:blip r:embed="rId2" cstate="print">
            <a:lum bright="1000" contrast="6000"/>
          </a:blip>
          <a:stretch>
            <a:fillRect/>
          </a:stretch>
        </p:blipFill>
        <p:spPr>
          <a:xfrm>
            <a:off x="2928926" y="3263264"/>
            <a:ext cx="2857520" cy="2023124"/>
          </a:xfrm>
          <a:prstGeom prst="rect">
            <a:avLst/>
          </a:prstGeom>
          <a:ln w="3175">
            <a:solidFill>
              <a:schemeClr val="tx1"/>
            </a:solidFill>
          </a:ln>
        </p:spPr>
      </p:pic>
      <p:pic>
        <p:nvPicPr>
          <p:cNvPr id="4" name="Рисунок 3" descr="evolution_theory_520.jpg"/>
          <p:cNvPicPr>
            <a:picLocks noChangeAspect="1"/>
          </p:cNvPicPr>
          <p:nvPr/>
        </p:nvPicPr>
        <p:blipFill>
          <a:blip r:embed="rId3" cstate="print">
            <a:lum bright="6000" contrast="12000"/>
          </a:blip>
          <a:stretch>
            <a:fillRect/>
          </a:stretch>
        </p:blipFill>
        <p:spPr>
          <a:xfrm>
            <a:off x="201093" y="3214686"/>
            <a:ext cx="2538797" cy="2143140"/>
          </a:xfrm>
          <a:prstGeom prst="rect">
            <a:avLst/>
          </a:prstGeom>
        </p:spPr>
      </p:pic>
      <p:pic>
        <p:nvPicPr>
          <p:cNvPr id="5" name="Рисунок 4" descr="kenguru1.jpg"/>
          <p:cNvPicPr>
            <a:picLocks noChangeAspect="1"/>
          </p:cNvPicPr>
          <p:nvPr/>
        </p:nvPicPr>
        <p:blipFill>
          <a:blip r:embed="rId4" cstate="print">
            <a:lum bright="5000" contrast="5000"/>
          </a:blip>
          <a:stretch>
            <a:fillRect/>
          </a:stretch>
        </p:blipFill>
        <p:spPr>
          <a:xfrm>
            <a:off x="5929322" y="2743213"/>
            <a:ext cx="2886075" cy="2543175"/>
          </a:xfrm>
          <a:prstGeom prst="rect">
            <a:avLst/>
          </a:prstGeom>
          <a:ln w="3175">
            <a:solidFill>
              <a:schemeClr val="tx1"/>
            </a:solidFill>
          </a:ln>
        </p:spPr>
      </p:pic>
      <p:sp>
        <p:nvSpPr>
          <p:cNvPr id="6" name="TextBox 5"/>
          <p:cNvSpPr txBox="1"/>
          <p:nvPr/>
        </p:nvSpPr>
        <p:spPr>
          <a:xfrm>
            <a:off x="571472" y="5572140"/>
            <a:ext cx="8001056" cy="338554"/>
          </a:xfrm>
          <a:prstGeom prst="rect">
            <a:avLst/>
          </a:prstGeom>
          <a:noFill/>
        </p:spPr>
        <p:txBody>
          <a:bodyPr wrap="square" rtlCol="0">
            <a:spAutoFit/>
          </a:bodyPr>
          <a:lstStyle/>
          <a:p>
            <a:pPr algn="ctr"/>
            <a:r>
              <a:rPr lang="ru-RU" sz="1600" dirty="0" err="1" smtClean="0"/>
              <a:t>Галапагоские</a:t>
            </a:r>
            <a:r>
              <a:rPr lang="ru-RU" sz="1600" dirty="0" smtClean="0"/>
              <a:t> вьюрки и кенгуру – примеры географической изоляции</a:t>
            </a:r>
            <a:endParaRPr lang="ru-RU"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56" y="109815"/>
            <a:ext cx="5500726" cy="461665"/>
          </a:xfrm>
          <a:prstGeom prst="rect">
            <a:avLst/>
          </a:prstGeom>
          <a:noFill/>
        </p:spPr>
        <p:txBody>
          <a:bodyPr wrap="square" rtlCol="0">
            <a:spAutoFit/>
          </a:bodyPr>
          <a:lstStyle/>
          <a:p>
            <a:pPr algn="ctr"/>
            <a:r>
              <a:rPr lang="ru-RU" sz="2400" dirty="0" smtClean="0"/>
              <a:t>Появление новых видов</a:t>
            </a:r>
            <a:endParaRPr lang="ru-RU" sz="2400" dirty="0"/>
          </a:p>
        </p:txBody>
      </p:sp>
      <p:sp>
        <p:nvSpPr>
          <p:cNvPr id="3" name="TextBox 2"/>
          <p:cNvSpPr txBox="1"/>
          <p:nvPr/>
        </p:nvSpPr>
        <p:spPr>
          <a:xfrm>
            <a:off x="214282" y="714356"/>
            <a:ext cx="8715436" cy="369332"/>
          </a:xfrm>
          <a:prstGeom prst="rect">
            <a:avLst/>
          </a:prstGeom>
          <a:noFill/>
        </p:spPr>
        <p:txBody>
          <a:bodyPr wrap="square" rtlCol="0">
            <a:spAutoFit/>
          </a:bodyPr>
          <a:lstStyle/>
          <a:p>
            <a:pPr indent="360363" algn="just"/>
            <a:r>
              <a:rPr lang="ru-RU" dirty="0" smtClean="0"/>
              <a:t>Видообразование – это центральный и важнейший завершающий этап эволюции.</a:t>
            </a:r>
            <a:endParaRPr lang="ru-RU" dirty="0"/>
          </a:p>
        </p:txBody>
      </p:sp>
      <p:sp>
        <p:nvSpPr>
          <p:cNvPr id="6" name="Прямоугольник 5"/>
          <p:cNvSpPr/>
          <p:nvPr/>
        </p:nvSpPr>
        <p:spPr>
          <a:xfrm>
            <a:off x="357158" y="1142984"/>
            <a:ext cx="8501122" cy="1200329"/>
          </a:xfrm>
          <a:prstGeom prst="rect">
            <a:avLst/>
          </a:prstGeom>
          <a:ln>
            <a:solidFill>
              <a:srgbClr val="FF0000"/>
            </a:solidFill>
          </a:ln>
        </p:spPr>
        <p:txBody>
          <a:bodyPr wrap="square">
            <a:spAutoFit/>
          </a:bodyPr>
          <a:lstStyle/>
          <a:p>
            <a:pPr algn="just"/>
            <a:r>
              <a:rPr lang="ru-RU" b="1" i="1" dirty="0" smtClean="0"/>
              <a:t>Биологический вид</a:t>
            </a:r>
            <a:r>
              <a:rPr lang="ru-RU" dirty="0" smtClean="0"/>
              <a:t> – это совокупность особей, обладающих наследственным сходством морфологических, физиологических и биохимических свойств, свободно скрещивающихся и дающих плодовитое потомство, приспособленных к определённым условиям жизни и занимающих в природе определённый ареал.</a:t>
            </a:r>
            <a:endParaRPr lang="ru-RU" dirty="0"/>
          </a:p>
        </p:txBody>
      </p:sp>
      <p:grpSp>
        <p:nvGrpSpPr>
          <p:cNvPr id="4" name="Группа 24"/>
          <p:cNvGrpSpPr/>
          <p:nvPr/>
        </p:nvGrpSpPr>
        <p:grpSpPr>
          <a:xfrm>
            <a:off x="285720" y="2891379"/>
            <a:ext cx="8572560" cy="2823637"/>
            <a:chOff x="214282" y="2500306"/>
            <a:chExt cx="8572560" cy="2823637"/>
          </a:xfrm>
        </p:grpSpPr>
        <p:sp>
          <p:nvSpPr>
            <p:cNvPr id="7" name="Прямоугольник 6"/>
            <p:cNvSpPr/>
            <p:nvPr/>
          </p:nvSpPr>
          <p:spPr>
            <a:xfrm>
              <a:off x="3214678" y="2500306"/>
              <a:ext cx="2428892" cy="357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Критерии вида</a:t>
              </a:r>
              <a:endParaRPr lang="ru-RU" dirty="0"/>
            </a:p>
          </p:txBody>
        </p:sp>
        <p:sp>
          <p:nvSpPr>
            <p:cNvPr id="8" name="Прямоугольник 7"/>
            <p:cNvSpPr/>
            <p:nvPr/>
          </p:nvSpPr>
          <p:spPr>
            <a:xfrm>
              <a:off x="357158" y="3214686"/>
              <a:ext cx="2428892" cy="42862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Генетический</a:t>
              </a:r>
              <a:endParaRPr lang="ru-RU" dirty="0"/>
            </a:p>
          </p:txBody>
        </p:sp>
        <p:sp>
          <p:nvSpPr>
            <p:cNvPr id="9" name="Прямоугольник 8"/>
            <p:cNvSpPr/>
            <p:nvPr/>
          </p:nvSpPr>
          <p:spPr>
            <a:xfrm>
              <a:off x="3214678" y="3214686"/>
              <a:ext cx="2428892" cy="5715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Эколого-географический</a:t>
              </a:r>
              <a:endParaRPr lang="ru-RU" dirty="0"/>
            </a:p>
          </p:txBody>
        </p:sp>
        <p:sp>
          <p:nvSpPr>
            <p:cNvPr id="10" name="Прямоугольник 9"/>
            <p:cNvSpPr/>
            <p:nvPr/>
          </p:nvSpPr>
          <p:spPr>
            <a:xfrm>
              <a:off x="6143636" y="3214686"/>
              <a:ext cx="2428892" cy="5715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Репродуктивная изоляция</a:t>
              </a:r>
              <a:endParaRPr lang="ru-RU" dirty="0"/>
            </a:p>
          </p:txBody>
        </p:sp>
        <p:cxnSp>
          <p:nvCxnSpPr>
            <p:cNvPr id="12" name="Прямая со стрелкой 11"/>
            <p:cNvCxnSpPr/>
            <p:nvPr/>
          </p:nvCxnSpPr>
          <p:spPr>
            <a:xfrm rot="10800000" flipV="1">
              <a:off x="2500298" y="2786058"/>
              <a:ext cx="571504" cy="28575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5786446" y="2786058"/>
              <a:ext cx="571504" cy="28575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5400000">
              <a:off x="4250529" y="3036091"/>
              <a:ext cx="214314"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4282" y="4000504"/>
              <a:ext cx="2643206" cy="1323439"/>
            </a:xfrm>
            <a:prstGeom prst="rect">
              <a:avLst/>
            </a:prstGeom>
            <a:noFill/>
            <a:ln>
              <a:solidFill>
                <a:srgbClr val="C00000"/>
              </a:solidFill>
            </a:ln>
          </p:spPr>
          <p:txBody>
            <a:bodyPr wrap="square" rtlCol="0">
              <a:spAutoFit/>
            </a:bodyPr>
            <a:lstStyle/>
            <a:p>
              <a:pPr algn="ctr"/>
              <a:r>
                <a:rPr lang="ru-RU" sz="1600" dirty="0" smtClean="0"/>
                <a:t>Количество хромосом и характер последовательности оснований, присущих данному виду</a:t>
              </a:r>
              <a:endParaRPr lang="ru-RU" sz="1600" dirty="0"/>
            </a:p>
          </p:txBody>
        </p:sp>
        <p:sp>
          <p:nvSpPr>
            <p:cNvPr id="23" name="TextBox 22"/>
            <p:cNvSpPr txBox="1"/>
            <p:nvPr/>
          </p:nvSpPr>
          <p:spPr>
            <a:xfrm>
              <a:off x="3143240" y="3955325"/>
              <a:ext cx="2714644" cy="830997"/>
            </a:xfrm>
            <a:prstGeom prst="rect">
              <a:avLst/>
            </a:prstGeom>
            <a:noFill/>
            <a:ln>
              <a:solidFill>
                <a:srgbClr val="C00000"/>
              </a:solidFill>
            </a:ln>
          </p:spPr>
          <p:txBody>
            <a:bodyPr wrap="square" rtlCol="0">
              <a:spAutoFit/>
            </a:bodyPr>
            <a:lstStyle/>
            <a:p>
              <a:pPr algn="ctr"/>
              <a:r>
                <a:rPr lang="ru-RU" sz="1600" dirty="0" smtClean="0"/>
                <a:t>Определяется ареалом и экологической нишей организмов</a:t>
              </a:r>
              <a:endParaRPr lang="ru-RU" sz="1600" dirty="0"/>
            </a:p>
          </p:txBody>
        </p:sp>
        <p:sp>
          <p:nvSpPr>
            <p:cNvPr id="24" name="TextBox 23"/>
            <p:cNvSpPr txBox="1"/>
            <p:nvPr/>
          </p:nvSpPr>
          <p:spPr>
            <a:xfrm>
              <a:off x="6072198" y="4000504"/>
              <a:ext cx="2714644" cy="830997"/>
            </a:xfrm>
            <a:prstGeom prst="rect">
              <a:avLst/>
            </a:prstGeom>
            <a:noFill/>
            <a:ln>
              <a:solidFill>
                <a:srgbClr val="C00000"/>
              </a:solidFill>
            </a:ln>
          </p:spPr>
          <p:txBody>
            <a:bodyPr wrap="square" rtlCol="0">
              <a:spAutoFit/>
            </a:bodyPr>
            <a:lstStyle/>
            <a:p>
              <a:pPr algn="ctr"/>
              <a:r>
                <a:rPr lang="ru-RU" sz="1600" dirty="0" smtClean="0"/>
                <a:t>Организмы одного вида не способы к скрещиванию с организмами другого вида</a:t>
              </a:r>
              <a:endParaRPr lang="ru-RU" sz="1600"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08" y="71414"/>
            <a:ext cx="5072098" cy="461665"/>
          </a:xfrm>
          <a:prstGeom prst="rect">
            <a:avLst/>
          </a:prstGeom>
          <a:noFill/>
        </p:spPr>
        <p:txBody>
          <a:bodyPr wrap="square" rtlCol="0">
            <a:spAutoFit/>
          </a:bodyPr>
          <a:lstStyle/>
          <a:p>
            <a:pPr algn="ctr"/>
            <a:r>
              <a:rPr lang="ru-RU" sz="2400" dirty="0" smtClean="0"/>
              <a:t>Механизмы видообразования</a:t>
            </a:r>
            <a:endParaRPr lang="ru-RU" sz="2400" dirty="0"/>
          </a:p>
        </p:txBody>
      </p:sp>
      <p:sp>
        <p:nvSpPr>
          <p:cNvPr id="3" name="TextBox 2"/>
          <p:cNvSpPr txBox="1"/>
          <p:nvPr/>
        </p:nvSpPr>
        <p:spPr>
          <a:xfrm>
            <a:off x="4214810" y="1119263"/>
            <a:ext cx="4714908" cy="4524315"/>
          </a:xfrm>
          <a:prstGeom prst="rect">
            <a:avLst/>
          </a:prstGeom>
          <a:noFill/>
        </p:spPr>
        <p:txBody>
          <a:bodyPr wrap="square" rtlCol="0">
            <a:spAutoFit/>
          </a:bodyPr>
          <a:lstStyle/>
          <a:p>
            <a:pPr indent="355600" algn="just"/>
            <a:r>
              <a:rPr lang="ru-RU" b="1" i="1" dirty="0" err="1" smtClean="0"/>
              <a:t>Симпатрическое</a:t>
            </a:r>
            <a:r>
              <a:rPr lang="ru-RU" b="1" i="1" dirty="0" smtClean="0"/>
              <a:t> видообразование. </a:t>
            </a:r>
            <a:r>
              <a:rPr lang="ru-RU" dirty="0" smtClean="0"/>
              <a:t>Связано с расхождением групп особей одного вида и обитающих на одном ареале по экологическим признакам. </a:t>
            </a:r>
            <a:r>
              <a:rPr lang="ru-RU" dirty="0" err="1" smtClean="0"/>
              <a:t>Симпатрическое</a:t>
            </a:r>
            <a:r>
              <a:rPr lang="ru-RU" dirty="0" smtClean="0"/>
              <a:t> видообразование может протекать несколькими способами. </a:t>
            </a:r>
            <a:r>
              <a:rPr lang="ru-RU" u="sng" dirty="0" smtClean="0"/>
              <a:t>Один из них</a:t>
            </a:r>
            <a:r>
              <a:rPr lang="ru-RU" dirty="0" smtClean="0"/>
              <a:t> — возникновение новых видов при быстром изменении кариотипа путём </a:t>
            </a:r>
            <a:r>
              <a:rPr lang="ru-RU" i="1" dirty="0" err="1" smtClean="0"/>
              <a:t>полиплоидизации</a:t>
            </a:r>
            <a:r>
              <a:rPr lang="ru-RU" dirty="0" smtClean="0"/>
              <a:t>. </a:t>
            </a:r>
            <a:r>
              <a:rPr lang="ru-RU" u="sng" dirty="0" smtClean="0"/>
              <a:t>Второй способ </a:t>
            </a:r>
            <a:r>
              <a:rPr lang="ru-RU" dirty="0" smtClean="0"/>
              <a:t>— </a:t>
            </a:r>
            <a:r>
              <a:rPr lang="ru-RU" i="1" dirty="0" smtClean="0"/>
              <a:t>гибридизация</a:t>
            </a:r>
            <a:r>
              <a:rPr lang="ru-RU" dirty="0" smtClean="0"/>
              <a:t> с последующим удвоением числа хромосом. </a:t>
            </a:r>
            <a:r>
              <a:rPr lang="ru-RU" u="sng" dirty="0" smtClean="0"/>
              <a:t>Третий способ </a:t>
            </a:r>
            <a:r>
              <a:rPr lang="ru-RU" dirty="0" smtClean="0"/>
              <a:t>— возникновение </a:t>
            </a:r>
            <a:r>
              <a:rPr lang="ru-RU" i="1" dirty="0" smtClean="0"/>
              <a:t>репродуктивной изоляции </a:t>
            </a:r>
            <a:r>
              <a:rPr lang="ru-RU" dirty="0" smtClean="0"/>
              <a:t>особей внутри первоначально единой популяции в результате фрагментации или слияния хромосом и других хромосомных перестроек. </a:t>
            </a:r>
            <a:endParaRPr lang="ru-RU" dirty="0"/>
          </a:p>
        </p:txBody>
      </p:sp>
      <p:pic>
        <p:nvPicPr>
          <p:cNvPr id="4" name="Рисунок 3" descr="Симпатрическое видообразование.jpg"/>
          <p:cNvPicPr>
            <a:picLocks noChangeAspect="1"/>
          </p:cNvPicPr>
          <p:nvPr/>
        </p:nvPicPr>
        <p:blipFill>
          <a:blip r:embed="rId2" cstate="print">
            <a:lum bright="-8000" contrast="18000"/>
          </a:blip>
          <a:stretch>
            <a:fillRect/>
          </a:stretch>
        </p:blipFill>
        <p:spPr>
          <a:xfrm>
            <a:off x="342986" y="1071546"/>
            <a:ext cx="3657510" cy="464347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0562" y="896195"/>
            <a:ext cx="4429156" cy="4247317"/>
          </a:xfrm>
          <a:prstGeom prst="rect">
            <a:avLst/>
          </a:prstGeom>
          <a:noFill/>
        </p:spPr>
        <p:txBody>
          <a:bodyPr wrap="square" rtlCol="0">
            <a:spAutoFit/>
          </a:bodyPr>
          <a:lstStyle/>
          <a:p>
            <a:pPr indent="355600" algn="just"/>
            <a:r>
              <a:rPr lang="ru-RU" b="1" i="1" dirty="0" err="1" smtClean="0"/>
              <a:t>Аллопатрическое</a:t>
            </a:r>
            <a:r>
              <a:rPr lang="ru-RU" b="1" i="1" dirty="0" smtClean="0"/>
              <a:t> видообразование. </a:t>
            </a:r>
            <a:r>
              <a:rPr lang="ru-RU" dirty="0" smtClean="0"/>
              <a:t>Вызывается разделением ареала вида на несколько изолированных частей. При этом на каждую такую часть отбор может действовать по-разному, а эффекты дрейфа генов и мутационного процесса будут явно отличаться. Тогда со временем в </a:t>
            </a:r>
            <a:r>
              <a:rPr lang="ru-RU" dirty="0" err="1" smtClean="0"/>
              <a:t>изолировнных</a:t>
            </a:r>
            <a:r>
              <a:rPr lang="ru-RU" dirty="0" smtClean="0"/>
              <a:t> частях будут накапливаться новые генотипы и фенотипы. Особи в разных частях ранее единого ареала могут изменить свою экологическую нишу. При таких исторических процессах степень расхождения групп может достигнуть видового уровня.</a:t>
            </a:r>
            <a:endParaRPr lang="ru-RU" dirty="0"/>
          </a:p>
        </p:txBody>
      </p:sp>
      <p:grpSp>
        <p:nvGrpSpPr>
          <p:cNvPr id="7" name="Группа 6"/>
          <p:cNvGrpSpPr/>
          <p:nvPr/>
        </p:nvGrpSpPr>
        <p:grpSpPr>
          <a:xfrm>
            <a:off x="251520" y="500042"/>
            <a:ext cx="4141866" cy="5214974"/>
            <a:chOff x="251520" y="500042"/>
            <a:chExt cx="4141866" cy="5214974"/>
          </a:xfrm>
        </p:grpSpPr>
        <p:pic>
          <p:nvPicPr>
            <p:cNvPr id="2" name="Рисунок 1" descr="аллопатрическое.jpg"/>
            <p:cNvPicPr>
              <a:picLocks noChangeAspect="1"/>
            </p:cNvPicPr>
            <p:nvPr/>
          </p:nvPicPr>
          <p:blipFill>
            <a:blip r:embed="rId2" cstate="print">
              <a:lum bright="-8000" contrast="13000"/>
            </a:blip>
            <a:stretch>
              <a:fillRect/>
            </a:stretch>
          </p:blipFill>
          <p:spPr>
            <a:xfrm>
              <a:off x="285720" y="500042"/>
              <a:ext cx="4107666" cy="5214974"/>
            </a:xfrm>
            <a:prstGeom prst="rect">
              <a:avLst/>
            </a:prstGeom>
          </p:spPr>
        </p:pic>
        <p:sp>
          <p:nvSpPr>
            <p:cNvPr id="4" name="Прямоугольник 3"/>
            <p:cNvSpPr/>
            <p:nvPr/>
          </p:nvSpPr>
          <p:spPr>
            <a:xfrm>
              <a:off x="251520" y="4365104"/>
              <a:ext cx="2664296"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323528" y="4581128"/>
              <a:ext cx="1152128" cy="576064"/>
            </a:xfrm>
            <a:prstGeom prst="ellipse">
              <a:avLst/>
            </a:prstGeom>
            <a:solidFill>
              <a:schemeClr val="accent5">
                <a:lumMod val="40000"/>
                <a:lumOff val="60000"/>
              </a:schemeClr>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1763688" y="4581128"/>
              <a:ext cx="1152128" cy="576064"/>
            </a:xfrm>
            <a:prstGeom prst="ellipse">
              <a:avLst/>
            </a:prstGeom>
            <a:solidFill>
              <a:schemeClr val="tx2">
                <a:lumMod val="75000"/>
              </a:schemeClr>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71414"/>
            <a:ext cx="7143800" cy="400110"/>
          </a:xfrm>
          <a:prstGeom prst="rect">
            <a:avLst/>
          </a:prstGeom>
          <a:noFill/>
        </p:spPr>
        <p:txBody>
          <a:bodyPr wrap="square" rtlCol="0">
            <a:spAutoFit/>
          </a:bodyPr>
          <a:lstStyle/>
          <a:p>
            <a:pPr algn="ctr"/>
            <a:r>
              <a:rPr lang="ru-RU" sz="2000" b="1" dirty="0" smtClean="0"/>
              <a:t>Синтетическая теория эволюции</a:t>
            </a:r>
            <a:endParaRPr lang="ru-RU" sz="2000" b="1" dirty="0"/>
          </a:p>
        </p:txBody>
      </p:sp>
      <p:sp>
        <p:nvSpPr>
          <p:cNvPr id="3" name="TextBox 2"/>
          <p:cNvSpPr txBox="1"/>
          <p:nvPr/>
        </p:nvSpPr>
        <p:spPr>
          <a:xfrm>
            <a:off x="214282" y="479574"/>
            <a:ext cx="8715436" cy="1477328"/>
          </a:xfrm>
          <a:prstGeom prst="rect">
            <a:avLst/>
          </a:prstGeom>
          <a:noFill/>
        </p:spPr>
        <p:txBody>
          <a:bodyPr wrap="square" rtlCol="0">
            <a:spAutoFit/>
          </a:bodyPr>
          <a:lstStyle/>
          <a:p>
            <a:pPr indent="355600" algn="just"/>
            <a:r>
              <a:rPr lang="ru-RU" dirty="0" smtClean="0"/>
              <a:t>В 1930-40-е годы произошел широкий синтез генетики и дарвинизма. Генетические идеи проникли в систематику, палеонтологию, эмбриологию, биогеографию. На базе этого синтеза возникла новая синтетическая теория эволюции СТЭ. Эта теория базируется на популяционной генетике отправным пунктом которой является закон </a:t>
            </a:r>
            <a:r>
              <a:rPr lang="ru-RU" dirty="0" err="1" smtClean="0"/>
              <a:t>Харди-Вайнберга</a:t>
            </a:r>
            <a:r>
              <a:rPr lang="ru-RU" dirty="0" smtClean="0"/>
              <a:t>.</a:t>
            </a:r>
            <a:endParaRPr lang="ru-RU" dirty="0"/>
          </a:p>
        </p:txBody>
      </p:sp>
      <p:pic>
        <p:nvPicPr>
          <p:cNvPr id="43010" name="Picture 2" descr="http://www-tc.pbs.org/wgbh/evolution/library/06/2/images/l_062_04_l.jpg"/>
          <p:cNvPicPr>
            <a:picLocks noChangeAspect="1" noChangeArrowheads="1"/>
          </p:cNvPicPr>
          <p:nvPr/>
        </p:nvPicPr>
        <p:blipFill>
          <a:blip r:embed="rId2" cstate="print"/>
          <a:srcRect/>
          <a:stretch>
            <a:fillRect/>
          </a:stretch>
        </p:blipFill>
        <p:spPr bwMode="auto">
          <a:xfrm>
            <a:off x="1472200" y="2348880"/>
            <a:ext cx="2379720" cy="3672408"/>
          </a:xfrm>
          <a:prstGeom prst="rect">
            <a:avLst/>
          </a:prstGeom>
          <a:noFill/>
          <a:ln w="3175">
            <a:solidFill>
              <a:schemeClr val="tx1"/>
            </a:solidFill>
          </a:ln>
        </p:spPr>
      </p:pic>
      <p:pic>
        <p:nvPicPr>
          <p:cNvPr id="43012" name="Picture 4" descr="http://alibudm.narod.ru/img/3306.jpg"/>
          <p:cNvPicPr>
            <a:picLocks noChangeAspect="1" noChangeArrowheads="1"/>
          </p:cNvPicPr>
          <p:nvPr/>
        </p:nvPicPr>
        <p:blipFill>
          <a:blip r:embed="rId3" cstate="print"/>
          <a:srcRect/>
          <a:stretch>
            <a:fillRect/>
          </a:stretch>
        </p:blipFill>
        <p:spPr bwMode="auto">
          <a:xfrm>
            <a:off x="4716016" y="2331238"/>
            <a:ext cx="2664296" cy="3690050"/>
          </a:xfrm>
          <a:prstGeom prst="rect">
            <a:avLst/>
          </a:prstGeom>
          <a:noFill/>
        </p:spPr>
      </p:pic>
      <p:sp>
        <p:nvSpPr>
          <p:cNvPr id="6" name="TextBox 5"/>
          <p:cNvSpPr txBox="1"/>
          <p:nvPr/>
        </p:nvSpPr>
        <p:spPr>
          <a:xfrm>
            <a:off x="1547664" y="6165304"/>
            <a:ext cx="5688632" cy="369332"/>
          </a:xfrm>
          <a:prstGeom prst="rect">
            <a:avLst/>
          </a:prstGeom>
          <a:noFill/>
        </p:spPr>
        <p:txBody>
          <a:bodyPr wrap="square" rtlCol="0">
            <a:spAutoFit/>
          </a:bodyPr>
          <a:lstStyle/>
          <a:p>
            <a:pPr algn="ctr"/>
            <a:r>
              <a:rPr lang="vi-VN" dirty="0" smtClean="0"/>
              <a:t>Ф</a:t>
            </a:r>
            <a:r>
              <a:rPr lang="ru-RU" dirty="0" smtClean="0"/>
              <a:t>.</a:t>
            </a:r>
            <a:r>
              <a:rPr lang="vi-VN" dirty="0" smtClean="0"/>
              <a:t>Г</a:t>
            </a:r>
            <a:r>
              <a:rPr lang="ru-RU" dirty="0" smtClean="0"/>
              <a:t>.</a:t>
            </a:r>
            <a:r>
              <a:rPr lang="vi-VN" dirty="0" smtClean="0"/>
              <a:t> Добржа́нский</a:t>
            </a:r>
            <a:r>
              <a:rPr lang="ru-RU" dirty="0" smtClean="0"/>
              <a:t> и его основной труд по СТЭ (1937)</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dic.academic.ru/pictures/enc_colier/o316.jpg"/>
          <p:cNvPicPr>
            <a:picLocks noChangeAspect="1" noChangeArrowheads="1"/>
          </p:cNvPicPr>
          <p:nvPr/>
        </p:nvPicPr>
        <p:blipFill>
          <a:blip r:embed="rId2" cstate="print"/>
          <a:srcRect/>
          <a:stretch>
            <a:fillRect/>
          </a:stretch>
        </p:blipFill>
        <p:spPr bwMode="auto">
          <a:xfrm>
            <a:off x="539552" y="1628800"/>
            <a:ext cx="2448272" cy="3134984"/>
          </a:xfrm>
          <a:prstGeom prst="rect">
            <a:avLst/>
          </a:prstGeom>
          <a:noFill/>
        </p:spPr>
      </p:pic>
      <p:sp>
        <p:nvSpPr>
          <p:cNvPr id="3" name="TextBox 2"/>
          <p:cNvSpPr txBox="1"/>
          <p:nvPr/>
        </p:nvSpPr>
        <p:spPr>
          <a:xfrm>
            <a:off x="539552" y="4787860"/>
            <a:ext cx="2448272" cy="369332"/>
          </a:xfrm>
          <a:prstGeom prst="rect">
            <a:avLst/>
          </a:prstGeom>
          <a:noFill/>
        </p:spPr>
        <p:txBody>
          <a:bodyPr wrap="square" rtlCol="0">
            <a:spAutoFit/>
          </a:bodyPr>
          <a:lstStyle/>
          <a:p>
            <a:pPr algn="ctr"/>
            <a:r>
              <a:rPr lang="ru-RU" dirty="0" smtClean="0"/>
              <a:t>Дж. Хаксли</a:t>
            </a:r>
            <a:endParaRPr lang="ru-RU" dirty="0"/>
          </a:p>
        </p:txBody>
      </p:sp>
      <p:sp>
        <p:nvSpPr>
          <p:cNvPr id="5" name="TextBox 4"/>
          <p:cNvSpPr txBox="1"/>
          <p:nvPr/>
        </p:nvSpPr>
        <p:spPr>
          <a:xfrm>
            <a:off x="3563888" y="3717032"/>
            <a:ext cx="2160240" cy="369332"/>
          </a:xfrm>
          <a:prstGeom prst="rect">
            <a:avLst/>
          </a:prstGeom>
          <a:noFill/>
        </p:spPr>
        <p:txBody>
          <a:bodyPr wrap="square" rtlCol="0">
            <a:spAutoFit/>
          </a:bodyPr>
          <a:lstStyle/>
          <a:p>
            <a:pPr algn="ctr"/>
            <a:r>
              <a:rPr lang="ru-RU" dirty="0" smtClean="0"/>
              <a:t>Эрнст </a:t>
            </a:r>
            <a:r>
              <a:rPr lang="ru-RU" dirty="0" err="1" smtClean="0"/>
              <a:t>Майр</a:t>
            </a:r>
            <a:endParaRPr lang="ru-RU" dirty="0"/>
          </a:p>
        </p:txBody>
      </p:sp>
      <p:pic>
        <p:nvPicPr>
          <p:cNvPr id="44038" name="Picture 6" descr="http://www.myjulia.ru/data/cache/2011/09/23/867766_4530nothumb500.jpg"/>
          <p:cNvPicPr>
            <a:picLocks noChangeAspect="1" noChangeArrowheads="1"/>
          </p:cNvPicPr>
          <p:nvPr/>
        </p:nvPicPr>
        <p:blipFill>
          <a:blip r:embed="rId3" cstate="print"/>
          <a:srcRect/>
          <a:stretch>
            <a:fillRect/>
          </a:stretch>
        </p:blipFill>
        <p:spPr bwMode="auto">
          <a:xfrm>
            <a:off x="6012160" y="2276872"/>
            <a:ext cx="2577039" cy="3888432"/>
          </a:xfrm>
          <a:prstGeom prst="rect">
            <a:avLst/>
          </a:prstGeom>
          <a:noFill/>
        </p:spPr>
      </p:pic>
      <p:pic>
        <p:nvPicPr>
          <p:cNvPr id="44036" name="Picture 4" descr="Ernst Mayr PLoS.jpg"/>
          <p:cNvPicPr>
            <a:picLocks noChangeAspect="1" noChangeArrowheads="1"/>
          </p:cNvPicPr>
          <p:nvPr/>
        </p:nvPicPr>
        <p:blipFill>
          <a:blip r:embed="rId4" cstate="print"/>
          <a:srcRect/>
          <a:stretch>
            <a:fillRect/>
          </a:stretch>
        </p:blipFill>
        <p:spPr bwMode="auto">
          <a:xfrm>
            <a:off x="3203848" y="1628800"/>
            <a:ext cx="2952328" cy="2007584"/>
          </a:xfrm>
          <a:prstGeom prst="rect">
            <a:avLst/>
          </a:prstGeom>
          <a:noFill/>
        </p:spPr>
      </p:pic>
      <p:sp>
        <p:nvSpPr>
          <p:cNvPr id="7" name="TextBox 6"/>
          <p:cNvSpPr txBox="1"/>
          <p:nvPr/>
        </p:nvSpPr>
        <p:spPr>
          <a:xfrm>
            <a:off x="5652120" y="6156012"/>
            <a:ext cx="3312368" cy="369332"/>
          </a:xfrm>
          <a:prstGeom prst="rect">
            <a:avLst/>
          </a:prstGeom>
          <a:noFill/>
        </p:spPr>
        <p:txBody>
          <a:bodyPr wrap="square" rtlCol="0">
            <a:spAutoFit/>
          </a:bodyPr>
          <a:lstStyle/>
          <a:p>
            <a:pPr algn="ctr"/>
            <a:r>
              <a:rPr lang="ru-RU" dirty="0" smtClean="0"/>
              <a:t>Н.В. Тимофеев-Ресовский</a:t>
            </a:r>
            <a:endParaRPr lang="ru-RU" dirty="0"/>
          </a:p>
        </p:txBody>
      </p:sp>
      <p:pic>
        <p:nvPicPr>
          <p:cNvPr id="44040" name="Picture 8" descr="http://persons-info.com/userfiles/image/persons/10000-20000/15000-16000/15571/CHETVERIKOV_Sergei_Sergeevich2.jpg"/>
          <p:cNvPicPr>
            <a:picLocks noChangeAspect="1" noChangeArrowheads="1"/>
          </p:cNvPicPr>
          <p:nvPr/>
        </p:nvPicPr>
        <p:blipFill>
          <a:blip r:embed="rId5" cstate="print"/>
          <a:srcRect/>
          <a:stretch>
            <a:fillRect/>
          </a:stretch>
        </p:blipFill>
        <p:spPr bwMode="auto">
          <a:xfrm>
            <a:off x="2555776" y="4437112"/>
            <a:ext cx="3028950" cy="1857376"/>
          </a:xfrm>
          <a:prstGeom prst="rect">
            <a:avLst/>
          </a:prstGeom>
          <a:noFill/>
          <a:ln w="3175">
            <a:solidFill>
              <a:schemeClr val="tx1"/>
            </a:solidFill>
          </a:ln>
        </p:spPr>
      </p:pic>
      <p:sp>
        <p:nvSpPr>
          <p:cNvPr id="9" name="TextBox 8"/>
          <p:cNvSpPr txBox="1"/>
          <p:nvPr/>
        </p:nvSpPr>
        <p:spPr>
          <a:xfrm>
            <a:off x="2627784" y="6309320"/>
            <a:ext cx="2952328" cy="369332"/>
          </a:xfrm>
          <a:prstGeom prst="rect">
            <a:avLst/>
          </a:prstGeom>
          <a:noFill/>
        </p:spPr>
        <p:txBody>
          <a:bodyPr wrap="square" rtlCol="0">
            <a:spAutoFit/>
          </a:bodyPr>
          <a:lstStyle/>
          <a:p>
            <a:pPr algn="ctr"/>
            <a:r>
              <a:rPr lang="ru-RU" dirty="0" smtClean="0"/>
              <a:t>С.С. Четвериков</a:t>
            </a:r>
            <a:endParaRPr lang="ru-RU" dirty="0"/>
          </a:p>
        </p:txBody>
      </p:sp>
      <p:sp>
        <p:nvSpPr>
          <p:cNvPr id="10" name="TextBox 9"/>
          <p:cNvSpPr txBox="1"/>
          <p:nvPr/>
        </p:nvSpPr>
        <p:spPr>
          <a:xfrm>
            <a:off x="971600" y="332656"/>
            <a:ext cx="7416824" cy="523220"/>
          </a:xfrm>
          <a:prstGeom prst="rect">
            <a:avLst/>
          </a:prstGeom>
          <a:noFill/>
        </p:spPr>
        <p:txBody>
          <a:bodyPr wrap="square" rtlCol="0">
            <a:spAutoFit/>
          </a:bodyPr>
          <a:lstStyle/>
          <a:p>
            <a:pPr algn="ctr"/>
            <a:r>
              <a:rPr lang="ru-RU" sz="2800" dirty="0" smtClean="0"/>
              <a:t>Основоположники СТЭ</a:t>
            </a:r>
            <a:endParaRPr lang="ru-RU"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topyaps.com/wp-content/uploads/2013/02/Evolution-The-Modern-Synthesis-Julain-S.-Huxley.jpg"/>
          <p:cNvPicPr>
            <a:picLocks noChangeAspect="1" noChangeArrowheads="1"/>
          </p:cNvPicPr>
          <p:nvPr/>
        </p:nvPicPr>
        <p:blipFill>
          <a:blip r:embed="rId2" cstate="print"/>
          <a:srcRect/>
          <a:stretch>
            <a:fillRect/>
          </a:stretch>
        </p:blipFill>
        <p:spPr bwMode="auto">
          <a:xfrm>
            <a:off x="323528" y="476672"/>
            <a:ext cx="4343340" cy="5472608"/>
          </a:xfrm>
          <a:prstGeom prst="rect">
            <a:avLst/>
          </a:prstGeom>
          <a:noFill/>
        </p:spPr>
      </p:pic>
      <p:sp>
        <p:nvSpPr>
          <p:cNvPr id="3" name="TextBox 2"/>
          <p:cNvSpPr txBox="1"/>
          <p:nvPr/>
        </p:nvSpPr>
        <p:spPr>
          <a:xfrm>
            <a:off x="4788024" y="404664"/>
            <a:ext cx="4176464" cy="1631216"/>
          </a:xfrm>
          <a:prstGeom prst="rect">
            <a:avLst/>
          </a:prstGeom>
          <a:noFill/>
        </p:spPr>
        <p:txBody>
          <a:bodyPr wrap="square" rtlCol="0">
            <a:spAutoFit/>
          </a:bodyPr>
          <a:lstStyle/>
          <a:p>
            <a:r>
              <a:rPr lang="ru-RU" sz="2000" b="1" dirty="0" smtClean="0"/>
              <a:t>Термин «современный» или «эволюционный синтез» происходит из названия книги Дж. Хаксли «</a:t>
            </a:r>
            <a:r>
              <a:rPr lang="ru-RU" sz="2000" b="1" dirty="0" err="1" smtClean="0"/>
              <a:t>Evolution</a:t>
            </a:r>
            <a:r>
              <a:rPr lang="ru-RU" sz="2000" b="1" dirty="0" smtClean="0"/>
              <a:t>: </a:t>
            </a:r>
            <a:r>
              <a:rPr lang="ru-RU" sz="2000" b="1" dirty="0" err="1" smtClean="0"/>
              <a:t>The</a:t>
            </a:r>
            <a:r>
              <a:rPr lang="ru-RU" sz="2000" b="1" dirty="0" smtClean="0"/>
              <a:t> </a:t>
            </a:r>
            <a:r>
              <a:rPr lang="ru-RU" sz="2000" b="1" dirty="0" err="1" smtClean="0"/>
              <a:t>Modern</a:t>
            </a:r>
            <a:r>
              <a:rPr lang="ru-RU" sz="2000" b="1" dirty="0" smtClean="0"/>
              <a:t> </a:t>
            </a:r>
            <a:r>
              <a:rPr lang="ru-RU" sz="2000" b="1" dirty="0" err="1" smtClean="0"/>
              <a:t>synthesis</a:t>
            </a:r>
            <a:r>
              <a:rPr lang="ru-RU" sz="2000" b="1" dirty="0" smtClean="0"/>
              <a:t>» (1942</a:t>
            </a:r>
            <a:r>
              <a:rPr lang="ru-RU" sz="2000" b="1" dirty="0" smtClean="0"/>
              <a:t>).</a:t>
            </a:r>
            <a:endParaRPr lang="ru-RU" sz="2000" b="1" dirty="0"/>
          </a:p>
        </p:txBody>
      </p:sp>
      <p:sp>
        <p:nvSpPr>
          <p:cNvPr id="4" name="TextBox 3"/>
          <p:cNvSpPr txBox="1"/>
          <p:nvPr/>
        </p:nvSpPr>
        <p:spPr>
          <a:xfrm>
            <a:off x="4860032" y="2294870"/>
            <a:ext cx="3960440" cy="2862322"/>
          </a:xfrm>
          <a:prstGeom prst="rect">
            <a:avLst/>
          </a:prstGeom>
          <a:noFill/>
        </p:spPr>
        <p:txBody>
          <a:bodyPr wrap="square" rtlCol="0">
            <a:spAutoFit/>
          </a:bodyPr>
          <a:lstStyle/>
          <a:p>
            <a:r>
              <a:rPr lang="ru-RU" dirty="0" smtClean="0"/>
              <a:t>Труд Хаксли по объему анализируемого материала и широте проблематики превосходит даже книгу самого Дарвина. Хаксли на протяжении многих лет держал в уме все направления в развитии эволюционной мысли, внимательно следил за развитием родственных наук и имел личный опыт генетика-экспериментатора.</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496944" cy="1754326"/>
          </a:xfrm>
          <a:prstGeom prst="rect">
            <a:avLst/>
          </a:prstGeom>
          <a:noFill/>
        </p:spPr>
        <p:txBody>
          <a:bodyPr wrap="square" rtlCol="0">
            <a:spAutoFit/>
          </a:bodyPr>
          <a:lstStyle/>
          <a:p>
            <a:pPr indent="355600" algn="just"/>
            <a:r>
              <a:rPr lang="ru-RU" dirty="0" smtClean="0"/>
              <a:t>Сущность </a:t>
            </a:r>
            <a:r>
              <a:rPr lang="ru-RU" dirty="0" smtClean="0"/>
              <a:t>синтетической теории составляет преимущественное размножение определенных генотипов и передача их потомкам. В вопросе об источнике генетического разнообразия синтетическая теория признает главную роль за рекомбинацией генов</a:t>
            </a:r>
            <a:r>
              <a:rPr lang="ru-RU" dirty="0" smtClean="0"/>
              <a:t>. </a:t>
            </a:r>
            <a:r>
              <a:rPr lang="ru-RU" dirty="0" smtClean="0"/>
              <a:t>Считают, что эволюционный акт состоялся, когда отбор сохранил генное сочетание, нетипичное для предшествующей истории вида. В итоге для осуществления эволюции необходимо наличие трех процессов:</a:t>
            </a:r>
            <a:endParaRPr lang="ru-RU" dirty="0"/>
          </a:p>
        </p:txBody>
      </p:sp>
      <p:sp>
        <p:nvSpPr>
          <p:cNvPr id="4" name="TextBox 3"/>
          <p:cNvSpPr txBox="1"/>
          <p:nvPr/>
        </p:nvSpPr>
        <p:spPr>
          <a:xfrm>
            <a:off x="467544" y="2780928"/>
            <a:ext cx="8424936" cy="2585323"/>
          </a:xfrm>
          <a:prstGeom prst="rect">
            <a:avLst/>
          </a:prstGeom>
          <a:noFill/>
          <a:ln>
            <a:solidFill>
              <a:srgbClr val="C00000"/>
            </a:solidFill>
          </a:ln>
        </p:spPr>
        <p:txBody>
          <a:bodyPr wrap="square" rtlCol="0">
            <a:spAutoFit/>
          </a:bodyPr>
          <a:lstStyle/>
          <a:p>
            <a:pPr marL="457200" indent="-457200">
              <a:buAutoNum type="arabicPeriod"/>
            </a:pPr>
            <a:r>
              <a:rPr lang="ru-RU" sz="2400" b="1" i="1" dirty="0" smtClean="0"/>
              <a:t>Мутационного</a:t>
            </a:r>
            <a:r>
              <a:rPr lang="ru-RU" sz="2400" dirty="0" smtClean="0"/>
              <a:t>, генерирующего новые варианты генов с малым фенотипическим выражением;</a:t>
            </a:r>
          </a:p>
          <a:p>
            <a:pPr marL="342900" indent="-342900">
              <a:buAutoNum type="arabicPeriod"/>
            </a:pPr>
            <a:r>
              <a:rPr lang="ru-RU" sz="2400" b="1" i="1" dirty="0" smtClean="0"/>
              <a:t> Рекомбинационного</a:t>
            </a:r>
            <a:r>
              <a:rPr lang="ru-RU" sz="2400" dirty="0" smtClean="0"/>
              <a:t>, создающего новые фенотипы особей;</a:t>
            </a:r>
          </a:p>
          <a:p>
            <a:pPr marL="342900" indent="-342900">
              <a:buAutoNum type="arabicPeriod"/>
            </a:pPr>
            <a:r>
              <a:rPr lang="ru-RU" sz="2400" b="1" i="1" dirty="0" smtClean="0"/>
              <a:t>Селекционного</a:t>
            </a:r>
            <a:r>
              <a:rPr lang="ru-RU" sz="2400" dirty="0" smtClean="0"/>
              <a:t>, определяющего соответствие этих фенотипов данным условиям обитания или произрастания.</a:t>
            </a:r>
          </a:p>
          <a:p>
            <a:pPr marL="342900" indent="-342900">
              <a:buAutoNum type="arabicPeriod"/>
            </a:pP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57158" y="980728"/>
          <a:ext cx="8501122" cy="5064760"/>
        </p:xfrm>
        <a:graphic>
          <a:graphicData uri="http://schemas.openxmlformats.org/drawingml/2006/table">
            <a:tbl>
              <a:tblPr firstRow="1" bandRow="1">
                <a:tableStyleId>{BC89EF96-8CEA-46FF-86C4-4CE0E7609802}</a:tableStyleId>
              </a:tblPr>
              <a:tblGrid>
                <a:gridCol w="3857652"/>
                <a:gridCol w="4643470"/>
              </a:tblGrid>
              <a:tr h="370840">
                <a:tc>
                  <a:txBody>
                    <a:bodyPr/>
                    <a:lstStyle/>
                    <a:p>
                      <a:pPr algn="ctr"/>
                      <a:r>
                        <a:rPr lang="ru-RU" sz="1600" dirty="0" smtClean="0"/>
                        <a:t>Основные постулаты</a:t>
                      </a:r>
                      <a:r>
                        <a:rPr lang="ru-RU" sz="1600" baseline="0" dirty="0" smtClean="0"/>
                        <a:t> СТЭ</a:t>
                      </a:r>
                      <a:endParaRPr lang="ru-RU" sz="1600" dirty="0"/>
                    </a:p>
                  </a:txBody>
                  <a:tcPr anchor="ctr"/>
                </a:tc>
                <a:tc>
                  <a:txBody>
                    <a:bodyPr/>
                    <a:lstStyle/>
                    <a:p>
                      <a:pPr algn="ctr"/>
                      <a:r>
                        <a:rPr lang="ru-RU" sz="1600" dirty="0" smtClean="0"/>
                        <a:t>Критика СТЭ</a:t>
                      </a:r>
                      <a:endParaRPr lang="ru-RU" sz="1600" dirty="0"/>
                    </a:p>
                  </a:txBody>
                  <a:tcPr/>
                </a:tc>
              </a:tr>
              <a:tr h="370840">
                <a:tc>
                  <a:txBody>
                    <a:bodyPr/>
                    <a:lstStyle/>
                    <a:p>
                      <a:r>
                        <a:rPr lang="ru-RU" sz="1400" dirty="0" smtClean="0"/>
                        <a:t>Элементарной эволюционной единицей является</a:t>
                      </a:r>
                      <a:r>
                        <a:rPr lang="ru-RU" sz="1400" baseline="0" dirty="0" smtClean="0"/>
                        <a:t> популяция.</a:t>
                      </a:r>
                      <a:endParaRPr lang="ru-RU" sz="1400" dirty="0"/>
                    </a:p>
                  </a:txBody>
                  <a:tcPr anchor="ctr"/>
                </a:tc>
                <a:tc>
                  <a:txBody>
                    <a:bodyPr/>
                    <a:lstStyle/>
                    <a:p>
                      <a:r>
                        <a:rPr lang="ru-RU" sz="1400" dirty="0" smtClean="0"/>
                        <a:t>Популяционная структура вида обеспечивает его стабильность и выживание, но не имеет прямой связи с эволюцией</a:t>
                      </a:r>
                      <a:endParaRPr lang="ru-RU" sz="1400" dirty="0"/>
                    </a:p>
                  </a:txBody>
                  <a:tcPr/>
                </a:tc>
              </a:tr>
              <a:tr h="370840">
                <a:tc>
                  <a:txBody>
                    <a:bodyPr/>
                    <a:lstStyle/>
                    <a:p>
                      <a:r>
                        <a:rPr lang="ru-RU" sz="1400" dirty="0" smtClean="0"/>
                        <a:t>Материалом для эволюции является мутационная изменчивость</a:t>
                      </a:r>
                      <a:endParaRPr lang="ru-RU" sz="1400" dirty="0"/>
                    </a:p>
                  </a:txBody>
                  <a:tcPr anchor="ctr"/>
                </a:tc>
                <a:tc>
                  <a:txBody>
                    <a:bodyPr/>
                    <a:lstStyle/>
                    <a:p>
                      <a:r>
                        <a:rPr lang="ru-RU" sz="1400" dirty="0" smtClean="0"/>
                        <a:t>Мелкие мутации часто не проявляются на</a:t>
                      </a:r>
                      <a:r>
                        <a:rPr lang="ru-RU" sz="1400" baseline="0" dirty="0" smtClean="0"/>
                        <a:t> фенотипическом уровне. </a:t>
                      </a:r>
                      <a:r>
                        <a:rPr lang="ru-RU" sz="1400" dirty="0" smtClean="0"/>
                        <a:t>Кроме мутаций открыты другие виды наследственной изменчивости,  например МГЭ</a:t>
                      </a:r>
                      <a:endParaRPr lang="ru-RU" sz="1400" dirty="0"/>
                    </a:p>
                  </a:txBody>
                  <a:tcPr anchor="ctr"/>
                </a:tc>
              </a:tr>
              <a:tr h="370840">
                <a:tc>
                  <a:txBody>
                    <a:bodyPr/>
                    <a:lstStyle/>
                    <a:p>
                      <a:r>
                        <a:rPr lang="ru-RU" sz="1400" dirty="0" smtClean="0"/>
                        <a:t>Единственным фактором эволюции является естественный</a:t>
                      </a:r>
                      <a:r>
                        <a:rPr lang="ru-RU" sz="1400" baseline="0" dirty="0" smtClean="0"/>
                        <a:t> отбор</a:t>
                      </a:r>
                      <a:endParaRPr lang="ru-RU" sz="1400" dirty="0"/>
                    </a:p>
                  </a:txBody>
                  <a:tcPr/>
                </a:tc>
                <a:tc>
                  <a:txBody>
                    <a:bodyPr/>
                    <a:lstStyle/>
                    <a:p>
                      <a:r>
                        <a:rPr lang="ru-RU" sz="1400" dirty="0" smtClean="0"/>
                        <a:t>Естественный отбор не является единственным движителем эволюции. Отсутствует внутривидовой отбор.</a:t>
                      </a:r>
                      <a:endParaRPr lang="ru-RU" sz="1400" dirty="0"/>
                    </a:p>
                  </a:txBody>
                  <a:tcPr/>
                </a:tc>
              </a:tr>
              <a:tr h="370840">
                <a:tc>
                  <a:txBody>
                    <a:bodyPr/>
                    <a:lstStyle/>
                    <a:p>
                      <a:r>
                        <a:rPr lang="ru-RU" sz="1400" dirty="0" smtClean="0"/>
                        <a:t>Эволюция носит дивергентный характер,</a:t>
                      </a:r>
                      <a:r>
                        <a:rPr lang="ru-RU" sz="1400" baseline="0" dirty="0" smtClean="0"/>
                        <a:t> </a:t>
                      </a:r>
                      <a:r>
                        <a:rPr lang="ru-RU" sz="1400" dirty="0" smtClean="0"/>
                        <a:t>т.е. из одного таксона могут возникнуть несколько  дочерних таксонов</a:t>
                      </a:r>
                      <a:endParaRPr lang="ru-RU" sz="1400" dirty="0"/>
                    </a:p>
                  </a:txBody>
                  <a:tcPr/>
                </a:tc>
                <a:tc>
                  <a:txBody>
                    <a:bodyPr/>
                    <a:lstStyle/>
                    <a:p>
                      <a:r>
                        <a:rPr lang="ru-RU" sz="1400" dirty="0" smtClean="0"/>
                        <a:t>Эволюция далеко не всегда носит дивергентный характер</a:t>
                      </a:r>
                      <a:endParaRPr lang="ru-RU" sz="1400" dirty="0"/>
                    </a:p>
                  </a:txBody>
                  <a:tcPr anchor="ctr"/>
                </a:tc>
              </a:tr>
              <a:tr h="370840">
                <a:tc>
                  <a:txBody>
                    <a:bodyPr/>
                    <a:lstStyle/>
                    <a:p>
                      <a:r>
                        <a:rPr lang="ru-RU" sz="1400" dirty="0" smtClean="0"/>
                        <a:t>Эволюция носит постепенный характер и её результаты видны про прошествии длительных отрезков времени</a:t>
                      </a:r>
                      <a:endParaRPr lang="ru-RU" sz="1400" dirty="0"/>
                    </a:p>
                  </a:txBody>
                  <a:tcPr anchor="ctr"/>
                </a:tc>
                <a:tc>
                  <a:txBody>
                    <a:bodyPr/>
                    <a:lstStyle/>
                    <a:p>
                      <a:r>
                        <a:rPr lang="ru-RU" sz="1400" dirty="0" smtClean="0"/>
                        <a:t>Видообразование одномоментный дискретный акт, совершающийся на протяжении одного или нескольких поколений</a:t>
                      </a:r>
                      <a:endParaRPr lang="ru-RU" sz="1400" dirty="0"/>
                    </a:p>
                  </a:txBody>
                  <a:tcPr anchor="ctr"/>
                </a:tc>
              </a:tr>
              <a:tr h="370840">
                <a:tc>
                  <a:txBody>
                    <a:bodyPr/>
                    <a:lstStyle/>
                    <a:p>
                      <a:r>
                        <a:rPr lang="ru-RU" sz="1400" dirty="0" smtClean="0"/>
                        <a:t>Обмен генами возможен лишь внутри вида</a:t>
                      </a:r>
                      <a:endParaRPr lang="ru-RU" sz="1400" dirty="0"/>
                    </a:p>
                  </a:txBody>
                  <a:tcPr anchor="ctr"/>
                </a:tc>
                <a:tc>
                  <a:txBody>
                    <a:bodyPr/>
                    <a:lstStyle/>
                    <a:p>
                      <a:r>
                        <a:rPr lang="ru-RU" sz="1400" dirty="0" smtClean="0"/>
                        <a:t>Генетическая изоляция видов друг от друга не носит абсолютный характер.</a:t>
                      </a:r>
                      <a:endParaRPr lang="ru-RU" sz="1400" dirty="0"/>
                    </a:p>
                  </a:txBody>
                  <a:tcPr anchor="ctr"/>
                </a:tc>
              </a:tr>
              <a:tr h="370840">
                <a:tc>
                  <a:txBody>
                    <a:bodyPr/>
                    <a:lstStyle/>
                    <a:p>
                      <a:r>
                        <a:rPr lang="ru-RU" sz="1400" dirty="0" smtClean="0"/>
                        <a:t>Главным критерием вида является его репродуктивная обособленность. </a:t>
                      </a:r>
                      <a:endParaRPr lang="ru-RU" sz="1400" dirty="0"/>
                    </a:p>
                  </a:txBody>
                  <a:tcPr anchor="ctr"/>
                </a:tc>
                <a:tc>
                  <a:txBody>
                    <a:bodyPr/>
                    <a:lstStyle/>
                    <a:p>
                      <a:r>
                        <a:rPr lang="ru-RU" sz="1400" dirty="0" smtClean="0"/>
                        <a:t>За рамками концепции вида оказывается огромное множество прокариот, низших эукариот, животных и растений не имеющих полового процесса.</a:t>
                      </a:r>
                      <a:endParaRPr lang="ru-RU" sz="1400" dirty="0"/>
                    </a:p>
                  </a:txBody>
                  <a:tcPr anchor="ctr"/>
                </a:tc>
              </a:tr>
            </a:tbl>
          </a:graphicData>
        </a:graphic>
      </p:graphicFrame>
      <p:sp>
        <p:nvSpPr>
          <p:cNvPr id="5" name="TextBox 4"/>
          <p:cNvSpPr txBox="1"/>
          <p:nvPr/>
        </p:nvSpPr>
        <p:spPr>
          <a:xfrm>
            <a:off x="1619672" y="116632"/>
            <a:ext cx="6408712" cy="523220"/>
          </a:xfrm>
          <a:prstGeom prst="rect">
            <a:avLst/>
          </a:prstGeom>
          <a:noFill/>
        </p:spPr>
        <p:txBody>
          <a:bodyPr wrap="square" rtlCol="0">
            <a:spAutoFit/>
          </a:bodyPr>
          <a:lstStyle/>
          <a:p>
            <a:pPr algn="ctr"/>
            <a:r>
              <a:rPr lang="ru-RU" sz="2800" dirty="0" smtClean="0"/>
              <a:t>Основные постулаты СТЭ и её критика</a:t>
            </a:r>
            <a:endParaRPr lang="ru-RU"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00" y="71414"/>
            <a:ext cx="7143800" cy="830997"/>
          </a:xfrm>
          <a:prstGeom prst="rect">
            <a:avLst/>
          </a:prstGeom>
          <a:noFill/>
        </p:spPr>
        <p:txBody>
          <a:bodyPr wrap="square" rtlCol="0">
            <a:spAutoFit/>
          </a:bodyPr>
          <a:lstStyle/>
          <a:p>
            <a:pPr algn="ctr"/>
            <a:r>
              <a:rPr lang="ru-RU" sz="2400" b="1" dirty="0" smtClean="0"/>
              <a:t>Эволюционная теория прерывистого равновесия</a:t>
            </a:r>
          </a:p>
          <a:p>
            <a:pPr algn="ctr"/>
            <a:r>
              <a:rPr lang="ru-RU" sz="2400" b="1" dirty="0" smtClean="0"/>
              <a:t>(теория </a:t>
            </a:r>
            <a:r>
              <a:rPr lang="ru-RU" sz="2400" b="1" dirty="0" err="1" smtClean="0"/>
              <a:t>пунктуализма</a:t>
            </a:r>
            <a:r>
              <a:rPr lang="ru-RU" sz="2400" b="1" dirty="0" smtClean="0"/>
              <a:t>)</a:t>
            </a:r>
            <a:endParaRPr lang="ru-RU" sz="2400" b="1" dirty="0"/>
          </a:p>
        </p:txBody>
      </p:sp>
      <p:sp>
        <p:nvSpPr>
          <p:cNvPr id="4" name="TextBox 3"/>
          <p:cNvSpPr txBox="1"/>
          <p:nvPr/>
        </p:nvSpPr>
        <p:spPr>
          <a:xfrm>
            <a:off x="142844" y="996719"/>
            <a:ext cx="8786874" cy="646331"/>
          </a:xfrm>
          <a:prstGeom prst="rect">
            <a:avLst/>
          </a:prstGeom>
          <a:noFill/>
        </p:spPr>
        <p:txBody>
          <a:bodyPr wrap="square" rtlCol="0">
            <a:spAutoFit/>
          </a:bodyPr>
          <a:lstStyle/>
          <a:p>
            <a:pPr indent="355600" algn="just"/>
            <a:r>
              <a:rPr lang="ru-RU" dirty="0" smtClean="0"/>
              <a:t>На рубеже </a:t>
            </a:r>
            <a:r>
              <a:rPr lang="ru-RU" smtClean="0"/>
              <a:t>60-70-х годов </a:t>
            </a:r>
            <a:r>
              <a:rPr lang="ru-RU" dirty="0" smtClean="0"/>
              <a:t>ХХ века палеонтологами  Элдриджем, </a:t>
            </a:r>
            <a:r>
              <a:rPr lang="ru-RU" dirty="0" err="1" smtClean="0"/>
              <a:t>Гулдом</a:t>
            </a:r>
            <a:r>
              <a:rPr lang="ru-RU" dirty="0" smtClean="0"/>
              <a:t>  и Стэнли была предложена теория прерывистого равновесия.</a:t>
            </a:r>
            <a:endParaRPr lang="ru-RU" dirty="0"/>
          </a:p>
        </p:txBody>
      </p:sp>
      <p:sp>
        <p:nvSpPr>
          <p:cNvPr id="5" name="TextBox 4"/>
          <p:cNvSpPr txBox="1"/>
          <p:nvPr/>
        </p:nvSpPr>
        <p:spPr>
          <a:xfrm>
            <a:off x="214282" y="1871481"/>
            <a:ext cx="8715436" cy="1200329"/>
          </a:xfrm>
          <a:prstGeom prst="rect">
            <a:avLst/>
          </a:prstGeom>
          <a:noFill/>
          <a:ln>
            <a:solidFill>
              <a:srgbClr val="C00000"/>
            </a:solidFill>
          </a:ln>
        </p:spPr>
        <p:txBody>
          <a:bodyPr wrap="square" rtlCol="0">
            <a:spAutoFit/>
          </a:bodyPr>
          <a:lstStyle/>
          <a:p>
            <a:pPr indent="355600" algn="just"/>
            <a:r>
              <a:rPr lang="ru-RU" dirty="0" smtClean="0"/>
              <a:t>Большую часть времени биологические виды и весь органический мир благодаря действию стабилизирующего отбора остаются стабильными. Новые виды появляются в короткие промежутки времени и сразу в большом количестве, а затем подвергаются действию отбора. </a:t>
            </a:r>
            <a:endParaRPr lang="ru-RU" dirty="0"/>
          </a:p>
        </p:txBody>
      </p:sp>
      <p:grpSp>
        <p:nvGrpSpPr>
          <p:cNvPr id="2" name="Группа 18"/>
          <p:cNvGrpSpPr/>
          <p:nvPr/>
        </p:nvGrpSpPr>
        <p:grpSpPr>
          <a:xfrm>
            <a:off x="500034" y="3192661"/>
            <a:ext cx="7500990" cy="1236471"/>
            <a:chOff x="285720" y="2214554"/>
            <a:chExt cx="7500990" cy="1236471"/>
          </a:xfrm>
        </p:grpSpPr>
        <p:grpSp>
          <p:nvGrpSpPr>
            <p:cNvPr id="10" name="Группа 9"/>
            <p:cNvGrpSpPr/>
            <p:nvPr/>
          </p:nvGrpSpPr>
          <p:grpSpPr>
            <a:xfrm>
              <a:off x="1357290" y="2571744"/>
              <a:ext cx="6429420" cy="142876"/>
              <a:chOff x="428596" y="2357430"/>
              <a:chExt cx="6429420" cy="142876"/>
            </a:xfrm>
          </p:grpSpPr>
          <p:sp>
            <p:nvSpPr>
              <p:cNvPr id="6" name="Прямоугольник 5"/>
              <p:cNvSpPr/>
              <p:nvPr/>
            </p:nvSpPr>
            <p:spPr>
              <a:xfrm>
                <a:off x="428596" y="2357430"/>
                <a:ext cx="285752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286116" y="2357430"/>
                <a:ext cx="357190" cy="1428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43306" y="2357430"/>
                <a:ext cx="285752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500826" y="2357430"/>
                <a:ext cx="357190" cy="1428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12" name="Прямая со стрелкой 11"/>
            <p:cNvCxnSpPr/>
            <p:nvPr/>
          </p:nvCxnSpPr>
          <p:spPr>
            <a:xfrm flipV="1">
              <a:off x="1357290" y="2786058"/>
              <a:ext cx="714380" cy="35719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5720" y="3143248"/>
              <a:ext cx="1714512" cy="307777"/>
            </a:xfrm>
            <a:prstGeom prst="rect">
              <a:avLst/>
            </a:prstGeom>
            <a:noFill/>
          </p:spPr>
          <p:txBody>
            <a:bodyPr wrap="square" rtlCol="0">
              <a:spAutoFit/>
            </a:bodyPr>
            <a:lstStyle/>
            <a:p>
              <a:pPr algn="ctr"/>
              <a:r>
                <a:rPr lang="ru-RU" sz="1400" dirty="0" smtClean="0"/>
                <a:t>Стабильность вида</a:t>
              </a:r>
              <a:endParaRPr lang="ru-RU" sz="1400" dirty="0"/>
            </a:p>
          </p:txBody>
        </p:sp>
        <p:cxnSp>
          <p:nvCxnSpPr>
            <p:cNvPr id="14" name="Прямая со стрелкой 13"/>
            <p:cNvCxnSpPr/>
            <p:nvPr/>
          </p:nvCxnSpPr>
          <p:spPr>
            <a:xfrm flipV="1">
              <a:off x="3571868" y="2786058"/>
              <a:ext cx="714380" cy="35719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28860" y="3143248"/>
              <a:ext cx="2286016" cy="307777"/>
            </a:xfrm>
            <a:prstGeom prst="rect">
              <a:avLst/>
            </a:prstGeom>
            <a:noFill/>
          </p:spPr>
          <p:txBody>
            <a:bodyPr wrap="square" rtlCol="0">
              <a:spAutoFit/>
            </a:bodyPr>
            <a:lstStyle/>
            <a:p>
              <a:pPr algn="ctr"/>
              <a:r>
                <a:rPr lang="ru-RU" sz="1400" dirty="0" smtClean="0"/>
                <a:t>Видообразование</a:t>
              </a:r>
              <a:endParaRPr lang="ru-RU" sz="1400" dirty="0"/>
            </a:p>
          </p:txBody>
        </p:sp>
        <p:cxnSp>
          <p:nvCxnSpPr>
            <p:cNvPr id="17" name="Прямая соединительная линия 16"/>
            <p:cNvCxnSpPr/>
            <p:nvPr/>
          </p:nvCxnSpPr>
          <p:spPr>
            <a:xfrm>
              <a:off x="1357290" y="2428868"/>
              <a:ext cx="21431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28992" y="2214554"/>
              <a:ext cx="928694" cy="307777"/>
            </a:xfrm>
            <a:prstGeom prst="rect">
              <a:avLst/>
            </a:prstGeom>
            <a:noFill/>
          </p:spPr>
          <p:txBody>
            <a:bodyPr wrap="square" rtlCol="0">
              <a:spAutoFit/>
            </a:bodyPr>
            <a:lstStyle/>
            <a:p>
              <a:pPr algn="ctr"/>
              <a:r>
                <a:rPr lang="ru-RU" sz="1400" dirty="0" smtClean="0"/>
                <a:t>Время</a:t>
              </a:r>
              <a:endParaRPr lang="ru-RU" sz="1400" dirty="0"/>
            </a:p>
          </p:txBody>
        </p:sp>
        <p:cxnSp>
          <p:nvCxnSpPr>
            <p:cNvPr id="20" name="Прямая со стрелкой 19"/>
            <p:cNvCxnSpPr/>
            <p:nvPr/>
          </p:nvCxnSpPr>
          <p:spPr>
            <a:xfrm>
              <a:off x="4214810" y="2428868"/>
              <a:ext cx="35719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85720" y="4594878"/>
            <a:ext cx="8643998" cy="1477328"/>
          </a:xfrm>
          <a:prstGeom prst="rect">
            <a:avLst/>
          </a:prstGeom>
          <a:noFill/>
        </p:spPr>
        <p:txBody>
          <a:bodyPr wrap="square" rtlCol="0">
            <a:spAutoFit/>
          </a:bodyPr>
          <a:lstStyle/>
          <a:p>
            <a:pPr indent="355600" algn="just"/>
            <a:r>
              <a:rPr lang="ru-RU" dirty="0" smtClean="0"/>
              <a:t>Эта концепция сделала видообразование центральным событием в структуре эволюции и основным звеном в макроэволюции. Эпизоды видообразования включают в себя значительные генетические скачки, так как формирование новых видов осуществляется в серии катастрофических стохастических генетических событий.</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900igr.net/datas/biologija/Biologicheskaja-evoljutsija/0025-025-Sootnoshenija-razlichnykh-putej-evoljutsii.jpg"/>
          <p:cNvPicPr>
            <a:picLocks noChangeAspect="1" noChangeArrowheads="1"/>
          </p:cNvPicPr>
          <p:nvPr/>
        </p:nvPicPr>
        <p:blipFill>
          <a:blip r:embed="rId2" cstate="print"/>
          <a:srcRect/>
          <a:stretch>
            <a:fillRect/>
          </a:stretch>
        </p:blipFill>
        <p:spPr bwMode="auto">
          <a:xfrm>
            <a:off x="467544" y="1052736"/>
            <a:ext cx="8229600" cy="5328592"/>
          </a:xfrm>
          <a:prstGeom prst="rect">
            <a:avLst/>
          </a:prstGeom>
          <a:noFill/>
          <a:ln w="9525">
            <a:noFill/>
            <a:miter lim="800000"/>
            <a:headEnd/>
            <a:tailEnd/>
          </a:ln>
        </p:spPr>
      </p:pic>
      <p:sp>
        <p:nvSpPr>
          <p:cNvPr id="3" name="TextBox 2"/>
          <p:cNvSpPr txBox="1"/>
          <p:nvPr/>
        </p:nvSpPr>
        <p:spPr>
          <a:xfrm>
            <a:off x="1331640" y="188640"/>
            <a:ext cx="6480720" cy="523220"/>
          </a:xfrm>
          <a:prstGeom prst="rect">
            <a:avLst/>
          </a:prstGeom>
          <a:noFill/>
        </p:spPr>
        <p:txBody>
          <a:bodyPr wrap="square" rtlCol="0">
            <a:spAutoFit/>
          </a:bodyPr>
          <a:lstStyle/>
          <a:p>
            <a:pPr algn="ctr"/>
            <a:r>
              <a:rPr lang="ru-RU" sz="2800" dirty="0" smtClean="0"/>
              <a:t>Главные направления эволюции</a:t>
            </a:r>
            <a:endParaRPr lang="ru-RU"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69" y="1938248"/>
          <a:ext cx="8072497" cy="3362960"/>
        </p:xfrm>
        <a:graphic>
          <a:graphicData uri="http://schemas.openxmlformats.org/drawingml/2006/table">
            <a:tbl>
              <a:tblPr firstRow="1" bandRow="1">
                <a:tableStyleId>{BC89EF96-8CEA-46FF-86C4-4CE0E7609802}</a:tableStyleId>
              </a:tblPr>
              <a:tblGrid>
                <a:gridCol w="1857389"/>
                <a:gridCol w="3178992"/>
                <a:gridCol w="3036116"/>
              </a:tblGrid>
              <a:tr h="370840">
                <a:tc>
                  <a:txBody>
                    <a:bodyPr/>
                    <a:lstStyle/>
                    <a:p>
                      <a:pPr algn="ctr"/>
                      <a:r>
                        <a:rPr lang="ru-RU" dirty="0" smtClean="0"/>
                        <a:t>Фактор</a:t>
                      </a:r>
                      <a:endParaRPr lang="ru-RU" dirty="0"/>
                    </a:p>
                  </a:txBody>
                  <a:tcPr/>
                </a:tc>
                <a:tc>
                  <a:txBody>
                    <a:bodyPr/>
                    <a:lstStyle/>
                    <a:p>
                      <a:pPr algn="ctr"/>
                      <a:r>
                        <a:rPr lang="ru-RU" dirty="0" smtClean="0"/>
                        <a:t>Постепенное видообразование</a:t>
                      </a:r>
                      <a:endParaRPr lang="ru-RU" dirty="0"/>
                    </a:p>
                  </a:txBody>
                  <a:tcPr/>
                </a:tc>
                <a:tc>
                  <a:txBody>
                    <a:bodyPr/>
                    <a:lstStyle/>
                    <a:p>
                      <a:pPr algn="ctr"/>
                      <a:r>
                        <a:rPr lang="ru-RU" dirty="0" smtClean="0"/>
                        <a:t>Прерывистое видообразование</a:t>
                      </a:r>
                      <a:endParaRPr lang="ru-RU" dirty="0"/>
                    </a:p>
                  </a:txBody>
                  <a:tcPr/>
                </a:tc>
              </a:tr>
              <a:tr h="370840">
                <a:tc>
                  <a:txBody>
                    <a:bodyPr/>
                    <a:lstStyle/>
                    <a:p>
                      <a:r>
                        <a:rPr lang="ru-RU" sz="1600" dirty="0" smtClean="0"/>
                        <a:t>Источник изменчивости</a:t>
                      </a:r>
                      <a:endParaRPr lang="ru-RU" sz="1600" dirty="0"/>
                    </a:p>
                  </a:txBody>
                  <a:tcPr/>
                </a:tc>
                <a:tc>
                  <a:txBody>
                    <a:bodyPr/>
                    <a:lstStyle/>
                    <a:p>
                      <a:pPr algn="l"/>
                      <a:r>
                        <a:rPr lang="ru-RU" sz="1600" dirty="0" err="1" smtClean="0"/>
                        <a:t>Точковые</a:t>
                      </a:r>
                      <a:r>
                        <a:rPr lang="ru-RU" sz="1600" dirty="0" smtClean="0"/>
                        <a:t> мутации структурных генов</a:t>
                      </a:r>
                      <a:endParaRPr lang="ru-RU" sz="1600" dirty="0"/>
                    </a:p>
                  </a:txBody>
                  <a:tcPr/>
                </a:tc>
                <a:tc>
                  <a:txBody>
                    <a:bodyPr/>
                    <a:lstStyle/>
                    <a:p>
                      <a:pPr algn="l"/>
                      <a:r>
                        <a:rPr lang="ru-RU" sz="1600" dirty="0" smtClean="0"/>
                        <a:t>Мутации регуляторных генов и </a:t>
                      </a:r>
                      <a:r>
                        <a:rPr lang="ru-RU" sz="1600" dirty="0" err="1" smtClean="0"/>
                        <a:t>макромутации</a:t>
                      </a:r>
                      <a:endParaRPr lang="ru-RU" sz="1600" dirty="0"/>
                    </a:p>
                  </a:txBody>
                  <a:tcPr/>
                </a:tc>
              </a:tr>
              <a:tr h="370840">
                <a:tc>
                  <a:txBody>
                    <a:bodyPr/>
                    <a:lstStyle/>
                    <a:p>
                      <a:r>
                        <a:rPr lang="ru-RU" sz="1600" dirty="0" smtClean="0"/>
                        <a:t>Дивергенция</a:t>
                      </a:r>
                      <a:endParaRPr lang="ru-RU" sz="1600" dirty="0"/>
                    </a:p>
                  </a:txBody>
                  <a:tcPr anchor="ctr"/>
                </a:tc>
                <a:tc>
                  <a:txBody>
                    <a:bodyPr/>
                    <a:lstStyle/>
                    <a:p>
                      <a:pPr algn="l"/>
                      <a:r>
                        <a:rPr lang="ru-RU" sz="1600" dirty="0" smtClean="0"/>
                        <a:t>Медленная, непрерывная, пропорциональная числу поколений </a:t>
                      </a:r>
                      <a:endParaRPr lang="ru-RU" sz="1600" dirty="0"/>
                    </a:p>
                  </a:txBody>
                  <a:tcPr anchor="ctr"/>
                </a:tc>
                <a:tc>
                  <a:txBody>
                    <a:bodyPr/>
                    <a:lstStyle/>
                    <a:p>
                      <a:pPr algn="l"/>
                      <a:r>
                        <a:rPr lang="ru-RU" sz="1600" dirty="0" smtClean="0"/>
                        <a:t>Быстрая и непропорциональная числу поколений</a:t>
                      </a:r>
                      <a:endParaRPr lang="ru-RU" sz="1600" dirty="0"/>
                    </a:p>
                  </a:txBody>
                  <a:tcPr anchor="ctr"/>
                </a:tc>
              </a:tr>
              <a:tr h="370840">
                <a:tc>
                  <a:txBody>
                    <a:bodyPr/>
                    <a:lstStyle/>
                    <a:p>
                      <a:r>
                        <a:rPr lang="ru-RU" sz="1600" dirty="0" smtClean="0"/>
                        <a:t>Изоляция</a:t>
                      </a:r>
                      <a:endParaRPr lang="ru-RU" sz="1600" dirty="0"/>
                    </a:p>
                  </a:txBody>
                  <a:tcPr/>
                </a:tc>
                <a:tc>
                  <a:txBody>
                    <a:bodyPr/>
                    <a:lstStyle/>
                    <a:p>
                      <a:pPr algn="l"/>
                      <a:r>
                        <a:rPr lang="ru-RU" sz="1600" dirty="0" smtClean="0"/>
                        <a:t>Вторична; обычно аллопатическая</a:t>
                      </a:r>
                      <a:endParaRPr lang="ru-RU" sz="1600" dirty="0"/>
                    </a:p>
                  </a:txBody>
                  <a:tcPr/>
                </a:tc>
                <a:tc>
                  <a:txBody>
                    <a:bodyPr/>
                    <a:lstStyle/>
                    <a:p>
                      <a:pPr algn="l"/>
                      <a:r>
                        <a:rPr lang="ru-RU" sz="1600" dirty="0" smtClean="0"/>
                        <a:t>Первична</a:t>
                      </a:r>
                      <a:endParaRPr lang="ru-RU" sz="1600" dirty="0"/>
                    </a:p>
                  </a:txBody>
                  <a:tcPr/>
                </a:tc>
              </a:tr>
              <a:tr h="370840">
                <a:tc>
                  <a:txBody>
                    <a:bodyPr/>
                    <a:lstStyle/>
                    <a:p>
                      <a:r>
                        <a:rPr lang="ru-RU" sz="1600" dirty="0" smtClean="0"/>
                        <a:t>Отбор</a:t>
                      </a:r>
                      <a:endParaRPr lang="ru-RU" sz="1600" dirty="0"/>
                    </a:p>
                  </a:txBody>
                  <a:tcPr/>
                </a:tc>
                <a:tc>
                  <a:txBody>
                    <a:bodyPr/>
                    <a:lstStyle/>
                    <a:p>
                      <a:pPr algn="l"/>
                      <a:r>
                        <a:rPr lang="ru-RU" sz="1600" dirty="0" smtClean="0"/>
                        <a:t>Внутри видовых популяций</a:t>
                      </a:r>
                      <a:endParaRPr lang="ru-RU" sz="1600" dirty="0"/>
                    </a:p>
                  </a:txBody>
                  <a:tcPr/>
                </a:tc>
                <a:tc>
                  <a:txBody>
                    <a:bodyPr/>
                    <a:lstStyle/>
                    <a:p>
                      <a:pPr algn="l"/>
                      <a:r>
                        <a:rPr lang="ru-RU" sz="1600" dirty="0" smtClean="0"/>
                        <a:t>Между видовыми популяциями</a:t>
                      </a:r>
                      <a:endParaRPr lang="ru-RU" sz="1600" dirty="0"/>
                    </a:p>
                  </a:txBody>
                  <a:tcPr/>
                </a:tc>
              </a:tr>
              <a:tr h="370840">
                <a:tc>
                  <a:txBody>
                    <a:bodyPr/>
                    <a:lstStyle/>
                    <a:p>
                      <a:r>
                        <a:rPr lang="ru-RU" sz="1600" dirty="0" smtClean="0"/>
                        <a:t>Адаптации</a:t>
                      </a:r>
                      <a:endParaRPr lang="ru-RU" sz="1600" dirty="0"/>
                    </a:p>
                  </a:txBody>
                  <a:tcPr anchor="ctr"/>
                </a:tc>
                <a:tc>
                  <a:txBody>
                    <a:bodyPr/>
                    <a:lstStyle/>
                    <a:p>
                      <a:pPr algn="l"/>
                      <a:r>
                        <a:rPr lang="ru-RU" sz="1600" dirty="0" smtClean="0"/>
                        <a:t>Очевидные и совершенные</a:t>
                      </a:r>
                      <a:endParaRPr lang="ru-RU" sz="1600" dirty="0"/>
                    </a:p>
                  </a:txBody>
                  <a:tcPr anchor="ctr"/>
                </a:tc>
                <a:tc>
                  <a:txBody>
                    <a:bodyPr/>
                    <a:lstStyle/>
                    <a:p>
                      <a:pPr algn="l"/>
                      <a:r>
                        <a:rPr lang="ru-RU" sz="1600" dirty="0" smtClean="0"/>
                        <a:t>Не столь очевидны и менее совершенны</a:t>
                      </a:r>
                      <a:endParaRPr lang="ru-RU" sz="1600" dirty="0"/>
                    </a:p>
                  </a:txBody>
                  <a:tcPr/>
                </a:tc>
              </a:tr>
            </a:tbl>
          </a:graphicData>
        </a:graphic>
      </p:graphicFrame>
      <p:sp>
        <p:nvSpPr>
          <p:cNvPr id="3" name="TextBox 2"/>
          <p:cNvSpPr txBox="1"/>
          <p:nvPr/>
        </p:nvSpPr>
        <p:spPr>
          <a:xfrm>
            <a:off x="428596" y="785794"/>
            <a:ext cx="8429684" cy="830997"/>
          </a:xfrm>
          <a:prstGeom prst="rect">
            <a:avLst/>
          </a:prstGeom>
          <a:noFill/>
        </p:spPr>
        <p:txBody>
          <a:bodyPr wrap="square" rtlCol="0">
            <a:spAutoFit/>
          </a:bodyPr>
          <a:lstStyle/>
          <a:p>
            <a:pPr algn="ctr"/>
            <a:r>
              <a:rPr lang="ru-RU" sz="2400" dirty="0" smtClean="0"/>
              <a:t>Сравнение гипотез постепенного (градуализм) и прерывистого (</a:t>
            </a:r>
            <a:r>
              <a:rPr lang="ru-RU" sz="2400" dirty="0" err="1" smtClean="0"/>
              <a:t>пунктуализм</a:t>
            </a:r>
            <a:r>
              <a:rPr lang="ru-RU" sz="2400" dirty="0" smtClean="0"/>
              <a:t>) видообразования </a:t>
            </a:r>
            <a:endParaRPr lang="ru-RU"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блигатный и факультативный геном.jpg"/>
          <p:cNvPicPr>
            <a:picLocks noChangeAspect="1"/>
          </p:cNvPicPr>
          <p:nvPr/>
        </p:nvPicPr>
        <p:blipFill>
          <a:blip r:embed="rId2" cstate="print">
            <a:lum bright="-8000" contrast="19000"/>
          </a:blip>
          <a:stretch>
            <a:fillRect/>
          </a:stretch>
        </p:blipFill>
        <p:spPr>
          <a:xfrm>
            <a:off x="142844" y="2285992"/>
            <a:ext cx="4357718" cy="3514288"/>
          </a:xfrm>
          <a:prstGeom prst="rect">
            <a:avLst/>
          </a:prstGeom>
        </p:spPr>
      </p:pic>
      <p:sp>
        <p:nvSpPr>
          <p:cNvPr id="3" name="TextBox 2"/>
          <p:cNvSpPr txBox="1"/>
          <p:nvPr/>
        </p:nvSpPr>
        <p:spPr>
          <a:xfrm>
            <a:off x="1928794" y="142852"/>
            <a:ext cx="5214974" cy="461665"/>
          </a:xfrm>
          <a:prstGeom prst="rect">
            <a:avLst/>
          </a:prstGeom>
          <a:noFill/>
        </p:spPr>
        <p:txBody>
          <a:bodyPr wrap="square" rtlCol="0">
            <a:spAutoFit/>
          </a:bodyPr>
          <a:lstStyle/>
          <a:p>
            <a:pPr algn="ctr"/>
            <a:r>
              <a:rPr lang="ru-RU" sz="2400" b="1" dirty="0" smtClean="0"/>
              <a:t>Теория двухкомпонентного генома</a:t>
            </a:r>
            <a:endParaRPr lang="ru-RU" sz="2400" b="1" dirty="0"/>
          </a:p>
        </p:txBody>
      </p:sp>
      <p:sp>
        <p:nvSpPr>
          <p:cNvPr id="4" name="TextBox 3"/>
          <p:cNvSpPr txBox="1"/>
          <p:nvPr/>
        </p:nvSpPr>
        <p:spPr>
          <a:xfrm>
            <a:off x="214282" y="571480"/>
            <a:ext cx="8786874" cy="1477328"/>
          </a:xfrm>
          <a:prstGeom prst="rect">
            <a:avLst/>
          </a:prstGeom>
          <a:noFill/>
        </p:spPr>
        <p:txBody>
          <a:bodyPr wrap="square" rtlCol="0">
            <a:spAutoFit/>
          </a:bodyPr>
          <a:lstStyle/>
          <a:p>
            <a:pPr indent="355600" algn="just"/>
            <a:r>
              <a:rPr lang="ru-RU" dirty="0" smtClean="0"/>
              <a:t>В 1985 г.  М.Д. </a:t>
            </a:r>
            <a:r>
              <a:rPr lang="ru-RU" dirty="0" err="1" smtClean="0"/>
              <a:t>Голубовский</a:t>
            </a:r>
            <a:r>
              <a:rPr lang="ru-RU" dirty="0" smtClean="0"/>
              <a:t>, основываясь на данных молекулярной генетики, предложил выделить в структуре генома два компонента или две подсистемы – </a:t>
            </a:r>
            <a:r>
              <a:rPr lang="ru-RU" b="1" i="1" dirty="0" smtClean="0"/>
              <a:t>облигатный </a:t>
            </a:r>
            <a:r>
              <a:rPr lang="ru-RU" b="1" dirty="0" smtClean="0"/>
              <a:t>(ОК) </a:t>
            </a:r>
            <a:r>
              <a:rPr lang="ru-RU" dirty="0" smtClean="0"/>
              <a:t>и</a:t>
            </a:r>
            <a:r>
              <a:rPr lang="ru-RU" i="1" dirty="0" smtClean="0"/>
              <a:t> </a:t>
            </a:r>
            <a:r>
              <a:rPr lang="ru-RU" b="1" i="1" dirty="0" smtClean="0"/>
              <a:t>факультативный </a:t>
            </a:r>
            <a:r>
              <a:rPr lang="ru-RU" b="1" dirty="0" smtClean="0"/>
              <a:t>(ФК). </a:t>
            </a:r>
            <a:r>
              <a:rPr lang="ru-RU" dirty="0" smtClean="0"/>
              <a:t>Они отличаются друг от друга особенностями организации и характером протекания основных матричных процессов.  </a:t>
            </a:r>
            <a:endParaRPr lang="ru-RU" dirty="0"/>
          </a:p>
        </p:txBody>
      </p:sp>
      <p:sp>
        <p:nvSpPr>
          <p:cNvPr id="5" name="TextBox 4"/>
          <p:cNvSpPr txBox="1"/>
          <p:nvPr/>
        </p:nvSpPr>
        <p:spPr>
          <a:xfrm>
            <a:off x="4572000" y="2485621"/>
            <a:ext cx="4357718" cy="2800767"/>
          </a:xfrm>
          <a:prstGeom prst="rect">
            <a:avLst/>
          </a:prstGeom>
          <a:noFill/>
          <a:ln>
            <a:solidFill>
              <a:srgbClr val="C00000"/>
            </a:solidFill>
          </a:ln>
        </p:spPr>
        <p:txBody>
          <a:bodyPr wrap="square" rtlCol="0">
            <a:spAutoFit/>
          </a:bodyPr>
          <a:lstStyle/>
          <a:p>
            <a:pPr algn="just"/>
            <a:r>
              <a:rPr lang="ru-RU" sz="1600" dirty="0" smtClean="0"/>
              <a:t>В вариационной изменчивости особенно важны количественный состав ФК и процентное соотношение его фракции к ОК, которое у разных видов нередко поддерживается на постоянном уровне. В случае генетического стресса, когда активность генов ФК возрастает, происходит </a:t>
            </a:r>
            <a:r>
              <a:rPr lang="ru-RU" sz="1600" dirty="0" err="1" smtClean="0"/>
              <a:t>магнификация</a:t>
            </a:r>
            <a:r>
              <a:rPr lang="ru-RU" sz="1600" dirty="0" smtClean="0"/>
              <a:t> генов и возрастает вероятность включения их дополнительных копий в ОК со всеми вытекающими отсюда эволюционными следствиями. </a:t>
            </a:r>
            <a:endParaRPr lang="ru-RU"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51520" y="1412776"/>
            <a:ext cx="8712968" cy="2232248"/>
            <a:chOff x="251520" y="3717032"/>
            <a:chExt cx="8496944" cy="1891372"/>
          </a:xfrm>
        </p:grpSpPr>
        <p:pic>
          <p:nvPicPr>
            <p:cNvPr id="3" name="Picture 2" descr="File:Blakey 240moll.jpg"/>
            <p:cNvPicPr>
              <a:picLocks noChangeAspect="1" noChangeArrowheads="1"/>
            </p:cNvPicPr>
            <p:nvPr/>
          </p:nvPicPr>
          <p:blipFill>
            <a:blip r:embed="rId2" cstate="print"/>
            <a:srcRect/>
            <a:stretch>
              <a:fillRect/>
            </a:stretch>
          </p:blipFill>
          <p:spPr bwMode="auto">
            <a:xfrm>
              <a:off x="251520" y="3717032"/>
              <a:ext cx="2808312" cy="1404156"/>
            </a:xfrm>
            <a:prstGeom prst="rect">
              <a:avLst/>
            </a:prstGeom>
            <a:noFill/>
          </p:spPr>
        </p:pic>
        <p:pic>
          <p:nvPicPr>
            <p:cNvPr id="4" name="Picture 4" descr="File:Blakey 150moll.jpg"/>
            <p:cNvPicPr>
              <a:picLocks noChangeAspect="1" noChangeArrowheads="1"/>
            </p:cNvPicPr>
            <p:nvPr/>
          </p:nvPicPr>
          <p:blipFill>
            <a:blip r:embed="rId3" cstate="print"/>
            <a:srcRect/>
            <a:stretch>
              <a:fillRect/>
            </a:stretch>
          </p:blipFill>
          <p:spPr bwMode="auto">
            <a:xfrm>
              <a:off x="3131840" y="3717032"/>
              <a:ext cx="2808312" cy="1404156"/>
            </a:xfrm>
            <a:prstGeom prst="rect">
              <a:avLst/>
            </a:prstGeom>
            <a:noFill/>
          </p:spPr>
        </p:pic>
        <p:pic>
          <p:nvPicPr>
            <p:cNvPr id="5" name="Picture 6" descr="File:Blakey 65moll.jpg"/>
            <p:cNvPicPr>
              <a:picLocks noChangeAspect="1" noChangeArrowheads="1"/>
            </p:cNvPicPr>
            <p:nvPr/>
          </p:nvPicPr>
          <p:blipFill>
            <a:blip r:embed="rId4" cstate="print"/>
            <a:srcRect/>
            <a:stretch>
              <a:fillRect/>
            </a:stretch>
          </p:blipFill>
          <p:spPr bwMode="auto">
            <a:xfrm>
              <a:off x="6012160" y="3717032"/>
              <a:ext cx="2736304" cy="1368152"/>
            </a:xfrm>
            <a:prstGeom prst="rect">
              <a:avLst/>
            </a:prstGeom>
            <a:noFill/>
          </p:spPr>
        </p:pic>
        <p:sp>
          <p:nvSpPr>
            <p:cNvPr id="6" name="TextBox 5"/>
            <p:cNvSpPr txBox="1"/>
            <p:nvPr/>
          </p:nvSpPr>
          <p:spPr>
            <a:xfrm>
              <a:off x="251520" y="5085184"/>
              <a:ext cx="2736304" cy="523220"/>
            </a:xfrm>
            <a:prstGeom prst="rect">
              <a:avLst/>
            </a:prstGeom>
            <a:noFill/>
          </p:spPr>
          <p:txBody>
            <a:bodyPr wrap="square" rtlCol="0">
              <a:spAutoFit/>
            </a:bodyPr>
            <a:lstStyle/>
            <a:p>
              <a:r>
                <a:rPr lang="ru-RU" sz="1400" dirty="0" smtClean="0"/>
                <a:t>Начало мезозоя, 240 </a:t>
              </a:r>
              <a:r>
                <a:rPr lang="ru-RU" sz="1400" dirty="0" err="1" smtClean="0"/>
                <a:t>млн</a:t>
              </a:r>
              <a:r>
                <a:rPr lang="ru-RU" sz="1400" dirty="0" smtClean="0"/>
                <a:t> лет назад </a:t>
              </a:r>
              <a:endParaRPr lang="ru-RU" sz="1400" dirty="0"/>
            </a:p>
          </p:txBody>
        </p:sp>
        <p:sp>
          <p:nvSpPr>
            <p:cNvPr id="7" name="TextBox 6"/>
            <p:cNvSpPr txBox="1"/>
            <p:nvPr/>
          </p:nvSpPr>
          <p:spPr>
            <a:xfrm>
              <a:off x="3131840" y="5066020"/>
              <a:ext cx="2808312" cy="523220"/>
            </a:xfrm>
            <a:prstGeom prst="rect">
              <a:avLst/>
            </a:prstGeom>
            <a:noFill/>
          </p:spPr>
          <p:txBody>
            <a:bodyPr wrap="square" rtlCol="0">
              <a:spAutoFit/>
            </a:bodyPr>
            <a:lstStyle/>
            <a:p>
              <a:r>
                <a:rPr lang="ru-RU" sz="1400" dirty="0" smtClean="0"/>
                <a:t>Середина мезозоя, 150 </a:t>
              </a:r>
              <a:r>
                <a:rPr lang="ru-RU" sz="1400" dirty="0" err="1" smtClean="0"/>
                <a:t>млн</a:t>
              </a:r>
              <a:r>
                <a:rPr lang="ru-RU" sz="1400" dirty="0" smtClean="0"/>
                <a:t> лет назад  </a:t>
              </a:r>
              <a:endParaRPr lang="ru-RU" sz="1400" dirty="0"/>
            </a:p>
          </p:txBody>
        </p:sp>
        <p:sp>
          <p:nvSpPr>
            <p:cNvPr id="8" name="TextBox 7"/>
            <p:cNvSpPr txBox="1"/>
            <p:nvPr/>
          </p:nvSpPr>
          <p:spPr>
            <a:xfrm>
              <a:off x="6012160" y="5066020"/>
              <a:ext cx="2736304" cy="523220"/>
            </a:xfrm>
            <a:prstGeom prst="rect">
              <a:avLst/>
            </a:prstGeom>
            <a:noFill/>
          </p:spPr>
          <p:txBody>
            <a:bodyPr wrap="square" rtlCol="0">
              <a:spAutoFit/>
            </a:bodyPr>
            <a:lstStyle/>
            <a:p>
              <a:r>
                <a:rPr lang="ru-RU" sz="1400" dirty="0" smtClean="0"/>
                <a:t>Конец мезозоя, 65 </a:t>
              </a:r>
              <a:r>
                <a:rPr lang="ru-RU" sz="1400" dirty="0" err="1" smtClean="0"/>
                <a:t>млн</a:t>
              </a:r>
              <a:r>
                <a:rPr lang="ru-RU" sz="1400" dirty="0" smtClean="0"/>
                <a:t> лет назад </a:t>
              </a:r>
              <a:endParaRPr lang="ru-RU" sz="1400" dirty="0"/>
            </a:p>
          </p:txBody>
        </p:sp>
      </p:grpSp>
      <p:sp>
        <p:nvSpPr>
          <p:cNvPr id="9" name="TextBox 8"/>
          <p:cNvSpPr txBox="1"/>
          <p:nvPr/>
        </p:nvSpPr>
        <p:spPr>
          <a:xfrm>
            <a:off x="1763688" y="260648"/>
            <a:ext cx="5832648" cy="954107"/>
          </a:xfrm>
          <a:prstGeom prst="rect">
            <a:avLst/>
          </a:prstGeom>
          <a:noFill/>
        </p:spPr>
        <p:txBody>
          <a:bodyPr wrap="square" rtlCol="0">
            <a:spAutoFit/>
          </a:bodyPr>
          <a:lstStyle/>
          <a:p>
            <a:pPr algn="ctr"/>
            <a:r>
              <a:rPr lang="ru-RU" sz="3200" dirty="0" smtClean="0"/>
              <a:t>Палеогеография</a:t>
            </a:r>
          </a:p>
          <a:p>
            <a:pPr algn="ctr"/>
            <a:r>
              <a:rPr lang="ru-RU" sz="2400" dirty="0" smtClean="0"/>
              <a:t>Изменение геологической оболочки Земли</a:t>
            </a:r>
            <a:endParaRPr lang="ru-RU" sz="2400" dirty="0"/>
          </a:p>
        </p:txBody>
      </p:sp>
      <p:pic>
        <p:nvPicPr>
          <p:cNvPr id="47106" name="Picture 2" descr="http://www.caringheartsofpeedee.com/wp-content/uploads/2011/04/%D0%BA%D0%B0%D0%BC%D1%87%D0%B0%D1%82%D0%BA%D0%B0-%D0%B2%D1%83%D0%BB%D0%BA%D0%B0%D0%BD.JPG"/>
          <p:cNvPicPr>
            <a:picLocks noChangeAspect="1" noChangeArrowheads="1"/>
          </p:cNvPicPr>
          <p:nvPr/>
        </p:nvPicPr>
        <p:blipFill>
          <a:blip r:embed="rId5" cstate="print"/>
          <a:srcRect/>
          <a:stretch>
            <a:fillRect/>
          </a:stretch>
        </p:blipFill>
        <p:spPr bwMode="auto">
          <a:xfrm>
            <a:off x="611560" y="3717032"/>
            <a:ext cx="3612604" cy="2664296"/>
          </a:xfrm>
          <a:prstGeom prst="rect">
            <a:avLst/>
          </a:prstGeom>
          <a:noFill/>
        </p:spPr>
      </p:pic>
      <p:pic>
        <p:nvPicPr>
          <p:cNvPr id="47108" name="Picture 4" descr="http://s57.radikal.ru/i155/1108/d1/c3b6d6604b91.jpg"/>
          <p:cNvPicPr>
            <a:picLocks noChangeAspect="1" noChangeArrowheads="1"/>
          </p:cNvPicPr>
          <p:nvPr/>
        </p:nvPicPr>
        <p:blipFill>
          <a:blip r:embed="rId6" cstate="print"/>
          <a:srcRect l="1836" t="5000" r="4531" b="5000"/>
          <a:stretch>
            <a:fillRect/>
          </a:stretch>
        </p:blipFill>
        <p:spPr bwMode="auto">
          <a:xfrm>
            <a:off x="4788024" y="3738211"/>
            <a:ext cx="3744416" cy="264311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Файл:Ocean currents 1943 (borderless)3.png"/>
          <p:cNvPicPr>
            <a:picLocks noChangeAspect="1" noChangeArrowheads="1"/>
          </p:cNvPicPr>
          <p:nvPr/>
        </p:nvPicPr>
        <p:blipFill>
          <a:blip r:embed="rId2" cstate="print">
            <a:lum bright="-5000" contrast="13000"/>
          </a:blip>
          <a:srcRect/>
          <a:stretch>
            <a:fillRect/>
          </a:stretch>
        </p:blipFill>
        <p:spPr bwMode="auto">
          <a:xfrm>
            <a:off x="251520" y="908720"/>
            <a:ext cx="8676520" cy="4392488"/>
          </a:xfrm>
          <a:prstGeom prst="rect">
            <a:avLst/>
          </a:prstGeom>
          <a:noFill/>
          <a:ln w="3175">
            <a:solidFill>
              <a:schemeClr val="tx1"/>
            </a:solidFill>
          </a:ln>
        </p:spPr>
      </p:pic>
      <p:pic>
        <p:nvPicPr>
          <p:cNvPr id="48132" name="Picture 4" descr="http://ic.pics.livejournal.com/vseneobichnoe/45536307/3219327/original.jpg"/>
          <p:cNvPicPr>
            <a:picLocks noChangeAspect="1" noChangeArrowheads="1"/>
          </p:cNvPicPr>
          <p:nvPr/>
        </p:nvPicPr>
        <p:blipFill>
          <a:blip r:embed="rId3" cstate="print"/>
          <a:srcRect/>
          <a:stretch>
            <a:fillRect/>
          </a:stretch>
        </p:blipFill>
        <p:spPr bwMode="auto">
          <a:xfrm>
            <a:off x="6444208" y="4653136"/>
            <a:ext cx="2376264" cy="2033403"/>
          </a:xfrm>
          <a:prstGeom prst="rect">
            <a:avLst/>
          </a:prstGeom>
          <a:noFill/>
        </p:spPr>
      </p:pic>
      <p:sp>
        <p:nvSpPr>
          <p:cNvPr id="4" name="TextBox 3"/>
          <p:cNvSpPr txBox="1"/>
          <p:nvPr/>
        </p:nvSpPr>
        <p:spPr>
          <a:xfrm>
            <a:off x="1331640" y="188640"/>
            <a:ext cx="6912768" cy="523220"/>
          </a:xfrm>
          <a:prstGeom prst="rect">
            <a:avLst/>
          </a:prstGeom>
          <a:noFill/>
        </p:spPr>
        <p:txBody>
          <a:bodyPr wrap="square" rtlCol="0">
            <a:spAutoFit/>
          </a:bodyPr>
          <a:lstStyle/>
          <a:p>
            <a:pPr algn="ctr"/>
            <a:r>
              <a:rPr lang="ru-RU" sz="2800" dirty="0" smtClean="0"/>
              <a:t>Морские течения и изменение климата</a:t>
            </a:r>
            <a:endParaRPr lang="ru-RU"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42852"/>
            <a:ext cx="6715172" cy="461665"/>
          </a:xfrm>
          <a:prstGeom prst="rect">
            <a:avLst/>
          </a:prstGeom>
          <a:noFill/>
        </p:spPr>
        <p:txBody>
          <a:bodyPr wrap="square" rtlCol="0">
            <a:spAutoFit/>
          </a:bodyPr>
          <a:lstStyle/>
          <a:p>
            <a:pPr algn="ctr"/>
            <a:r>
              <a:rPr lang="ru-RU" sz="2400" dirty="0" smtClean="0"/>
              <a:t>Экосистемная теория эволюции</a:t>
            </a:r>
          </a:p>
        </p:txBody>
      </p:sp>
      <p:sp>
        <p:nvSpPr>
          <p:cNvPr id="3" name="TextBox 2"/>
          <p:cNvSpPr txBox="1"/>
          <p:nvPr/>
        </p:nvSpPr>
        <p:spPr>
          <a:xfrm>
            <a:off x="285720" y="642918"/>
            <a:ext cx="8643998" cy="1754326"/>
          </a:xfrm>
          <a:prstGeom prst="rect">
            <a:avLst/>
          </a:prstGeom>
          <a:noFill/>
        </p:spPr>
        <p:txBody>
          <a:bodyPr wrap="square" rtlCol="0">
            <a:spAutoFit/>
          </a:bodyPr>
          <a:lstStyle/>
          <a:p>
            <a:pPr indent="355600" algn="just"/>
            <a:r>
              <a:rPr lang="ru-RU" dirty="0" smtClean="0"/>
              <a:t>Основной постулат теории состоит в том, что эволюционирует не вид, а экосистема в целом (Красилов, 1969).  Движущей силой изменения и эволюции биосферы выступает её взаимодействие с геологической оболочкой Земли. Для быстрых перемен необходим толчок извне. Когда он возникает и оказывается воспринятым биосферой, импульсы от неё идут по цепочке к подчинённым ей системам – биоценозам, популяциям, генофондам.</a:t>
            </a:r>
            <a:endParaRPr lang="ru-RU" dirty="0"/>
          </a:p>
        </p:txBody>
      </p:sp>
      <p:grpSp>
        <p:nvGrpSpPr>
          <p:cNvPr id="5" name="Группа 16"/>
          <p:cNvGrpSpPr/>
          <p:nvPr/>
        </p:nvGrpSpPr>
        <p:grpSpPr>
          <a:xfrm>
            <a:off x="1071538" y="2500306"/>
            <a:ext cx="6715172" cy="1071570"/>
            <a:chOff x="214282" y="2714620"/>
            <a:chExt cx="6715172" cy="1071570"/>
          </a:xfrm>
        </p:grpSpPr>
        <p:sp>
          <p:nvSpPr>
            <p:cNvPr id="4" name="Прямоугольник 3"/>
            <p:cNvSpPr/>
            <p:nvPr/>
          </p:nvSpPr>
          <p:spPr>
            <a:xfrm>
              <a:off x="214282" y="2714620"/>
              <a:ext cx="1928826" cy="1071570"/>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Геохимические аномалии. Климатические изменения</a:t>
              </a:r>
              <a:endParaRPr lang="ru-RU" sz="1600" dirty="0">
                <a:solidFill>
                  <a:schemeClr val="tx1"/>
                </a:solidFill>
              </a:endParaRPr>
            </a:p>
          </p:txBody>
        </p:sp>
        <p:cxnSp>
          <p:nvCxnSpPr>
            <p:cNvPr id="6" name="Прямая со стрелкой 5"/>
            <p:cNvCxnSpPr/>
            <p:nvPr/>
          </p:nvCxnSpPr>
          <p:spPr>
            <a:xfrm>
              <a:off x="2214546" y="3214686"/>
              <a:ext cx="42862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2714612" y="2857496"/>
              <a:ext cx="1714512" cy="78581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Смена доминирующих форм </a:t>
              </a:r>
              <a:endParaRPr lang="ru-RU" sz="1600" dirty="0">
                <a:solidFill>
                  <a:schemeClr val="tx1"/>
                </a:solidFill>
              </a:endParaRPr>
            </a:p>
          </p:txBody>
        </p:sp>
        <p:cxnSp>
          <p:nvCxnSpPr>
            <p:cNvPr id="9" name="Прямая со стрелкой 8"/>
            <p:cNvCxnSpPr/>
            <p:nvPr/>
          </p:nvCxnSpPr>
          <p:spPr>
            <a:xfrm>
              <a:off x="4500562" y="3214686"/>
              <a:ext cx="50006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5072066" y="2714620"/>
              <a:ext cx="1857388" cy="1071570"/>
            </a:xfrm>
            <a:prstGeom prst="rect">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Сокращение биомассы и биологического разнообразия</a:t>
              </a:r>
              <a:endParaRPr lang="ru-RU" sz="1600" dirty="0">
                <a:solidFill>
                  <a:schemeClr val="tx1"/>
                </a:solidFill>
              </a:endParaRPr>
            </a:p>
          </p:txBody>
        </p:sp>
      </p:grpSp>
      <p:sp>
        <p:nvSpPr>
          <p:cNvPr id="15" name="TextBox 14"/>
          <p:cNvSpPr txBox="1"/>
          <p:nvPr/>
        </p:nvSpPr>
        <p:spPr>
          <a:xfrm>
            <a:off x="3786182" y="3857628"/>
            <a:ext cx="1785950" cy="584775"/>
          </a:xfrm>
          <a:prstGeom prst="rect">
            <a:avLst/>
          </a:prstGeom>
          <a:noFill/>
        </p:spPr>
        <p:txBody>
          <a:bodyPr wrap="square" rtlCol="0">
            <a:spAutoFit/>
          </a:bodyPr>
          <a:lstStyle/>
          <a:p>
            <a:pPr algn="ctr"/>
            <a:r>
              <a:rPr lang="ru-RU" sz="1600" dirty="0" smtClean="0"/>
              <a:t>Новый виток эволюции</a:t>
            </a:r>
            <a:endParaRPr lang="ru-RU" sz="1600" dirty="0"/>
          </a:p>
        </p:txBody>
      </p:sp>
      <p:sp>
        <p:nvSpPr>
          <p:cNvPr id="16" name="TextBox 15"/>
          <p:cNvSpPr txBox="1"/>
          <p:nvPr/>
        </p:nvSpPr>
        <p:spPr>
          <a:xfrm>
            <a:off x="285720" y="5229067"/>
            <a:ext cx="8501122" cy="1200329"/>
          </a:xfrm>
          <a:prstGeom prst="rect">
            <a:avLst/>
          </a:prstGeom>
          <a:noFill/>
        </p:spPr>
        <p:txBody>
          <a:bodyPr wrap="square" rtlCol="0">
            <a:spAutoFit/>
          </a:bodyPr>
          <a:lstStyle/>
          <a:p>
            <a:pPr indent="355600" algn="just"/>
            <a:r>
              <a:rPr lang="ru-RU" dirty="0" smtClean="0"/>
              <a:t>В экосистемной теории эволюции геологические катастрофы и изменение климата не выступают непосредственной причиной преобразования </a:t>
            </a:r>
            <a:r>
              <a:rPr lang="ru-RU" dirty="0" err="1" smtClean="0"/>
              <a:t>биоты</a:t>
            </a:r>
            <a:r>
              <a:rPr lang="ru-RU" dirty="0" smtClean="0"/>
              <a:t>, как это было в старых гипотезах теории катастроф. Они рассматриваются только как пусковой механизм, дающий старт </a:t>
            </a:r>
            <a:r>
              <a:rPr lang="ru-RU" dirty="0" err="1" smtClean="0"/>
              <a:t>дестабилизационным</a:t>
            </a:r>
            <a:r>
              <a:rPr lang="ru-RU" dirty="0" smtClean="0"/>
              <a:t> процессам в экосистемах.</a:t>
            </a:r>
            <a:endParaRPr lang="ru-RU" dirty="0"/>
          </a:p>
        </p:txBody>
      </p:sp>
      <p:cxnSp>
        <p:nvCxnSpPr>
          <p:cNvPr id="19" name="Прямая со стрелкой 18"/>
          <p:cNvCxnSpPr/>
          <p:nvPr/>
        </p:nvCxnSpPr>
        <p:spPr>
          <a:xfrm rot="5400000">
            <a:off x="6750859" y="3893347"/>
            <a:ext cx="35719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5643570" y="4143380"/>
            <a:ext cx="2643206" cy="785818"/>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Развитие видов с быстрым ростом численности популяции</a:t>
            </a:r>
            <a:endParaRPr lang="ru-RU" sz="1600" dirty="0">
              <a:solidFill>
                <a:schemeClr val="tx1"/>
              </a:solidFill>
            </a:endParaRPr>
          </a:p>
        </p:txBody>
      </p:sp>
      <p:cxnSp>
        <p:nvCxnSpPr>
          <p:cNvPr id="22" name="Прямая со стрелкой 21"/>
          <p:cNvCxnSpPr/>
          <p:nvPr/>
        </p:nvCxnSpPr>
        <p:spPr>
          <a:xfrm rot="10800000">
            <a:off x="4143372" y="4572008"/>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1214414" y="4214818"/>
            <a:ext cx="2786082" cy="642942"/>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Новая экосистема с новым набором видов</a:t>
            </a:r>
            <a:endParaRPr lang="ru-RU" sz="16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38377"/>
            <a:ext cx="4714908" cy="461665"/>
          </a:xfrm>
          <a:prstGeom prst="rect">
            <a:avLst/>
          </a:prstGeom>
          <a:noFill/>
        </p:spPr>
        <p:txBody>
          <a:bodyPr wrap="square" rtlCol="0">
            <a:spAutoFit/>
          </a:bodyPr>
          <a:lstStyle/>
          <a:p>
            <a:pPr algn="ctr"/>
            <a:r>
              <a:rPr lang="ru-RU" sz="2400" dirty="0" smtClean="0"/>
              <a:t>Общие выводы</a:t>
            </a:r>
            <a:endParaRPr lang="ru-RU" sz="2400" dirty="0"/>
          </a:p>
        </p:txBody>
      </p:sp>
      <p:sp>
        <p:nvSpPr>
          <p:cNvPr id="3" name="TextBox 2"/>
          <p:cNvSpPr txBox="1"/>
          <p:nvPr/>
        </p:nvSpPr>
        <p:spPr>
          <a:xfrm>
            <a:off x="285720" y="714356"/>
            <a:ext cx="8643998" cy="5355312"/>
          </a:xfrm>
          <a:prstGeom prst="rect">
            <a:avLst/>
          </a:prstGeom>
          <a:noFill/>
          <a:ln>
            <a:solidFill>
              <a:srgbClr val="C00000"/>
            </a:solidFill>
          </a:ln>
        </p:spPr>
        <p:txBody>
          <a:bodyPr wrap="square" rtlCol="0">
            <a:spAutoFit/>
          </a:bodyPr>
          <a:lstStyle/>
          <a:p>
            <a:pPr indent="355600" algn="just">
              <a:buFont typeface="+mj-lt"/>
              <a:buAutoNum type="arabicPeriod"/>
            </a:pPr>
            <a:r>
              <a:rPr lang="ru-RU" dirty="0" smtClean="0"/>
              <a:t>Доказательства эволюции имеются во многих отраслях биологической науки: палеонтологии, эмбриологии, систематики, генетики и т.д.</a:t>
            </a:r>
          </a:p>
          <a:p>
            <a:pPr indent="355600" algn="just">
              <a:buFont typeface="+mj-lt"/>
              <a:buAutoNum type="arabicPeriod"/>
            </a:pPr>
            <a:endParaRPr lang="ru-RU" dirty="0" smtClean="0"/>
          </a:p>
          <a:p>
            <a:pPr indent="355600" algn="just">
              <a:buFont typeface="+mj-lt"/>
              <a:buAutoNum type="arabicPeriod"/>
            </a:pPr>
            <a:r>
              <a:rPr lang="ru-RU" dirty="0" smtClean="0"/>
              <a:t>Основные направления эволюции по </a:t>
            </a:r>
            <a:r>
              <a:rPr lang="ru-RU" dirty="0" err="1" smtClean="0"/>
              <a:t>Северцеву</a:t>
            </a:r>
            <a:r>
              <a:rPr lang="ru-RU" dirty="0" smtClean="0"/>
              <a:t>: </a:t>
            </a:r>
            <a:r>
              <a:rPr lang="ru-RU" dirty="0" err="1" smtClean="0"/>
              <a:t>араморфозы</a:t>
            </a:r>
            <a:r>
              <a:rPr lang="ru-RU" dirty="0" smtClean="0"/>
              <a:t> (биологический прогресс),  идиоадаптации и дегенерация (биологический регресс).</a:t>
            </a:r>
          </a:p>
          <a:p>
            <a:pPr indent="355600" algn="just">
              <a:buFont typeface="+mj-lt"/>
              <a:buAutoNum type="arabicPeriod"/>
            </a:pPr>
            <a:endParaRPr lang="ru-RU" dirty="0" smtClean="0"/>
          </a:p>
          <a:p>
            <a:pPr indent="355600" algn="just">
              <a:buFont typeface="+mj-lt"/>
              <a:buAutoNum type="arabicPeriod"/>
            </a:pPr>
            <a:r>
              <a:rPr lang="ru-RU" dirty="0" smtClean="0"/>
              <a:t>Различают </a:t>
            </a:r>
            <a:r>
              <a:rPr lang="ru-RU" dirty="0" err="1" smtClean="0"/>
              <a:t>микроэволюцию</a:t>
            </a:r>
            <a:r>
              <a:rPr lang="ru-RU" dirty="0" smtClean="0"/>
              <a:t> – эволюцию вида, основу которой составляют элементарное эволюционное явление, элементарный эволюционный материал и факторы эволюции. И макроэволюцию – эволюцию боле крупных таксонов, чем вид.</a:t>
            </a:r>
          </a:p>
          <a:p>
            <a:pPr indent="355600" algn="just">
              <a:buFont typeface="+mj-lt"/>
              <a:buAutoNum type="arabicPeriod"/>
            </a:pPr>
            <a:endParaRPr lang="ru-RU" dirty="0" smtClean="0"/>
          </a:p>
          <a:p>
            <a:pPr indent="355600" algn="just">
              <a:buFont typeface="+mj-lt"/>
              <a:buAutoNum type="arabicPeriod"/>
            </a:pPr>
            <a:r>
              <a:rPr lang="ru-RU" dirty="0" smtClean="0"/>
              <a:t>Основной эволюционной единицей является группа особей – популяция.</a:t>
            </a:r>
          </a:p>
          <a:p>
            <a:pPr indent="355600" algn="just">
              <a:buFont typeface="+mj-lt"/>
              <a:buAutoNum type="arabicPeriod"/>
            </a:pPr>
            <a:endParaRPr lang="ru-RU" dirty="0" smtClean="0"/>
          </a:p>
          <a:p>
            <a:pPr indent="355600" algn="just">
              <a:buFont typeface="+mj-lt"/>
              <a:buAutoNum type="arabicPeriod"/>
            </a:pPr>
            <a:r>
              <a:rPr lang="ru-RU" dirty="0" smtClean="0"/>
              <a:t>В </a:t>
            </a:r>
            <a:r>
              <a:rPr lang="ru-RU" dirty="0" err="1" smtClean="0"/>
              <a:t>микроэволюции</a:t>
            </a:r>
            <a:r>
              <a:rPr lang="ru-RU" dirty="0" smtClean="0"/>
              <a:t> выделяют два основных механизма видообразования – </a:t>
            </a:r>
            <a:r>
              <a:rPr lang="ru-RU" dirty="0" err="1" smtClean="0"/>
              <a:t>аллопатрический</a:t>
            </a:r>
            <a:r>
              <a:rPr lang="ru-RU" dirty="0" smtClean="0"/>
              <a:t> и </a:t>
            </a:r>
            <a:r>
              <a:rPr lang="ru-RU" dirty="0" err="1" smtClean="0"/>
              <a:t>симпатрический</a:t>
            </a:r>
            <a:r>
              <a:rPr lang="ru-RU" dirty="0" smtClean="0"/>
              <a:t>.</a:t>
            </a:r>
          </a:p>
          <a:p>
            <a:pPr indent="355600" algn="just">
              <a:buFont typeface="+mj-lt"/>
              <a:buAutoNum type="arabicPeriod"/>
            </a:pPr>
            <a:endParaRPr lang="ru-RU" dirty="0" smtClean="0"/>
          </a:p>
          <a:p>
            <a:pPr indent="355600" algn="just">
              <a:buFont typeface="+mj-lt"/>
              <a:buAutoNum type="arabicPeriod"/>
            </a:pPr>
            <a:r>
              <a:rPr lang="ru-RU" dirty="0" smtClean="0"/>
              <a:t>В современной биологии существует несколько эволюционных теорий: синтетическая теория эволюции, теория прерывистого равновесия, теория двухкомпонентного генома и </a:t>
            </a:r>
            <a:r>
              <a:rPr lang="ru-RU" dirty="0" err="1" smtClean="0"/>
              <a:t>экосистемная</a:t>
            </a:r>
            <a:r>
              <a:rPr lang="ru-RU" dirty="0" smtClean="0"/>
              <a:t> теория эволюции. Все эти теории находятся в стадии разработки и могут взаимно дополнять друг друга.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188640"/>
            <a:ext cx="4896544" cy="646331"/>
          </a:xfrm>
          <a:prstGeom prst="rect">
            <a:avLst/>
          </a:prstGeom>
          <a:noFill/>
        </p:spPr>
        <p:txBody>
          <a:bodyPr wrap="square" rtlCol="0">
            <a:spAutoFit/>
          </a:bodyPr>
          <a:lstStyle/>
          <a:p>
            <a:pPr algn="ctr"/>
            <a:r>
              <a:rPr lang="ru-RU" sz="3600" dirty="0" err="1" smtClean="0"/>
              <a:t>Араморфоз</a:t>
            </a:r>
            <a:endParaRPr lang="ru-RU" sz="3600" dirty="0"/>
          </a:p>
        </p:txBody>
      </p:sp>
      <p:sp>
        <p:nvSpPr>
          <p:cNvPr id="3" name="TextBox 2"/>
          <p:cNvSpPr txBox="1"/>
          <p:nvPr/>
        </p:nvSpPr>
        <p:spPr>
          <a:xfrm>
            <a:off x="395536" y="980728"/>
            <a:ext cx="8496944" cy="1938992"/>
          </a:xfrm>
          <a:prstGeom prst="rect">
            <a:avLst/>
          </a:prstGeom>
          <a:noFill/>
          <a:ln>
            <a:solidFill>
              <a:srgbClr val="C00000"/>
            </a:solidFill>
          </a:ln>
        </p:spPr>
        <p:txBody>
          <a:bodyPr wrap="square" rtlCol="0">
            <a:spAutoFit/>
          </a:bodyPr>
          <a:lstStyle/>
          <a:p>
            <a:pPr indent="355600" algn="just"/>
            <a:r>
              <a:rPr lang="ru-RU" sz="2400" dirty="0" smtClean="0">
                <a:latin typeface="+mj-lt"/>
              </a:rPr>
              <a:t>Это широкие анатомо-морфологические адаптации, существенно повышающие общий уровень организации рассматриваемой группы. В результате организмы получают в борьбе за существование преимущества общего характера, не ограниченные строго определенной средой. </a:t>
            </a:r>
            <a:endParaRPr lang="ru-RU" sz="2400" dirty="0"/>
          </a:p>
        </p:txBody>
      </p:sp>
      <p:pic>
        <p:nvPicPr>
          <p:cNvPr id="4" name="Рисунок 3" descr="5335орхидея.jpg"/>
          <p:cNvPicPr>
            <a:picLocks noChangeAspect="1"/>
          </p:cNvPicPr>
          <p:nvPr/>
        </p:nvPicPr>
        <p:blipFill>
          <a:blip r:embed="rId2" cstate="print"/>
          <a:stretch>
            <a:fillRect/>
          </a:stretch>
        </p:blipFill>
        <p:spPr>
          <a:xfrm>
            <a:off x="3131840" y="3068960"/>
            <a:ext cx="2459508" cy="35324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285728"/>
            <a:ext cx="7715304" cy="523220"/>
          </a:xfrm>
          <a:prstGeom prst="rect">
            <a:avLst/>
          </a:prstGeom>
          <a:noFill/>
        </p:spPr>
        <p:txBody>
          <a:bodyPr wrap="square" rtlCol="0">
            <a:spAutoFit/>
          </a:bodyPr>
          <a:lstStyle/>
          <a:p>
            <a:pPr algn="ctr"/>
            <a:r>
              <a:rPr lang="ru-RU" sz="2800" dirty="0" smtClean="0">
                <a:latin typeface="+mj-lt"/>
                <a:cs typeface="Times New Roman" pitchFamily="18" charset="0"/>
              </a:rPr>
              <a:t>ПРИМЕРЫ АРОМОРФОЗОВ</a:t>
            </a:r>
            <a:endParaRPr lang="ru-RU" sz="2800" dirty="0">
              <a:latin typeface="+mj-lt"/>
              <a:cs typeface="Times New Roman" pitchFamily="18" charset="0"/>
            </a:endParaRPr>
          </a:p>
        </p:txBody>
      </p:sp>
      <p:graphicFrame>
        <p:nvGraphicFramePr>
          <p:cNvPr id="4" name="Схема 3"/>
          <p:cNvGraphicFramePr/>
          <p:nvPr/>
        </p:nvGraphicFramePr>
        <p:xfrm>
          <a:off x="285720" y="1397000"/>
          <a:ext cx="8643998" cy="47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рот.jpg"/>
          <p:cNvPicPr>
            <a:picLocks noChangeAspect="1"/>
          </p:cNvPicPr>
          <p:nvPr/>
        </p:nvPicPr>
        <p:blipFill>
          <a:blip r:embed="rId2" cstate="print">
            <a:lum contrast="15000"/>
          </a:blip>
          <a:stretch>
            <a:fillRect/>
          </a:stretch>
        </p:blipFill>
        <p:spPr>
          <a:xfrm>
            <a:off x="5004048" y="548680"/>
            <a:ext cx="3851920" cy="2893220"/>
          </a:xfrm>
          <a:prstGeom prst="rect">
            <a:avLst/>
          </a:prstGeom>
          <a:ln w="3175">
            <a:solidFill>
              <a:schemeClr val="tx1"/>
            </a:solidFill>
          </a:ln>
        </p:spPr>
      </p:pic>
      <p:sp>
        <p:nvSpPr>
          <p:cNvPr id="7" name="TextBox 6"/>
          <p:cNvSpPr txBox="1"/>
          <p:nvPr/>
        </p:nvSpPr>
        <p:spPr>
          <a:xfrm>
            <a:off x="107504" y="3933056"/>
            <a:ext cx="8929718" cy="1938992"/>
          </a:xfrm>
          <a:prstGeom prst="rect">
            <a:avLst/>
          </a:prstGeom>
          <a:noFill/>
        </p:spPr>
        <p:txBody>
          <a:bodyPr wrap="square" rtlCol="0">
            <a:spAutoFit/>
          </a:bodyPr>
          <a:lstStyle/>
          <a:p>
            <a:pPr indent="360363" algn="just"/>
            <a:r>
              <a:rPr lang="ru-RU" sz="2400" b="1" i="1" dirty="0" smtClean="0"/>
              <a:t>Идиоадаптации - </a:t>
            </a:r>
            <a:r>
              <a:rPr lang="ru-RU" sz="2400" dirty="0" smtClean="0"/>
              <a:t>частное приспособление организмов к определённому образу жизни в конкретных условиях внешней среды. В отличие от ароморфоза, идиоадаптация существенно не сказывается на общем уровне организации данной биологической группы.</a:t>
            </a:r>
            <a:endParaRPr lang="ru-RU" sz="2400" b="1" i="1" dirty="0"/>
          </a:p>
        </p:txBody>
      </p:sp>
      <p:pic>
        <p:nvPicPr>
          <p:cNvPr id="8" name="Picture 4" descr="22971"/>
          <p:cNvPicPr>
            <a:picLocks noChangeAspect="1" noChangeArrowheads="1"/>
          </p:cNvPicPr>
          <p:nvPr/>
        </p:nvPicPr>
        <p:blipFill>
          <a:blip r:embed="rId3" cstate="print"/>
          <a:srcRect/>
          <a:stretch>
            <a:fillRect/>
          </a:stretch>
        </p:blipFill>
        <p:spPr bwMode="auto">
          <a:xfrm>
            <a:off x="323528" y="548680"/>
            <a:ext cx="4427756"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214290"/>
            <a:ext cx="8072494" cy="461665"/>
          </a:xfrm>
          <a:prstGeom prst="rect">
            <a:avLst/>
          </a:prstGeom>
          <a:noFill/>
        </p:spPr>
        <p:txBody>
          <a:bodyPr wrap="square" rtlCol="0">
            <a:spAutoFit/>
          </a:bodyPr>
          <a:lstStyle/>
          <a:p>
            <a:pPr algn="ctr"/>
            <a:r>
              <a:rPr lang="ru-RU" sz="2400" dirty="0" smtClean="0">
                <a:latin typeface="+mj-lt"/>
                <a:cs typeface="Times New Roman" pitchFamily="18" charset="0"/>
              </a:rPr>
              <a:t>ПРИМЕРЫ ИДИОАДАПТАЦИЙ</a:t>
            </a:r>
            <a:endParaRPr lang="ru-RU" sz="2400" dirty="0">
              <a:latin typeface="+mj-lt"/>
              <a:cs typeface="Times New Roman" pitchFamily="18" charset="0"/>
            </a:endParaRPr>
          </a:p>
        </p:txBody>
      </p:sp>
      <p:pic>
        <p:nvPicPr>
          <p:cNvPr id="3076" name="Picture 4" descr="http://img-fotki.yandex.ru/get/14/erazdolina.f/0_645a_f5d08f34_XL"/>
          <p:cNvPicPr>
            <a:picLocks noChangeAspect="1" noChangeArrowheads="1"/>
          </p:cNvPicPr>
          <p:nvPr/>
        </p:nvPicPr>
        <p:blipFill>
          <a:blip r:embed="rId2" cstate="email"/>
          <a:srcRect/>
          <a:stretch>
            <a:fillRect/>
          </a:stretch>
        </p:blipFill>
        <p:spPr bwMode="auto">
          <a:xfrm>
            <a:off x="1071538" y="3212976"/>
            <a:ext cx="2476518" cy="1857388"/>
          </a:xfrm>
          <a:prstGeom prst="rect">
            <a:avLst/>
          </a:prstGeom>
          <a:no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effectLst>
        </p:spPr>
      </p:pic>
      <p:pic>
        <p:nvPicPr>
          <p:cNvPr id="3078" name="Picture 6" descr="http://www.wallpage.ru/imgbig/wallpapers_3255.jpg"/>
          <p:cNvPicPr>
            <a:picLocks noChangeAspect="1" noChangeArrowheads="1"/>
          </p:cNvPicPr>
          <p:nvPr/>
        </p:nvPicPr>
        <p:blipFill>
          <a:blip r:embed="rId3" cstate="email"/>
          <a:srcRect/>
          <a:stretch>
            <a:fillRect/>
          </a:stretch>
        </p:blipFill>
        <p:spPr bwMode="auto">
          <a:xfrm>
            <a:off x="395536" y="1268760"/>
            <a:ext cx="2086288" cy="2000264"/>
          </a:xfrm>
          <a:prstGeom prst="rect">
            <a:avLst/>
          </a:prstGeom>
          <a:no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effectLst>
        </p:spPr>
      </p:pic>
      <p:pic>
        <p:nvPicPr>
          <p:cNvPr id="3079" name="Picture 7" descr="C:\Users\Юлия\Desktop\5771.jpg"/>
          <p:cNvPicPr>
            <a:picLocks noChangeAspect="1" noChangeArrowheads="1"/>
          </p:cNvPicPr>
          <p:nvPr/>
        </p:nvPicPr>
        <p:blipFill>
          <a:blip r:embed="rId4" cstate="email"/>
          <a:srcRect/>
          <a:stretch>
            <a:fillRect/>
          </a:stretch>
        </p:blipFill>
        <p:spPr bwMode="auto">
          <a:xfrm>
            <a:off x="2339752" y="4797152"/>
            <a:ext cx="2571768" cy="1928826"/>
          </a:xfrm>
          <a:prstGeom prst="rect">
            <a:avLst/>
          </a:prstGeom>
          <a:no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effectLst>
        </p:spPr>
      </p:pic>
      <p:sp>
        <p:nvSpPr>
          <p:cNvPr id="8" name="TextBox 7"/>
          <p:cNvSpPr txBox="1"/>
          <p:nvPr/>
        </p:nvSpPr>
        <p:spPr>
          <a:xfrm>
            <a:off x="0" y="764704"/>
            <a:ext cx="2857520" cy="461665"/>
          </a:xfrm>
          <a:prstGeom prst="rect">
            <a:avLst/>
          </a:prstGeom>
          <a:noFill/>
        </p:spPr>
        <p:txBody>
          <a:bodyPr wrap="square" rtlCol="0">
            <a:spAutoFit/>
          </a:bodyPr>
          <a:lstStyle/>
          <a:p>
            <a:pPr algn="ctr"/>
            <a:r>
              <a:rPr lang="ru-RU" sz="2400" dirty="0" smtClean="0">
                <a:latin typeface="+mj-lt"/>
                <a:cs typeface="Times New Roman" pitchFamily="18" charset="0"/>
              </a:rPr>
              <a:t>Клювы птиц</a:t>
            </a:r>
            <a:endParaRPr lang="ru-RU" sz="2400" dirty="0">
              <a:latin typeface="+mj-lt"/>
              <a:cs typeface="Times New Roman" pitchFamily="18" charset="0"/>
            </a:endParaRPr>
          </a:p>
        </p:txBody>
      </p:sp>
      <p:pic>
        <p:nvPicPr>
          <p:cNvPr id="3080" name="Picture 8" descr="C:\Users\Юлия\Desktop\154393-6904a-36254800-m549x500.jpg"/>
          <p:cNvPicPr>
            <a:picLocks noChangeAspect="1" noChangeArrowheads="1"/>
          </p:cNvPicPr>
          <p:nvPr/>
        </p:nvPicPr>
        <p:blipFill>
          <a:blip r:embed="rId5" cstate="email"/>
          <a:srcRect/>
          <a:stretch>
            <a:fillRect/>
          </a:stretch>
        </p:blipFill>
        <p:spPr bwMode="auto">
          <a:xfrm>
            <a:off x="6286512" y="3214686"/>
            <a:ext cx="2660641" cy="1857388"/>
          </a:xfrm>
          <a:prstGeom prst="rect">
            <a:avLst/>
          </a:prstGeom>
          <a:noFill/>
          <a:ln>
            <a:solidFill>
              <a:schemeClr val="bg2">
                <a:lumMod val="10000"/>
              </a:schemeClr>
            </a:solidFill>
          </a:ln>
          <a:effectLst>
            <a:glow rad="101600">
              <a:schemeClr val="bg2">
                <a:lumMod val="10000"/>
                <a:alpha val="60000"/>
              </a:schemeClr>
            </a:glow>
            <a:outerShdw blurRad="50800" dist="38100" dir="13500000" algn="br" rotWithShape="0">
              <a:prstClr val="black">
                <a:alpha val="40000"/>
              </a:prstClr>
            </a:outerShdw>
          </a:effectLst>
        </p:spPr>
      </p:pic>
      <p:pic>
        <p:nvPicPr>
          <p:cNvPr id="3081" name="Picture 9" descr="C:\Users\Юлия\Desktop\8042838523e9.jpg"/>
          <p:cNvPicPr>
            <a:picLocks noChangeAspect="1" noChangeArrowheads="1"/>
          </p:cNvPicPr>
          <p:nvPr/>
        </p:nvPicPr>
        <p:blipFill>
          <a:blip r:embed="rId6" cstate="email"/>
          <a:srcRect/>
          <a:stretch>
            <a:fillRect/>
          </a:stretch>
        </p:blipFill>
        <p:spPr bwMode="auto">
          <a:xfrm>
            <a:off x="5072066" y="2000240"/>
            <a:ext cx="2604080" cy="1643073"/>
          </a:xfrm>
          <a:prstGeom prst="rect">
            <a:avLst/>
          </a:prstGeom>
          <a:noFill/>
          <a:ln>
            <a:solidFill>
              <a:schemeClr val="bg2">
                <a:lumMod val="10000"/>
              </a:schemeClr>
            </a:solidFill>
          </a:ln>
          <a:effectLst>
            <a:glow rad="101600">
              <a:schemeClr val="bg2">
                <a:lumMod val="10000"/>
                <a:alpha val="60000"/>
              </a:schemeClr>
            </a:glow>
            <a:outerShdw blurRad="50800" dist="38100" dir="13500000" algn="br" rotWithShape="0">
              <a:prstClr val="black">
                <a:alpha val="40000"/>
              </a:prstClr>
            </a:outerShdw>
          </a:effectLst>
        </p:spPr>
      </p:pic>
      <p:sp>
        <p:nvSpPr>
          <p:cNvPr id="11" name="TextBox 10"/>
          <p:cNvSpPr txBox="1"/>
          <p:nvPr/>
        </p:nvSpPr>
        <p:spPr>
          <a:xfrm>
            <a:off x="7215206" y="2285992"/>
            <a:ext cx="184731" cy="369332"/>
          </a:xfrm>
          <a:prstGeom prst="rect">
            <a:avLst/>
          </a:prstGeom>
          <a:noFill/>
        </p:spPr>
        <p:txBody>
          <a:bodyPr wrap="none" rtlCol="0">
            <a:spAutoFit/>
          </a:bodyPr>
          <a:lstStyle/>
          <a:p>
            <a:endParaRPr lang="ru-RU" dirty="0"/>
          </a:p>
        </p:txBody>
      </p:sp>
      <p:sp>
        <p:nvSpPr>
          <p:cNvPr id="12" name="TextBox 11"/>
          <p:cNvSpPr txBox="1"/>
          <p:nvPr/>
        </p:nvSpPr>
        <p:spPr>
          <a:xfrm>
            <a:off x="5000628" y="1285860"/>
            <a:ext cx="2643206" cy="707886"/>
          </a:xfrm>
          <a:prstGeom prst="rect">
            <a:avLst/>
          </a:prstGeom>
          <a:noFill/>
        </p:spPr>
        <p:txBody>
          <a:bodyPr wrap="square" rtlCol="0">
            <a:spAutoFit/>
          </a:bodyPr>
          <a:lstStyle/>
          <a:p>
            <a:pPr algn="ctr"/>
            <a:r>
              <a:rPr lang="ru-RU" sz="2000" dirty="0" smtClean="0">
                <a:latin typeface="+mj-lt"/>
                <a:cs typeface="Times New Roman" pitchFamily="18" charset="0"/>
              </a:rPr>
              <a:t>Полярная куропатка летом</a:t>
            </a:r>
            <a:endParaRPr lang="ru-RU" sz="2000" dirty="0">
              <a:latin typeface="+mj-lt"/>
              <a:cs typeface="Times New Roman" pitchFamily="18" charset="0"/>
            </a:endParaRPr>
          </a:p>
        </p:txBody>
      </p:sp>
      <p:sp>
        <p:nvSpPr>
          <p:cNvPr id="13" name="TextBox 12"/>
          <p:cNvSpPr txBox="1"/>
          <p:nvPr/>
        </p:nvSpPr>
        <p:spPr>
          <a:xfrm>
            <a:off x="6357950" y="5214950"/>
            <a:ext cx="2571768" cy="707886"/>
          </a:xfrm>
          <a:prstGeom prst="rect">
            <a:avLst/>
          </a:prstGeom>
          <a:noFill/>
        </p:spPr>
        <p:txBody>
          <a:bodyPr wrap="square" rtlCol="0">
            <a:spAutoFit/>
          </a:bodyPr>
          <a:lstStyle/>
          <a:p>
            <a:pPr algn="ctr"/>
            <a:r>
              <a:rPr lang="ru-RU" sz="2000" dirty="0" smtClean="0">
                <a:latin typeface="+mj-lt"/>
                <a:cs typeface="Times New Roman" pitchFamily="18" charset="0"/>
              </a:rPr>
              <a:t>Полярная куропатка зимой</a:t>
            </a:r>
            <a:endParaRPr lang="ru-RU" sz="2000"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5816" y="1700808"/>
            <a:ext cx="4104456" cy="369332"/>
          </a:xfrm>
          <a:prstGeom prst="rect">
            <a:avLst/>
          </a:prstGeom>
          <a:noFill/>
        </p:spPr>
        <p:txBody>
          <a:bodyPr wrap="square" rtlCol="0">
            <a:spAutoFit/>
          </a:bodyPr>
          <a:lstStyle/>
          <a:p>
            <a:pPr algn="ctr"/>
            <a:r>
              <a:rPr lang="ru-RU" dirty="0" smtClean="0">
                <a:latin typeface="+mj-lt"/>
                <a:cs typeface="Times New Roman" pitchFamily="18" charset="0"/>
              </a:rPr>
              <a:t>ПРИМЕРЫ ДЕГЕНЕРАЦИЙ</a:t>
            </a:r>
            <a:endParaRPr lang="ru-RU" dirty="0">
              <a:latin typeface="+mj-lt"/>
              <a:cs typeface="Times New Roman" pitchFamily="18" charset="0"/>
            </a:endParaRPr>
          </a:p>
        </p:txBody>
      </p:sp>
      <p:pic>
        <p:nvPicPr>
          <p:cNvPr id="5121" name="Picture 1" descr="C:\Users\Юлия\Desktop\1333472151_19.jpg"/>
          <p:cNvPicPr>
            <a:picLocks noChangeAspect="1" noChangeArrowheads="1"/>
          </p:cNvPicPr>
          <p:nvPr/>
        </p:nvPicPr>
        <p:blipFill>
          <a:blip r:embed="rId2" cstate="email"/>
          <a:srcRect/>
          <a:stretch>
            <a:fillRect/>
          </a:stretch>
        </p:blipFill>
        <p:spPr bwMode="auto">
          <a:xfrm>
            <a:off x="251520" y="2276872"/>
            <a:ext cx="3198579" cy="1857388"/>
          </a:xfrm>
          <a:prstGeom prst="rect">
            <a:avLst/>
          </a:prstGeom>
          <a:no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reflection blurRad="6350" stA="52000" endA="300" endPos="35000" dir="5400000" sy="-100000" algn="bl" rotWithShape="0"/>
          </a:effectLst>
        </p:spPr>
      </p:pic>
      <p:pic>
        <p:nvPicPr>
          <p:cNvPr id="5123" name="Picture 3" descr="http://im5-tub-ru.yandex.net/i?id=208673618-42-72&amp;n=21"/>
          <p:cNvPicPr>
            <a:picLocks noChangeAspect="1" noChangeArrowheads="1"/>
          </p:cNvPicPr>
          <p:nvPr/>
        </p:nvPicPr>
        <p:blipFill>
          <a:blip r:embed="rId3" cstate="email"/>
          <a:srcRect/>
          <a:stretch>
            <a:fillRect/>
          </a:stretch>
        </p:blipFill>
        <p:spPr bwMode="auto">
          <a:xfrm>
            <a:off x="3428992" y="4429132"/>
            <a:ext cx="2786082" cy="2143141"/>
          </a:xfrm>
          <a:prstGeom prst="rect">
            <a:avLst/>
          </a:prstGeom>
          <a:no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reflection blurRad="6350" stA="52000" endA="300" endPos="35000" dir="5400000" sy="-100000" algn="bl" rotWithShape="0"/>
          </a:effectLst>
        </p:spPr>
      </p:pic>
      <p:sp>
        <p:nvSpPr>
          <p:cNvPr id="6" name="TextBox 5"/>
          <p:cNvSpPr txBox="1"/>
          <p:nvPr/>
        </p:nvSpPr>
        <p:spPr>
          <a:xfrm>
            <a:off x="3571868" y="3500438"/>
            <a:ext cx="2428892" cy="707886"/>
          </a:xfrm>
          <a:prstGeom prst="rect">
            <a:avLst/>
          </a:prstGeom>
          <a:noFill/>
        </p:spPr>
        <p:txBody>
          <a:bodyPr wrap="square" rtlCol="0">
            <a:spAutoFit/>
          </a:bodyPr>
          <a:lstStyle/>
          <a:p>
            <a:pPr algn="ctr"/>
            <a:r>
              <a:rPr lang="ru-RU" sz="2000" dirty="0" err="1" smtClean="0">
                <a:latin typeface="+mj-lt"/>
                <a:cs typeface="Times New Roman" pitchFamily="18" charset="0"/>
              </a:rPr>
              <a:t>Гиднора</a:t>
            </a:r>
            <a:r>
              <a:rPr lang="ru-RU" sz="2000" dirty="0" smtClean="0">
                <a:latin typeface="+mj-lt"/>
                <a:cs typeface="Times New Roman" pitchFamily="18" charset="0"/>
              </a:rPr>
              <a:t> африканская</a:t>
            </a:r>
            <a:endParaRPr lang="ru-RU" sz="2000" dirty="0">
              <a:latin typeface="+mj-lt"/>
              <a:cs typeface="Times New Roman" pitchFamily="18" charset="0"/>
            </a:endParaRPr>
          </a:p>
        </p:txBody>
      </p:sp>
      <p:sp>
        <p:nvSpPr>
          <p:cNvPr id="7" name="TextBox 6"/>
          <p:cNvSpPr txBox="1"/>
          <p:nvPr/>
        </p:nvSpPr>
        <p:spPr>
          <a:xfrm>
            <a:off x="323528" y="4149080"/>
            <a:ext cx="2857520" cy="400110"/>
          </a:xfrm>
          <a:prstGeom prst="rect">
            <a:avLst/>
          </a:prstGeom>
          <a:noFill/>
        </p:spPr>
        <p:txBody>
          <a:bodyPr wrap="square" rtlCol="0">
            <a:spAutoFit/>
          </a:bodyPr>
          <a:lstStyle/>
          <a:p>
            <a:pPr algn="ctr"/>
            <a:r>
              <a:rPr lang="ru-RU" sz="2000" dirty="0" smtClean="0">
                <a:latin typeface="+mj-lt"/>
                <a:cs typeface="Times New Roman" pitchFamily="18" charset="0"/>
              </a:rPr>
              <a:t>Бычий  и свиной цепни</a:t>
            </a:r>
            <a:endParaRPr lang="ru-RU" sz="2000" dirty="0">
              <a:latin typeface="+mj-lt"/>
              <a:cs typeface="Times New Roman" pitchFamily="18" charset="0"/>
            </a:endParaRPr>
          </a:p>
        </p:txBody>
      </p:sp>
      <p:pic>
        <p:nvPicPr>
          <p:cNvPr id="5125" name="Picture 5" descr="http://im7-tub-ru.yandex.net/i?id=243470016-65-72&amp;n=21"/>
          <p:cNvPicPr>
            <a:picLocks noChangeAspect="1" noChangeArrowheads="1"/>
          </p:cNvPicPr>
          <p:nvPr/>
        </p:nvPicPr>
        <p:blipFill>
          <a:blip r:embed="rId4" cstate="email"/>
          <a:srcRect/>
          <a:stretch>
            <a:fillRect/>
          </a:stretch>
        </p:blipFill>
        <p:spPr bwMode="auto">
          <a:xfrm>
            <a:off x="6156176" y="2276872"/>
            <a:ext cx="2714612" cy="1817820"/>
          </a:xfrm>
          <a:prstGeom prst="rect">
            <a:avLst/>
          </a:prstGeom>
          <a:noFill/>
          <a:ln>
            <a:solidFill>
              <a:schemeClr val="bg2">
                <a:lumMod val="25000"/>
              </a:schemeClr>
            </a:solidFill>
          </a:ln>
          <a:effectLst>
            <a:glow rad="101600">
              <a:schemeClr val="bg2">
                <a:lumMod val="10000"/>
                <a:alpha val="60000"/>
              </a:schemeClr>
            </a:glow>
            <a:outerShdw blurRad="50800" dist="38100" dir="13500000" algn="br" rotWithShape="0">
              <a:prstClr val="black">
                <a:alpha val="40000"/>
              </a:prstClr>
            </a:outerShdw>
            <a:reflection blurRad="6350" stA="52000" endA="300" endPos="35000" dir="5400000" sy="-100000" algn="bl" rotWithShape="0"/>
          </a:effectLst>
        </p:spPr>
      </p:pic>
      <p:sp>
        <p:nvSpPr>
          <p:cNvPr id="9" name="TextBox 8"/>
          <p:cNvSpPr txBox="1"/>
          <p:nvPr/>
        </p:nvSpPr>
        <p:spPr>
          <a:xfrm>
            <a:off x="6372200" y="4293096"/>
            <a:ext cx="2500330" cy="400110"/>
          </a:xfrm>
          <a:prstGeom prst="rect">
            <a:avLst/>
          </a:prstGeom>
          <a:noFill/>
        </p:spPr>
        <p:txBody>
          <a:bodyPr wrap="square" rtlCol="0">
            <a:spAutoFit/>
          </a:bodyPr>
          <a:lstStyle/>
          <a:p>
            <a:pPr algn="ctr"/>
            <a:r>
              <a:rPr lang="ru-RU" sz="2000" dirty="0" smtClean="0">
                <a:latin typeface="+mj-lt"/>
                <a:cs typeface="Times New Roman" pitchFamily="18" charset="0"/>
              </a:rPr>
              <a:t>Омела</a:t>
            </a:r>
            <a:endParaRPr lang="ru-RU" sz="2000" dirty="0">
              <a:latin typeface="+mj-lt"/>
              <a:cs typeface="Times New Roman" pitchFamily="18" charset="0"/>
            </a:endParaRPr>
          </a:p>
        </p:txBody>
      </p:sp>
      <p:sp>
        <p:nvSpPr>
          <p:cNvPr id="11" name="TextBox 10"/>
          <p:cNvSpPr txBox="1"/>
          <p:nvPr/>
        </p:nvSpPr>
        <p:spPr>
          <a:xfrm>
            <a:off x="251520" y="332656"/>
            <a:ext cx="8643998" cy="1323439"/>
          </a:xfrm>
          <a:prstGeom prst="rect">
            <a:avLst/>
          </a:prstGeom>
          <a:noFill/>
        </p:spPr>
        <p:txBody>
          <a:bodyPr wrap="square" rtlCol="0">
            <a:spAutoFit/>
          </a:bodyPr>
          <a:lstStyle/>
          <a:p>
            <a:pPr indent="360363" algn="just"/>
            <a:r>
              <a:rPr lang="ru-RU" sz="2000" b="1" i="1" dirty="0" smtClean="0"/>
              <a:t>Общая дегенерация</a:t>
            </a:r>
            <a:r>
              <a:rPr lang="ru-RU" sz="2000" i="1" dirty="0" smtClean="0"/>
              <a:t> – </a:t>
            </a:r>
            <a:r>
              <a:rPr lang="ru-RU" sz="2000" dirty="0" smtClean="0"/>
              <a:t>это изменения, которые заключаются в снижении уровня организации живых существ и в снижении активности отдельных или ряда органов. Следствием дегенерации является биологический регресс. Конечным итогом такого регресса является вымирание организмов.</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16632"/>
            <a:ext cx="8229600" cy="1143000"/>
          </a:xfrm>
        </p:spPr>
        <p:txBody>
          <a:bodyPr>
            <a:normAutofit/>
          </a:bodyPr>
          <a:lstStyle/>
          <a:p>
            <a:pPr eaLnBrk="1" hangingPunct="1"/>
            <a:r>
              <a:rPr lang="ru-RU" sz="3600" dirty="0" smtClean="0"/>
              <a:t>Соотношение направлений эволюции</a:t>
            </a:r>
          </a:p>
        </p:txBody>
      </p:sp>
      <p:sp>
        <p:nvSpPr>
          <p:cNvPr id="25603" name="Rectangle 3"/>
          <p:cNvSpPr>
            <a:spLocks noGrp="1" noChangeArrowheads="1"/>
          </p:cNvSpPr>
          <p:nvPr>
            <p:ph type="body" idx="1"/>
          </p:nvPr>
        </p:nvSpPr>
        <p:spPr>
          <a:xfrm>
            <a:off x="457200" y="1196752"/>
            <a:ext cx="8229600" cy="2015480"/>
          </a:xfrm>
        </p:spPr>
        <p:txBody>
          <a:bodyPr/>
          <a:lstStyle/>
          <a:p>
            <a:pPr algn="just" eaLnBrk="1" hangingPunct="1"/>
            <a:r>
              <a:rPr lang="ru-RU" sz="2800" dirty="0" smtClean="0">
                <a:latin typeface="+mj-lt"/>
              </a:rPr>
              <a:t>В природе все процессы эволюции идут непрерывно и одновременно, сочетаясь между собой и сменяя друг друга.</a:t>
            </a:r>
          </a:p>
          <a:p>
            <a:pPr eaLnBrk="1" hangingPunct="1"/>
            <a:endParaRPr lang="ru-RU" b="1" dirty="0" smtClean="0">
              <a:latin typeface="Times New Roman" pitchFamily="18" charset="0"/>
            </a:endParaRPr>
          </a:p>
        </p:txBody>
      </p:sp>
      <p:pic>
        <p:nvPicPr>
          <p:cNvPr id="5" name="Рисунок 4" descr="5556ледостав.jpg"/>
          <p:cNvPicPr>
            <a:picLocks noChangeAspect="1"/>
          </p:cNvPicPr>
          <p:nvPr/>
        </p:nvPicPr>
        <p:blipFill>
          <a:blip r:embed="rId2" cstate="print"/>
          <a:stretch>
            <a:fillRect/>
          </a:stretch>
        </p:blipFill>
        <p:spPr>
          <a:xfrm>
            <a:off x="1475656" y="2852936"/>
            <a:ext cx="6679819" cy="3528392"/>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2347</Words>
  <Application>Microsoft Office PowerPoint</Application>
  <PresentationFormat>Экран (4:3)</PresentationFormat>
  <Paragraphs>175</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Слайд 1</vt:lpstr>
      <vt:lpstr>Слайд 2</vt:lpstr>
      <vt:lpstr>Слайд 3</vt:lpstr>
      <vt:lpstr>Слайд 4</vt:lpstr>
      <vt:lpstr>Слайд 5</vt:lpstr>
      <vt:lpstr>Слайд 6</vt:lpstr>
      <vt:lpstr>Слайд 7</vt:lpstr>
      <vt:lpstr>Слайд 8</vt:lpstr>
      <vt:lpstr>Соотношение направлений эволюции</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dc:creator>
  <cp:lastModifiedBy>Alex</cp:lastModifiedBy>
  <cp:revision>25</cp:revision>
  <dcterms:created xsi:type="dcterms:W3CDTF">2013-12-09T05:06:38Z</dcterms:created>
  <dcterms:modified xsi:type="dcterms:W3CDTF">2013-12-16T08:00:04Z</dcterms:modified>
</cp:coreProperties>
</file>