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88" r:id="rId2"/>
    <p:sldId id="309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32" r:id="rId15"/>
    <p:sldId id="328" r:id="rId16"/>
    <p:sldId id="331" r:id="rId17"/>
    <p:sldId id="329" r:id="rId18"/>
    <p:sldId id="330" r:id="rId19"/>
    <p:sldId id="333" r:id="rId20"/>
    <p:sldId id="334" r:id="rId21"/>
    <p:sldId id="335" r:id="rId22"/>
    <p:sldId id="336" r:id="rId23"/>
    <p:sldId id="337" r:id="rId24"/>
    <p:sldId id="342" r:id="rId25"/>
    <p:sldId id="383" r:id="rId26"/>
    <p:sldId id="343" r:id="rId27"/>
    <p:sldId id="344" r:id="rId28"/>
    <p:sldId id="345" r:id="rId29"/>
    <p:sldId id="350" r:id="rId30"/>
    <p:sldId id="351" r:id="rId31"/>
    <p:sldId id="349" r:id="rId32"/>
    <p:sldId id="347" r:id="rId33"/>
    <p:sldId id="348" r:id="rId34"/>
    <p:sldId id="352" r:id="rId35"/>
    <p:sldId id="353" r:id="rId36"/>
    <p:sldId id="354" r:id="rId37"/>
    <p:sldId id="355" r:id="rId38"/>
    <p:sldId id="375" r:id="rId39"/>
    <p:sldId id="379" r:id="rId40"/>
    <p:sldId id="356" r:id="rId41"/>
    <p:sldId id="358" r:id="rId42"/>
    <p:sldId id="359" r:id="rId43"/>
    <p:sldId id="365" r:id="rId44"/>
    <p:sldId id="366" r:id="rId45"/>
    <p:sldId id="367" r:id="rId46"/>
    <p:sldId id="357" r:id="rId47"/>
    <p:sldId id="360" r:id="rId48"/>
    <p:sldId id="361" r:id="rId49"/>
    <p:sldId id="362" r:id="rId50"/>
    <p:sldId id="363" r:id="rId51"/>
    <p:sldId id="371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FF66"/>
    <a:srgbClr val="FFCCFF"/>
    <a:srgbClr val="FF99FF"/>
    <a:srgbClr val="CC99FF"/>
    <a:srgbClr val="FFCC66"/>
    <a:srgbClr val="99CCFF"/>
    <a:srgbClr val="99FFCC"/>
    <a:srgbClr val="FF33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7E6D6-4AC4-45D0-ADF8-BC769FFE31A3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56A4CB3-3690-4B81-980A-8793300D58A8}">
      <dgm:prSet phldrT="[Текст]" custT="1"/>
      <dgm:spPr/>
      <dgm:t>
        <a:bodyPr/>
        <a:lstStyle/>
        <a:p>
          <a:r>
            <a:rPr lang="ru-RU" sz="2000" b="1" i="0" dirty="0"/>
            <a:t>синдром дыхательных расстройств</a:t>
          </a:r>
          <a:endParaRPr lang="ru-RU" sz="2000" b="1" dirty="0"/>
        </a:p>
      </dgm:t>
    </dgm:pt>
    <dgm:pt modelId="{99B33750-C3F3-47C6-A6D0-CBD4D4AF7E09}" type="parTrans" cxnId="{45F0E5E0-7FAD-4AA0-8607-40EAA1F5409E}">
      <dgm:prSet/>
      <dgm:spPr/>
      <dgm:t>
        <a:bodyPr/>
        <a:lstStyle/>
        <a:p>
          <a:endParaRPr lang="ru-RU"/>
        </a:p>
      </dgm:t>
    </dgm:pt>
    <dgm:pt modelId="{F819EA2D-AFA5-4B69-9478-3883EB8AF92C}" type="sibTrans" cxnId="{45F0E5E0-7FAD-4AA0-8607-40EAA1F5409E}">
      <dgm:prSet/>
      <dgm:spPr/>
      <dgm:t>
        <a:bodyPr/>
        <a:lstStyle/>
        <a:p>
          <a:endParaRPr lang="ru-RU"/>
        </a:p>
      </dgm:t>
    </dgm:pt>
    <dgm:pt modelId="{FBD899BA-24DE-4684-980E-A79DE0E53CC7}">
      <dgm:prSet phldrT="[Текст]" custT="1"/>
      <dgm:spPr/>
      <dgm:t>
        <a:bodyPr/>
        <a:lstStyle/>
        <a:p>
          <a:r>
            <a:rPr lang="ru-RU" sz="2000" b="1" i="0" dirty="0"/>
            <a:t>энцефалопатия</a:t>
          </a:r>
          <a:endParaRPr lang="ru-RU" sz="2000" b="1" dirty="0"/>
        </a:p>
      </dgm:t>
    </dgm:pt>
    <dgm:pt modelId="{DBC42F79-F739-4A1B-8692-C7CC6AD2537E}" type="parTrans" cxnId="{20EBB42A-C3C1-4838-B947-90EE610D678F}">
      <dgm:prSet/>
      <dgm:spPr/>
      <dgm:t>
        <a:bodyPr/>
        <a:lstStyle/>
        <a:p>
          <a:endParaRPr lang="ru-RU"/>
        </a:p>
      </dgm:t>
    </dgm:pt>
    <dgm:pt modelId="{EC7224B9-5005-451C-ADB4-16D1CB797C07}" type="sibTrans" cxnId="{20EBB42A-C3C1-4838-B947-90EE610D678F}">
      <dgm:prSet/>
      <dgm:spPr/>
      <dgm:t>
        <a:bodyPr/>
        <a:lstStyle/>
        <a:p>
          <a:endParaRPr lang="ru-RU"/>
        </a:p>
      </dgm:t>
    </dgm:pt>
    <dgm:pt modelId="{FBCA44A0-E510-4198-B1D4-C4D7E5F4255B}">
      <dgm:prSet phldrT="[Текст]" custT="1"/>
      <dgm:spPr/>
      <dgm:t>
        <a:bodyPr/>
        <a:lstStyle/>
        <a:p>
          <a:r>
            <a:rPr lang="ru-RU" sz="2000" b="1" i="0" dirty="0"/>
            <a:t>синдром почечной дисфункции</a:t>
          </a:r>
          <a:endParaRPr lang="ru-RU" sz="2000" b="1" dirty="0"/>
        </a:p>
      </dgm:t>
    </dgm:pt>
    <dgm:pt modelId="{2DDE1513-A2A9-432B-B719-E85252209717}" type="parTrans" cxnId="{D288F9E6-F005-4163-83C6-1BE4BBC01E3B}">
      <dgm:prSet/>
      <dgm:spPr/>
      <dgm:t>
        <a:bodyPr/>
        <a:lstStyle/>
        <a:p>
          <a:endParaRPr lang="ru-RU"/>
        </a:p>
      </dgm:t>
    </dgm:pt>
    <dgm:pt modelId="{BE9F18C9-A359-4C62-940F-76D1FB129A5A}" type="sibTrans" cxnId="{D288F9E6-F005-4163-83C6-1BE4BBC01E3B}">
      <dgm:prSet/>
      <dgm:spPr/>
      <dgm:t>
        <a:bodyPr/>
        <a:lstStyle/>
        <a:p>
          <a:endParaRPr lang="ru-RU"/>
        </a:p>
      </dgm:t>
    </dgm:pt>
    <dgm:pt modelId="{3C5CAE3E-1C1F-44C9-B7A8-EEEBCE5AAECB}">
      <dgm:prSet phldrT="[Текст]" custT="1"/>
      <dgm:spPr/>
      <dgm:t>
        <a:bodyPr/>
        <a:lstStyle/>
        <a:p>
          <a:r>
            <a:rPr lang="ru-RU" sz="2000" b="1" i="0" dirty="0"/>
            <a:t>синдром печеночной дисфункции</a:t>
          </a:r>
          <a:endParaRPr lang="ru-RU" sz="2000" b="1" dirty="0"/>
        </a:p>
      </dgm:t>
    </dgm:pt>
    <dgm:pt modelId="{BA88AAE2-2C63-42BE-B2D0-D2C3221E2B51}" type="parTrans" cxnId="{EC3C31E2-73D2-4021-BB0B-D9507C77C322}">
      <dgm:prSet/>
      <dgm:spPr/>
      <dgm:t>
        <a:bodyPr/>
        <a:lstStyle/>
        <a:p>
          <a:endParaRPr lang="ru-RU"/>
        </a:p>
      </dgm:t>
    </dgm:pt>
    <dgm:pt modelId="{85662D2E-5E20-4894-9430-05744FEFF9BF}" type="sibTrans" cxnId="{EC3C31E2-73D2-4021-BB0B-D9507C77C322}">
      <dgm:prSet/>
      <dgm:spPr/>
      <dgm:t>
        <a:bodyPr/>
        <a:lstStyle/>
        <a:p>
          <a:endParaRPr lang="ru-RU"/>
        </a:p>
      </dgm:t>
    </dgm:pt>
    <dgm:pt modelId="{E5A12B0E-E060-4A61-B4F6-905BBC0CC02D}">
      <dgm:prSet phldrT="[Текст]" custT="1"/>
      <dgm:spPr/>
      <dgm:t>
        <a:bodyPr/>
        <a:lstStyle/>
        <a:p>
          <a:r>
            <a:rPr lang="ru-RU" sz="2000" b="1" i="0" dirty="0"/>
            <a:t>стресс-язвы желудочно-кишечного тракта</a:t>
          </a:r>
          <a:endParaRPr lang="ru-RU" sz="2000" b="1" dirty="0"/>
        </a:p>
      </dgm:t>
    </dgm:pt>
    <dgm:pt modelId="{BA84A4AE-36D2-4616-92D6-81BF8909EBC9}" type="parTrans" cxnId="{6A67B360-2FB8-46C7-9C08-2F01E40E8E0C}">
      <dgm:prSet/>
      <dgm:spPr/>
      <dgm:t>
        <a:bodyPr/>
        <a:lstStyle/>
        <a:p>
          <a:endParaRPr lang="ru-RU"/>
        </a:p>
      </dgm:t>
    </dgm:pt>
    <dgm:pt modelId="{E782410D-A368-43ED-A64B-AAA76AB6CD81}" type="sibTrans" cxnId="{6A67B360-2FB8-46C7-9C08-2F01E40E8E0C}">
      <dgm:prSet/>
      <dgm:spPr/>
      <dgm:t>
        <a:bodyPr/>
        <a:lstStyle/>
        <a:p>
          <a:endParaRPr lang="ru-RU"/>
        </a:p>
      </dgm:t>
    </dgm:pt>
    <dgm:pt modelId="{24529017-7A6B-4213-8A6C-7190579A28A8}" type="pres">
      <dgm:prSet presAssocID="{7187E6D6-4AC4-45D0-ADF8-BC769FFE31A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CDE3928-42E9-4270-9758-CDE15643C868}" type="pres">
      <dgm:prSet presAssocID="{E56A4CB3-3690-4B81-980A-8793300D58A8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C64C4-DFEA-4784-94D7-6761DF4BE37C}" type="pres">
      <dgm:prSet presAssocID="{FBD899BA-24DE-4684-980E-A79DE0E53CC7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49C27-EC69-4AB2-8A05-0BCC5E4F6787}" type="pres">
      <dgm:prSet presAssocID="{FBCA44A0-E510-4198-B1D4-C4D7E5F4255B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21DA9-90A3-4A60-A24B-ABC960D86316}" type="pres">
      <dgm:prSet presAssocID="{3C5CAE3E-1C1F-44C9-B7A8-EEEBCE5AAECB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1F589-DD4D-45F7-8195-12D6C614F02B}" type="pres">
      <dgm:prSet presAssocID="{E5A12B0E-E060-4A61-B4F6-905BBC0CC02D}" presName="parentText5" presStyleLbl="node1" presStyleIdx="4" presStyleCnt="5" custScaleX="92238" custScaleY="109705" custLinFactNeighborX="-1920" custLinFactNeighborY="344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8F9E6-F005-4163-83C6-1BE4BBC01E3B}" srcId="{7187E6D6-4AC4-45D0-ADF8-BC769FFE31A3}" destId="{FBCA44A0-E510-4198-B1D4-C4D7E5F4255B}" srcOrd="2" destOrd="0" parTransId="{2DDE1513-A2A9-432B-B719-E85252209717}" sibTransId="{BE9F18C9-A359-4C62-940F-76D1FB129A5A}"/>
    <dgm:cxn modelId="{20EBB42A-C3C1-4838-B947-90EE610D678F}" srcId="{7187E6D6-4AC4-45D0-ADF8-BC769FFE31A3}" destId="{FBD899BA-24DE-4684-980E-A79DE0E53CC7}" srcOrd="1" destOrd="0" parTransId="{DBC42F79-F739-4A1B-8692-C7CC6AD2537E}" sibTransId="{EC7224B9-5005-451C-ADB4-16D1CB797C07}"/>
    <dgm:cxn modelId="{837E836C-4E5E-4705-8F4A-B8CF93735913}" type="presOf" srcId="{E5A12B0E-E060-4A61-B4F6-905BBC0CC02D}" destId="{1DA1F589-DD4D-45F7-8195-12D6C614F02B}" srcOrd="0" destOrd="0" presId="urn:microsoft.com/office/officeart/2009/3/layout/IncreasingArrowsProcess"/>
    <dgm:cxn modelId="{EA5D9EC7-EBF2-4779-B29A-C06435085F2F}" type="presOf" srcId="{7187E6D6-4AC4-45D0-ADF8-BC769FFE31A3}" destId="{24529017-7A6B-4213-8A6C-7190579A28A8}" srcOrd="0" destOrd="0" presId="urn:microsoft.com/office/officeart/2009/3/layout/IncreasingArrowsProcess"/>
    <dgm:cxn modelId="{F7F46145-91F9-4408-924E-783BBA440054}" type="presOf" srcId="{FBD899BA-24DE-4684-980E-A79DE0E53CC7}" destId="{FFEC64C4-DFEA-4784-94D7-6761DF4BE37C}" srcOrd="0" destOrd="0" presId="urn:microsoft.com/office/officeart/2009/3/layout/IncreasingArrowsProcess"/>
    <dgm:cxn modelId="{6A67B360-2FB8-46C7-9C08-2F01E40E8E0C}" srcId="{7187E6D6-4AC4-45D0-ADF8-BC769FFE31A3}" destId="{E5A12B0E-E060-4A61-B4F6-905BBC0CC02D}" srcOrd="4" destOrd="0" parTransId="{BA84A4AE-36D2-4616-92D6-81BF8909EBC9}" sibTransId="{E782410D-A368-43ED-A64B-AAA76AB6CD81}"/>
    <dgm:cxn modelId="{FCCDC8F6-46FD-4E44-9F02-42358E9AE399}" type="presOf" srcId="{FBCA44A0-E510-4198-B1D4-C4D7E5F4255B}" destId="{E9649C27-EC69-4AB2-8A05-0BCC5E4F6787}" srcOrd="0" destOrd="0" presId="urn:microsoft.com/office/officeart/2009/3/layout/IncreasingArrowsProcess"/>
    <dgm:cxn modelId="{45F0E5E0-7FAD-4AA0-8607-40EAA1F5409E}" srcId="{7187E6D6-4AC4-45D0-ADF8-BC769FFE31A3}" destId="{E56A4CB3-3690-4B81-980A-8793300D58A8}" srcOrd="0" destOrd="0" parTransId="{99B33750-C3F3-47C6-A6D0-CBD4D4AF7E09}" sibTransId="{F819EA2D-AFA5-4B69-9478-3883EB8AF92C}"/>
    <dgm:cxn modelId="{30DB5C32-A6D2-48D0-A9EE-5863ED7B8877}" type="presOf" srcId="{3C5CAE3E-1C1F-44C9-B7A8-EEEBCE5AAECB}" destId="{11A21DA9-90A3-4A60-A24B-ABC960D86316}" srcOrd="0" destOrd="0" presId="urn:microsoft.com/office/officeart/2009/3/layout/IncreasingArrowsProcess"/>
    <dgm:cxn modelId="{EC3C31E2-73D2-4021-BB0B-D9507C77C322}" srcId="{7187E6D6-4AC4-45D0-ADF8-BC769FFE31A3}" destId="{3C5CAE3E-1C1F-44C9-B7A8-EEEBCE5AAECB}" srcOrd="3" destOrd="0" parTransId="{BA88AAE2-2C63-42BE-B2D0-D2C3221E2B51}" sibTransId="{85662D2E-5E20-4894-9430-05744FEFF9BF}"/>
    <dgm:cxn modelId="{80A5412C-3E96-4D1F-9FE0-B4F8EA3D0C04}" type="presOf" srcId="{E56A4CB3-3690-4B81-980A-8793300D58A8}" destId="{0CDE3928-42E9-4270-9758-CDE15643C868}" srcOrd="0" destOrd="0" presId="urn:microsoft.com/office/officeart/2009/3/layout/IncreasingArrowsProcess"/>
    <dgm:cxn modelId="{B3968934-08B0-44E8-A907-07804B2B5E49}" type="presParOf" srcId="{24529017-7A6B-4213-8A6C-7190579A28A8}" destId="{0CDE3928-42E9-4270-9758-CDE15643C868}" srcOrd="0" destOrd="0" presId="urn:microsoft.com/office/officeart/2009/3/layout/IncreasingArrowsProcess"/>
    <dgm:cxn modelId="{BFABE512-9E4B-434B-84D1-B1ECF0DBC9AC}" type="presParOf" srcId="{24529017-7A6B-4213-8A6C-7190579A28A8}" destId="{FFEC64C4-DFEA-4784-94D7-6761DF4BE37C}" srcOrd="1" destOrd="0" presId="urn:microsoft.com/office/officeart/2009/3/layout/IncreasingArrowsProcess"/>
    <dgm:cxn modelId="{3F622B9F-C4F2-4B8E-B1EA-1816AEE78CC6}" type="presParOf" srcId="{24529017-7A6B-4213-8A6C-7190579A28A8}" destId="{E9649C27-EC69-4AB2-8A05-0BCC5E4F6787}" srcOrd="2" destOrd="0" presId="urn:microsoft.com/office/officeart/2009/3/layout/IncreasingArrowsProcess"/>
    <dgm:cxn modelId="{5EC7E6D0-B8EB-40AD-90F3-F8B3C2A79C49}" type="presParOf" srcId="{24529017-7A6B-4213-8A6C-7190579A28A8}" destId="{11A21DA9-90A3-4A60-A24B-ABC960D86316}" srcOrd="3" destOrd="0" presId="urn:microsoft.com/office/officeart/2009/3/layout/IncreasingArrowsProcess"/>
    <dgm:cxn modelId="{DC704EF7-BCB9-4823-B3FA-378D4AB03821}" type="presParOf" srcId="{24529017-7A6B-4213-8A6C-7190579A28A8}" destId="{1DA1F589-DD4D-45F7-8195-12D6C614F02B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E3928-42E9-4270-9758-CDE15643C868}">
      <dsp:nvSpPr>
        <dsp:cNvPr id="0" name=""/>
        <dsp:cNvSpPr/>
      </dsp:nvSpPr>
      <dsp:spPr>
        <a:xfrm>
          <a:off x="0" y="484764"/>
          <a:ext cx="11782269" cy="171357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27203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/>
            <a:t>синдром дыхательных расстройств</a:t>
          </a:r>
          <a:endParaRPr lang="ru-RU" sz="2000" b="1" kern="1200" dirty="0"/>
        </a:p>
      </dsp:txBody>
      <dsp:txXfrm>
        <a:off x="0" y="913157"/>
        <a:ext cx="11353876" cy="856787"/>
      </dsp:txXfrm>
    </dsp:sp>
    <dsp:sp modelId="{FFEC64C4-DFEA-4784-94D7-6761DF4BE37C}">
      <dsp:nvSpPr>
        <dsp:cNvPr id="0" name=""/>
        <dsp:cNvSpPr/>
      </dsp:nvSpPr>
      <dsp:spPr>
        <a:xfrm>
          <a:off x="2177363" y="1056222"/>
          <a:ext cx="9604905" cy="171357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27203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/>
            <a:t>энцефалопатия</a:t>
          </a:r>
          <a:endParaRPr lang="ru-RU" sz="2000" b="1" kern="1200" dirty="0"/>
        </a:p>
      </dsp:txBody>
      <dsp:txXfrm>
        <a:off x="2177363" y="1484615"/>
        <a:ext cx="9176512" cy="856787"/>
      </dsp:txXfrm>
    </dsp:sp>
    <dsp:sp modelId="{E9649C27-EC69-4AB2-8A05-0BCC5E4F6787}">
      <dsp:nvSpPr>
        <dsp:cNvPr id="0" name=""/>
        <dsp:cNvSpPr/>
      </dsp:nvSpPr>
      <dsp:spPr>
        <a:xfrm>
          <a:off x="4354726" y="1627680"/>
          <a:ext cx="7427542" cy="171357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27203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/>
            <a:t>синдром почечной дисфункции</a:t>
          </a:r>
          <a:endParaRPr lang="ru-RU" sz="2000" b="1" kern="1200" dirty="0"/>
        </a:p>
      </dsp:txBody>
      <dsp:txXfrm>
        <a:off x="4354726" y="2056073"/>
        <a:ext cx="6999149" cy="856787"/>
      </dsp:txXfrm>
    </dsp:sp>
    <dsp:sp modelId="{11A21DA9-90A3-4A60-A24B-ABC960D86316}">
      <dsp:nvSpPr>
        <dsp:cNvPr id="0" name=""/>
        <dsp:cNvSpPr/>
      </dsp:nvSpPr>
      <dsp:spPr>
        <a:xfrm>
          <a:off x="6533268" y="2198737"/>
          <a:ext cx="5249000" cy="171357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27203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/>
            <a:t>синдром печеночной дисфункции</a:t>
          </a:r>
          <a:endParaRPr lang="ru-RU" sz="2000" b="1" kern="1200" dirty="0"/>
        </a:p>
      </dsp:txBody>
      <dsp:txXfrm>
        <a:off x="6533268" y="2627130"/>
        <a:ext cx="4820607" cy="856787"/>
      </dsp:txXfrm>
    </dsp:sp>
    <dsp:sp modelId="{1DA1F589-DD4D-45F7-8195-12D6C614F02B}">
      <dsp:nvSpPr>
        <dsp:cNvPr id="0" name=""/>
        <dsp:cNvSpPr/>
      </dsp:nvSpPr>
      <dsp:spPr>
        <a:xfrm>
          <a:off x="8770866" y="2746042"/>
          <a:ext cx="2833217" cy="187987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27203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/>
            <a:t>стресс-язвы желудочно-кишечного тракта</a:t>
          </a:r>
          <a:endParaRPr lang="ru-RU" sz="2000" b="1" kern="1200" dirty="0"/>
        </a:p>
      </dsp:txBody>
      <dsp:txXfrm>
        <a:off x="8770866" y="3216011"/>
        <a:ext cx="2363248" cy="939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AD077-97E4-4C44-BE4D-87A73989A925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F4BF5-DB0B-40D4-A1C5-090483613B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E9EA9-11A1-41DD-A629-929407D751F6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B38C5-56ED-43FF-B102-8192E775A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0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9C57F-0CC9-4126-8611-851BC509A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564B73-B90A-4B31-9C19-0847C9D03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24E24-1D16-4BF6-A784-1A21D710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75E9-A4D5-4A6F-BBFB-57295BA8B880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3EB04-BB07-46E4-A269-6D64911A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3B4987-1905-4782-8065-02DE22AD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9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D03D0-2153-49AE-B1E0-383D0AF6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F8076A-5E40-4837-A5D2-F30746A7B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89B3A-B0B0-490F-B08B-9C404D6A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7FF2-D607-411F-AE2C-DB9DBB3FA3FB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E23369-138C-42BF-A7B4-C78F1800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12B1B-CA0C-4B42-83CC-DEAE5E12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4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DE27B0-485F-435F-A1B2-19DC01588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2C5F64-FB33-4E12-BCA2-2500B2F8F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D30CD-B9E9-44E7-96FA-8DB6B294C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A25B-75F8-4107-BDD8-47EF1E95FE43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DFA0C-4B26-4300-AB05-DDD62107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D13730-3746-4A6C-A202-13A70B8B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3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C7BE6-F8F6-4313-ABE1-E75A01A6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C633F-AE34-4D3C-B862-6E1EA9F5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D785BD-0315-4AFB-9638-B5101D9B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52A6-DA86-428D-8631-1F92BCFE72DA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F1B05E-029D-4F6B-A326-17265E43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A4E89-0C4E-4BAE-8E3C-9221E21E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1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A37C3-4C96-4849-8942-88FDCA8A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694201-7CEB-4206-BF53-7C8F54BB9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9A17BE-B979-4067-96EC-B144A097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92BC-D480-4894-B963-46E4136D9B58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06E2D0-8551-45E8-B401-515AC237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16F230-7578-4FCA-BF49-018EE704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8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74218-45F7-43D3-BE65-545B919A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B4B292-8586-44A8-B37D-15EB6E0A7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7D004-4E25-4B7A-B526-AAE0DCE7D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61FBE4-5193-405D-9422-8B80B18A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7EA0-1B9D-49B7-8031-0F3A28ED36DF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2EB3C-57C5-4CAF-8D10-6153BF31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14AAF-1094-46A3-B926-FC0FC0A6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5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E25EB-77B3-4581-BA54-E58EC703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A9486F-4084-452F-9936-BEE591DC1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5B5537-5AA0-4D3B-84F9-F10AE69BA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45E1BB-2D9B-4350-AC6E-B3D2910C3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BCAF0-9432-47DB-A21D-CE20A49A5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632B85-07C9-45F1-8610-C3ADE558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CB-7642-47DF-BC58-A8F15096C8BB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B0A2A3-8100-4BE3-9FA2-536A4B32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89365A-1742-43F0-9CDA-E54A4104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7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BEDE4-0103-4748-A5F3-25B37A05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44B203-28FA-44E1-94FF-ECC0C5D1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A50-EAA3-41BD-9CFD-C72894D8A385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1B2ACB-3C95-43E3-9B22-780EAEDB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CFA33A-19D7-4FF6-82B5-18BC12A8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5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DCC567-A6C6-4182-821A-E5C22262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38CC-EFB9-4966-AC77-AEC8350D60D0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975DD1-685E-4EA2-8CB2-819C4E89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C44DDC-7E32-425B-BC98-5BF83449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22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E392E-4130-4F39-A701-542FAA5E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B1875-D3DD-4A41-8344-F01B432F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5F4F83-D875-47BC-8E87-283F62A6D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D9FCDF-F7B1-4822-9D0A-5DC096ED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F40-7B3C-4B19-AADF-C03188AE7C5F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5D7166-EC34-469B-AD70-0A36EBB0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3A6A11-6636-4CCC-BE9C-882380EC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979FB-8BE0-4CFC-B55F-2E7AC88D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766EF1-9FFA-410B-969B-1BD253B91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03479D-BB95-4990-B60C-780178952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9188C5-E4E5-44C1-AA26-5F9884B1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C41A-9185-4322-A274-7C46FCED78FD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BFBCBB-31B6-4101-9843-14BDB475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6F9037-C810-4365-871F-56BAE447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7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1A858-B6A4-4E82-8064-F016E040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23160-727E-4F59-ADDE-FED179746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57634-5AB9-4523-B178-AF680C156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8D59-FF4A-4FFE-B0A2-21308AC0F573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66DB7-ABFB-4EDB-A7CD-6FB9C84D0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926E2-EF19-4EDE-BAF0-AE8CDDDA1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8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29AC2-6203-4958-9EF7-690575520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97" y="269822"/>
            <a:ext cx="11828206" cy="4597146"/>
          </a:xfrm>
        </p:spPr>
        <p:txBody>
          <a:bodyPr>
            <a:noAutofit/>
          </a:bodyPr>
          <a:lstStyle/>
          <a:p>
            <a:r>
              <a:rPr lang="ru-RU" sz="7200" b="1" dirty="0"/>
              <a:t>Синдром полиорганной недостаточности.</a:t>
            </a:r>
            <a:br>
              <a:rPr lang="ru-RU" sz="7200" b="1" dirty="0"/>
            </a:br>
            <a:r>
              <a:rPr lang="ru-RU" sz="5400" b="1" dirty="0"/>
              <a:t>Поражение органов и систем при СПОН. </a:t>
            </a:r>
            <a:br>
              <a:rPr lang="ru-RU" sz="5400" b="1" dirty="0"/>
            </a:br>
            <a:r>
              <a:rPr lang="ru-RU" sz="5400" b="1" dirty="0"/>
              <a:t>Система оценки состояния больного (часть 2).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AB6C43-A74F-4541-A6B5-5F62D8BA1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657" y="5029200"/>
            <a:ext cx="10397613" cy="1558978"/>
          </a:xfrm>
        </p:spPr>
        <p:txBody>
          <a:bodyPr>
            <a:normAutofit fontScale="85000" lnSpcReduction="20000"/>
          </a:bodyPr>
          <a:lstStyle/>
          <a:p>
            <a:r>
              <a:rPr lang="ru-RU" sz="4000" dirty="0"/>
              <a:t>Лекция для клинических ординаторов</a:t>
            </a:r>
          </a:p>
          <a:p>
            <a:r>
              <a:rPr lang="ru-RU" sz="4000" dirty="0"/>
              <a:t>доц. Поветкина В.Н.</a:t>
            </a:r>
          </a:p>
          <a:p>
            <a:r>
              <a:rPr lang="ru-RU" sz="4000" dirty="0"/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251598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7AB53-DFB7-48BC-8923-F6D77684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36525"/>
            <a:ext cx="11811000" cy="15093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NewRoman"/>
              </a:rPr>
              <a:t>Однако в некоторых случаях уже с первых суток лечения у больного выявляется </a:t>
            </a:r>
            <a:r>
              <a:rPr lang="ru-RU" sz="4000" b="1" dirty="0">
                <a:latin typeface="TimesNewRoman"/>
              </a:rPr>
              <a:t>острая почечная недостаточность</a:t>
            </a:r>
            <a:r>
              <a:rPr lang="ru-RU" sz="3200" dirty="0">
                <a:latin typeface="TimesNewRoman"/>
              </a:rPr>
              <a:t>. </a:t>
            </a:r>
            <a:br>
              <a:rPr lang="ru-RU" sz="3200" dirty="0">
                <a:latin typeface="TimesNewRoman"/>
              </a:rPr>
            </a:br>
            <a:r>
              <a:rPr lang="ru-RU" sz="3200" b="1" u="sng" dirty="0">
                <a:latin typeface="TimesNewRoman"/>
              </a:rPr>
              <a:t>Механизмы</a:t>
            </a:r>
            <a:r>
              <a:rPr lang="ru-RU" sz="3200" dirty="0">
                <a:latin typeface="TimesNewRoman"/>
              </a:rPr>
              <a:t> ее развития при шоке включает несколько моментов: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6BE4-4D5D-4D9E-8AEA-61E6AEC71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" y="1645920"/>
            <a:ext cx="11978640" cy="507555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результате нарушения перфузии нарастает </a:t>
            </a:r>
            <a:r>
              <a:rPr lang="ru-RU" b="1" dirty="0"/>
              <a:t>ишемия паренхимы почки</a:t>
            </a:r>
            <a:r>
              <a:rPr lang="ru-RU" dirty="0"/>
              <a:t>. Кровоток в медуллярной части с очень большой скоростью метаболизма и потребностью в субстратах может не восстановиться после длительной ишемии;</a:t>
            </a:r>
          </a:p>
          <a:p>
            <a:r>
              <a:rPr lang="ru-RU" dirty="0"/>
              <a:t>на фоне повреждения микрососудов почки может развиться </a:t>
            </a:r>
            <a:r>
              <a:rPr lang="ru-RU" b="1" dirty="0" err="1"/>
              <a:t>гломерулярная</a:t>
            </a:r>
            <a:r>
              <a:rPr lang="ru-RU" b="1" dirty="0"/>
              <a:t> недостаточность</a:t>
            </a:r>
            <a:r>
              <a:rPr lang="ru-RU" dirty="0"/>
              <a:t>;</a:t>
            </a:r>
          </a:p>
          <a:p>
            <a:r>
              <a:rPr lang="ru-RU" dirty="0"/>
              <a:t>при сепсисе в почках происходит </a:t>
            </a:r>
            <a:r>
              <a:rPr lang="ru-RU" b="1" dirty="0"/>
              <a:t>накопление </a:t>
            </a:r>
            <a:r>
              <a:rPr lang="ru-RU" dirty="0"/>
              <a:t>(по сравнению с другими органами) </a:t>
            </a:r>
            <a:r>
              <a:rPr lang="ru-RU" b="1" dirty="0"/>
              <a:t>как эндотоксинов, так и </a:t>
            </a:r>
            <a:r>
              <a:rPr lang="ru-RU" b="1" dirty="0" err="1"/>
              <a:t>нефротоксичных</a:t>
            </a:r>
            <a:r>
              <a:rPr lang="ru-RU" b="1" dirty="0"/>
              <a:t> антибиотиков</a:t>
            </a:r>
            <a:r>
              <a:rPr lang="ru-RU" dirty="0"/>
              <a:t>, что вызывает </a:t>
            </a:r>
            <a:r>
              <a:rPr lang="ru-RU" b="1" dirty="0"/>
              <a:t>дополнительное повреждение</a:t>
            </a:r>
            <a:r>
              <a:rPr lang="ru-RU" dirty="0"/>
              <a:t>;</a:t>
            </a:r>
          </a:p>
          <a:p>
            <a:r>
              <a:rPr lang="ru-RU" dirty="0"/>
              <a:t>в результате нарушения тубулярного метаболизма нарушается механизм реабсорбции, а в тяжелых случаях развивается </a:t>
            </a:r>
            <a:r>
              <a:rPr lang="ru-RU" b="1" dirty="0"/>
              <a:t>тубулярная блокада</a:t>
            </a:r>
            <a:r>
              <a:rPr lang="ru-RU" dirty="0"/>
              <a:t>, особенно на фоне большого количества белков в моче - гемоглобина, миоглобина, миелоидных белков.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E29242-54A2-4142-A295-A05CC9CF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27AD7-20ED-4142-A5BC-0EC05F9E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6525"/>
            <a:ext cx="10820400" cy="732155"/>
          </a:xfrm>
        </p:spPr>
        <p:txBody>
          <a:bodyPr/>
          <a:lstStyle/>
          <a:p>
            <a:pPr algn="ctr"/>
            <a:r>
              <a:rPr lang="ru-RU" b="1" dirty="0"/>
              <a:t>В результате нарушения функции почек: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6EEC80-5CBA-4F15-8409-CA1F8F331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975360"/>
            <a:ext cx="11430000" cy="56388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Снижается выведение ионов водорода и электролитов - развивается </a:t>
            </a:r>
            <a:r>
              <a:rPr lang="ru-RU" b="1" dirty="0"/>
              <a:t>ацидоз и </a:t>
            </a:r>
            <a:r>
              <a:rPr lang="ru-RU" b="1" dirty="0" err="1"/>
              <a:t>гиперкалиемия</a:t>
            </a:r>
            <a:r>
              <a:rPr lang="ru-RU" dirty="0"/>
              <a:t>. </a:t>
            </a:r>
          </a:p>
          <a:p>
            <a:r>
              <a:rPr lang="ru-RU" b="1" dirty="0"/>
              <a:t>Нарушается экскреция мочевины и креатинина</a:t>
            </a:r>
            <a:r>
              <a:rPr lang="ru-RU" dirty="0"/>
              <a:t>. </a:t>
            </a:r>
          </a:p>
          <a:p>
            <a:pPr marL="625475" indent="-138113">
              <a:buFont typeface="Wingdings" panose="05000000000000000000" pitchFamily="2" charset="2"/>
              <a:buChar char="ü"/>
            </a:pPr>
            <a:r>
              <a:rPr lang="ru-RU" dirty="0"/>
              <a:t>Причем показателем </a:t>
            </a:r>
            <a:r>
              <a:rPr lang="ru-RU" dirty="0" err="1"/>
              <a:t>гиповолемической</a:t>
            </a:r>
            <a:r>
              <a:rPr lang="ru-RU" dirty="0"/>
              <a:t> </a:t>
            </a:r>
            <a:r>
              <a:rPr lang="ru-RU" dirty="0" err="1"/>
              <a:t>преренальной</a:t>
            </a:r>
            <a:r>
              <a:rPr lang="ru-RU" dirty="0"/>
              <a:t> недостаточности является </a:t>
            </a:r>
            <a:r>
              <a:rPr lang="ru-RU" b="1" dirty="0"/>
              <a:t>непропорциональное повышение мочевины в плазме по сравнению с креатинином</a:t>
            </a:r>
            <a:r>
              <a:rPr lang="ru-RU" dirty="0"/>
              <a:t>: в этом состоянии </a:t>
            </a:r>
            <a:r>
              <a:rPr lang="ru-RU" b="1" dirty="0"/>
              <a:t>еще сохраняется концентрационный механизм почек</a:t>
            </a:r>
            <a:r>
              <a:rPr lang="ru-RU" dirty="0"/>
              <a:t>, происходит </a:t>
            </a:r>
            <a:r>
              <a:rPr lang="ru-RU" b="1" dirty="0"/>
              <a:t>компенсаторное увеличение реабсорбции</a:t>
            </a:r>
            <a:r>
              <a:rPr lang="ru-RU" dirty="0"/>
              <a:t>, в том числе и </a:t>
            </a:r>
            <a:r>
              <a:rPr lang="ru-RU" b="1" dirty="0"/>
              <a:t>мочевины</a:t>
            </a:r>
            <a:r>
              <a:rPr lang="ru-RU" dirty="0"/>
              <a:t>. </a:t>
            </a:r>
          </a:p>
          <a:p>
            <a:pPr marL="625475" indent="-138113">
              <a:buFont typeface="Wingdings" panose="05000000000000000000" pitchFamily="2" charset="2"/>
              <a:buChar char="ü"/>
            </a:pPr>
            <a:r>
              <a:rPr lang="ru-RU" b="1" dirty="0"/>
              <a:t>Креатинин </a:t>
            </a:r>
            <a:r>
              <a:rPr lang="ru-RU" dirty="0"/>
              <a:t>же, напротив, </a:t>
            </a:r>
            <a:r>
              <a:rPr lang="ru-RU" b="1" dirty="0"/>
              <a:t>способен фильтроваться и секретироваться в канальцах из </a:t>
            </a:r>
            <a:r>
              <a:rPr lang="ru-RU" b="1" dirty="0" err="1"/>
              <a:t>перитубулярных</a:t>
            </a:r>
            <a:r>
              <a:rPr lang="ru-RU" b="1" dirty="0"/>
              <a:t> капилляров</a:t>
            </a:r>
            <a:r>
              <a:rPr lang="ru-RU" dirty="0"/>
              <a:t>. </a:t>
            </a:r>
          </a:p>
          <a:p>
            <a:pPr marL="625475" indent="-138113">
              <a:buFont typeface="Wingdings" panose="05000000000000000000" pitchFamily="2" charset="2"/>
              <a:buChar char="ü"/>
            </a:pPr>
            <a:r>
              <a:rPr lang="ru-RU" b="1" dirty="0"/>
              <a:t>Повышение мочевины </a:t>
            </a:r>
            <a:r>
              <a:rPr lang="ru-RU" dirty="0"/>
              <a:t>при шоке обусловлено также процессами </a:t>
            </a:r>
            <a:r>
              <a:rPr lang="ru-RU" b="1" dirty="0"/>
              <a:t>протеолиза</a:t>
            </a:r>
            <a:r>
              <a:rPr lang="ru-RU" dirty="0"/>
              <a:t>. Резкое увеличение концентрации креатинина наблюдается </a:t>
            </a:r>
            <a:r>
              <a:rPr lang="ru-RU" b="1" dirty="0"/>
              <a:t>у больных с массивными травмами, ушибами, при поражении электрическим током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F8FDBD-D3DC-4F02-A9FE-10C4C731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4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4BA70-7983-4CE8-AE63-F0B85740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ru-RU" b="1" u="sng" dirty="0"/>
              <a:t>Критериями</a:t>
            </a:r>
            <a:r>
              <a:rPr lang="ru-RU" b="1" dirty="0"/>
              <a:t> собственно почечной недостаточности являются: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2CB34-4E14-4C84-B091-8BA767F8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326776"/>
            <a:ext cx="12030635" cy="5531223"/>
          </a:xfrm>
        </p:spPr>
        <p:txBody>
          <a:bodyPr>
            <a:noAutofit/>
          </a:bodyPr>
          <a:lstStyle/>
          <a:p>
            <a:r>
              <a:rPr lang="ru-RU" sz="3600" b="1" dirty="0"/>
              <a:t>сочетанное повышение мочевины и креатинина в плазме;</a:t>
            </a:r>
          </a:p>
          <a:p>
            <a:r>
              <a:rPr lang="ru-RU" sz="3600" b="1" dirty="0"/>
              <a:t>ацидоз, повышение ионов калия, магния, фосфора в плазме крови;</a:t>
            </a:r>
          </a:p>
          <a:p>
            <a:r>
              <a:rPr lang="ru-RU" sz="3600" b="1" dirty="0"/>
              <a:t>концентрация ионов натрия в моче более 20 </a:t>
            </a:r>
            <a:r>
              <a:rPr lang="ru-RU" sz="3600" b="1" dirty="0" err="1"/>
              <a:t>ммоль</a:t>
            </a:r>
            <a:r>
              <a:rPr lang="ru-RU" sz="3600" b="1" dirty="0"/>
              <a:t>/л, соотношение </a:t>
            </a:r>
            <a:r>
              <a:rPr lang="ru-RU" sz="3600" b="1" dirty="0" err="1"/>
              <a:t>Na</a:t>
            </a:r>
            <a:r>
              <a:rPr lang="ru-RU" sz="3600" b="1" dirty="0"/>
              <a:t>+ / К+ в моче &gt; 1;</a:t>
            </a:r>
          </a:p>
          <a:p>
            <a:r>
              <a:rPr lang="ru-RU" sz="3600" b="1" dirty="0" err="1"/>
              <a:t>осмолярность</a:t>
            </a:r>
            <a:r>
              <a:rPr lang="ru-RU" sz="3600" b="1" dirty="0"/>
              <a:t> плазмы, равная </a:t>
            </a:r>
            <a:r>
              <a:rPr lang="ru-RU" sz="3600" b="1" dirty="0" err="1"/>
              <a:t>осмолярности</a:t>
            </a:r>
            <a:r>
              <a:rPr lang="ru-RU" sz="3600" b="1" dirty="0"/>
              <a:t> мочи;</a:t>
            </a:r>
          </a:p>
          <a:p>
            <a:r>
              <a:rPr lang="ru-RU" sz="3600" b="1" dirty="0"/>
              <a:t>белок в моче более 0,3 г/л;</a:t>
            </a:r>
          </a:p>
          <a:p>
            <a:r>
              <a:rPr lang="ru-RU" sz="3600" b="1" dirty="0"/>
              <a:t>эпителиальные и </a:t>
            </a:r>
            <a:r>
              <a:rPr lang="ru-RU" sz="3600" b="1" dirty="0" err="1"/>
              <a:t>эритроцитарные</a:t>
            </a:r>
            <a:r>
              <a:rPr lang="ru-RU" sz="3600" b="1" dirty="0"/>
              <a:t> цилиндры в осадке мочи.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2E6D81-1094-4F57-A4F6-34647C08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4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45459-E6E3-4C22-83AC-7047D0C7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864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Почки при СПОН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9FBBEB-5FAF-4519-BC51-264447415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929640"/>
            <a:ext cx="11353800" cy="56235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Почечная недостаточность может протекать с </a:t>
            </a:r>
            <a:r>
              <a:rPr lang="ru-RU" b="1" dirty="0"/>
              <a:t>анурией или полиурией</a:t>
            </a:r>
            <a:r>
              <a:rPr lang="ru-RU" dirty="0"/>
              <a:t>. </a:t>
            </a:r>
          </a:p>
          <a:p>
            <a:r>
              <a:rPr lang="ru-RU" b="1" dirty="0"/>
              <a:t>При полиурии</a:t>
            </a:r>
            <a:r>
              <a:rPr lang="ru-RU" dirty="0"/>
              <a:t>, несмотря на повышенное образование мочи, </a:t>
            </a:r>
            <a:r>
              <a:rPr lang="ru-RU" b="1" dirty="0"/>
              <a:t>в плазме повышено содержание мочевины и креатинина. </a:t>
            </a:r>
          </a:p>
          <a:p>
            <a:r>
              <a:rPr lang="ru-RU" dirty="0"/>
              <a:t>Этот вариант может сопровождаться </a:t>
            </a:r>
            <a:r>
              <a:rPr lang="ru-RU" b="1" dirty="0"/>
              <a:t>тяжелой печеночной недостаточностью </a:t>
            </a:r>
            <a:r>
              <a:rPr lang="ru-RU" dirty="0"/>
              <a:t>или предшествовать олигурии.</a:t>
            </a:r>
          </a:p>
          <a:p>
            <a:r>
              <a:rPr lang="ru-RU" dirty="0"/>
              <a:t>Необходим постоянный контроль водного баланса и обмена электролитов. </a:t>
            </a:r>
          </a:p>
          <a:p>
            <a:r>
              <a:rPr lang="ru-RU" b="1" dirty="0"/>
              <a:t>Снижение почечной экскреции ионов магния, калия, фосфора </a:t>
            </a:r>
            <a:r>
              <a:rPr lang="ru-RU" dirty="0"/>
              <a:t>может привести к чрезмерному повышению их уровня в плазме. </a:t>
            </a:r>
          </a:p>
          <a:p>
            <a:r>
              <a:rPr lang="ru-RU" dirty="0"/>
              <a:t>Особенно опасна </a:t>
            </a:r>
            <a:r>
              <a:rPr lang="ru-RU" b="1" dirty="0" err="1"/>
              <a:t>гиперкалиемия</a:t>
            </a:r>
            <a:r>
              <a:rPr lang="ru-RU" dirty="0"/>
              <a:t>, проявляющаяся нарушением сердечной деятельности (</a:t>
            </a:r>
            <a:r>
              <a:rPr lang="ru-RU" b="1" dirty="0"/>
              <a:t>аритмией и остановкой сердца</a:t>
            </a:r>
            <a:r>
              <a:rPr lang="ru-RU" dirty="0"/>
              <a:t>). </a:t>
            </a:r>
          </a:p>
          <a:p>
            <a:r>
              <a:rPr lang="ru-RU" b="1" dirty="0"/>
              <a:t>Повышение концентрации ионов калия и фосфора </a:t>
            </a:r>
            <a:r>
              <a:rPr lang="ru-RU" dirty="0"/>
              <a:t>может быть также связано </a:t>
            </a:r>
            <a:r>
              <a:rPr lang="ru-RU" b="1" dirty="0"/>
              <a:t>с обширными некрозами, размозжением тканей</a:t>
            </a:r>
            <a:r>
              <a:rPr lang="ru-RU" dirty="0"/>
              <a:t>. </a:t>
            </a:r>
          </a:p>
          <a:p>
            <a:r>
              <a:rPr lang="ru-RU" dirty="0"/>
              <a:t>Иногда может наблюдаться </a:t>
            </a:r>
            <a:r>
              <a:rPr lang="ru-RU" b="1" dirty="0"/>
              <a:t>критическое снижение уровня электролитов </a:t>
            </a:r>
            <a:r>
              <a:rPr lang="ru-RU" dirty="0"/>
              <a:t>(</a:t>
            </a:r>
            <a:r>
              <a:rPr lang="ru-RU" b="1" dirty="0"/>
              <a:t>при </a:t>
            </a:r>
            <a:r>
              <a:rPr lang="ru-RU" b="1" dirty="0" err="1"/>
              <a:t>полиурической</a:t>
            </a:r>
            <a:r>
              <a:rPr lang="ru-RU" b="1" dirty="0"/>
              <a:t> стадии</a:t>
            </a:r>
            <a:r>
              <a:rPr lang="ru-RU" dirty="0"/>
              <a:t>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7B3D5A-2B16-4F50-AD7A-681DB4DC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19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659D1-C6A2-4C62-AB7E-96049966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/>
          <a:lstStyle/>
          <a:p>
            <a:pPr algn="ctr"/>
            <a:r>
              <a:rPr lang="ru-RU" b="1" u="sng" dirty="0"/>
              <a:t>Печень при СПОН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E5509-9EC9-4726-B2E3-CFE87E2C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539240"/>
            <a:ext cx="11003280" cy="4637723"/>
          </a:xfrm>
        </p:spPr>
        <p:txBody>
          <a:bodyPr>
            <a:normAutofit/>
          </a:bodyPr>
          <a:lstStyle/>
          <a:p>
            <a:r>
              <a:rPr lang="ru-RU" sz="3200" i="1" dirty="0"/>
              <a:t>Острая печеночная недостаточность, </a:t>
            </a:r>
            <a:r>
              <a:rPr lang="ru-RU" sz="3200" dirty="0"/>
              <a:t>как часть синдрома СПОН, развивается в результате </a:t>
            </a:r>
            <a:r>
              <a:rPr lang="ru-RU" sz="3200" b="1" dirty="0" err="1"/>
              <a:t>гипоперфузии</a:t>
            </a:r>
            <a:r>
              <a:rPr lang="ru-RU" sz="3200" b="1" dirty="0"/>
              <a:t> органа </a:t>
            </a:r>
            <a:r>
              <a:rPr lang="ru-RU" sz="3200" dirty="0"/>
              <a:t>при длительном шоке (более 24 часов), сепсисе, геморрагических и тромботических осложнениях, остром инфаркте миокарда. </a:t>
            </a:r>
          </a:p>
          <a:p>
            <a:r>
              <a:rPr lang="ru-RU" sz="3200" dirty="0"/>
              <a:t>Клиника ПОН со стороны печени определяется </a:t>
            </a:r>
            <a:r>
              <a:rPr lang="ru-RU" sz="3200" b="1" dirty="0"/>
              <a:t>недостаточностью ее синтетической, метаболической и фагоцитарной функции.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52808B-1313-4347-A0EE-0ED1B3BD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0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6FE15-D357-4D8F-A4F6-FE0483A8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6525"/>
            <a:ext cx="10363200" cy="5645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Печень при СПОН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F9C1D-D27F-4A2C-9B31-C997616E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914399"/>
            <a:ext cx="11765280" cy="5807075"/>
          </a:xfrm>
        </p:spPr>
        <p:txBody>
          <a:bodyPr>
            <a:normAutofit/>
          </a:bodyPr>
          <a:lstStyle/>
          <a:p>
            <a:r>
              <a:rPr lang="ru-RU" sz="3200" dirty="0"/>
              <a:t>В ранних стадиях ПОН происходит </a:t>
            </a:r>
            <a:r>
              <a:rPr lang="ru-RU" sz="3200" b="1" dirty="0"/>
              <a:t>усиление обмена веществ в печени</a:t>
            </a:r>
            <a:r>
              <a:rPr lang="ru-RU" sz="3200" dirty="0"/>
              <a:t>, обусловленное </a:t>
            </a:r>
            <a:r>
              <a:rPr lang="ru-RU" sz="3200" b="1" dirty="0"/>
              <a:t>повышенной нагрузкой аминокислотами на фоне катаболизма и необходимостью достаточного снабжения глюкозой и белками острой фазы. </a:t>
            </a:r>
          </a:p>
          <a:p>
            <a:r>
              <a:rPr lang="ru-RU" sz="3200" dirty="0"/>
              <a:t>Определяется </a:t>
            </a:r>
            <a:r>
              <a:rPr lang="ru-RU" sz="3200" b="1" dirty="0"/>
              <a:t>повышенное содержание фибриногена, фактора Виллебранда, </a:t>
            </a:r>
            <a:r>
              <a:rPr lang="ru-RU" sz="3200" b="1" dirty="0" err="1"/>
              <a:t>фибронектина</a:t>
            </a:r>
            <a:r>
              <a:rPr lang="ru-RU" sz="3200" b="1" dirty="0"/>
              <a:t>. </a:t>
            </a:r>
          </a:p>
          <a:p>
            <a:r>
              <a:rPr lang="ru-RU" sz="3200" dirty="0"/>
              <a:t>Параллельно с этим </a:t>
            </a:r>
            <a:r>
              <a:rPr lang="ru-RU" sz="3200" b="1" dirty="0"/>
              <a:t>снижается синтез </a:t>
            </a:r>
            <a:r>
              <a:rPr lang="ru-RU" sz="3200" b="1" dirty="0" err="1"/>
              <a:t>IgA</a:t>
            </a:r>
            <a:r>
              <a:rPr lang="ru-RU" sz="3200" b="1" dirty="0"/>
              <a:t> и желчных солей</a:t>
            </a:r>
            <a:r>
              <a:rPr lang="ru-RU" sz="3200" dirty="0"/>
              <a:t>, что </a:t>
            </a:r>
            <a:r>
              <a:rPr lang="ru-RU" sz="3200" b="1" dirty="0"/>
              <a:t>способствует росту бактерий кишечника и массивному выбросу эндотоксина.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7CDA74-1186-49AF-8049-3661D5EC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92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6FE15-D357-4D8F-A4F6-FE0483A8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6525"/>
            <a:ext cx="10363200" cy="5645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Печень при СПОН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F9C1D-D27F-4A2C-9B31-C997616E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914399"/>
            <a:ext cx="11765280" cy="5807075"/>
          </a:xfrm>
        </p:spPr>
        <p:txBody>
          <a:bodyPr>
            <a:normAutofit/>
          </a:bodyPr>
          <a:lstStyle/>
          <a:p>
            <a:r>
              <a:rPr lang="ru-RU" sz="3200" dirty="0"/>
              <a:t>Происходит </a:t>
            </a:r>
            <a:r>
              <a:rPr lang="ru-RU" sz="3200" b="1" dirty="0"/>
              <a:t>активация </a:t>
            </a:r>
            <a:r>
              <a:rPr lang="ru-RU" sz="3200" b="1" dirty="0" err="1"/>
              <a:t>купферовских</a:t>
            </a:r>
            <a:r>
              <a:rPr lang="ru-RU" sz="3200" b="1" dirty="0"/>
              <a:t> клеток эндотоксином</a:t>
            </a:r>
            <a:r>
              <a:rPr lang="ru-RU" sz="3200" dirty="0"/>
              <a:t>, в результате чего они начинают </a:t>
            </a:r>
            <a:r>
              <a:rPr lang="ru-RU" sz="3200" b="1" dirty="0"/>
              <a:t>секретировать свои собственные медиаторы</a:t>
            </a:r>
            <a:r>
              <a:rPr lang="ru-RU" sz="3200" dirty="0"/>
              <a:t>, оказывающие местное и дистальное действие. </a:t>
            </a:r>
          </a:p>
          <a:p>
            <a:r>
              <a:rPr lang="ru-RU" sz="3200" dirty="0"/>
              <a:t>В дальнейшем </a:t>
            </a:r>
            <a:r>
              <a:rPr lang="ru-RU" sz="3200" b="1" dirty="0"/>
              <a:t>снижается синтез </a:t>
            </a:r>
            <a:r>
              <a:rPr lang="ru-RU" sz="3200" b="1" dirty="0" err="1"/>
              <a:t>фибронектина</a:t>
            </a:r>
            <a:r>
              <a:rPr lang="ru-RU" sz="3200" b="1" dirty="0"/>
              <a:t>, обеспечивающего </a:t>
            </a:r>
            <a:r>
              <a:rPr lang="ru-RU" sz="3200" b="1" dirty="0" err="1"/>
              <a:t>опсониновый</a:t>
            </a:r>
            <a:r>
              <a:rPr lang="ru-RU" sz="3200" b="1" dirty="0"/>
              <a:t> эффект, антитромбина-III - основного антикоагулянта, факторов свертывающей системы - II, V, VII, IX, X более чем на 50%. </a:t>
            </a:r>
          </a:p>
          <a:p>
            <a:r>
              <a:rPr lang="ru-RU" sz="3200" dirty="0"/>
              <a:t>В результате </a:t>
            </a:r>
            <a:r>
              <a:rPr lang="ru-RU" sz="3200" b="1" dirty="0"/>
              <a:t>угнетается фагоцитоз и прогрессирует ДВС. </a:t>
            </a:r>
          </a:p>
          <a:p>
            <a:r>
              <a:rPr lang="ru-RU" sz="3200" dirty="0"/>
              <a:t>Наблюдается </a:t>
            </a:r>
            <a:r>
              <a:rPr lang="ru-RU" sz="3200" b="1" dirty="0"/>
              <a:t>быстрое повышение </a:t>
            </a:r>
            <a:r>
              <a:rPr lang="ru-RU" sz="3200" b="1" dirty="0" err="1"/>
              <a:t>аминотрансфераз</a:t>
            </a:r>
            <a:r>
              <a:rPr lang="ru-RU" sz="3200" b="1" dirty="0"/>
              <a:t> (АЛТ и АСТ) </a:t>
            </a:r>
            <a:r>
              <a:rPr lang="ru-RU" sz="3200" dirty="0"/>
              <a:t>более чем в 10 раз выше нормы, свидетельствующих о </a:t>
            </a:r>
            <a:r>
              <a:rPr lang="ru-RU" sz="3200" b="1" dirty="0"/>
              <a:t>повреждении </a:t>
            </a:r>
            <a:r>
              <a:rPr lang="ru-RU" sz="3200" b="1" dirty="0" err="1"/>
              <a:t>гепатоцитов</a:t>
            </a:r>
            <a:r>
              <a:rPr lang="ru-RU" sz="3200" dirty="0"/>
              <a:t>, </a:t>
            </a:r>
            <a:r>
              <a:rPr lang="ru-RU" sz="3200" b="1" dirty="0"/>
              <a:t>нарастает концентрация билирубина, щелочной фосфатазы</a:t>
            </a:r>
            <a:r>
              <a:rPr lang="ru-RU" sz="3200" dirty="0"/>
              <a:t> в 2-4 раза.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7CDA74-1186-49AF-8049-3661D5EC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9797E-9DF7-49A0-8F94-23F0CA20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795"/>
          </a:xfrm>
        </p:spPr>
        <p:txBody>
          <a:bodyPr/>
          <a:lstStyle/>
          <a:p>
            <a:pPr algn="ctr"/>
            <a:r>
              <a:rPr lang="ru-RU" b="1" u="sng" dirty="0"/>
              <a:t>Печень при СПОН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94BFD2-089A-4980-9CC2-10DA18BB8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264920"/>
            <a:ext cx="11292840" cy="5227955"/>
          </a:xfrm>
        </p:spPr>
        <p:txBody>
          <a:bodyPr>
            <a:normAutofit/>
          </a:bodyPr>
          <a:lstStyle/>
          <a:p>
            <a:r>
              <a:rPr lang="ru-RU" sz="3200" dirty="0"/>
              <a:t>При молниеносном течении печеночной недостаточности развивается </a:t>
            </a:r>
            <a:r>
              <a:rPr lang="ru-RU" sz="3200" b="1" dirty="0"/>
              <a:t>энцефалопатия вплоть до комы</a:t>
            </a:r>
            <a:r>
              <a:rPr lang="ru-RU" sz="3200" dirty="0"/>
              <a:t>, </a:t>
            </a:r>
            <a:r>
              <a:rPr lang="ru-RU" sz="3200" b="1" dirty="0"/>
              <a:t>прогрессирующая желтуха, </a:t>
            </a:r>
            <a:r>
              <a:rPr lang="ru-RU" sz="3200" b="1" dirty="0" err="1"/>
              <a:t>коагулопатия</a:t>
            </a:r>
            <a:r>
              <a:rPr lang="ru-RU" sz="3200" b="1" dirty="0"/>
              <a:t>, желудочно-кишечные кровотечения, сепсис, ОПН. </a:t>
            </a:r>
          </a:p>
          <a:p>
            <a:r>
              <a:rPr lang="ru-RU" sz="3200" dirty="0"/>
              <a:t>Лабораторно кроме вышеуказанных признаков поражения </a:t>
            </a:r>
            <a:r>
              <a:rPr lang="ru-RU" sz="3200" dirty="0" err="1"/>
              <a:t>гепатоцитов</a:t>
            </a:r>
            <a:r>
              <a:rPr lang="ru-RU" sz="3200" dirty="0"/>
              <a:t> определяется </a:t>
            </a:r>
            <a:r>
              <a:rPr lang="ru-RU" sz="3200" b="1" dirty="0"/>
              <a:t>высокий уровень креатинина, мочевины</a:t>
            </a:r>
            <a:r>
              <a:rPr lang="ru-RU" sz="3200" dirty="0"/>
              <a:t>, </a:t>
            </a:r>
            <a:r>
              <a:rPr lang="ru-RU" sz="3200" b="1" dirty="0"/>
              <a:t>снижение ионов натрия, калия, фосфора гипогликемия, дыхательный и метаболический алкалоз, </a:t>
            </a:r>
            <a:r>
              <a:rPr lang="ru-RU" sz="3200" b="1" dirty="0" err="1"/>
              <a:t>гипокоагуляция</a:t>
            </a:r>
            <a:r>
              <a:rPr lang="ru-RU" sz="3200" b="1" dirty="0"/>
              <a:t> (удлинение </a:t>
            </a:r>
            <a:r>
              <a:rPr lang="ru-RU" sz="3200" b="1" dirty="0" err="1"/>
              <a:t>протромбинового</a:t>
            </a:r>
            <a:r>
              <a:rPr lang="ru-RU" sz="3200" b="1" dirty="0"/>
              <a:t> времени, снижение уровня факторов свертывания).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D730AE-EFB1-43BB-BDF0-DA778216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7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E7942-1270-4526-9FE6-4476D99C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69315"/>
          </a:xfrm>
        </p:spPr>
        <p:txBody>
          <a:bodyPr/>
          <a:lstStyle/>
          <a:p>
            <a:pPr algn="ctr"/>
            <a:r>
              <a:rPr lang="ru-RU" b="1" u="sng" dirty="0"/>
              <a:t>ЖКТ при СПОН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3DE9A9-A9BE-4FAC-96E3-E6C969946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05840"/>
            <a:ext cx="11430000" cy="55778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Вовлечение </a:t>
            </a:r>
            <a:r>
              <a:rPr lang="ru-RU" b="1" i="1" dirty="0"/>
              <a:t>кишечника</a:t>
            </a:r>
            <a:r>
              <a:rPr lang="ru-RU" i="1" dirty="0"/>
              <a:t> </a:t>
            </a:r>
            <a:r>
              <a:rPr lang="ru-RU" dirty="0"/>
              <a:t>в процесс СПОН обусловлено </a:t>
            </a:r>
            <a:r>
              <a:rPr lang="ru-RU" b="1" dirty="0"/>
              <a:t>ишемией кишечной стенки </a:t>
            </a:r>
            <a:r>
              <a:rPr lang="ru-RU" dirty="0"/>
              <a:t>на фоне системного </a:t>
            </a:r>
            <a:r>
              <a:rPr lang="ru-RU" b="1" dirty="0" err="1"/>
              <a:t>вазоспазма</a:t>
            </a:r>
            <a:r>
              <a:rPr lang="ru-RU" b="1" dirty="0"/>
              <a:t> и </a:t>
            </a:r>
            <a:r>
              <a:rPr lang="ru-RU" b="1" dirty="0" err="1"/>
              <a:t>реперфузионных</a:t>
            </a:r>
            <a:r>
              <a:rPr lang="ru-RU" b="1" dirty="0"/>
              <a:t> поражений </a:t>
            </a:r>
            <a:r>
              <a:rPr lang="ru-RU" dirty="0"/>
              <a:t>с последующим </a:t>
            </a:r>
            <a:r>
              <a:rPr lang="ru-RU" b="1" dirty="0"/>
              <a:t>застоем, отеком слизистой, отслоением </a:t>
            </a:r>
            <a:r>
              <a:rPr lang="ru-RU" b="1" dirty="0" err="1"/>
              <a:t>энтероцитов</a:t>
            </a:r>
            <a:r>
              <a:rPr lang="ru-RU" b="1" dirty="0"/>
              <a:t>,</a:t>
            </a:r>
            <a:r>
              <a:rPr lang="ru-RU" dirty="0"/>
              <a:t> появлением многочисленных </a:t>
            </a:r>
            <a:r>
              <a:rPr lang="ru-RU" b="1" dirty="0"/>
              <a:t>геморрагий </a:t>
            </a:r>
            <a:r>
              <a:rPr lang="ru-RU" dirty="0"/>
              <a:t>в кишечной стенке и </a:t>
            </a:r>
            <a:r>
              <a:rPr lang="ru-RU" b="1" dirty="0"/>
              <a:t>повышением проницаемости ее для бактерий и эндотоксина</a:t>
            </a:r>
            <a:r>
              <a:rPr lang="ru-RU" dirty="0"/>
              <a:t>. </a:t>
            </a:r>
          </a:p>
          <a:p>
            <a:r>
              <a:rPr lang="ru-RU" b="1" dirty="0"/>
              <a:t>Механизмы саморегуляции</a:t>
            </a:r>
            <a:r>
              <a:rPr lang="ru-RU" dirty="0"/>
              <a:t>, </a:t>
            </a:r>
            <a:r>
              <a:rPr lang="ru-RU" dirty="0" err="1"/>
              <a:t>запускающиеся</a:t>
            </a:r>
            <a:r>
              <a:rPr lang="ru-RU" dirty="0"/>
              <a:t> после травмы или гиповолемии, </a:t>
            </a:r>
            <a:r>
              <a:rPr lang="ru-RU" b="1" dirty="0"/>
              <a:t>обеспечивают шунтирование крови от органов брюшной полости </a:t>
            </a:r>
            <a:r>
              <a:rPr lang="ru-RU" dirty="0"/>
              <a:t>даже после клинических признаков стабилизации гемодинамики, тем самым, обуславливая </a:t>
            </a:r>
            <a:r>
              <a:rPr lang="ru-RU" b="1" dirty="0"/>
              <a:t>более длительный период ишемии для органов ЖКТ</a:t>
            </a:r>
            <a:r>
              <a:rPr lang="ru-RU" dirty="0"/>
              <a:t> и, соответственно, </a:t>
            </a:r>
            <a:r>
              <a:rPr lang="ru-RU" b="1" dirty="0"/>
              <a:t>большую чувствительность их к действию ишемических и </a:t>
            </a:r>
            <a:r>
              <a:rPr lang="ru-RU" b="1" dirty="0" err="1"/>
              <a:t>реперфузионных</a:t>
            </a:r>
            <a:r>
              <a:rPr lang="ru-RU" b="1" dirty="0"/>
              <a:t> повреждений. </a:t>
            </a:r>
          </a:p>
          <a:p>
            <a:r>
              <a:rPr lang="ru-RU" dirty="0"/>
              <a:t>В результате возникает </a:t>
            </a:r>
            <a:r>
              <a:rPr lang="ru-RU" b="1" dirty="0"/>
              <a:t>системная </a:t>
            </a:r>
            <a:r>
              <a:rPr lang="ru-RU" b="1" dirty="0" err="1"/>
              <a:t>эндотоксемия</a:t>
            </a:r>
            <a:r>
              <a:rPr lang="ru-RU" b="1" dirty="0"/>
              <a:t>, прогрессирует парез кишечника</a:t>
            </a:r>
            <a:r>
              <a:rPr lang="ru-RU" dirty="0"/>
              <a:t>, в поздних стадиях СПОН дисфункция ЖКТ проявляется в виде </a:t>
            </a:r>
            <a:r>
              <a:rPr lang="ru-RU" b="1" dirty="0"/>
              <a:t>стрессовых кровотечений.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4ABB2E-D530-4189-958C-32D3CF5F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078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F71A0-422B-4329-9B08-9669B088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659"/>
            <a:ext cx="10515600" cy="960755"/>
          </a:xfrm>
        </p:spPr>
        <p:txBody>
          <a:bodyPr/>
          <a:lstStyle/>
          <a:p>
            <a:pPr algn="ctr"/>
            <a:r>
              <a:rPr lang="ru-RU" b="1" u="sng" dirty="0"/>
              <a:t>Миокард при СПОН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4A07C6-2018-4EAE-83A5-21351335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161414"/>
            <a:ext cx="11445240" cy="5495927"/>
          </a:xfrm>
        </p:spPr>
        <p:txBody>
          <a:bodyPr>
            <a:normAutofit/>
          </a:bodyPr>
          <a:lstStyle/>
          <a:p>
            <a:r>
              <a:rPr lang="ru-RU" sz="3200" dirty="0"/>
              <a:t>В </a:t>
            </a:r>
            <a:r>
              <a:rPr lang="ru-RU" sz="3200" dirty="0" err="1"/>
              <a:t>постреанимационном</a:t>
            </a:r>
            <a:r>
              <a:rPr lang="ru-RU" sz="3200" dirty="0"/>
              <a:t> периоде в субэндокардиальном слое </a:t>
            </a:r>
            <a:r>
              <a:rPr lang="ru-RU" sz="3200" b="1" i="1" dirty="0"/>
              <a:t>миокарда </a:t>
            </a:r>
            <a:r>
              <a:rPr lang="ru-RU" sz="3200" dirty="0"/>
              <a:t>возникают </a:t>
            </a:r>
            <a:r>
              <a:rPr lang="ru-RU" sz="3200" b="1" dirty="0"/>
              <a:t>геморрагии,</a:t>
            </a:r>
            <a:r>
              <a:rPr lang="ru-RU" sz="3200" dirty="0"/>
              <a:t> определяются </a:t>
            </a:r>
            <a:r>
              <a:rPr lang="ru-RU" sz="3200" b="1" dirty="0"/>
              <a:t>очаги </a:t>
            </a:r>
            <a:r>
              <a:rPr lang="ru-RU" sz="3200" b="1" dirty="0" err="1"/>
              <a:t>микротромбозов</a:t>
            </a:r>
            <a:r>
              <a:rPr lang="ru-RU" sz="3200" b="1" dirty="0"/>
              <a:t> и </a:t>
            </a:r>
            <a:r>
              <a:rPr lang="ru-RU" sz="3200" b="1" dirty="0" err="1"/>
              <a:t>микронекрозов</a:t>
            </a:r>
            <a:r>
              <a:rPr lang="ru-RU" sz="3200" b="1" dirty="0"/>
              <a:t>. </a:t>
            </a:r>
          </a:p>
          <a:p>
            <a:r>
              <a:rPr lang="ru-RU" sz="3200" dirty="0"/>
              <a:t>Эти изменения связывают с действием </a:t>
            </a:r>
            <a:r>
              <a:rPr lang="ru-RU" sz="3200" b="1" dirty="0"/>
              <a:t>высоких концентраций катехоламинов. </a:t>
            </a:r>
          </a:p>
          <a:p>
            <a:r>
              <a:rPr lang="ru-RU" sz="3200" dirty="0"/>
              <a:t>Миокард повреждается под действием циркулирующего пептида, образующегося при ишемии в поджелудочной железе (</a:t>
            </a:r>
            <a:r>
              <a:rPr lang="ru-RU" sz="3200" b="1" dirty="0"/>
              <a:t>фактора депрессии миокарда). </a:t>
            </a:r>
          </a:p>
          <a:p>
            <a:r>
              <a:rPr lang="ru-RU" sz="3200" dirty="0"/>
              <a:t>Клиника сердечной недостаточности определяется степенью </a:t>
            </a:r>
            <a:r>
              <a:rPr lang="ru-RU" sz="3200" b="1" dirty="0"/>
              <a:t>нарушения сократительной функции миокарда, развитием аритмий, ЭКГ-признаками повреждения сердца</a:t>
            </a:r>
            <a:r>
              <a:rPr lang="ru-RU" sz="32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F9E88E-69D5-4B06-9696-5A00EF1B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74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84CBF-10C0-40FB-9BB4-17026BAD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1" y="136525"/>
            <a:ext cx="11782269" cy="156566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Последовательность вовлечения систем при СПОН (клинические проявления):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13A919B-904B-4831-99E2-31B9B6AE95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680410"/>
              </p:ext>
            </p:extLst>
          </p:nvPr>
        </p:nvGraphicFramePr>
        <p:xfrm>
          <a:off x="119921" y="1528996"/>
          <a:ext cx="11782269" cy="505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2624E3-0AE0-40C1-946F-5A9E909D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6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26A9A-668C-443E-8F98-50C146F0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36525"/>
            <a:ext cx="10408920" cy="747395"/>
          </a:xfrm>
        </p:spPr>
        <p:txBody>
          <a:bodyPr/>
          <a:lstStyle/>
          <a:p>
            <a:pPr algn="ctr"/>
            <a:r>
              <a:rPr lang="ru-RU" b="1" u="sng" dirty="0"/>
              <a:t>ЦНС при СПОН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90C5B1-B86E-480D-B2DE-81E0D0B07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021080"/>
            <a:ext cx="11551920" cy="5547360"/>
          </a:xfrm>
        </p:spPr>
        <p:txBody>
          <a:bodyPr>
            <a:normAutofit/>
          </a:bodyPr>
          <a:lstStyle/>
          <a:p>
            <a:r>
              <a:rPr lang="ru-RU" sz="3200" i="1" dirty="0"/>
              <a:t>Повреждение </a:t>
            </a:r>
            <a:r>
              <a:rPr lang="ru-RU" sz="3200" b="1" i="1" dirty="0"/>
              <a:t>мозга</a:t>
            </a:r>
            <a:r>
              <a:rPr lang="ru-RU" sz="3200" i="1" dirty="0"/>
              <a:t> </a:t>
            </a:r>
            <a:r>
              <a:rPr lang="ru-RU" sz="3200" dirty="0"/>
              <a:t>может быть генерализованным, с развитием </a:t>
            </a:r>
            <a:r>
              <a:rPr lang="ru-RU" sz="3200" b="1" dirty="0"/>
              <a:t>комы </a:t>
            </a:r>
            <a:r>
              <a:rPr lang="ru-RU" sz="3200" dirty="0"/>
              <a:t>или локальным - с явлениями </a:t>
            </a:r>
            <a:r>
              <a:rPr lang="ru-RU" sz="3200" b="1" dirty="0"/>
              <a:t>очаговой симптоматики</a:t>
            </a:r>
            <a:r>
              <a:rPr lang="ru-RU" sz="3200" dirty="0"/>
              <a:t>. </a:t>
            </a:r>
          </a:p>
          <a:p>
            <a:r>
              <a:rPr lang="ru-RU" sz="3200" dirty="0"/>
              <a:t>Основной механизм - </a:t>
            </a:r>
            <a:r>
              <a:rPr lang="ru-RU" sz="3200" b="1" dirty="0"/>
              <a:t>гипоксия и ишемия мозга</a:t>
            </a:r>
            <a:r>
              <a:rPr lang="ru-RU" sz="3200" dirty="0"/>
              <a:t>, приводящие к набуханию (</a:t>
            </a:r>
            <a:r>
              <a:rPr lang="ru-RU" sz="3200" b="1" dirty="0"/>
              <a:t>внутриклеточному отеку</a:t>
            </a:r>
            <a:r>
              <a:rPr lang="ru-RU" sz="3200" dirty="0"/>
              <a:t>) мозга. </a:t>
            </a:r>
          </a:p>
          <a:p>
            <a:r>
              <a:rPr lang="ru-RU" sz="3200" dirty="0"/>
              <a:t>В результате </a:t>
            </a:r>
            <a:r>
              <a:rPr lang="ru-RU" sz="3200" b="1" dirty="0"/>
              <a:t>повышается внутричерепное давление </a:t>
            </a:r>
            <a:r>
              <a:rPr lang="ru-RU" sz="3200" dirty="0"/>
              <a:t>и </a:t>
            </a:r>
            <a:r>
              <a:rPr lang="ru-RU" sz="3200" b="1" dirty="0"/>
              <a:t>дополнительно ухудшается кровоснабжение мозга. </a:t>
            </a:r>
          </a:p>
          <a:p>
            <a:r>
              <a:rPr lang="ru-RU" sz="3200" b="1" dirty="0"/>
              <a:t>Нарушению сенсорного аппарата и дестабилизации гемодинамики </a:t>
            </a:r>
            <a:r>
              <a:rPr lang="ru-RU" sz="3200" dirty="0"/>
              <a:t>способствуют </a:t>
            </a:r>
            <a:r>
              <a:rPr lang="ru-RU" sz="3200" b="1" dirty="0"/>
              <a:t>эндорфины - эндогенные миметики опиатов</a:t>
            </a:r>
            <a:r>
              <a:rPr lang="ru-RU" sz="3200" dirty="0"/>
              <a:t>, действующие в ЦНС.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A8498D-A7A2-432F-B482-7254CB5C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6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02CB7-9EDE-4FDD-A790-E052A121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1"/>
            <a:ext cx="11643360" cy="92963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ТЯЖЕСТЬ КОМЫ ПО ШКАЛЕ ГЛАЗГО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9088814-DBA1-4C70-A401-23C6EF9FD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760943"/>
              </p:ext>
            </p:extLst>
          </p:nvPr>
        </p:nvGraphicFramePr>
        <p:xfrm>
          <a:off x="168275" y="1036638"/>
          <a:ext cx="11642726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363">
                  <a:extLst>
                    <a:ext uri="{9D8B030D-6E8A-4147-A177-3AD203B41FA5}">
                      <a16:colId xmlns:a16="http://schemas.microsoft.com/office/drawing/2014/main" val="2340395840"/>
                    </a:ext>
                  </a:extLst>
                </a:gridCol>
                <a:gridCol w="5821363">
                  <a:extLst>
                    <a:ext uri="{9D8B030D-6E8A-4147-A177-3AD203B41FA5}">
                      <a16:colId xmlns:a16="http://schemas.microsoft.com/office/drawing/2014/main" val="3876393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6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Открывание глаз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произвольное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на обращенную речь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на болевой стимул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13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Двигательная реакция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выполняет команды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целенаправленная на болевой раздражитель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нецеленаправленная на болевой раздражитель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тоническое сгибание на болевой раздражитель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тоническое разгибание на болевой раздражитель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55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ориентированная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спутанная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непонятные слова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нечленораздельная речь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72713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20F5E2-EDBB-417D-BD29-C711CC9F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90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BF661-7322-497A-B8B6-9C5B59B4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835"/>
          </a:xfrm>
        </p:spPr>
        <p:txBody>
          <a:bodyPr/>
          <a:lstStyle/>
          <a:p>
            <a:pPr algn="ctr"/>
            <a:r>
              <a:rPr lang="ru-RU" b="1" u="sng" dirty="0"/>
              <a:t>Иммунная система при СПОН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2D1513-FBA2-408E-8E52-217077372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371600"/>
            <a:ext cx="1129284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u="sng" dirty="0"/>
              <a:t>У больных с СПОН практически в 100% выявляются дефекты </a:t>
            </a:r>
            <a:r>
              <a:rPr lang="ru-RU" sz="3200" i="1" u="sng" dirty="0"/>
              <a:t>иммунной системы:</a:t>
            </a:r>
          </a:p>
          <a:p>
            <a:r>
              <a:rPr lang="ru-RU" sz="3200" b="1" dirty="0"/>
              <a:t>увеличивается продукция PgE</a:t>
            </a:r>
            <a:r>
              <a:rPr lang="ru-RU" sz="3200" b="1" baseline="-25000" dirty="0"/>
              <a:t>2</a:t>
            </a:r>
            <a:r>
              <a:rPr lang="ru-RU" sz="3200" dirty="0"/>
              <a:t>, оказывающего </a:t>
            </a:r>
            <a:r>
              <a:rPr lang="ru-RU" sz="3200" b="1" dirty="0"/>
              <a:t>иммунодепрессивный эффект </a:t>
            </a:r>
            <a:r>
              <a:rPr lang="ru-RU" sz="3200" dirty="0"/>
              <a:t>(эта реакция может быть блокирована ингибитором </a:t>
            </a:r>
            <a:r>
              <a:rPr lang="ru-RU" sz="3200" dirty="0" err="1"/>
              <a:t>циклоксигеназы</a:t>
            </a:r>
            <a:r>
              <a:rPr lang="ru-RU" sz="3200" dirty="0"/>
              <a:t> - ибупрофеном); </a:t>
            </a:r>
          </a:p>
          <a:p>
            <a:r>
              <a:rPr lang="ru-RU" sz="3200" b="1" dirty="0"/>
              <a:t>уменьшается продукция Т-лимфоцитами IL-2</a:t>
            </a:r>
            <a:r>
              <a:rPr lang="ru-RU" sz="3200" dirty="0"/>
              <a:t>, который необходим для клеточного иммунитета, </a:t>
            </a:r>
          </a:p>
          <a:p>
            <a:r>
              <a:rPr lang="ru-RU" sz="3200" b="1" dirty="0"/>
              <a:t>снижается активность клеток-киллеров и стимуляция продукции нейтрофилов; </a:t>
            </a:r>
          </a:p>
          <a:p>
            <a:r>
              <a:rPr lang="ru-RU" sz="3200" b="1" dirty="0"/>
              <a:t>увеличивается концентрация IL-6, TNFα в крови.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EFEEF6-9E3F-4B5F-AC5A-C156B880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57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6CB23-3779-45EE-99B2-4AF5A7C0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Эндотелиальная система при СПОН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18C01-46CA-4EE1-87C4-37DA668F7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Маркером дисфункции </a:t>
            </a:r>
            <a:r>
              <a:rPr lang="ru-RU" sz="3600" dirty="0"/>
              <a:t>эндотелиальной системы в процессе СПОН является уровень циркулирующих в крови </a:t>
            </a:r>
            <a:r>
              <a:rPr lang="ru-RU" sz="3600" b="1" dirty="0" err="1"/>
              <a:t>эндотелиоцитов</a:t>
            </a:r>
            <a:r>
              <a:rPr lang="ru-RU" sz="3600" dirty="0"/>
              <a:t> и </a:t>
            </a:r>
            <a:r>
              <a:rPr lang="ru-RU" sz="3600" b="1" dirty="0"/>
              <a:t>молекул клеточной адгезии</a:t>
            </a:r>
            <a:r>
              <a:rPr lang="ru-RU" sz="3600" dirty="0"/>
              <a:t> (фактор Виллебранда, </a:t>
            </a:r>
            <a:r>
              <a:rPr lang="ru-RU" sz="3600" dirty="0" err="1"/>
              <a:t>фибронектин</a:t>
            </a:r>
            <a:r>
              <a:rPr lang="ru-RU" sz="3600" dirty="0"/>
              <a:t>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D976B0-A40A-4A71-A606-C203BDD6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9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14F40-FB08-432A-8E91-E237B3CF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61" y="293923"/>
            <a:ext cx="10379439" cy="6691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КРИТЕРИИ ОЦЕНКИ СПОН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31F4B-FFD7-47A0-B1BA-965F2333D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3" y="1424066"/>
            <a:ext cx="11572406" cy="5156615"/>
          </a:xfrm>
        </p:spPr>
        <p:txBody>
          <a:bodyPr>
            <a:normAutofit/>
          </a:bodyPr>
          <a:lstStyle/>
          <a:p>
            <a:r>
              <a:rPr lang="ru-RU" sz="3200" dirty="0"/>
              <a:t>Существует около 20 шкал, используемых для оценки тяжести СПОН и прогнозирования его течения.</a:t>
            </a:r>
          </a:p>
          <a:p>
            <a:endParaRPr lang="ru-RU" sz="3200" dirty="0"/>
          </a:p>
          <a:p>
            <a:r>
              <a:rPr lang="ru-RU" sz="3200" dirty="0"/>
              <a:t>Система </a:t>
            </a:r>
            <a:r>
              <a:rPr lang="ru-RU" sz="3200" b="1" dirty="0"/>
              <a:t>АРАСНЕ II </a:t>
            </a:r>
            <a:r>
              <a:rPr lang="ru-RU" sz="3200" dirty="0"/>
              <a:t>предназначена для оценки и прогноза течения заболеваний у больных, находящихся на лечении в отделениях интенсивной терапии и реанимации. </a:t>
            </a:r>
          </a:p>
          <a:p>
            <a:endParaRPr lang="ru-RU" sz="3200" dirty="0"/>
          </a:p>
          <a:p>
            <a:r>
              <a:rPr lang="ru-RU" sz="3200" dirty="0"/>
              <a:t>Система </a:t>
            </a:r>
            <a:r>
              <a:rPr lang="en-US" sz="3200" b="1" dirty="0"/>
              <a:t>SOFA </a:t>
            </a:r>
            <a:r>
              <a:rPr lang="ru-RU" sz="3200" b="1" dirty="0"/>
              <a:t>(</a:t>
            </a:r>
            <a:r>
              <a:rPr lang="en-US" sz="3200" dirty="0"/>
              <a:t>Sequential Organ Failure Assessment</a:t>
            </a:r>
            <a:r>
              <a:rPr lang="ru-RU" sz="3200" dirty="0"/>
              <a:t>) позволяет оценить нарушение органов и систем у больных с сепсисом.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4AC878-935E-4377-9F6E-C66FC252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29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075" name="Picture 3" descr="C:\Users\patfiza\Desktop\37806_html_m3f4fd0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8911" cy="5629996"/>
          </a:xfrm>
          <a:prstGeom prst="rect">
            <a:avLst/>
          </a:prstGeom>
          <a:noFill/>
        </p:spPr>
      </p:pic>
      <p:pic>
        <p:nvPicPr>
          <p:cNvPr id="3076" name="Picture 4" descr="C:\Users\patfiza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3475" y="5143500"/>
            <a:ext cx="3438525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1B648-61D8-4A02-9B9E-75AE114B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723"/>
            <a:ext cx="12192000" cy="15485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Система оценки тяжести состояния и прогноза течения заболевания у тяжелых больных 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3100" b="1" dirty="0"/>
              <a:t> </a:t>
            </a:r>
            <a:r>
              <a:rPr lang="ru-RU" sz="4000" b="1" i="1" u="sng" dirty="0"/>
              <a:t>АРАСНЕ II (</a:t>
            </a:r>
            <a:r>
              <a:rPr lang="ru-RU" sz="4000" b="1" i="1" u="sng" dirty="0" err="1"/>
              <a:t>Acute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Physilogy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And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Chronic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Health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Evaluation</a:t>
            </a:r>
            <a:r>
              <a:rPr lang="ru-RU" sz="4000" b="1" i="1" u="sng" dirty="0"/>
              <a:t>)</a:t>
            </a:r>
            <a:br>
              <a:rPr lang="ru-RU" sz="4000" b="1" i="1" u="sng" dirty="0"/>
            </a:br>
            <a:r>
              <a:rPr lang="ru-RU" sz="4000" b="1" i="1" u="sng" dirty="0"/>
              <a:t/>
            </a:r>
            <a:br>
              <a:rPr lang="ru-RU" sz="4000" b="1" i="1" u="sng" dirty="0"/>
            </a:br>
            <a:r>
              <a:rPr lang="ru-RU" sz="3200" b="1" dirty="0"/>
              <a:t>КРИТЕРИИ ОЦЕНКИ СПОН</a:t>
            </a:r>
            <a:r>
              <a:rPr lang="ru-RU" sz="3100" b="1" i="1" dirty="0"/>
              <a:t/>
            </a:r>
            <a:br>
              <a:rPr lang="ru-RU" sz="3100" b="1" i="1" dirty="0"/>
            </a:br>
            <a:endParaRPr lang="ru-RU" sz="3100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EEA7BB-8A7E-4BDE-B65E-25ABC7BE7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9303"/>
            <a:ext cx="11887200" cy="49221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/>
              <a:t>Для получения количественного показателя состояния пациента в баллах необходимо дать суммарную оценку по </a:t>
            </a:r>
            <a:r>
              <a:rPr lang="ru-RU" sz="3200" b="1" dirty="0"/>
              <a:t>3 составляющим:</a:t>
            </a:r>
          </a:p>
          <a:p>
            <a:pPr marL="0" indent="0" algn="ctr">
              <a:buNone/>
            </a:pPr>
            <a:endParaRPr lang="ru-RU" sz="3200" b="1" dirty="0"/>
          </a:p>
          <a:p>
            <a:r>
              <a:rPr lang="ru-RU" sz="3200" b="1" dirty="0"/>
              <a:t>1. </a:t>
            </a:r>
            <a:r>
              <a:rPr lang="ru-RU" sz="3200" b="1" i="1" dirty="0"/>
              <a:t>Экстренную оценку физиологических функций (ЭОФФ) </a:t>
            </a:r>
            <a:r>
              <a:rPr lang="ru-RU" sz="3200" dirty="0"/>
              <a:t>проводят в </a:t>
            </a:r>
            <a:r>
              <a:rPr lang="ru-RU" sz="3200" b="1" dirty="0"/>
              <a:t>первые 24 часа </a:t>
            </a:r>
            <a:r>
              <a:rPr lang="ru-RU" sz="3200" dirty="0"/>
              <a:t>с момента поступления больного в отделение интенсивной терапии по </a:t>
            </a:r>
            <a:r>
              <a:rPr lang="ru-RU" sz="3200" b="1" dirty="0"/>
              <a:t>12 показателям</a:t>
            </a:r>
            <a:r>
              <a:rPr lang="ru-RU" sz="3200" dirty="0"/>
              <a:t>. </a:t>
            </a:r>
          </a:p>
          <a:p>
            <a:pPr marL="630238"/>
            <a:r>
              <a:rPr lang="ru-RU" sz="3200" b="1" dirty="0"/>
              <a:t>Отклонения</a:t>
            </a:r>
            <a:r>
              <a:rPr lang="ru-RU" sz="3200" dirty="0"/>
              <a:t> каждого от нормы показателя, выраженного в баллах от </a:t>
            </a:r>
            <a:r>
              <a:rPr lang="ru-RU" sz="3200" b="1" dirty="0"/>
              <a:t>0 до 4</a:t>
            </a:r>
            <a:r>
              <a:rPr lang="ru-RU" sz="3200" dirty="0"/>
              <a:t>, </a:t>
            </a:r>
            <a:r>
              <a:rPr lang="ru-RU" sz="3200" b="1" dirty="0"/>
              <a:t>суммируются</a:t>
            </a:r>
            <a:r>
              <a:rPr lang="ru-RU" sz="3200" dirty="0"/>
              <a:t>. </a:t>
            </a:r>
          </a:p>
          <a:p>
            <a:pPr marL="630238"/>
            <a:r>
              <a:rPr lang="ru-RU" sz="3200" dirty="0"/>
              <a:t>Оценка по </a:t>
            </a:r>
            <a:r>
              <a:rPr lang="ru-RU" sz="3200" b="1" dirty="0"/>
              <a:t>шкале Глазго </a:t>
            </a:r>
            <a:r>
              <a:rPr lang="ru-RU" sz="3200" dirty="0"/>
              <a:t>проводится </a:t>
            </a:r>
            <a:r>
              <a:rPr lang="ru-RU" sz="3200" b="1" dirty="0"/>
              <a:t>субъективно </a:t>
            </a:r>
            <a:r>
              <a:rPr lang="ru-RU" sz="3200" dirty="0"/>
              <a:t>(благоприятный прогноз - 15 баллов; неблагоприятный - 3 балла);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15418E-8D25-477D-A9CD-D8951C7D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76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3D6AD-E585-4FA3-B4C9-532305C3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862"/>
            <a:ext cx="10515600" cy="1271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КРИТЕРИИ ОЦЕНКИ СПОН</a:t>
            </a:r>
            <a:br>
              <a:rPr lang="ru-RU" b="1" dirty="0"/>
            </a:br>
            <a:r>
              <a:rPr lang="ru-RU" b="1" i="1" dirty="0"/>
              <a:t>АРАСНЕ II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54D6D1-6A47-4536-9ADA-404CE7E64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26" y="1404937"/>
            <a:ext cx="10784174" cy="5316538"/>
          </a:xfrm>
        </p:spPr>
        <p:txBody>
          <a:bodyPr/>
          <a:lstStyle/>
          <a:p>
            <a:r>
              <a:rPr lang="ru-RU" b="1" dirty="0"/>
              <a:t>2. </a:t>
            </a:r>
            <a:r>
              <a:rPr lang="ru-RU" b="1" i="1" dirty="0"/>
              <a:t>Оценка возраста </a:t>
            </a:r>
            <a:r>
              <a:rPr lang="ru-RU" dirty="0"/>
              <a:t>и внесение </a:t>
            </a:r>
            <a:r>
              <a:rPr lang="ru-RU" b="1" dirty="0"/>
              <a:t>поправок</a:t>
            </a:r>
            <a:r>
              <a:rPr lang="ru-RU" dirty="0"/>
              <a:t> в шкалу АРАНСЕ II (по </a:t>
            </a:r>
            <a:r>
              <a:rPr lang="ru-RU" dirty="0" err="1"/>
              <a:t>шестибалльной</a:t>
            </a:r>
            <a:r>
              <a:rPr lang="ru-RU" dirty="0"/>
              <a:t> шкале):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ECA829-BAAF-4126-927D-67796175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6734387-9DB3-49ED-828F-0CD17F90C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974133"/>
              </p:ext>
            </p:extLst>
          </p:nvPr>
        </p:nvGraphicFramePr>
        <p:xfrm>
          <a:off x="1094014" y="2496877"/>
          <a:ext cx="9334054" cy="419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132">
                  <a:extLst>
                    <a:ext uri="{9D8B030D-6E8A-4147-A177-3AD203B41FA5}">
                      <a16:colId xmlns:a16="http://schemas.microsoft.com/office/drawing/2014/main" val="2373792763"/>
                    </a:ext>
                  </a:extLst>
                </a:gridCol>
                <a:gridCol w="4691922">
                  <a:extLst>
                    <a:ext uri="{9D8B030D-6E8A-4147-A177-3AD203B41FA5}">
                      <a16:colId xmlns:a16="http://schemas.microsoft.com/office/drawing/2014/main" val="683900997"/>
                    </a:ext>
                  </a:extLst>
                </a:gridCol>
              </a:tblGrid>
              <a:tr h="67986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Баллы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756292"/>
                  </a:ext>
                </a:extLst>
              </a:tr>
              <a:tr h="679863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&lt;44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487631"/>
                  </a:ext>
                </a:extLst>
              </a:tr>
              <a:tr h="79894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45-54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536419"/>
                  </a:ext>
                </a:extLst>
              </a:tr>
              <a:tr h="679863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55-64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187244"/>
                  </a:ext>
                </a:extLst>
              </a:tr>
              <a:tr h="679863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65-74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750148"/>
                  </a:ext>
                </a:extLst>
              </a:tr>
              <a:tr h="679863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&gt;75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48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24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2FD90-BFE7-483F-810A-DD0C1AC4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0"/>
            <a:ext cx="10863943" cy="132261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КРИТЕРИИ ОЦЕНКИ СПОН</a:t>
            </a:r>
            <a:br>
              <a:rPr lang="ru-RU" b="1" dirty="0"/>
            </a:br>
            <a:r>
              <a:rPr lang="ru-RU" b="1" i="1" dirty="0"/>
              <a:t>АРАСНЕ II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ECC19-6A6E-4555-9BB0-AD5DD6E8B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7" y="1322613"/>
            <a:ext cx="11755234" cy="5398861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/>
              <a:t>3. </a:t>
            </a:r>
            <a:r>
              <a:rPr lang="ru-RU" sz="3200" dirty="0"/>
              <a:t>Оценку </a:t>
            </a:r>
            <a:r>
              <a:rPr lang="ru-RU" sz="3200" b="1" dirty="0"/>
              <a:t>сопутствующих заболеваний </a:t>
            </a:r>
            <a:r>
              <a:rPr lang="ru-RU" sz="3200" dirty="0"/>
              <a:t>и внесение </a:t>
            </a:r>
            <a:r>
              <a:rPr lang="ru-RU" sz="3200" b="1" dirty="0"/>
              <a:t>поправок по 5 дополнительным критериям:</a:t>
            </a:r>
            <a:r>
              <a:rPr lang="ru-RU" sz="3200" dirty="0"/>
              <a:t> цирроз печени; ишемическая болезнь сердца (стенокардия напряжения, IV функциональный класс), тяжелая обструктивная болезнь легких; хронический диализ; иммунодефицит.</a:t>
            </a:r>
          </a:p>
          <a:p>
            <a:endParaRPr lang="ru-RU" sz="3200" dirty="0"/>
          </a:p>
          <a:p>
            <a:r>
              <a:rPr lang="ru-RU" dirty="0"/>
              <a:t>При наличии </a:t>
            </a:r>
            <a:r>
              <a:rPr lang="ru-RU" b="1" dirty="0"/>
              <a:t>какого-либо другого заболевания добавляют 2 балла </a:t>
            </a:r>
            <a:r>
              <a:rPr lang="ru-RU" dirty="0"/>
              <a:t>терапевтическим или плановым хирургическим больным; в случае </a:t>
            </a:r>
            <a:r>
              <a:rPr lang="ru-RU" b="1" dirty="0"/>
              <a:t>экстренного хирургического вмешательства </a:t>
            </a:r>
            <a:r>
              <a:rPr lang="ru-RU" dirty="0"/>
              <a:t>добавляют </a:t>
            </a:r>
            <a:r>
              <a:rPr lang="ru-RU" b="1" dirty="0"/>
              <a:t>5 баллов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dirty="0"/>
              <a:t>Таким образом, для получения общей суммы баллов по системе АРАСНЕ II необходимо суммировать баллы: </a:t>
            </a:r>
          </a:p>
          <a:p>
            <a:pPr marL="0" indent="0" algn="ctr">
              <a:buNone/>
            </a:pPr>
            <a:r>
              <a:rPr lang="ru-RU" sz="3500" b="1" dirty="0"/>
              <a:t>ЭОФФ + поправка на возраст + поправка на сопутствующие болезни + поправка на экстренность хирургического вмешательства.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EE49E1-0EAD-44BB-8DCE-6D240BEB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91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23CEFA-F6A8-4BD0-8170-45A16EF4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55CEA7-C583-4F96-A55D-D5D1773CD9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315" y="0"/>
            <a:ext cx="920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6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04273-0C8B-4B7D-9A3C-95AADECB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4" y="1"/>
            <a:ext cx="11557416" cy="1469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u="sng" dirty="0"/>
              <a:t>Легкие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100" b="1" dirty="0"/>
              <a:t>являются своеобразным фильтром на границе малого и большого круга кровообращения, так как: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1843C8-2480-412D-9A39-E2CFC8288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11" y="1469035"/>
            <a:ext cx="11557416" cy="5252440"/>
          </a:xfrm>
        </p:spPr>
        <p:txBody>
          <a:bodyPr>
            <a:normAutofit/>
          </a:bodyPr>
          <a:lstStyle/>
          <a:p>
            <a:r>
              <a:rPr lang="ru-RU" sz="3200" dirty="0"/>
              <a:t>В эндотелии легочных сосудов, составляющем 25% всего микроциркуляторного русла, находится </a:t>
            </a:r>
            <a:r>
              <a:rPr lang="ru-RU" sz="3200" b="1" dirty="0"/>
              <a:t>множество ферментных систем</a:t>
            </a:r>
            <a:r>
              <a:rPr lang="ru-RU" sz="3200" dirty="0"/>
              <a:t>, которые осуществляют </a:t>
            </a:r>
            <a:r>
              <a:rPr lang="ru-RU" sz="3200" b="1" dirty="0"/>
              <a:t>регуляцию водно-солевого обмена</a:t>
            </a:r>
            <a:r>
              <a:rPr lang="ru-RU" sz="3200" dirty="0"/>
              <a:t>, участвуют в </a:t>
            </a:r>
            <a:r>
              <a:rPr lang="ru-RU" sz="3200" b="1" dirty="0"/>
              <a:t>метаболизме белков, жиров и углеводов, инактивируют большую часть гормонов</a:t>
            </a:r>
            <a:r>
              <a:rPr lang="ru-RU" sz="3200" dirty="0"/>
              <a:t>, являющихся «локальными», т. е. действующих </a:t>
            </a:r>
            <a:r>
              <a:rPr lang="ru-RU" sz="3200" dirty="0" err="1"/>
              <a:t>местно</a:t>
            </a:r>
            <a:r>
              <a:rPr lang="ru-RU" sz="3200" dirty="0"/>
              <a:t>, не достигая артериального кровотока.</a:t>
            </a:r>
          </a:p>
          <a:p>
            <a:r>
              <a:rPr lang="ru-RU" sz="3200" dirty="0"/>
              <a:t>В легких происходит </a:t>
            </a:r>
            <a:r>
              <a:rPr lang="ru-RU" sz="3200" b="1" dirty="0"/>
              <a:t>регуляция свертывающей, антикоагулянтной и </a:t>
            </a:r>
            <a:r>
              <a:rPr lang="ru-RU" sz="3200" b="1" dirty="0" err="1"/>
              <a:t>фибринолитической</a:t>
            </a:r>
            <a:r>
              <a:rPr lang="ru-RU" sz="3200" b="1" dirty="0"/>
              <a:t> активности</a:t>
            </a:r>
            <a:r>
              <a:rPr lang="ru-RU" sz="3200" dirty="0"/>
              <a:t>. </a:t>
            </a:r>
          </a:p>
          <a:p>
            <a:r>
              <a:rPr lang="ru-RU" sz="3200" dirty="0"/>
              <a:t>Значительное количество </a:t>
            </a:r>
            <a:r>
              <a:rPr lang="ru-RU" sz="3200" b="1" dirty="0"/>
              <a:t>микроагрегатов и </a:t>
            </a:r>
            <a:r>
              <a:rPr lang="ru-RU" sz="3200" b="1" dirty="0" err="1"/>
              <a:t>микроэмболов</a:t>
            </a:r>
            <a:r>
              <a:rPr lang="ru-RU" sz="3200" b="1" dirty="0"/>
              <a:t> и обломков клеток </a:t>
            </a:r>
            <a:r>
              <a:rPr lang="ru-RU" sz="3200" b="1" dirty="0" err="1"/>
              <a:t>лизируется</a:t>
            </a:r>
            <a:r>
              <a:rPr lang="ru-RU" sz="3200" b="1" dirty="0"/>
              <a:t> в микрососудах легких</a:t>
            </a:r>
            <a:r>
              <a:rPr lang="ru-RU" sz="32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2599A3-FAB0-4093-8DD3-92AE9C37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55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B93D1F4-7761-4545-A666-C80431E6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0"/>
            <a:ext cx="10798629" cy="128995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Недостатки шкалы АРАСНЕ II: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6070701-C495-402A-89F6-250506673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289958"/>
            <a:ext cx="11838214" cy="54315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1. Невозможность использования до 18-и лет. </a:t>
            </a:r>
          </a:p>
          <a:p>
            <a:pPr marL="0" indent="0">
              <a:buNone/>
            </a:pPr>
            <a:r>
              <a:rPr lang="ru-RU" dirty="0"/>
              <a:t>2. Общее состояние здоровья должно оцениваться только у тяжёлых больных, иначе добавление этого показателя ведёт к переоценке. </a:t>
            </a:r>
          </a:p>
          <a:p>
            <a:pPr marL="0" indent="0">
              <a:buNone/>
            </a:pPr>
            <a:r>
              <a:rPr lang="ru-RU" dirty="0"/>
              <a:t>3. Отсутствует оценка до поступления в отделение интенсивной терапии, (появилась в шкале APACHE III). </a:t>
            </a:r>
          </a:p>
          <a:p>
            <a:pPr marL="0" indent="0">
              <a:buNone/>
            </a:pPr>
            <a:r>
              <a:rPr lang="ru-RU" dirty="0"/>
              <a:t>4. В случае смерти в первые 8 часов после поступления оценка данных не имеет смысла. </a:t>
            </a:r>
          </a:p>
          <a:p>
            <a:pPr marL="0" indent="0">
              <a:buNone/>
            </a:pPr>
            <a:r>
              <a:rPr lang="ru-RU" dirty="0"/>
              <a:t>5. У </a:t>
            </a:r>
            <a:r>
              <a:rPr lang="ru-RU" dirty="0" err="1"/>
              <a:t>седатированных</a:t>
            </a:r>
            <a:r>
              <a:rPr lang="ru-RU" dirty="0"/>
              <a:t>, </a:t>
            </a:r>
            <a:r>
              <a:rPr lang="ru-RU" dirty="0" err="1"/>
              <a:t>интубированных</a:t>
            </a:r>
            <a:r>
              <a:rPr lang="ru-RU" dirty="0"/>
              <a:t> больных оценка по шкале Глазго должна быть равна 15-и (норма), в случае наличия неврологической патологии в анамнезе эта оценка может быть снижена. </a:t>
            </a:r>
          </a:p>
          <a:p>
            <a:pPr marL="0" indent="0">
              <a:buNone/>
            </a:pPr>
            <a:r>
              <a:rPr lang="ru-RU" dirty="0"/>
              <a:t>6. При частом повторном использовании шкала даёт несколько более высокую оценку. </a:t>
            </a:r>
          </a:p>
          <a:p>
            <a:pPr marL="0" indent="0">
              <a:buNone/>
            </a:pPr>
            <a:r>
              <a:rPr lang="ru-RU" dirty="0"/>
              <a:t>7. Ряд диагностических категорий пропущена (</a:t>
            </a:r>
            <a:r>
              <a:rPr lang="ru-RU" dirty="0" err="1"/>
              <a:t>преэклампсия</a:t>
            </a:r>
            <a:r>
              <a:rPr lang="ru-RU" dirty="0"/>
              <a:t>, ожоги и другие состояния), а коэффициент повреждённого органа не всегда даёт точную картину состояния. </a:t>
            </a:r>
          </a:p>
          <a:p>
            <a:pPr marL="0" indent="0">
              <a:buNone/>
            </a:pPr>
            <a:r>
              <a:rPr lang="ru-RU" dirty="0"/>
              <a:t>8. При меньшем диагностическом коэффициенте оценка шкалы более значительна.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BDEE467-54BD-47E2-ACE2-9597EB30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2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147363-3E0A-4871-BD0E-CD020976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F4F71-DCE3-4B18-A1C8-764504188F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" y="339213"/>
            <a:ext cx="12191999" cy="6017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Для унификации </a:t>
            </a:r>
            <a:r>
              <a:rPr lang="ru-RU" sz="3600" b="1" i="1" dirty="0"/>
              <a:t>оценки тяжести состояния больных </a:t>
            </a:r>
            <a:r>
              <a:rPr lang="ru-RU" sz="3600" dirty="0"/>
              <a:t>в критическом состоянии, предлагаются и другие объективные системы - </a:t>
            </a:r>
            <a:r>
              <a:rPr lang="ru-RU" sz="3600" b="1" i="1" dirty="0"/>
              <a:t>шкалы оценки функциональных нарушений </a:t>
            </a:r>
            <a:r>
              <a:rPr lang="ru-RU" sz="3600" dirty="0"/>
              <a:t>(</a:t>
            </a:r>
            <a:r>
              <a:rPr lang="ru-RU" sz="3600" b="1" dirty="0"/>
              <a:t>АРАСНЕ III-</a:t>
            </a:r>
            <a:r>
              <a:rPr lang="en-US" dirty="0"/>
              <a:t>Acute </a:t>
            </a:r>
            <a:r>
              <a:rPr lang="en-US" dirty="0" err="1"/>
              <a:t>Physilogy</a:t>
            </a:r>
            <a:r>
              <a:rPr lang="en-US" dirty="0"/>
              <a:t> And Chronic Health Evaluation</a:t>
            </a:r>
            <a:r>
              <a:rPr lang="ru-RU" sz="3600" b="1" dirty="0"/>
              <a:t>, SAPS-</a:t>
            </a:r>
            <a:r>
              <a:rPr lang="en-US" dirty="0"/>
              <a:t> </a:t>
            </a:r>
            <a:r>
              <a:rPr lang="en-US" dirty="0" err="1"/>
              <a:t>Simplfied</a:t>
            </a:r>
            <a:r>
              <a:rPr lang="en-US" dirty="0"/>
              <a:t> Acute Physiological Score</a:t>
            </a:r>
            <a:r>
              <a:rPr lang="ru-RU" sz="3600" dirty="0"/>
              <a:t>) и </a:t>
            </a:r>
            <a:r>
              <a:rPr lang="ru-RU" sz="3600" b="1" i="1" dirty="0"/>
              <a:t>оценки степени полиорганной недостаточности </a:t>
            </a:r>
            <a:r>
              <a:rPr lang="ru-RU" sz="3600" dirty="0"/>
              <a:t>(</a:t>
            </a:r>
            <a:r>
              <a:rPr lang="ru-RU" sz="3600" b="1" dirty="0"/>
              <a:t>MODS-</a:t>
            </a:r>
            <a:r>
              <a:rPr lang="en-US" dirty="0"/>
              <a:t> Multiple Organ Dysfunction Score</a:t>
            </a:r>
            <a:r>
              <a:rPr lang="ru-RU" sz="3600" dirty="0"/>
              <a:t>). 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b="1" dirty="0"/>
              <a:t>Однако</a:t>
            </a:r>
            <a:r>
              <a:rPr lang="ru-RU" sz="3600" dirty="0"/>
              <a:t> ограниченные лабораторно-диагностические возможности лечебного учреждения не всегда позволяют использовать эти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3107247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C75D6-D90B-4246-84F2-AAABB7EE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86478"/>
            <a:ext cx="10364449" cy="789118"/>
          </a:xfrm>
        </p:spPr>
        <p:txBody>
          <a:bodyPr/>
          <a:lstStyle/>
          <a:p>
            <a:pPr algn="ctr"/>
            <a:r>
              <a:rPr lang="ru-RU" b="1" dirty="0"/>
              <a:t>КРИТЕРИИ ОЦЕНКИ СПОН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5B8CA-18FD-49F3-A1CE-1EAC881A2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075596"/>
            <a:ext cx="10989129" cy="56458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Также</a:t>
            </a:r>
            <a:r>
              <a:rPr lang="ru-RU" sz="3600" dirty="0"/>
              <a:t> существует система оценки состояния больного, разработанную </a:t>
            </a:r>
            <a:r>
              <a:rPr lang="ru-RU" sz="3600" b="1" dirty="0"/>
              <a:t>А. Л. Левит с соавт. (2000), </a:t>
            </a:r>
            <a:r>
              <a:rPr lang="ru-RU" sz="3600" dirty="0"/>
              <a:t>позволяющую оценить </a:t>
            </a:r>
            <a:r>
              <a:rPr lang="ru-RU" sz="3600" b="1" dirty="0"/>
              <a:t>степень дисфункции основных органных систем в динамике, адекватность применяемых методов интенсивной терапии и необходимость ее коррекции</a:t>
            </a:r>
            <a:r>
              <a:rPr lang="ru-RU" sz="3600" dirty="0"/>
              <a:t>. </a:t>
            </a:r>
          </a:p>
          <a:p>
            <a:pPr marL="0" indent="0" algn="ctr">
              <a:buNone/>
            </a:pPr>
            <a:r>
              <a:rPr lang="ru-RU" sz="3600" dirty="0"/>
              <a:t>Система наглядно отражает </a:t>
            </a:r>
            <a:r>
              <a:rPr lang="ru-RU" sz="3600" b="1" dirty="0"/>
              <a:t>ведущее патогенетическое звено СПОН </a:t>
            </a:r>
            <a:r>
              <a:rPr lang="ru-RU" sz="3600" dirty="0"/>
              <a:t>и </a:t>
            </a:r>
            <a:r>
              <a:rPr lang="ru-RU" sz="3600" b="1" dirty="0"/>
              <a:t>степень декомпенсации отдельных органов и систем на основе набора наиболее информативных параметров.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2970DB-B131-4140-9064-6302E231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57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F2A3-B553-40FB-8857-A0DE38C5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30" y="136525"/>
            <a:ext cx="11332028" cy="113710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СИСТЕМА ОЦЕНКИ СОСТОЯНИЯ БОЛЬНОГО</a:t>
            </a:r>
            <a:br>
              <a:rPr lang="ru-RU" b="1" dirty="0"/>
            </a:br>
            <a:r>
              <a:rPr lang="ru-RU" sz="3100" b="1" dirty="0"/>
              <a:t>(А. Л. Левит с соавт., 2000)</a:t>
            </a:r>
            <a:endParaRPr lang="ru-RU" sz="31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3388B08-EA07-4FFF-88C0-D99FACB20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055020"/>
              </p:ext>
            </p:extLst>
          </p:nvPr>
        </p:nvGraphicFramePr>
        <p:xfrm>
          <a:off x="212271" y="1469571"/>
          <a:ext cx="11723916" cy="46148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96143">
                  <a:extLst>
                    <a:ext uri="{9D8B030D-6E8A-4147-A177-3AD203B41FA5}">
                      <a16:colId xmlns:a16="http://schemas.microsoft.com/office/drawing/2014/main" val="3935904025"/>
                    </a:ext>
                  </a:extLst>
                </a:gridCol>
                <a:gridCol w="2111829">
                  <a:extLst>
                    <a:ext uri="{9D8B030D-6E8A-4147-A177-3AD203B41FA5}">
                      <a16:colId xmlns:a16="http://schemas.microsoft.com/office/drawing/2014/main" val="1520045574"/>
                    </a:ext>
                  </a:extLst>
                </a:gridCol>
                <a:gridCol w="1953986">
                  <a:extLst>
                    <a:ext uri="{9D8B030D-6E8A-4147-A177-3AD203B41FA5}">
                      <a16:colId xmlns:a16="http://schemas.microsoft.com/office/drawing/2014/main" val="570209352"/>
                    </a:ext>
                  </a:extLst>
                </a:gridCol>
                <a:gridCol w="1953986">
                  <a:extLst>
                    <a:ext uri="{9D8B030D-6E8A-4147-A177-3AD203B41FA5}">
                      <a16:colId xmlns:a16="http://schemas.microsoft.com/office/drawing/2014/main" val="4229142430"/>
                    </a:ext>
                  </a:extLst>
                </a:gridCol>
                <a:gridCol w="1953986">
                  <a:extLst>
                    <a:ext uri="{9D8B030D-6E8A-4147-A177-3AD203B41FA5}">
                      <a16:colId xmlns:a16="http://schemas.microsoft.com/office/drawing/2014/main" val="4252770108"/>
                    </a:ext>
                  </a:extLst>
                </a:gridCol>
                <a:gridCol w="1953986">
                  <a:extLst>
                    <a:ext uri="{9D8B030D-6E8A-4147-A177-3AD203B41FA5}">
                      <a16:colId xmlns:a16="http://schemas.microsoft.com/office/drawing/2014/main" val="853250159"/>
                    </a:ext>
                  </a:extLst>
                </a:gridCol>
              </a:tblGrid>
              <a:tr h="430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Система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Параметр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Состояние системы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44690"/>
                  </a:ext>
                </a:extLst>
              </a:tr>
              <a:tr h="451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Норма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Компенсация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 err="1"/>
                        <a:t>Субкомпенсация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Декомпенсация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281"/>
                  </a:ext>
                </a:extLst>
              </a:tr>
              <a:tr h="742586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Терморегуляция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Температура, 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36,0-38,4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34,0-35,9/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38,5-38,9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30,0-33,9/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39,0-40,0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&lt;29,0/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&gt;41,0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3831"/>
                  </a:ext>
                </a:extLst>
              </a:tr>
              <a:tr h="430229">
                <a:tc rowSpan="5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Сердечно-сосудистая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САД, мм.рт.ст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70-109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110-130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50-70/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130-160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&lt;50/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1516"/>
                  </a:ext>
                </a:extLst>
              </a:tr>
              <a:tr h="430229">
                <a:tc vMerge="1">
                  <a:txBody>
                    <a:bodyPr/>
                    <a:lstStyle/>
                    <a:p>
                      <a:pPr algn="ctr"/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ЧСС в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70-109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55-70/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110-140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40-54/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140-180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&lt;40/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&gt;180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37905"/>
                  </a:ext>
                </a:extLst>
              </a:tr>
              <a:tr h="430229">
                <a:tc vMerge="1">
                  <a:txBody>
                    <a:bodyPr/>
                    <a:lstStyle/>
                    <a:p>
                      <a:pPr algn="ctr"/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ЦВД,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мм.вод.ст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80-120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60-80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0-60/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120-140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Отриц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/&gt;140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157334"/>
                  </a:ext>
                </a:extLst>
              </a:tr>
              <a:tr h="430229">
                <a:tc vMerge="1">
                  <a:txBody>
                    <a:bodyPr/>
                    <a:lstStyle/>
                    <a:p>
                      <a:pPr algn="ctr"/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Hb,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80-100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60-80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799113"/>
                  </a:ext>
                </a:extLst>
              </a:tr>
              <a:tr h="430229">
                <a:tc vMerge="1">
                  <a:txBody>
                    <a:bodyPr/>
                    <a:lstStyle/>
                    <a:p>
                      <a:pPr algn="ctr"/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Доза допамина, мкг/кг/мин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Доза допамина, мкг/кг/мин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5-7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735034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A32DC3-A7F4-4CDC-9B79-9449E65D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50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7B4269-4D23-45AA-A089-DF2EF4D6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34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588B057-1DE3-4414-B2CB-AFF32ECDB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938798"/>
              </p:ext>
            </p:extLst>
          </p:nvPr>
        </p:nvGraphicFramePr>
        <p:xfrm>
          <a:off x="0" y="136525"/>
          <a:ext cx="12192000" cy="6579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98073">
                  <a:extLst>
                    <a:ext uri="{9D8B030D-6E8A-4147-A177-3AD203B41FA5}">
                      <a16:colId xmlns:a16="http://schemas.microsoft.com/office/drawing/2014/main" val="3935904025"/>
                    </a:ext>
                  </a:extLst>
                </a:gridCol>
                <a:gridCol w="2965927">
                  <a:extLst>
                    <a:ext uri="{9D8B030D-6E8A-4147-A177-3AD203B41FA5}">
                      <a16:colId xmlns:a16="http://schemas.microsoft.com/office/drawing/2014/main" val="15200455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702093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91424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27701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53250159"/>
                    </a:ext>
                  </a:extLst>
                </a:gridCol>
              </a:tblGrid>
              <a:tr h="4317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Система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Параметр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Состояние системы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44690"/>
                  </a:ext>
                </a:extLst>
              </a:tr>
              <a:tr h="466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Норма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Компенсация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 err="1"/>
                        <a:t>Субкомпенсация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Декомпенсация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281"/>
                  </a:ext>
                </a:extLst>
              </a:tr>
              <a:tr h="745280">
                <a:tc rowSpan="5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Дыха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-тельная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ЧДД в 1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12-24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10-11/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25-34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6-9/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34-49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&lt;5/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3831"/>
                  </a:ext>
                </a:extLst>
              </a:tr>
              <a:tr h="431790">
                <a:tc vMerge="1">
                  <a:txBody>
                    <a:bodyPr/>
                    <a:lstStyle/>
                    <a:p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PaO</a:t>
                      </a:r>
                      <a:r>
                        <a:rPr lang="en-US" sz="1800" b="0" i="0" u="none" strike="noStrike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мм.рт.ст.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80-96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79-65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64-50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1516"/>
                  </a:ext>
                </a:extLst>
              </a:tr>
              <a:tr h="431790">
                <a:tc vMerge="1">
                  <a:txBody>
                    <a:bodyPr/>
                    <a:lstStyle/>
                    <a:p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PaCO</a:t>
                      </a:r>
                      <a:r>
                        <a:rPr lang="en-US" sz="1800" b="0" i="0" u="none" strike="noStrike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мм.рт.ст.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36-44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46-55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56-90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91-130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37905"/>
                  </a:ext>
                </a:extLst>
              </a:tr>
              <a:tr h="795355">
                <a:tc vMerge="1">
                  <a:txBody>
                    <a:bodyPr/>
                    <a:lstStyle/>
                    <a:p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1800" b="0" i="0" u="none" strike="noStrike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ru-RU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dirty="0"/>
                        <a:t>(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показатель насыщенности эритроцитов кислородом)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96-47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93-90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89-90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&lt;79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157334"/>
                  </a:ext>
                </a:extLst>
              </a:tr>
              <a:tr h="642402">
                <a:tc vMerge="1">
                  <a:txBody>
                    <a:bodyPr/>
                    <a:lstStyle/>
                    <a:p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ИВЛ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Послеопера-ционная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 без РДСВ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РДСВ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799113"/>
                  </a:ext>
                </a:extLst>
              </a:tr>
              <a:tr h="642402"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Почки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Почасовой диурез, мл/ч; мл/кг/ч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30-60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&lt;30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Анурия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735034"/>
                  </a:ext>
                </a:extLst>
              </a:tr>
              <a:tr h="431790">
                <a:tc vMerge="1">
                  <a:txBody>
                    <a:bodyPr/>
                    <a:lstStyle/>
                    <a:p>
                      <a:pPr algn="ctr"/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Креатинин плазмы, мл/л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0,006-0,14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0,15-0,19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0,2-0,34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&lt;0,35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853172"/>
                  </a:ext>
                </a:extLst>
              </a:tr>
              <a:tr h="642402">
                <a:tc vMerge="1">
                  <a:txBody>
                    <a:bodyPr/>
                    <a:lstStyle/>
                    <a:p>
                      <a:pPr algn="ctr"/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Калий плазмы,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ммоль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3,5-5,4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3,0-3,4/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5,5-5,9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2,5-2,9/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6,0-6,9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&lt;2,5/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&gt;7,0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4339"/>
                  </a:ext>
                </a:extLst>
              </a:tr>
              <a:tr h="917718">
                <a:tc vMerge="1">
                  <a:txBody>
                    <a:bodyPr/>
                    <a:lstStyle/>
                    <a:p>
                      <a:pPr algn="ctr"/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Диуретики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Однократно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Неоднократное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ипользование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Неэффективны, потребность в гемодиализе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74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800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7B4269-4D23-45AA-A089-DF2EF4D6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35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588B057-1DE3-4414-B2CB-AFF32ECDB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913780"/>
              </p:ext>
            </p:extLst>
          </p:nvPr>
        </p:nvGraphicFramePr>
        <p:xfrm>
          <a:off x="0" y="333922"/>
          <a:ext cx="12192000" cy="619015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20586">
                  <a:extLst>
                    <a:ext uri="{9D8B030D-6E8A-4147-A177-3AD203B41FA5}">
                      <a16:colId xmlns:a16="http://schemas.microsoft.com/office/drawing/2014/main" val="3935904025"/>
                    </a:ext>
                  </a:extLst>
                </a:gridCol>
                <a:gridCol w="2643414">
                  <a:extLst>
                    <a:ext uri="{9D8B030D-6E8A-4147-A177-3AD203B41FA5}">
                      <a16:colId xmlns:a16="http://schemas.microsoft.com/office/drawing/2014/main" val="15200455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702093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91424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27701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53250159"/>
                    </a:ext>
                  </a:extLst>
                </a:gridCol>
              </a:tblGrid>
              <a:tr h="43670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Система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Параметр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Состояние системы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44690"/>
                  </a:ext>
                </a:extLst>
              </a:tr>
              <a:tr h="510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Норма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Компенсация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 err="1"/>
                        <a:t>Субкомпенсация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Декомпенсация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281"/>
                  </a:ext>
                </a:extLst>
              </a:tr>
              <a:tr h="753766">
                <a:tc rowSpan="5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Метаболизм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Натрий плазмы,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ммоль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130-149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120-129/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150-154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110-119/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155-159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&lt;110/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3831"/>
                  </a:ext>
                </a:extLst>
              </a:tr>
              <a:tr h="652017">
                <a:tc vMerge="1">
                  <a:txBody>
                    <a:bodyPr/>
                    <a:lstStyle/>
                    <a:p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артер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7,33-7,49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7,25-7,32/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7,5-7,59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7,15-7,24/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7,6-7,69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&lt;7,15/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&gt;7,7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1516"/>
                  </a:ext>
                </a:extLst>
              </a:tr>
              <a:tr h="816416">
                <a:tc vMerge="1">
                  <a:txBody>
                    <a:bodyPr/>
                    <a:lstStyle/>
                    <a:p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ВЕ,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ммоль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/л</a:t>
                      </a:r>
                    </a:p>
                    <a:p>
                      <a:pPr algn="ctr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(избыток (или дефицит) оснований)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0±4,5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-5-7/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+5+7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-7-10/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+7+10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&lt;-10/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&gt;+10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37905"/>
                  </a:ext>
                </a:extLst>
              </a:tr>
              <a:tr h="652017">
                <a:tc vMerge="1">
                  <a:txBody>
                    <a:bodyPr/>
                    <a:lstStyle/>
                    <a:p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Осмолярность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мосм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280-290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275-280/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290-300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270-275/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300-310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&lt;270/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&gt;310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157334"/>
                  </a:ext>
                </a:extLst>
              </a:tr>
              <a:tr h="652017">
                <a:tc vMerge="1">
                  <a:txBody>
                    <a:bodyPr/>
                    <a:lstStyle/>
                    <a:p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Глюкоза,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ммоль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3,3-5,3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2,5-3,3/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5,4-10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&lt;2,5/&gt;10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799113"/>
                  </a:ext>
                </a:extLst>
              </a:tr>
              <a:tr h="436706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Печень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Печеночная не-достаточность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735034"/>
                  </a:ext>
                </a:extLst>
              </a:tr>
              <a:tr h="436706">
                <a:tc vMerge="1">
                  <a:txBody>
                    <a:bodyPr/>
                    <a:lstStyle/>
                    <a:p>
                      <a:pPr algn="ctr"/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Билирубин,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ммоль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3,4-20,5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+энцефалопатия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коагулопатия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+кома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853172"/>
                  </a:ext>
                </a:extLst>
              </a:tr>
              <a:tr h="436706">
                <a:tc vMerge="1">
                  <a:txBody>
                    <a:bodyPr/>
                    <a:lstStyle/>
                    <a:p>
                      <a:pPr algn="ctr"/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АлАТ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8-34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&gt;N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2 раза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4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471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7B4269-4D23-45AA-A089-DF2EF4D6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588B057-1DE3-4414-B2CB-AFF32ECDB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214784"/>
              </p:ext>
            </p:extLst>
          </p:nvPr>
        </p:nvGraphicFramePr>
        <p:xfrm>
          <a:off x="0" y="136525"/>
          <a:ext cx="12192000" cy="649607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val="3935904025"/>
                    </a:ext>
                  </a:extLst>
                </a:gridCol>
                <a:gridCol w="2431143">
                  <a:extLst>
                    <a:ext uri="{9D8B030D-6E8A-4147-A177-3AD203B41FA5}">
                      <a16:colId xmlns:a16="http://schemas.microsoft.com/office/drawing/2014/main" val="15200455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702093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91424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27701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53250159"/>
                    </a:ext>
                  </a:extLst>
                </a:gridCol>
              </a:tblGrid>
              <a:tr h="43670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Система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Параметр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Состояние системы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44690"/>
                  </a:ext>
                </a:extLst>
              </a:tr>
              <a:tr h="477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Норма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Компенсация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 err="1"/>
                        <a:t>Субкомпенсация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Декомпенсация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281"/>
                  </a:ext>
                </a:extLst>
              </a:tr>
              <a:tr h="5076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Печень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АсАТ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6-38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&gt;N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2 раза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3831"/>
                  </a:ext>
                </a:extLst>
              </a:tr>
              <a:tr h="456062">
                <a:tc vMerge="1">
                  <a:txBody>
                    <a:bodyPr/>
                    <a:lstStyle/>
                    <a:p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ЩФ,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36-141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&gt;N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2 раза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1516"/>
                  </a:ext>
                </a:extLst>
              </a:tr>
              <a:tr h="522502">
                <a:tc rowSpan="6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Коагулопатия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ПТИ,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70-100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30-50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&lt;30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37905"/>
                  </a:ext>
                </a:extLst>
              </a:tr>
              <a:tr h="456837">
                <a:tc vMerge="1">
                  <a:txBody>
                    <a:bodyPr/>
                    <a:lstStyle/>
                    <a:p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Фибринолиз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10-20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&gt;100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157334"/>
                  </a:ext>
                </a:extLst>
              </a:tr>
              <a:tr h="408214">
                <a:tc vMerge="1">
                  <a:txBody>
                    <a:bodyPr/>
                    <a:lstStyle/>
                    <a:p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РКМФ, г/%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40-100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3799113"/>
                  </a:ext>
                </a:extLst>
              </a:tr>
              <a:tr h="436706">
                <a:tc vMerge="1">
                  <a:txBody>
                    <a:bodyPr/>
                    <a:lstStyle/>
                    <a:p>
                      <a:pPr algn="ctr"/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Фибриноген, г/л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&lt;1,5/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735034"/>
                  </a:ext>
                </a:extLst>
              </a:tr>
              <a:tr h="436706">
                <a:tc vMerge="1">
                  <a:txBody>
                    <a:bodyPr/>
                    <a:lstStyle/>
                    <a:p>
                      <a:pPr algn="ctr"/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Время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сверт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708-1280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&lt;780/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&gt;1280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не информативны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853172"/>
                  </a:ext>
                </a:extLst>
              </a:tr>
              <a:tr h="436706">
                <a:tc vMerge="1">
                  <a:txBody>
                    <a:bodyPr/>
                    <a:lstStyle/>
                    <a:p>
                      <a:pPr algn="ctr"/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АВСК,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100-300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&lt;100/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4339"/>
                  </a:ext>
                </a:extLst>
              </a:tr>
              <a:tr h="43670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Интоксикация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Лейкоциты, *</a:t>
                      </a:r>
                      <a:r>
                        <a:rPr lang="he-I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ּ10</a:t>
                      </a:r>
                      <a:r>
                        <a:rPr lang="he-IL" sz="1800" b="0" i="0" u="none" strike="noStrike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Менее 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098312"/>
                  </a:ext>
                </a:extLst>
              </a:tr>
              <a:tr h="436706">
                <a:tc vMerge="1">
                  <a:txBody>
                    <a:bodyPr/>
                    <a:lstStyle/>
                    <a:p>
                      <a:pPr algn="ctr"/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ЛИИ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0,4-1,4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4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046093"/>
                  </a:ext>
                </a:extLst>
              </a:tr>
              <a:tr h="436706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ЦНС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Балл по шкале Глазго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886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586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7B4269-4D23-45AA-A089-DF2EF4D6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37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588B057-1DE3-4414-B2CB-AFF32ECDB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03744"/>
              </p:ext>
            </p:extLst>
          </p:nvPr>
        </p:nvGraphicFramePr>
        <p:xfrm>
          <a:off x="1" y="113118"/>
          <a:ext cx="12191999" cy="248948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val="3935904025"/>
                    </a:ext>
                  </a:extLst>
                </a:gridCol>
                <a:gridCol w="2431142">
                  <a:extLst>
                    <a:ext uri="{9D8B030D-6E8A-4147-A177-3AD203B41FA5}">
                      <a16:colId xmlns:a16="http://schemas.microsoft.com/office/drawing/2014/main" val="15200455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702093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91424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27701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53250159"/>
                    </a:ext>
                  </a:extLst>
                </a:gridCol>
              </a:tblGrid>
              <a:tr h="4300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Система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Параметр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/>
                        <a:t>Состояние системы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44690"/>
                  </a:ext>
                </a:extLst>
              </a:tr>
              <a:tr h="470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Норма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Компенсация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 err="1"/>
                        <a:t>Субкомпенсация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/>
                        <a:t>Декомпенсация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281"/>
                  </a:ext>
                </a:extLst>
              </a:tr>
              <a:tr h="499926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ЖКТ</a:t>
                      </a:r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Диарея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стул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1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2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2 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3831"/>
                  </a:ext>
                </a:extLst>
              </a:tr>
              <a:tr h="449080">
                <a:tc vMerge="1">
                  <a:txBody>
                    <a:bodyPr/>
                    <a:lstStyle/>
                    <a:p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Сброс по зонду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1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2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3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3 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1516"/>
                  </a:ext>
                </a:extLst>
              </a:tr>
              <a:tr h="630281">
                <a:tc vMerge="1">
                  <a:txBody>
                    <a:bodyPr/>
                    <a:lstStyle/>
                    <a:p>
                      <a:pPr algn="ctr"/>
                      <a:endParaRPr lang="ru-RU" sz="1200" b="1" i="0" u="none" strike="noStrike" baseline="0" dirty="0">
                        <a:latin typeface="TimesNewRoman,Bold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Парез кишечника,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&gt;3 и нет эффекта от стимуляции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37905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D8271E-1C8E-4AF2-9834-31EA2DE1148F}"/>
              </a:ext>
            </a:extLst>
          </p:cNvPr>
          <p:cNvSpPr/>
          <p:nvPr/>
        </p:nvSpPr>
        <p:spPr>
          <a:xfrm>
            <a:off x="0" y="2602605"/>
            <a:ext cx="1219199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NewRoman"/>
              </a:rPr>
              <a:t>Примечание:</a:t>
            </a:r>
            <a:r>
              <a:rPr lang="ru-RU" dirty="0">
                <a:latin typeface="TimesNewRoman"/>
              </a:rPr>
              <a:t> показатель глюкозы крови рассчитывается только у больных с сопутствующим сахарным диабетом. </a:t>
            </a:r>
          </a:p>
          <a:p>
            <a:endParaRPr lang="ru-RU" dirty="0">
              <a:latin typeface="TimesNewRoman"/>
            </a:endParaRPr>
          </a:p>
          <a:p>
            <a:r>
              <a:rPr lang="ru-RU" dirty="0">
                <a:latin typeface="TimesNewRoman"/>
              </a:rPr>
              <a:t>ЛИИ </a:t>
            </a:r>
            <a:r>
              <a:rPr lang="ru-RU" dirty="0">
                <a:latin typeface="Times New Roman" panose="02020603050405020304" pitchFamily="18" charset="0"/>
              </a:rPr>
              <a:t>— </a:t>
            </a:r>
            <a:r>
              <a:rPr lang="ru-RU" dirty="0">
                <a:latin typeface="TimesNewRoman"/>
              </a:rPr>
              <a:t>лейкоцитарный индекс интоксикации вычисляется по формуле (Я. Ф. </a:t>
            </a:r>
            <a:r>
              <a:rPr lang="ru-RU" dirty="0" err="1">
                <a:latin typeface="TimesNewRoman"/>
              </a:rPr>
              <a:t>Кальф</a:t>
            </a:r>
            <a:r>
              <a:rPr lang="ru-RU" dirty="0">
                <a:latin typeface="Times New Roman" panose="02020603050405020304" pitchFamily="18" charset="0"/>
              </a:rPr>
              <a:t>-</a:t>
            </a:r>
            <a:r>
              <a:rPr lang="ru-RU" dirty="0">
                <a:latin typeface="TimesNewRoman"/>
              </a:rPr>
              <a:t>Калиф, 1943):</a:t>
            </a:r>
          </a:p>
          <a:p>
            <a:r>
              <a:rPr lang="ru-RU" b="1" i="1" dirty="0">
                <a:latin typeface="TimesNewRoman,BoldItalic"/>
              </a:rPr>
              <a:t>ЛИИ </a:t>
            </a:r>
            <a:r>
              <a:rPr lang="ru-RU" sz="1400" i="1" dirty="0">
                <a:latin typeface="Times New Roman" panose="02020603050405020304" pitchFamily="18" charset="0"/>
              </a:rPr>
              <a:t>= </a:t>
            </a:r>
            <a:r>
              <a:rPr lang="ru-RU" sz="2400" i="1" dirty="0">
                <a:latin typeface="TimesNewRoman,Italic"/>
              </a:rPr>
              <a:t>(4 ми + 3ю + 2п + 1с)(</a:t>
            </a:r>
            <a:r>
              <a:rPr lang="ru-RU" sz="2400" i="1" dirty="0" err="1">
                <a:latin typeface="TimesNewRoman,Italic"/>
              </a:rPr>
              <a:t>пл</a:t>
            </a:r>
            <a:r>
              <a:rPr lang="ru-RU" sz="2400" i="1" dirty="0">
                <a:latin typeface="TimesNewRoman,Italic"/>
              </a:rPr>
              <a:t> + 1) </a:t>
            </a:r>
            <a:r>
              <a:rPr lang="ru-RU" sz="2400" b="1" i="1" dirty="0">
                <a:latin typeface="TimesNewRoman,Italic"/>
              </a:rPr>
              <a:t>/</a:t>
            </a:r>
            <a:r>
              <a:rPr lang="ru-RU" sz="2400" i="1" dirty="0">
                <a:latin typeface="TimesNewRoman,Italic"/>
              </a:rPr>
              <a:t> </a:t>
            </a:r>
            <a:r>
              <a:rPr lang="ru-RU" sz="2400" i="1" dirty="0">
                <a:latin typeface="Times New Roman" panose="02020603050405020304" pitchFamily="18" charset="0"/>
              </a:rPr>
              <a:t>(</a:t>
            </a:r>
            <a:r>
              <a:rPr lang="ru-RU" sz="2400" i="1" dirty="0">
                <a:latin typeface="TimesNewRoman,Italic"/>
              </a:rPr>
              <a:t>ли + </a:t>
            </a:r>
            <a:r>
              <a:rPr lang="ru-RU" sz="2400" i="1" dirty="0" err="1">
                <a:latin typeface="TimesNewRoman,Italic"/>
              </a:rPr>
              <a:t>мо</a:t>
            </a:r>
            <a:r>
              <a:rPr lang="ru-RU" sz="2400" i="1" dirty="0">
                <a:latin typeface="TimesNewRoman,Italic"/>
              </a:rPr>
              <a:t>)(э + 1)</a:t>
            </a:r>
          </a:p>
          <a:p>
            <a:r>
              <a:rPr lang="ru-RU" sz="1600" i="1" dirty="0">
                <a:latin typeface="TimesNewRoman,Italic"/>
              </a:rPr>
              <a:t>где: с </a:t>
            </a:r>
            <a:r>
              <a:rPr lang="ru-RU" sz="1600" i="1" dirty="0">
                <a:latin typeface="Times New Roman" panose="02020603050405020304" pitchFamily="18" charset="0"/>
              </a:rPr>
              <a:t>— </a:t>
            </a:r>
            <a:r>
              <a:rPr lang="ru-RU" sz="1600" i="1" dirty="0">
                <a:latin typeface="TimesNewRoman,Italic"/>
              </a:rPr>
              <a:t>сегментарные, п </a:t>
            </a:r>
            <a:r>
              <a:rPr lang="ru-RU" sz="1600" i="1" dirty="0">
                <a:latin typeface="Times New Roman" panose="02020603050405020304" pitchFamily="18" charset="0"/>
              </a:rPr>
              <a:t>— </a:t>
            </a:r>
            <a:r>
              <a:rPr lang="ru-RU" sz="1600" i="1" dirty="0">
                <a:latin typeface="TimesNewRoman,Italic"/>
              </a:rPr>
              <a:t>палочкоядерные, ю </a:t>
            </a:r>
            <a:r>
              <a:rPr lang="ru-RU" sz="1600" i="1" dirty="0">
                <a:latin typeface="Times New Roman" panose="02020603050405020304" pitchFamily="18" charset="0"/>
              </a:rPr>
              <a:t>— </a:t>
            </a:r>
            <a:r>
              <a:rPr lang="ru-RU" sz="1600" i="1" dirty="0">
                <a:latin typeface="TimesNewRoman,Italic"/>
              </a:rPr>
              <a:t>юные, ми </a:t>
            </a:r>
            <a:r>
              <a:rPr lang="ru-RU" sz="1600" i="1" dirty="0">
                <a:latin typeface="Times New Roman" panose="02020603050405020304" pitchFamily="18" charset="0"/>
              </a:rPr>
              <a:t>— </a:t>
            </a:r>
            <a:r>
              <a:rPr lang="ru-RU" sz="1600" i="1" dirty="0">
                <a:latin typeface="TimesNewRoman,Italic"/>
              </a:rPr>
              <a:t>миелоциты, </a:t>
            </a:r>
            <a:r>
              <a:rPr lang="ru-RU" sz="1600" i="1" dirty="0" err="1">
                <a:latin typeface="TimesNewRoman,Italic"/>
              </a:rPr>
              <a:t>пл</a:t>
            </a:r>
            <a:r>
              <a:rPr lang="ru-RU" sz="1600" i="1" dirty="0">
                <a:latin typeface="TimesNewRoman,Italic"/>
              </a:rPr>
              <a:t> </a:t>
            </a:r>
            <a:r>
              <a:rPr lang="ru-RU" sz="1600" i="1" dirty="0">
                <a:latin typeface="Times New Roman" panose="02020603050405020304" pitchFamily="18" charset="0"/>
              </a:rPr>
              <a:t>— </a:t>
            </a:r>
            <a:r>
              <a:rPr lang="ru-RU" sz="1600" i="1" dirty="0">
                <a:latin typeface="TimesNewRoman,Italic"/>
              </a:rPr>
              <a:t>плазматические клетки, </a:t>
            </a:r>
            <a:r>
              <a:rPr lang="ru-RU" sz="1600" i="1" dirty="0" err="1">
                <a:latin typeface="TimesNewRoman,Italic"/>
              </a:rPr>
              <a:t>мо</a:t>
            </a:r>
            <a:r>
              <a:rPr lang="ru-RU" sz="1600" i="1" dirty="0">
                <a:latin typeface="TimesNewRoman,Italic"/>
              </a:rPr>
              <a:t> </a:t>
            </a:r>
            <a:r>
              <a:rPr lang="ru-RU" sz="1600" i="1" dirty="0">
                <a:latin typeface="Times New Roman" panose="02020603050405020304" pitchFamily="18" charset="0"/>
              </a:rPr>
              <a:t>— </a:t>
            </a:r>
            <a:r>
              <a:rPr lang="ru-RU" sz="1600" i="1" dirty="0">
                <a:latin typeface="TimesNewRoman,Italic"/>
              </a:rPr>
              <a:t>моноциты, ли </a:t>
            </a:r>
            <a:r>
              <a:rPr lang="ru-RU" sz="1600" i="1" dirty="0">
                <a:latin typeface="Times New Roman" panose="02020603050405020304" pitchFamily="18" charset="0"/>
              </a:rPr>
              <a:t>— </a:t>
            </a:r>
            <a:r>
              <a:rPr lang="ru-RU" sz="1600" i="1" dirty="0">
                <a:latin typeface="TimesNewRoman,Italic"/>
              </a:rPr>
              <a:t>лимфоциты, э </a:t>
            </a:r>
            <a:r>
              <a:rPr lang="ru-RU" sz="1600" i="1" dirty="0">
                <a:latin typeface="Times New Roman" panose="02020603050405020304" pitchFamily="18" charset="0"/>
              </a:rPr>
              <a:t>— </a:t>
            </a:r>
            <a:r>
              <a:rPr lang="ru-RU" sz="1600" i="1" dirty="0">
                <a:latin typeface="TimesNewRoman,Italic"/>
              </a:rPr>
              <a:t>эозинофилы.</a:t>
            </a:r>
          </a:p>
          <a:p>
            <a:pPr algn="ctr"/>
            <a:r>
              <a:rPr lang="ru-RU" dirty="0">
                <a:latin typeface="TimesNewRoman"/>
              </a:rPr>
              <a:t>Суммарная оценка полиорганной дисфункции складывается из степенной оценки (компенсация, </a:t>
            </a:r>
            <a:r>
              <a:rPr lang="ru-RU" dirty="0" err="1">
                <a:latin typeface="TimesNewRoman"/>
              </a:rPr>
              <a:t>субкомпенсация</a:t>
            </a:r>
            <a:r>
              <a:rPr lang="ru-RU" dirty="0">
                <a:latin typeface="TimesNewRoman"/>
              </a:rPr>
              <a:t>, декомпенсация) дисфункции каждой системы. </a:t>
            </a:r>
          </a:p>
          <a:p>
            <a:pPr algn="ctr"/>
            <a:r>
              <a:rPr lang="ru-RU" dirty="0">
                <a:latin typeface="TimesNewRoman"/>
              </a:rPr>
              <a:t>Оценка проводится по наиболее «поврежденному» показателю. </a:t>
            </a:r>
          </a:p>
          <a:p>
            <a:pPr algn="ctr"/>
            <a:r>
              <a:rPr lang="ru-RU" sz="2000" b="1" dirty="0">
                <a:latin typeface="TimesNewRoman"/>
              </a:rPr>
              <a:t>Рассчитывается формула: 100</a:t>
            </a:r>
            <a:r>
              <a:rPr lang="ru-RU" sz="2000" b="1" dirty="0">
                <a:latin typeface="Times New Roman" panose="02020603050405020304" pitchFamily="18" charset="0"/>
              </a:rPr>
              <a:t>X + 10Y + 1Z</a:t>
            </a:r>
            <a:r>
              <a:rPr lang="ru-RU" sz="2000" b="1" dirty="0">
                <a:latin typeface="TimesNewRoman"/>
              </a:rPr>
              <a:t>, </a:t>
            </a:r>
          </a:p>
          <a:p>
            <a:r>
              <a:rPr lang="ru-RU" dirty="0">
                <a:latin typeface="TimesNewRoman"/>
              </a:rPr>
              <a:t>где </a:t>
            </a:r>
            <a:r>
              <a:rPr lang="ru-RU" dirty="0">
                <a:latin typeface="Times New Roman" panose="02020603050405020304" pitchFamily="18" charset="0"/>
              </a:rPr>
              <a:t>X - </a:t>
            </a:r>
            <a:r>
              <a:rPr lang="ru-RU" dirty="0">
                <a:latin typeface="TimesNewRoman"/>
              </a:rPr>
              <a:t>количество декомпенсированных систем, </a:t>
            </a:r>
            <a:r>
              <a:rPr lang="ru-RU" dirty="0">
                <a:latin typeface="Times New Roman" panose="02020603050405020304" pitchFamily="18" charset="0"/>
              </a:rPr>
              <a:t>Y - </a:t>
            </a:r>
            <a:r>
              <a:rPr lang="ru-RU" dirty="0" err="1">
                <a:latin typeface="TimesNewRoman"/>
              </a:rPr>
              <a:t>субкомпенсированных</a:t>
            </a:r>
            <a:r>
              <a:rPr lang="ru-RU" dirty="0">
                <a:latin typeface="TimesNewRoman"/>
              </a:rPr>
              <a:t>, </a:t>
            </a:r>
            <a:r>
              <a:rPr lang="ru-RU" dirty="0">
                <a:latin typeface="Times New Roman" panose="02020603050405020304" pitchFamily="18" charset="0"/>
              </a:rPr>
              <a:t>Z - </a:t>
            </a:r>
            <a:r>
              <a:rPr lang="ru-RU" dirty="0">
                <a:latin typeface="TimesNewRoman"/>
              </a:rPr>
              <a:t>компенсированных систем</a:t>
            </a:r>
            <a:r>
              <a:rPr lang="ru-RU" dirty="0"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latin typeface="TimesNewRoman"/>
            </a:endParaRPr>
          </a:p>
          <a:p>
            <a:r>
              <a:rPr lang="ru-RU" dirty="0">
                <a:latin typeface="TimesNewRoman"/>
              </a:rPr>
              <a:t>По данным авторов при наличии трех и более декомпенсированных систем (более 300 баллов) не выжил ни один пациент вне зависимости от состояния других систем.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986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A8D771-3CA6-4156-BB40-7A56AF76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B89C77-3D87-4C95-823E-6314568D36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039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36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AD10C59-83A3-4312-A98B-08FF7C69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49FF6E-FD0C-4A26-B27E-CF900E9DD5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039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20420-CCD2-4034-95DA-1A328B28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48" y="136525"/>
            <a:ext cx="10664252" cy="654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/>
              <a:t>Легкие при СПОН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D6F5E-6502-45A5-AB94-AE40545DF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929390"/>
            <a:ext cx="11302583" cy="5621312"/>
          </a:xfrm>
        </p:spPr>
        <p:txBody>
          <a:bodyPr>
            <a:normAutofit lnSpcReduction="10000"/>
          </a:bodyPr>
          <a:lstStyle/>
          <a:p>
            <a:r>
              <a:rPr lang="ru-RU" sz="3600" b="1" dirty="0"/>
              <a:t>Воспалительная реакция </a:t>
            </a:r>
            <a:r>
              <a:rPr lang="ru-RU" sz="3600" dirty="0"/>
              <a:t>является </a:t>
            </a:r>
            <a:r>
              <a:rPr lang="ru-RU" sz="3600" b="1" dirty="0"/>
              <a:t>локальной</a:t>
            </a:r>
            <a:r>
              <a:rPr lang="ru-RU" sz="3600" dirty="0"/>
              <a:t>, пока легочные макрофаги и эндотелий способны инактивировать и блокировать эндотоксин, БАВ, медиаторы, компоненты </a:t>
            </a:r>
            <a:r>
              <a:rPr lang="ru-RU" sz="3600" dirty="0" err="1"/>
              <a:t>калликреин-кининовой</a:t>
            </a:r>
            <a:r>
              <a:rPr lang="ru-RU" sz="3600" dirty="0"/>
              <a:t> системы и комплемента. </a:t>
            </a:r>
          </a:p>
          <a:p>
            <a:r>
              <a:rPr lang="ru-RU" sz="3600" b="1" dirty="0"/>
              <a:t>Свертывание крови </a:t>
            </a:r>
            <a:r>
              <a:rPr lang="ru-RU" sz="3600" dirty="0"/>
              <a:t>также является </a:t>
            </a:r>
            <a:r>
              <a:rPr lang="ru-RU" sz="3600" b="1" dirty="0"/>
              <a:t>защитным локальным механизмом</a:t>
            </a:r>
            <a:r>
              <a:rPr lang="ru-RU" sz="3600" dirty="0"/>
              <a:t>, пока </a:t>
            </a:r>
            <a:r>
              <a:rPr lang="ru-RU" sz="3600" dirty="0" err="1"/>
              <a:t>прокоагулянты</a:t>
            </a:r>
            <a:r>
              <a:rPr lang="ru-RU" sz="3600" dirty="0"/>
              <a:t> и продукты коагуляции - фибриноген, продукты его деградации, активированные тромбоциты и клеточные агрегаты </a:t>
            </a:r>
            <a:r>
              <a:rPr lang="ru-RU" sz="3600" dirty="0" err="1"/>
              <a:t>лизируются</a:t>
            </a:r>
            <a:r>
              <a:rPr lang="ru-RU" sz="3600" dirty="0"/>
              <a:t> в эндотелии легких и не проникают в артериальный кровоток.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1926A-C6CA-4285-B60D-783A4FF6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22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55522F-6CA7-4B34-B0AF-F13D75E1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5" y="136525"/>
            <a:ext cx="10684329" cy="696232"/>
          </a:xfrm>
        </p:spPr>
        <p:txBody>
          <a:bodyPr/>
          <a:lstStyle/>
          <a:p>
            <a:pPr algn="ctr"/>
            <a:r>
              <a:rPr lang="ru-RU" b="1" dirty="0"/>
              <a:t>Профилактика СПОН включает: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9F5BDF-8500-46A8-A417-662D5D4D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1" y="832757"/>
            <a:ext cx="11707586" cy="588871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рациональная </a:t>
            </a:r>
            <a:r>
              <a:rPr lang="ru-RU" b="1" i="1" dirty="0"/>
              <a:t>система функциональной оценки и мониторинга </a:t>
            </a:r>
            <a:r>
              <a:rPr lang="ru-RU" dirty="0"/>
              <a:t>для своевременного выявления нарушений какой-либо системы и для оценки эффективности проводимой терапии.</a:t>
            </a:r>
          </a:p>
          <a:p>
            <a:r>
              <a:rPr lang="ru-RU" b="1" i="1" dirty="0"/>
              <a:t>ликвидация инфекции: </a:t>
            </a:r>
          </a:p>
          <a:p>
            <a:pPr marL="620713">
              <a:buFont typeface="Wingdings" panose="05000000000000000000" pitchFamily="2" charset="2"/>
              <a:buChar char="ü"/>
            </a:pPr>
            <a:r>
              <a:rPr lang="ru-RU" dirty="0"/>
              <a:t>контроль за сосудистыми и другими катетерами, зондами и т.д.; </a:t>
            </a:r>
          </a:p>
          <a:p>
            <a:pPr marL="620713">
              <a:buFont typeface="Wingdings" panose="05000000000000000000" pitchFamily="2" charset="2"/>
              <a:buChar char="ü"/>
            </a:pPr>
            <a:r>
              <a:rPr lang="ru-RU" dirty="0"/>
              <a:t>преимущественное использование </a:t>
            </a:r>
            <a:r>
              <a:rPr lang="ru-RU" i="1" dirty="0"/>
              <a:t>антибиотиков узкого спектра действия </a:t>
            </a:r>
            <a:r>
              <a:rPr lang="ru-RU" dirty="0"/>
              <a:t>и идентификация микроорганизма и его чувствительности к антибиотикам; </a:t>
            </a:r>
          </a:p>
          <a:p>
            <a:pPr marL="620713">
              <a:buFont typeface="Wingdings" panose="05000000000000000000" pitchFamily="2" charset="2"/>
              <a:buChar char="ü"/>
            </a:pPr>
            <a:r>
              <a:rPr lang="ru-RU" dirty="0"/>
              <a:t>профилактика пареза кишечника. </a:t>
            </a:r>
          </a:p>
          <a:p>
            <a:pPr marL="620713">
              <a:buFont typeface="Wingdings" panose="05000000000000000000" pitchFamily="2" charset="2"/>
              <a:buChar char="ü"/>
            </a:pPr>
            <a:r>
              <a:rPr lang="ru-RU" dirty="0"/>
              <a:t>раннее дренирование абсцессов и других очагов инфекции, удаление </a:t>
            </a:r>
            <a:r>
              <a:rPr lang="ru-RU" dirty="0" err="1"/>
              <a:t>некротизированных</a:t>
            </a:r>
            <a:r>
              <a:rPr lang="ru-RU" dirty="0"/>
              <a:t> тканей - источников медиаторов воспаления, активированных клеточных элементов, протеолитических ферментов и др. </a:t>
            </a:r>
          </a:p>
          <a:p>
            <a:pPr marL="620713">
              <a:buFont typeface="Wingdings" panose="05000000000000000000" pitchFamily="2" charset="2"/>
              <a:buChar char="ü"/>
            </a:pPr>
            <a:r>
              <a:rPr lang="ru-RU" dirty="0"/>
              <a:t>профилактическое введение 20-30 мл </a:t>
            </a:r>
            <a:r>
              <a:rPr lang="ru-RU" i="1" dirty="0"/>
              <a:t>иммуноглобулина </a:t>
            </a:r>
            <a:r>
              <a:rPr lang="ru-RU" dirty="0"/>
              <a:t>внутривенно однократно. </a:t>
            </a:r>
          </a:p>
          <a:p>
            <a:pPr marL="620713">
              <a:buFont typeface="Wingdings" panose="05000000000000000000" pitchFamily="2" charset="2"/>
              <a:buChar char="ü"/>
            </a:pPr>
            <a:r>
              <a:rPr lang="ru-RU" dirty="0"/>
              <a:t>если критическое состояние развилось на фоне сепсиса, назначается по 20-30 мл иммуноглобулина трижды с интервалом в три дня.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A6034C-94FF-47E9-BCB1-91CC3DC6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55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55522F-6CA7-4B34-B0AF-F13D75E1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5" y="136525"/>
            <a:ext cx="10684329" cy="696232"/>
          </a:xfrm>
        </p:spPr>
        <p:txBody>
          <a:bodyPr/>
          <a:lstStyle/>
          <a:p>
            <a:pPr algn="ctr"/>
            <a:r>
              <a:rPr lang="ru-RU" b="1" dirty="0"/>
              <a:t>Профилактика СПОН включает: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9F5BDF-8500-46A8-A417-662D5D4D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1" y="832757"/>
            <a:ext cx="11707586" cy="588871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адекватное обезболивание (</a:t>
            </a:r>
            <a:r>
              <a:rPr lang="ru-RU" dirty="0"/>
              <a:t>лучшим препаратом для </a:t>
            </a:r>
            <a:r>
              <a:rPr lang="ru-RU" dirty="0" err="1"/>
              <a:t>седации</a:t>
            </a:r>
            <a:r>
              <a:rPr lang="ru-RU" dirty="0"/>
              <a:t> и синхронизации с ИВЛ может считаться морфин).</a:t>
            </a:r>
          </a:p>
          <a:p>
            <a:r>
              <a:rPr lang="ru-RU" b="1" i="1" dirty="0"/>
              <a:t>Восстановление перфузии:</a:t>
            </a:r>
          </a:p>
          <a:p>
            <a:pPr marL="800100">
              <a:buFont typeface="Wingdings" panose="05000000000000000000" pitchFamily="2" charset="2"/>
              <a:buChar char="ü"/>
            </a:pPr>
            <a:r>
              <a:rPr lang="ru-RU" dirty="0"/>
              <a:t>энергичная инфузионная терапия для своевременной коррекции ОЦК, инотропная поддержка, нормализация кислородной емкости (ИВЛ с ПДКВ) и реологических свойств крови. </a:t>
            </a:r>
          </a:p>
          <a:p>
            <a:pPr marL="800100">
              <a:buFont typeface="Wingdings" panose="05000000000000000000" pitchFamily="2" charset="2"/>
              <a:buChar char="ü"/>
            </a:pPr>
            <a:r>
              <a:rPr lang="ru-RU" dirty="0"/>
              <a:t>критерием адекватной </a:t>
            </a:r>
            <a:r>
              <a:rPr lang="ru-RU" dirty="0" err="1"/>
              <a:t>инфузионно-трансфузионной</a:t>
            </a:r>
            <a:r>
              <a:rPr lang="ru-RU" dirty="0"/>
              <a:t> терапии считается восстановление </a:t>
            </a:r>
            <a:r>
              <a:rPr lang="ru-RU" dirty="0" err="1"/>
              <a:t>Ht</a:t>
            </a:r>
            <a:r>
              <a:rPr lang="ru-RU" dirty="0"/>
              <a:t> до 30% и общего белка до 60 г/л </a:t>
            </a:r>
            <a:r>
              <a:rPr lang="ru-RU" i="1" dirty="0"/>
              <a:t>в течение первых двух часов </a:t>
            </a:r>
            <a:r>
              <a:rPr lang="ru-RU" dirty="0"/>
              <a:t>интенсивной терапии шока. </a:t>
            </a:r>
          </a:p>
          <a:p>
            <a:pPr marL="800100">
              <a:buFont typeface="Wingdings" panose="05000000000000000000" pitchFamily="2" charset="2"/>
              <a:buChar char="ü"/>
            </a:pPr>
            <a:r>
              <a:rPr lang="ru-RU" dirty="0"/>
              <a:t>как правило, через 10-12ч после начала интенсивной терапии шока наступает «светлый промежуток», но на фоне стабилизации показателей гемодинамики перфузия тканей остается сниженной в 2-2,5 раза. </a:t>
            </a:r>
          </a:p>
          <a:p>
            <a:pPr marL="800100">
              <a:buFont typeface="Wingdings" panose="05000000000000000000" pitchFamily="2" charset="2"/>
              <a:buChar char="ü"/>
            </a:pPr>
            <a:r>
              <a:rPr lang="ru-RU" dirty="0"/>
              <a:t>считается, что в </a:t>
            </a:r>
            <a:r>
              <a:rPr lang="ru-RU" dirty="0" err="1"/>
              <a:t>постреанимационном</a:t>
            </a:r>
            <a:r>
              <a:rPr lang="ru-RU" dirty="0"/>
              <a:t> периоде у больных без массивной кровопотери дефицит ОЦК составляет 8%; после шока - III ст. дефицит ОЦК возрастает до 36%, а после шока IV ст. - до 46%.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A6034C-94FF-47E9-BCB1-91CC3DC6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29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55522F-6CA7-4B34-B0AF-F13D75E1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5" y="136525"/>
            <a:ext cx="10684329" cy="696232"/>
          </a:xfrm>
        </p:spPr>
        <p:txBody>
          <a:bodyPr/>
          <a:lstStyle/>
          <a:p>
            <a:pPr algn="ctr"/>
            <a:r>
              <a:rPr lang="ru-RU" b="1" dirty="0"/>
              <a:t>Профилактика СПОН включает: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9F5BDF-8500-46A8-A417-662D5D4D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6" y="832757"/>
            <a:ext cx="11707586" cy="5888718"/>
          </a:xfrm>
        </p:spPr>
        <p:txBody>
          <a:bodyPr>
            <a:normAutofit/>
          </a:bodyPr>
          <a:lstStyle/>
          <a:p>
            <a:r>
              <a:rPr lang="ru-RU" b="1" i="1" dirty="0"/>
              <a:t>коррекция нарушений </a:t>
            </a:r>
            <a:r>
              <a:rPr lang="ru-RU" b="1" i="1" dirty="0" err="1"/>
              <a:t>гемокоагуляционной</a:t>
            </a:r>
            <a:r>
              <a:rPr lang="ru-RU" b="1" i="1" dirty="0"/>
              <a:t> системы:</a:t>
            </a:r>
          </a:p>
          <a:p>
            <a:pPr marL="719138">
              <a:buFont typeface="Wingdings" panose="05000000000000000000" pitchFamily="2" charset="2"/>
              <a:buChar char="ü"/>
            </a:pPr>
            <a:r>
              <a:rPr lang="ru-RU" dirty="0"/>
              <a:t>восполнение дефицита антитромбина-III осуществляется введением свежезамороженной плазма (СЗП) с добавлением мини доз гепарина (при реальной угрозе кровотечения гепарин не вводится!). </a:t>
            </a:r>
          </a:p>
          <a:p>
            <a:pPr marL="719138">
              <a:buFont typeface="Wingdings" panose="05000000000000000000" pitchFamily="2" charset="2"/>
              <a:buChar char="ü"/>
            </a:pPr>
            <a:r>
              <a:rPr lang="ru-RU" dirty="0"/>
              <a:t>если </a:t>
            </a:r>
            <a:r>
              <a:rPr lang="ru-RU" dirty="0" err="1"/>
              <a:t>гиперкоагуляция</a:t>
            </a:r>
            <a:r>
              <a:rPr lang="ru-RU" dirty="0"/>
              <a:t> сочетается с угнетением </a:t>
            </a:r>
            <a:r>
              <a:rPr lang="ru-RU" dirty="0" err="1"/>
              <a:t>фибринолиза</a:t>
            </a:r>
            <a:r>
              <a:rPr lang="ru-RU" dirty="0"/>
              <a:t>, кроме гепарина необходимо вводить фибринолизин и нельзя назначать ингибиторы </a:t>
            </a:r>
            <a:r>
              <a:rPr lang="ru-RU" dirty="0" err="1"/>
              <a:t>фибринолиза</a:t>
            </a:r>
            <a:r>
              <a:rPr lang="ru-RU" dirty="0"/>
              <a:t>. </a:t>
            </a:r>
          </a:p>
          <a:p>
            <a:pPr marL="719138">
              <a:buFont typeface="Wingdings" panose="05000000000000000000" pitchFamily="2" charset="2"/>
              <a:buChar char="ü"/>
            </a:pPr>
            <a:r>
              <a:rPr lang="ru-RU" dirty="0"/>
              <a:t>в ситуации, когда диагностирована активация </a:t>
            </a:r>
            <a:r>
              <a:rPr lang="ru-RU" dirty="0" err="1"/>
              <a:t>фибринолиза</a:t>
            </a:r>
            <a:r>
              <a:rPr lang="ru-RU" dirty="0"/>
              <a:t> (обычно - при септическом шоке, в III стадии ДВС-синдрома), применяются </a:t>
            </a:r>
            <a:r>
              <a:rPr lang="ru-RU" dirty="0" err="1"/>
              <a:t>антифибринолитические</a:t>
            </a:r>
            <a:r>
              <a:rPr lang="ru-RU" dirty="0"/>
              <a:t> препараты (</a:t>
            </a:r>
            <a:r>
              <a:rPr lang="ru-RU" dirty="0" err="1"/>
              <a:t>контрикал</a:t>
            </a:r>
            <a:r>
              <a:rPr lang="ru-RU" dirty="0"/>
              <a:t>, </a:t>
            </a:r>
            <a:r>
              <a:rPr lang="ru-RU" dirty="0" err="1"/>
              <a:t>гордокс</a:t>
            </a:r>
            <a:r>
              <a:rPr lang="ru-RU" dirty="0"/>
              <a:t> и др.). </a:t>
            </a:r>
          </a:p>
          <a:p>
            <a:pPr marL="261938" indent="-261938"/>
            <a:r>
              <a:rPr lang="ru-RU" dirty="0"/>
              <a:t>с целью стимуляции синтеза </a:t>
            </a:r>
            <a:r>
              <a:rPr lang="ru-RU" dirty="0" err="1"/>
              <a:t>простациклина</a:t>
            </a:r>
            <a:r>
              <a:rPr lang="ru-RU" dirty="0"/>
              <a:t> и подавления </a:t>
            </a:r>
            <a:r>
              <a:rPr lang="ru-RU" dirty="0" err="1"/>
              <a:t>гиперагрегации</a:t>
            </a:r>
            <a:r>
              <a:rPr lang="ru-RU" dirty="0"/>
              <a:t> назначаются аспирин до 1,5 мг/кг в сутки, </a:t>
            </a:r>
            <a:r>
              <a:rPr lang="ru-RU" dirty="0" err="1"/>
              <a:t>курантил</a:t>
            </a:r>
            <a:r>
              <a:rPr lang="ru-RU" dirty="0"/>
              <a:t> 0,3 мг/кг, папаверин 0,5 мл, эуфиллин 2,4% по 2-4 мл внутривенно.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A6034C-94FF-47E9-BCB1-91CC3DC6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0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7169A-BE46-43C3-A208-25843BDAD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77" y="0"/>
            <a:ext cx="10616785" cy="749508"/>
          </a:xfrm>
        </p:spPr>
        <p:txBody>
          <a:bodyPr/>
          <a:lstStyle/>
          <a:p>
            <a:pPr algn="ctr"/>
            <a:r>
              <a:rPr lang="ru-RU" b="1" dirty="0"/>
              <a:t>Профилактика СПОН включает: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6B93BE-F147-4D42-9F38-2BBF57559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1" y="749508"/>
            <a:ext cx="11662349" cy="5971967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/>
              <a:t>метаболическая коррекция, </a:t>
            </a:r>
            <a:r>
              <a:rPr lang="ru-RU" dirty="0"/>
              <a:t>заключающаяся в снижении </a:t>
            </a:r>
            <a:r>
              <a:rPr lang="ru-RU" dirty="0" err="1"/>
              <a:t>гиперметаболизма</a:t>
            </a:r>
            <a:r>
              <a:rPr lang="ru-RU" dirty="0"/>
              <a:t>, коррекции кислотно-основного и водно-электролитного равновесия, обеспечении субстрата для </a:t>
            </a:r>
            <a:r>
              <a:rPr lang="ru-RU" dirty="0" err="1"/>
              <a:t>энергопродукции</a:t>
            </a:r>
            <a:r>
              <a:rPr lang="ru-RU" dirty="0"/>
              <a:t>:</a:t>
            </a:r>
          </a:p>
          <a:p>
            <a:pPr marL="449263">
              <a:buFont typeface="Wingdings" panose="05000000000000000000" pitchFamily="2" charset="2"/>
              <a:buChar char="ü"/>
            </a:pPr>
            <a:r>
              <a:rPr lang="ru-RU" i="1" dirty="0"/>
              <a:t>Раннее </a:t>
            </a:r>
            <a:r>
              <a:rPr lang="ru-RU" i="1" dirty="0" err="1"/>
              <a:t>энтеральное</a:t>
            </a:r>
            <a:r>
              <a:rPr lang="ru-RU" i="1" dirty="0"/>
              <a:t> питание</a:t>
            </a:r>
            <a:r>
              <a:rPr lang="ru-RU" dirty="0"/>
              <a:t>, поддерживающее резистентность кишечной стенки и существование нормальной микрофлоры:</a:t>
            </a:r>
          </a:p>
          <a:p>
            <a:pPr marL="809625" indent="-269875">
              <a:buFont typeface="Wingdings" panose="05000000000000000000" pitchFamily="2" charset="2"/>
              <a:buChar char="Ø"/>
            </a:pPr>
            <a:r>
              <a:rPr lang="ru-RU" dirty="0"/>
              <a:t>питание должно содержать достаточное количество витаминов и </a:t>
            </a:r>
            <a:r>
              <a:rPr lang="ru-RU" dirty="0" err="1"/>
              <a:t>неперевариваемых</a:t>
            </a:r>
            <a:r>
              <a:rPr lang="ru-RU" dirty="0"/>
              <a:t> пищевых волокон; </a:t>
            </a:r>
          </a:p>
          <a:p>
            <a:pPr marL="809625" indent="-269875">
              <a:buFont typeface="Wingdings" panose="05000000000000000000" pitchFamily="2" charset="2"/>
              <a:buChar char="Ø"/>
            </a:pPr>
            <a:r>
              <a:rPr lang="ru-RU" dirty="0"/>
              <a:t>калорийность как </a:t>
            </a:r>
            <a:r>
              <a:rPr lang="ru-RU" dirty="0" err="1"/>
              <a:t>энтерального</a:t>
            </a:r>
            <a:r>
              <a:rPr lang="ru-RU" dirty="0"/>
              <a:t>, так и парентерального питания должна быть достаточно высокой;</a:t>
            </a:r>
          </a:p>
          <a:p>
            <a:pPr marL="809625" indent="-269875">
              <a:buFont typeface="Wingdings" panose="05000000000000000000" pitchFamily="2" charset="2"/>
              <a:buChar char="Ø"/>
            </a:pPr>
            <a:r>
              <a:rPr lang="ru-RU" dirty="0"/>
              <a:t>для стимуляции заживления ран и восстановления положительного азотистого баланса необходимо повышенное количество белка - 2 г/кг/</a:t>
            </a:r>
            <a:r>
              <a:rPr lang="ru-RU" dirty="0" err="1"/>
              <a:t>сут</a:t>
            </a:r>
            <a:r>
              <a:rPr lang="ru-RU" dirty="0"/>
              <a:t> и введение незаменимых аминокислот; </a:t>
            </a:r>
          </a:p>
          <a:p>
            <a:pPr marL="809625" indent="-269875">
              <a:buFont typeface="Wingdings" panose="05000000000000000000" pitchFamily="2" charset="2"/>
              <a:buChar char="Ø"/>
            </a:pPr>
            <a:r>
              <a:rPr lang="ru-RU" dirty="0"/>
              <a:t>перспективно применение рекомбинантных факторов роста. </a:t>
            </a:r>
          </a:p>
          <a:p>
            <a:pPr marL="809625" indent="-269875">
              <a:buFont typeface="Wingdings" panose="05000000000000000000" pitchFamily="2" charset="2"/>
              <a:buChar char="Ø"/>
            </a:pPr>
            <a:r>
              <a:rPr lang="ru-RU" dirty="0"/>
              <a:t>с целью нормализации метаболизма </a:t>
            </a:r>
            <a:r>
              <a:rPr lang="ru-RU" dirty="0" err="1"/>
              <a:t>арахидоновой</a:t>
            </a:r>
            <a:r>
              <a:rPr lang="ru-RU" dirty="0"/>
              <a:t> кислоты предлагается применение в питании больших количеств полиненасыщенных жирных кислот (рыбий жир) и уменьшение линолевой кислоты. </a:t>
            </a:r>
          </a:p>
          <a:p>
            <a:pPr marL="449263">
              <a:buFont typeface="Wingdings" panose="05000000000000000000" pitchFamily="2" charset="2"/>
              <a:buChar char="ü"/>
            </a:pPr>
            <a:r>
              <a:rPr lang="ru-RU" i="1" dirty="0"/>
              <a:t>В целях уменьшения бактериальной флоры</a:t>
            </a:r>
            <a:r>
              <a:rPr lang="ru-RU" dirty="0"/>
              <a:t>, способной проникать в системный кровоток, эффективна своевременная очистка толстого кишечника, предупреждение и своевременное устранение пареза кишечника, назначение </a:t>
            </a:r>
            <a:r>
              <a:rPr lang="ru-RU" dirty="0" err="1"/>
              <a:t>неабсорбируемых</a:t>
            </a:r>
            <a:r>
              <a:rPr lang="ru-RU" dirty="0"/>
              <a:t> антибиотиков, применение </a:t>
            </a:r>
            <a:r>
              <a:rPr lang="ru-RU" dirty="0" err="1"/>
              <a:t>энтеросорбентов</a:t>
            </a:r>
            <a:r>
              <a:rPr lang="ru-RU" dirty="0"/>
              <a:t> эндотоксина. </a:t>
            </a: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9601F7-B646-476E-A996-FAFF51F2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42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0C707-8B87-4DCF-8783-16FE6993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64" y="0"/>
            <a:ext cx="10634272" cy="729157"/>
          </a:xfrm>
        </p:spPr>
        <p:txBody>
          <a:bodyPr/>
          <a:lstStyle/>
          <a:p>
            <a:pPr algn="ctr"/>
            <a:r>
              <a:rPr lang="ru-RU" b="1" dirty="0"/>
              <a:t>Лечебные мероприятия при СПОН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5DD80-6B9A-49D3-9792-DFD19CC11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4597"/>
            <a:ext cx="12192000" cy="624340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/>
              <a:t>Антимедиаторная</a:t>
            </a:r>
            <a:r>
              <a:rPr lang="ru-RU" b="1" i="1" dirty="0"/>
              <a:t> терапия:</a:t>
            </a:r>
          </a:p>
          <a:p>
            <a:r>
              <a:rPr lang="ru-RU" dirty="0"/>
              <a:t>Для блокады </a:t>
            </a:r>
            <a:r>
              <a:rPr lang="ru-RU" dirty="0" err="1"/>
              <a:t>циклооксигеназы</a:t>
            </a:r>
            <a:r>
              <a:rPr lang="ru-RU" dirty="0"/>
              <a:t> используется </a:t>
            </a:r>
            <a:r>
              <a:rPr lang="ru-RU" i="1" dirty="0"/>
              <a:t>ибупрофен. </a:t>
            </a:r>
          </a:p>
          <a:p>
            <a:r>
              <a:rPr lang="ru-RU" dirty="0"/>
              <a:t>Возможно применение: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ru-RU" dirty="0"/>
              <a:t>ингибиторов </a:t>
            </a:r>
            <a:r>
              <a:rPr lang="ru-RU" i="1" dirty="0" err="1"/>
              <a:t>тромбоксансинтетазы</a:t>
            </a:r>
            <a:r>
              <a:rPr lang="ru-RU" dirty="0"/>
              <a:t>, 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ru-RU" dirty="0"/>
              <a:t>ингибиторов </a:t>
            </a:r>
            <a:r>
              <a:rPr lang="ru-RU" i="1" dirty="0" err="1"/>
              <a:t>липоксигеназы</a:t>
            </a:r>
            <a:r>
              <a:rPr lang="ru-RU" dirty="0"/>
              <a:t>, 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ru-RU" dirty="0"/>
              <a:t>антагонистов </a:t>
            </a:r>
            <a:r>
              <a:rPr lang="ru-RU" i="1" dirty="0" err="1"/>
              <a:t>лейкотриенов</a:t>
            </a:r>
            <a:r>
              <a:rPr lang="ru-RU" i="1" dirty="0"/>
              <a:t>, 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ru-RU" dirty="0"/>
              <a:t>ингибиторов </a:t>
            </a:r>
            <a:r>
              <a:rPr lang="ru-RU" i="1" dirty="0"/>
              <a:t>ФАТ (фактора активации тромбоцитов),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ru-RU" dirty="0"/>
              <a:t>антагонистов </a:t>
            </a:r>
            <a:r>
              <a:rPr lang="ru-RU" i="1" dirty="0"/>
              <a:t>эндорфина.</a:t>
            </a:r>
            <a:r>
              <a:rPr lang="ru-RU" dirty="0"/>
              <a:t> </a:t>
            </a:r>
          </a:p>
          <a:p>
            <a:r>
              <a:rPr lang="ru-RU" dirty="0"/>
              <a:t>Эндотоксин может инактивироваться с помощью </a:t>
            </a:r>
            <a:r>
              <a:rPr lang="ru-RU" i="1" dirty="0"/>
              <a:t>антител к</a:t>
            </a:r>
            <a:r>
              <a:rPr lang="ru-RU" dirty="0"/>
              <a:t> действующему началу эндотоксина - </a:t>
            </a:r>
            <a:r>
              <a:rPr lang="ru-RU" i="1" dirty="0"/>
              <a:t>липиду А. </a:t>
            </a:r>
          </a:p>
          <a:p>
            <a:r>
              <a:rPr lang="ru-RU" dirty="0"/>
              <a:t>Рецепторы эндотелиальных клеток, через которые действует эндотоксин (адгезивные молекулы), блокируются </a:t>
            </a:r>
            <a:r>
              <a:rPr lang="ru-RU" i="1" dirty="0"/>
              <a:t>рецепторными антагонистами ICAM-1ra и ELAM-1ra</a:t>
            </a:r>
            <a:r>
              <a:rPr lang="ru-RU" dirty="0"/>
              <a:t>. </a:t>
            </a:r>
          </a:p>
          <a:p>
            <a:r>
              <a:rPr lang="ru-RU" dirty="0"/>
              <a:t>TNFα может блокироваться </a:t>
            </a:r>
            <a:r>
              <a:rPr lang="ru-RU" i="1" dirty="0" err="1"/>
              <a:t>моноклональным</a:t>
            </a:r>
            <a:r>
              <a:rPr lang="ru-RU" i="1" dirty="0"/>
              <a:t> антителом</a:t>
            </a:r>
            <a:r>
              <a:rPr lang="ru-RU" dirty="0"/>
              <a:t>. Для IL-1 и TNFα существуют </a:t>
            </a:r>
            <a:r>
              <a:rPr lang="ru-RU" i="1" dirty="0"/>
              <a:t>рецепторные антагонисты IL-1Кra и TNF-</a:t>
            </a:r>
            <a:r>
              <a:rPr lang="ru-RU" i="1" dirty="0" err="1"/>
              <a:t>ra</a:t>
            </a:r>
            <a:r>
              <a:rPr lang="ru-RU" i="1" dirty="0"/>
              <a:t>. </a:t>
            </a:r>
          </a:p>
          <a:p>
            <a:r>
              <a:rPr lang="ru-RU" dirty="0"/>
              <a:t>Применение</a:t>
            </a:r>
            <a:r>
              <a:rPr lang="ru-RU" i="1" dirty="0"/>
              <a:t> антиоксидантов: </a:t>
            </a:r>
            <a:r>
              <a:rPr lang="ru-RU" dirty="0"/>
              <a:t>витамин Е, </a:t>
            </a:r>
            <a:r>
              <a:rPr lang="ru-RU" dirty="0" err="1"/>
              <a:t>пентоксифиллин</a:t>
            </a:r>
            <a:r>
              <a:rPr lang="ru-RU" dirty="0"/>
              <a:t>, ингибиторы </a:t>
            </a:r>
            <a:r>
              <a:rPr lang="ru-RU" dirty="0" err="1"/>
              <a:t>ксантиноксидазы</a:t>
            </a:r>
            <a:r>
              <a:rPr lang="ru-RU" dirty="0"/>
              <a:t> (</a:t>
            </a:r>
            <a:r>
              <a:rPr lang="ru-RU" dirty="0" err="1"/>
              <a:t>аллопуринол</a:t>
            </a:r>
            <a:r>
              <a:rPr lang="ru-RU" dirty="0"/>
              <a:t>), </a:t>
            </a:r>
            <a:r>
              <a:rPr lang="ru-RU" dirty="0" err="1"/>
              <a:t>хелаторы</a:t>
            </a:r>
            <a:r>
              <a:rPr lang="ru-RU" dirty="0"/>
              <a:t> железа (</a:t>
            </a:r>
            <a:r>
              <a:rPr lang="ru-RU" dirty="0" err="1"/>
              <a:t>дефероксамин</a:t>
            </a:r>
            <a:r>
              <a:rPr lang="ru-RU" dirty="0"/>
              <a:t>), снижающие выработку кислородных радикалов. </a:t>
            </a:r>
          </a:p>
          <a:p>
            <a:r>
              <a:rPr lang="ru-RU" dirty="0"/>
              <a:t>Применение очищенного препарата </a:t>
            </a:r>
            <a:r>
              <a:rPr lang="ru-RU" i="1" dirty="0"/>
              <a:t>криопреципитата с</a:t>
            </a:r>
            <a:r>
              <a:rPr lang="ru-RU" dirty="0"/>
              <a:t> целью восполнения запасов </a:t>
            </a:r>
            <a:r>
              <a:rPr lang="ru-RU" dirty="0" err="1"/>
              <a:t>фибронектина</a:t>
            </a:r>
            <a:r>
              <a:rPr lang="ru-RU" i="1" dirty="0"/>
              <a:t>. </a:t>
            </a: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E4D2D7-A673-42C1-91E1-0293C55F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20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B0566-3BBB-4B3A-9E8E-F5E6C8B6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6525"/>
            <a:ext cx="10515600" cy="639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Лечебные мероприятия при СПОН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40B65-5187-4187-8A62-AD7CE206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93" y="1019331"/>
            <a:ext cx="11587396" cy="561321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большинстве руководств даются рекомендации к применению </a:t>
            </a:r>
            <a:r>
              <a:rPr lang="ru-RU" b="1" i="1" dirty="0"/>
              <a:t>глюкокортикоидов</a:t>
            </a:r>
            <a:r>
              <a:rPr lang="ru-RU" dirty="0"/>
              <a:t> от 30 до 60 мг/кг преднизолона в сутки (хотя могут приводить к инфекционным осложнениям и ухудшению </a:t>
            </a:r>
            <a:r>
              <a:rPr lang="ru-RU" dirty="0" err="1"/>
              <a:t>репаративных</a:t>
            </a:r>
            <a:r>
              <a:rPr lang="ru-RU" dirty="0"/>
              <a:t> процессов в тканях);</a:t>
            </a:r>
          </a:p>
          <a:p>
            <a:r>
              <a:rPr lang="ru-RU" b="1" i="1" dirty="0"/>
              <a:t>Экстракорпоральная </a:t>
            </a:r>
            <a:r>
              <a:rPr lang="ru-RU" b="1" i="1" dirty="0" err="1"/>
              <a:t>гемокоррекция</a:t>
            </a:r>
            <a:r>
              <a:rPr lang="ru-RU" b="1" i="1" dirty="0"/>
              <a:t> </a:t>
            </a:r>
            <a:r>
              <a:rPr lang="ru-RU" dirty="0"/>
              <a:t>(ЭГК), позволяющая связывать и удалять экзогенные и эндогенные токсические вещества, накопление которых в избыточном количестве вызывает интоксикацию</a:t>
            </a:r>
          </a:p>
          <a:p>
            <a:r>
              <a:rPr lang="ru-RU" b="1" i="1" dirty="0"/>
              <a:t>Стимуляция естественной детоксикации </a:t>
            </a:r>
            <a:r>
              <a:rPr lang="ru-RU" dirty="0"/>
              <a:t>осуществляемой почками, легкими, кишечником, печенью, ретикуло-эндотелиальной системой используется при проведении </a:t>
            </a:r>
            <a:r>
              <a:rPr lang="ru-RU" dirty="0" err="1"/>
              <a:t>гемодилюции</a:t>
            </a:r>
            <a:r>
              <a:rPr lang="ru-RU" dirty="0"/>
              <a:t> с последующей стимуляцией диуреза или при стимуляции вентиляции, диареи, потоотделения в ситуациях, когда поражены почки;</a:t>
            </a:r>
          </a:p>
          <a:p>
            <a:r>
              <a:rPr lang="ru-RU" b="1" i="1" dirty="0"/>
              <a:t>Искусственные методы детоксикации:</a:t>
            </a:r>
          </a:p>
          <a:p>
            <a:pPr marL="449263">
              <a:buFont typeface="Wingdings" panose="05000000000000000000" pitchFamily="2" charset="2"/>
              <a:buChar char="ü"/>
            </a:pPr>
            <a:r>
              <a:rPr lang="ru-RU" dirty="0"/>
              <a:t>желудочный, кишечный и </a:t>
            </a:r>
            <a:r>
              <a:rPr lang="ru-RU" dirty="0" err="1"/>
              <a:t>перитонеальный</a:t>
            </a:r>
            <a:r>
              <a:rPr lang="ru-RU" dirty="0"/>
              <a:t> диализы, </a:t>
            </a:r>
            <a:r>
              <a:rPr lang="ru-RU" dirty="0" err="1"/>
              <a:t>энтеросорбция</a:t>
            </a:r>
            <a:r>
              <a:rPr lang="ru-RU" dirty="0"/>
              <a:t>, </a:t>
            </a:r>
            <a:r>
              <a:rPr lang="ru-RU" dirty="0" err="1"/>
              <a:t>антидотная</a:t>
            </a:r>
            <a:r>
              <a:rPr lang="ru-RU" dirty="0"/>
              <a:t> терапия. </a:t>
            </a:r>
          </a:p>
          <a:p>
            <a:pPr marL="449263">
              <a:buFont typeface="Wingdings" panose="05000000000000000000" pitchFamily="2" charset="2"/>
              <a:buChar char="ü"/>
            </a:pPr>
            <a:r>
              <a:rPr lang="ru-RU" dirty="0"/>
              <a:t>экстракорпоральная очистка крови проводится методами гемодиализа, гемосорбцией, </a:t>
            </a:r>
            <a:r>
              <a:rPr lang="ru-RU" dirty="0" err="1"/>
              <a:t>плазмо</a:t>
            </a:r>
            <a:r>
              <a:rPr lang="ru-RU" dirty="0"/>
              <a:t>- и </a:t>
            </a:r>
            <a:r>
              <a:rPr lang="ru-RU" dirty="0" err="1"/>
              <a:t>лимфосорбцией</a:t>
            </a:r>
            <a:r>
              <a:rPr lang="ru-RU" dirty="0"/>
              <a:t>.</a:t>
            </a:r>
          </a:p>
          <a:p>
            <a:pPr marL="449263">
              <a:buFont typeface="Wingdings" panose="05000000000000000000" pitchFamily="2" charset="2"/>
              <a:buChar char="ü"/>
            </a:pPr>
            <a:r>
              <a:rPr lang="ru-RU" dirty="0"/>
              <a:t> используется </a:t>
            </a:r>
            <a:r>
              <a:rPr lang="ru-RU" dirty="0" err="1"/>
              <a:t>ксенопечень</a:t>
            </a:r>
            <a:r>
              <a:rPr lang="ru-RU" dirty="0"/>
              <a:t>, </a:t>
            </a:r>
            <a:r>
              <a:rPr lang="ru-RU" dirty="0" err="1"/>
              <a:t>ксеноселезенка</a:t>
            </a:r>
            <a:r>
              <a:rPr lang="ru-RU" dirty="0"/>
              <a:t> и т.д. </a:t>
            </a:r>
          </a:p>
          <a:p>
            <a:pPr marL="449263">
              <a:buFont typeface="Wingdings" panose="05000000000000000000" pitchFamily="2" charset="2"/>
              <a:buChar char="ü"/>
            </a:pPr>
            <a:r>
              <a:rPr lang="ru-RU" dirty="0"/>
              <a:t>метод </a:t>
            </a:r>
            <a:r>
              <a:rPr lang="ru-RU" dirty="0" err="1"/>
              <a:t>плазмафереза</a:t>
            </a:r>
            <a:r>
              <a:rPr lang="ru-RU" dirty="0"/>
              <a:t> позволяет удалять часть токсичных веществ, растворенных в плазме и связанных с белками плазмы, улучшить реологические свойства крови.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33C6F2-24F8-45BE-A1A0-3A068E04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7424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665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A9C7C34-3D5A-4BFB-90D5-7E1B62B7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7" y="0"/>
            <a:ext cx="12192000" cy="116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РЕКОМЕНДУЕМЫЙ УРОВЕНЬ ЖИЗНЕННО-ВАЖНЫХ ПОКАЗАТЕЛЕЙ</a:t>
            </a:r>
            <a:r>
              <a:rPr lang="ru-RU" b="1" dirty="0"/>
              <a:t/>
            </a:r>
            <a:br>
              <a:rPr lang="ru-RU" b="1" dirty="0"/>
            </a:br>
            <a:r>
              <a:rPr lang="en-US" sz="2200" b="1" dirty="0"/>
              <a:t>(Gosling </a:t>
            </a:r>
            <a:r>
              <a:rPr lang="ru-RU" sz="2200" b="1" dirty="0"/>
              <a:t>е</a:t>
            </a:r>
            <a:r>
              <a:rPr lang="en-US" sz="2200" b="1" dirty="0"/>
              <a:t>t.</a:t>
            </a:r>
            <a:r>
              <a:rPr lang="ru-RU" sz="2200" b="1" dirty="0"/>
              <a:t>а</a:t>
            </a:r>
            <a:r>
              <a:rPr lang="en-US" sz="2200" b="1" dirty="0"/>
              <a:t>l., 1997)</a:t>
            </a:r>
            <a:endParaRPr lang="ru-RU" sz="22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EECC280-5A71-4611-8168-00C92FD04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42812"/>
              </p:ext>
            </p:extLst>
          </p:nvPr>
        </p:nvGraphicFramePr>
        <p:xfrm>
          <a:off x="146957" y="1034321"/>
          <a:ext cx="11770224" cy="5657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5112">
                  <a:extLst>
                    <a:ext uri="{9D8B030D-6E8A-4147-A177-3AD203B41FA5}">
                      <a16:colId xmlns:a16="http://schemas.microsoft.com/office/drawing/2014/main" val="3266904476"/>
                    </a:ext>
                  </a:extLst>
                </a:gridCol>
                <a:gridCol w="5885112">
                  <a:extLst>
                    <a:ext uri="{9D8B030D-6E8A-4147-A177-3AD203B41FA5}">
                      <a16:colId xmlns:a16="http://schemas.microsoft.com/office/drawing/2014/main" val="153813658"/>
                    </a:ext>
                  </a:extLst>
                </a:gridCol>
              </a:tblGrid>
              <a:tr h="44605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Рекомендуемы 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200014"/>
                  </a:ext>
                </a:extLst>
              </a:tr>
              <a:tr h="678212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крови: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женщин </a:t>
                      </a:r>
                    </a:p>
                    <a:p>
                      <a:pPr algn="l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для мужчин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&gt;2,7 л/м</a:t>
                      </a:r>
                      <a:r>
                        <a:rPr lang="ru-RU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&gt;3,0 л/м</a:t>
                      </a:r>
                      <a:r>
                        <a:rPr lang="ru-RU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967455"/>
                  </a:ext>
                </a:extLst>
              </a:tr>
              <a:tr h="404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Сердечный индекс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&gt;4,5 л/м</a:t>
                      </a:r>
                      <a:r>
                        <a:rPr lang="ru-RU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86219"/>
                  </a:ext>
                </a:extLst>
              </a:tr>
              <a:tr h="3043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 кислорода к тканям (ТО2)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&gt;550 мл/мин/м</a:t>
                      </a:r>
                      <a:r>
                        <a:rPr lang="ru-RU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475536"/>
                  </a:ext>
                </a:extLst>
              </a:tr>
              <a:tr h="446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Потребление кислорода тканями (ПО2)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167 мл/мин/м</a:t>
                      </a:r>
                      <a:r>
                        <a:rPr lang="ru-RU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92268"/>
                  </a:ext>
                </a:extLst>
              </a:tr>
              <a:tr h="446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Нормальное АД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154127"/>
                  </a:ext>
                </a:extLst>
              </a:tr>
              <a:tr h="446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Давление заклинивания легочной артерии (ДЗЛА)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&lt;20 мм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рт.ст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975472"/>
                  </a:ext>
                </a:extLst>
              </a:tr>
              <a:tr h="446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Сопротивление в легочных сосудах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250 дин*сек*см</a:t>
                      </a:r>
                      <a:r>
                        <a:rPr lang="ru-RU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957610"/>
                  </a:ext>
                </a:extLst>
              </a:tr>
              <a:tr h="446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РаО</a:t>
                      </a:r>
                      <a:r>
                        <a:rPr lang="ru-RU" sz="18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&gt;9,З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кПа (70 мм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Hg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	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17361"/>
                  </a:ext>
                </a:extLst>
              </a:tr>
              <a:tr h="446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r>
                        <a:rPr lang="ru-RU" sz="18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&gt;90% 	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793763"/>
                  </a:ext>
                </a:extLst>
              </a:tr>
              <a:tr h="446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рН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&gt;7,3 и &lt;7,5 	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1068"/>
                  </a:ext>
                </a:extLst>
              </a:tr>
              <a:tr h="446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РвО</a:t>
                      </a:r>
                      <a:r>
                        <a:rPr lang="ru-RU" sz="18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&gt;4,О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кПа (30 мм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Hg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1146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F1678C1-0DF3-4A96-94E5-9C421AFA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300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084CD-AEBF-40AA-B85F-C77D0E4EE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2" y="136526"/>
            <a:ext cx="12027108" cy="119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b="1" dirty="0"/>
              <a:t>Транспорт или доставка кислорода к тканям рассчитывается как: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6477B5-05D9-465D-9AFE-34218E4F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84108" cy="45307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ТО</a:t>
            </a:r>
            <a:r>
              <a:rPr lang="ru-RU" sz="3600" b="1" baseline="-25000" dirty="0"/>
              <a:t>2</a:t>
            </a:r>
            <a:r>
              <a:rPr lang="ru-RU" sz="3600" b="1" dirty="0"/>
              <a:t> = </a:t>
            </a:r>
            <a:r>
              <a:rPr lang="en-US" sz="3600" b="1" dirty="0" err="1"/>
              <a:t>Va</a:t>
            </a:r>
            <a:r>
              <a:rPr lang="ru-RU" sz="3600" b="1" dirty="0"/>
              <a:t>О</a:t>
            </a:r>
            <a:r>
              <a:rPr lang="ru-RU" sz="3600" b="1" baseline="-25000" dirty="0"/>
              <a:t>2</a:t>
            </a:r>
            <a:r>
              <a:rPr lang="ru-RU" sz="3600" b="1" dirty="0"/>
              <a:t> х СВ , 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ru-RU" sz="3600" dirty="0"/>
              <a:t>где ТО</a:t>
            </a:r>
            <a:r>
              <a:rPr lang="ru-RU" sz="3600" baseline="-25000" dirty="0"/>
              <a:t>2</a:t>
            </a:r>
            <a:r>
              <a:rPr lang="ru-RU" sz="3600" dirty="0"/>
              <a:t> - транспорт кислорода к тканям в мл/мин/м</a:t>
            </a:r>
            <a:r>
              <a:rPr lang="ru-RU" sz="3600" baseline="30000" dirty="0"/>
              <a:t>2</a:t>
            </a:r>
            <a:r>
              <a:rPr lang="ru-RU" sz="3600" dirty="0"/>
              <a:t>, 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ru-RU" sz="3600" dirty="0" err="1"/>
              <a:t>VaO</a:t>
            </a:r>
            <a:r>
              <a:rPr lang="ru-RU" sz="3600" dirty="0"/>
              <a:t> - содержание кислорода в артериальной крови в мл/л, 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ru-RU" sz="3600" dirty="0"/>
              <a:t>СВ - сердечный выброс в л/мин.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66AA68-01B8-44CC-A17A-FF87E22C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75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30670-8F06-41A9-9968-C145CABF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Транспорт или доставка кислорода к тканям рассчитывается как: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CD6CBB-856F-48A0-BC55-1E694C122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05" y="1690688"/>
            <a:ext cx="11242623" cy="466566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Сердечный выброс </a:t>
            </a:r>
            <a:r>
              <a:rPr lang="ru-RU" dirty="0"/>
              <a:t>измеряется по принципу </a:t>
            </a:r>
            <a:r>
              <a:rPr lang="ru-RU" dirty="0" err="1"/>
              <a:t>Фика</a:t>
            </a:r>
            <a:r>
              <a:rPr lang="ru-RU" dirty="0"/>
              <a:t> методом разведения или </a:t>
            </a:r>
            <a:r>
              <a:rPr lang="ru-RU" dirty="0" err="1"/>
              <a:t>терморазведением</a:t>
            </a:r>
            <a:r>
              <a:rPr lang="ru-RU" dirty="0"/>
              <a:t>. </a:t>
            </a:r>
            <a:endParaRPr lang="en-US" dirty="0"/>
          </a:p>
          <a:p>
            <a:r>
              <a:rPr lang="ru-RU" b="1" i="1" dirty="0"/>
              <a:t>Содержание (объем) кислорода </a:t>
            </a:r>
            <a:r>
              <a:rPr lang="ru-RU" dirty="0"/>
              <a:t>в крови определяется после измерения НЬ, напряжения кислорода (рО</a:t>
            </a:r>
            <a:r>
              <a:rPr lang="ru-RU" baseline="-25000" dirty="0"/>
              <a:t>2</a:t>
            </a:r>
            <a:r>
              <a:rPr lang="ru-RU" dirty="0"/>
              <a:t>) и насыщения </a:t>
            </a:r>
            <a:r>
              <a:rPr lang="ru-RU" dirty="0" err="1"/>
              <a:t>Hb</a:t>
            </a:r>
            <a:r>
              <a:rPr lang="ru-RU" dirty="0"/>
              <a:t> кислородом (SO2) по уравнению: </a:t>
            </a:r>
          </a:p>
          <a:p>
            <a:pPr marL="0" indent="0" algn="ctr">
              <a:buNone/>
            </a:pPr>
            <a:r>
              <a:rPr lang="it-IT" b="1" dirty="0"/>
              <a:t>VO</a:t>
            </a:r>
            <a:r>
              <a:rPr lang="it-IT" b="1" baseline="-25000" dirty="0"/>
              <a:t>2</a:t>
            </a:r>
            <a:r>
              <a:rPr lang="it-IT" b="1" dirty="0"/>
              <a:t> = ((Hb * SO</a:t>
            </a:r>
            <a:r>
              <a:rPr lang="it-IT" b="1" baseline="-25000" dirty="0"/>
              <a:t>2</a:t>
            </a:r>
            <a:r>
              <a:rPr lang="it-IT" b="1" dirty="0"/>
              <a:t> * 1.39) + (pO</a:t>
            </a:r>
            <a:r>
              <a:rPr lang="it-IT" b="1" baseline="-25000" dirty="0"/>
              <a:t>2</a:t>
            </a:r>
            <a:r>
              <a:rPr lang="it-IT" b="1" dirty="0"/>
              <a:t> * 0.23) / 100 </a:t>
            </a:r>
          </a:p>
          <a:p>
            <a:pPr marL="809625">
              <a:buFont typeface="Wingdings" panose="05000000000000000000" pitchFamily="2" charset="2"/>
              <a:buChar char="ü"/>
            </a:pPr>
            <a:r>
              <a:rPr lang="ru-RU" dirty="0"/>
              <a:t>где VО</a:t>
            </a:r>
            <a:r>
              <a:rPr lang="ru-RU" baseline="-25000" dirty="0"/>
              <a:t>2</a:t>
            </a:r>
            <a:r>
              <a:rPr lang="ru-RU" dirty="0"/>
              <a:t> - содержание О</a:t>
            </a:r>
            <a:r>
              <a:rPr lang="ru-RU" baseline="-25000" dirty="0"/>
              <a:t>2</a:t>
            </a:r>
            <a:r>
              <a:rPr lang="ru-RU" dirty="0"/>
              <a:t> в крови мл/л, </a:t>
            </a:r>
          </a:p>
          <a:p>
            <a:pPr marL="809625">
              <a:buFont typeface="Wingdings" panose="05000000000000000000" pitchFamily="2" charset="2"/>
              <a:buChar char="ü"/>
            </a:pPr>
            <a:r>
              <a:rPr lang="ru-RU" dirty="0"/>
              <a:t>рО</a:t>
            </a:r>
            <a:r>
              <a:rPr lang="ru-RU" baseline="-25000" dirty="0"/>
              <a:t>2</a:t>
            </a:r>
            <a:r>
              <a:rPr lang="ru-RU" dirty="0"/>
              <a:t> - напряжение кислорода в крови в кПа, </a:t>
            </a:r>
          </a:p>
          <a:p>
            <a:pPr marL="809625">
              <a:buFont typeface="Wingdings" panose="05000000000000000000" pitchFamily="2" charset="2"/>
              <a:buChar char="ü"/>
            </a:pPr>
            <a:r>
              <a:rPr lang="ru-RU" dirty="0"/>
              <a:t>SO</a:t>
            </a:r>
            <a:r>
              <a:rPr lang="ru-RU" baseline="-25000" dirty="0"/>
              <a:t>2</a:t>
            </a:r>
            <a:r>
              <a:rPr lang="ru-RU" dirty="0"/>
              <a:t> - насыщение НЬ кислородом в %, 0,23 - объем растворенного кислорода (мл/л) на каждый кПа рО</a:t>
            </a:r>
            <a:r>
              <a:rPr lang="ru-RU" baseline="-25000" dirty="0"/>
              <a:t>2</a:t>
            </a:r>
            <a:r>
              <a:rPr lang="ru-RU" dirty="0"/>
              <a:t>, </a:t>
            </a:r>
          </a:p>
          <a:p>
            <a:pPr marL="809625">
              <a:buFont typeface="Wingdings" panose="05000000000000000000" pitchFamily="2" charset="2"/>
              <a:buChar char="ü"/>
            </a:pPr>
            <a:r>
              <a:rPr lang="ru-RU" dirty="0" err="1"/>
              <a:t>Hb</a:t>
            </a:r>
            <a:r>
              <a:rPr lang="ru-RU" dirty="0"/>
              <a:t> - концентрация гемоглобина в крови.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54879F-E198-4B44-9346-D6B9423A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63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8FD15-16E6-46CD-A7FF-413F3DB3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Потребление кислорода тканями определяется как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21A7A1-4D91-4F7A-85A2-9CA0FF394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разница между транспортом О</a:t>
            </a:r>
            <a:r>
              <a:rPr lang="ru-RU" baseline="-25000" dirty="0"/>
              <a:t>2</a:t>
            </a:r>
            <a:r>
              <a:rPr lang="ru-RU" dirty="0"/>
              <a:t> к тканям и возвратом О</a:t>
            </a:r>
            <a:r>
              <a:rPr lang="ru-RU" baseline="-25000" dirty="0"/>
              <a:t>2</a:t>
            </a:r>
            <a:r>
              <a:rPr lang="ru-RU" dirty="0"/>
              <a:t> в венозную систему: </a:t>
            </a:r>
          </a:p>
          <a:p>
            <a:pPr marL="0" indent="0" algn="ctr">
              <a:buNone/>
            </a:pPr>
            <a:r>
              <a:rPr lang="ru-RU" b="1" dirty="0"/>
              <a:t>ПО</a:t>
            </a:r>
            <a:r>
              <a:rPr lang="ru-RU" b="1" baseline="-25000" dirty="0"/>
              <a:t>2</a:t>
            </a:r>
            <a:r>
              <a:rPr lang="ru-RU" b="1" dirty="0"/>
              <a:t> = (VаО</a:t>
            </a:r>
            <a:r>
              <a:rPr lang="ru-RU" b="1" baseline="-25000" dirty="0"/>
              <a:t>2</a:t>
            </a:r>
            <a:r>
              <a:rPr lang="ru-RU" b="1" dirty="0"/>
              <a:t> • СВ) - (</a:t>
            </a:r>
            <a:r>
              <a:rPr lang="ru-RU" b="1" dirty="0" err="1"/>
              <a:t>VПотребление</a:t>
            </a:r>
            <a:r>
              <a:rPr lang="ru-RU" b="1" dirty="0"/>
              <a:t> кислорода тканями вО</a:t>
            </a:r>
            <a:r>
              <a:rPr lang="ru-RU" b="1" baseline="-25000" dirty="0"/>
              <a:t>2</a:t>
            </a:r>
            <a:r>
              <a:rPr lang="ru-RU" b="1" dirty="0"/>
              <a:t> • СВ) = (VаО</a:t>
            </a:r>
            <a:r>
              <a:rPr lang="ru-RU" b="1" baseline="-25000" dirty="0"/>
              <a:t>2</a:t>
            </a:r>
            <a:r>
              <a:rPr lang="ru-RU" b="1" dirty="0"/>
              <a:t> - VвО</a:t>
            </a:r>
            <a:r>
              <a:rPr lang="ru-RU" b="1" baseline="-25000" dirty="0"/>
              <a:t>2</a:t>
            </a:r>
            <a:r>
              <a:rPr lang="ru-RU" b="1" dirty="0"/>
              <a:t>) • СВ, </a:t>
            </a:r>
          </a:p>
          <a:p>
            <a:pPr marL="719138">
              <a:buFont typeface="Wingdings" panose="05000000000000000000" pitchFamily="2" charset="2"/>
              <a:buChar char="ü"/>
            </a:pPr>
            <a:r>
              <a:rPr lang="ru-RU" dirty="0"/>
              <a:t>где ПО</a:t>
            </a:r>
            <a:r>
              <a:rPr lang="ru-RU" baseline="-25000" dirty="0"/>
              <a:t>2</a:t>
            </a:r>
            <a:r>
              <a:rPr lang="ru-RU" dirty="0"/>
              <a:t> - потребление кислорода тканями в мл/мин, </a:t>
            </a:r>
          </a:p>
          <a:p>
            <a:pPr marL="719138">
              <a:buFont typeface="Wingdings" panose="05000000000000000000" pitchFamily="2" charset="2"/>
              <a:buChar char="ü"/>
            </a:pPr>
            <a:r>
              <a:rPr lang="ru-RU" dirty="0"/>
              <a:t>VвО</a:t>
            </a:r>
            <a:r>
              <a:rPr lang="ru-RU" baseline="-25000" dirty="0"/>
              <a:t>2</a:t>
            </a:r>
            <a:r>
              <a:rPr lang="ru-RU" dirty="0"/>
              <a:t> - содержание О</a:t>
            </a:r>
            <a:r>
              <a:rPr lang="ru-RU" baseline="-25000" dirty="0"/>
              <a:t>2</a:t>
            </a:r>
            <a:r>
              <a:rPr lang="ru-RU" dirty="0"/>
              <a:t> в смешанной венозной крови (мл/л), например, из подключичной вены, </a:t>
            </a:r>
          </a:p>
          <a:p>
            <a:pPr marL="719138">
              <a:buFont typeface="Wingdings" panose="05000000000000000000" pitchFamily="2" charset="2"/>
              <a:buChar char="ü"/>
            </a:pPr>
            <a:r>
              <a:rPr lang="ru-RU" dirty="0"/>
              <a:t>VаО</a:t>
            </a:r>
            <a:r>
              <a:rPr lang="ru-RU" baseline="-25000" dirty="0"/>
              <a:t>2</a:t>
            </a:r>
            <a:r>
              <a:rPr lang="ru-RU" dirty="0"/>
              <a:t> - содержание О</a:t>
            </a:r>
            <a:r>
              <a:rPr lang="ru-RU" baseline="-25000" dirty="0"/>
              <a:t>2</a:t>
            </a:r>
            <a:r>
              <a:rPr lang="ru-RU" dirty="0"/>
              <a:t> в артериальной крови.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76687F-5D3B-497C-879F-DBC7BBD1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2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F6395-9E93-4553-BF4B-5248F673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45"/>
            <a:ext cx="10515600" cy="699177"/>
          </a:xfrm>
        </p:spPr>
        <p:txBody>
          <a:bodyPr/>
          <a:lstStyle/>
          <a:p>
            <a:pPr algn="ctr"/>
            <a:r>
              <a:rPr lang="ru-RU" b="1" u="sng" dirty="0"/>
              <a:t>Легкие при СПОН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DFE7AF-5E05-4A5B-BDAE-FE0139D62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7" y="751122"/>
            <a:ext cx="11362544" cy="5970353"/>
          </a:xfrm>
        </p:spPr>
        <p:txBody>
          <a:bodyPr>
            <a:noAutofit/>
          </a:bodyPr>
          <a:lstStyle/>
          <a:p>
            <a:r>
              <a:rPr lang="ru-RU" sz="3200" dirty="0"/>
              <a:t>Если же </a:t>
            </a:r>
            <a:r>
              <a:rPr lang="ru-RU" sz="3200" b="1" dirty="0"/>
              <a:t>легочный метаболический фильтр истощается </a:t>
            </a:r>
            <a:r>
              <a:rPr lang="ru-RU" sz="3200" dirty="0"/>
              <a:t>из-за массивности поступления эндотоксина, продуктов воспаления и коагуляции, или за счет инактивации ферментных систем легких на фоне нарушений микроциркуляции в самих легких, или других повреждающих воздействий (в т.ч. ингаляции токсических концентраций кислорода), происходит </a:t>
            </a:r>
            <a:r>
              <a:rPr lang="ru-RU" sz="3200" b="1" dirty="0"/>
              <a:t>массивное поступление в большой круг кровообращения эндотоксинов, медиаторов воспаления, </a:t>
            </a:r>
            <a:r>
              <a:rPr lang="ru-RU" sz="3200" b="1" dirty="0" err="1"/>
              <a:t>прокоагулянтов</a:t>
            </a:r>
            <a:r>
              <a:rPr lang="ru-RU" sz="3200" b="1" dirty="0"/>
              <a:t>, БАВ. </a:t>
            </a:r>
          </a:p>
          <a:p>
            <a:r>
              <a:rPr lang="ru-RU" sz="3200" b="1" dirty="0"/>
              <a:t>Нарушается процесс очищения от сосудорасширяющих простагландинов и </a:t>
            </a:r>
            <a:r>
              <a:rPr lang="ru-RU" sz="3200" b="1" dirty="0" err="1"/>
              <a:t>брадикинина</a:t>
            </a:r>
            <a:r>
              <a:rPr lang="ru-RU" sz="3200" dirty="0"/>
              <a:t>, </a:t>
            </a:r>
            <a:r>
              <a:rPr lang="ru-RU" sz="3200" b="1" dirty="0"/>
              <a:t>в недостаточном количестве синтезируется ангиотензин-II из-за угнетения или разрушения ангиотензин-конвертирующего фермента</a:t>
            </a:r>
            <a:r>
              <a:rPr lang="ru-RU" sz="3200" dirty="0"/>
              <a:t>. </a:t>
            </a:r>
          </a:p>
          <a:p>
            <a:r>
              <a:rPr lang="ru-RU" sz="3200" dirty="0"/>
              <a:t>Развивается </a:t>
            </a:r>
            <a:r>
              <a:rPr lang="ru-RU" sz="3200" b="1" dirty="0"/>
              <a:t>сепсис и СПОН</a:t>
            </a:r>
            <a:r>
              <a:rPr lang="ru-RU" sz="32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4E5525-9D41-41A9-A213-B55368F1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08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2BFC1-1367-4092-B41A-4B3E463C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10" y="211527"/>
            <a:ext cx="10515600" cy="939019"/>
          </a:xfrm>
        </p:spPr>
        <p:txBody>
          <a:bodyPr/>
          <a:lstStyle/>
          <a:p>
            <a:pPr algn="ctr"/>
            <a:r>
              <a:rPr lang="ru-RU" b="1" dirty="0"/>
              <a:t>Потребление кислорода тканями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C48EFF-46B4-4630-B1CA-73F159E0E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16" y="1150546"/>
            <a:ext cx="11092722" cy="5385165"/>
          </a:xfrm>
        </p:spPr>
        <p:txBody>
          <a:bodyPr>
            <a:normAutofit/>
          </a:bodyPr>
          <a:lstStyle/>
          <a:p>
            <a:r>
              <a:rPr lang="ru-RU" b="1" i="1" dirty="0"/>
              <a:t>Снижение </a:t>
            </a:r>
            <a:r>
              <a:rPr lang="ru-RU" b="1" dirty="0"/>
              <a:t>РвО</a:t>
            </a:r>
            <a:r>
              <a:rPr lang="ru-RU" b="1" baseline="-25000" dirty="0"/>
              <a:t>2</a:t>
            </a:r>
            <a:r>
              <a:rPr lang="ru-RU" b="1" dirty="0"/>
              <a:t>, и SвО</a:t>
            </a:r>
            <a:r>
              <a:rPr lang="ru-RU" b="1" baseline="-25000" dirty="0"/>
              <a:t>2</a:t>
            </a:r>
            <a:r>
              <a:rPr lang="ru-RU" b="1" dirty="0"/>
              <a:t> </a:t>
            </a:r>
            <a:r>
              <a:rPr lang="ru-RU" dirty="0"/>
              <a:t>свидетельствует о кислородной задолженности тканей (циркуляторной гипоксии). </a:t>
            </a:r>
          </a:p>
          <a:p>
            <a:r>
              <a:rPr lang="ru-RU" dirty="0"/>
              <a:t>Если же РвО</a:t>
            </a:r>
            <a:r>
              <a:rPr lang="ru-RU" baseline="-25000" dirty="0"/>
              <a:t>2</a:t>
            </a:r>
            <a:r>
              <a:rPr lang="ru-RU" dirty="0"/>
              <a:t> и особенно - SвО2 у больных в тяжелом состоянии </a:t>
            </a:r>
            <a:r>
              <a:rPr lang="ru-RU" b="1" dirty="0"/>
              <a:t>нормальны или повышены</a:t>
            </a:r>
            <a:r>
              <a:rPr lang="ru-RU" dirty="0"/>
              <a:t>, возникает еще более неблагоприятная ситуация. </a:t>
            </a:r>
          </a:p>
          <a:p>
            <a:r>
              <a:rPr lang="ru-RU" b="1" i="1" dirty="0" err="1"/>
              <a:t>Артериализация</a:t>
            </a:r>
            <a:r>
              <a:rPr lang="ru-RU" b="1" i="1" dirty="0"/>
              <a:t> венозной крови </a:t>
            </a:r>
            <a:r>
              <a:rPr lang="ru-RU" dirty="0"/>
              <a:t>наблюдается при грубых нарушениях микроциркуляции (шунтировании крови), централизации кровотока или при нарушении свойств НЬ. </a:t>
            </a:r>
          </a:p>
          <a:p>
            <a:r>
              <a:rPr lang="ru-RU" b="1" dirty="0"/>
              <a:t>Показателем неадекватного снабжения кислородом </a:t>
            </a:r>
            <a:r>
              <a:rPr lang="ru-RU" dirty="0"/>
              <a:t>тканей является </a:t>
            </a:r>
            <a:r>
              <a:rPr lang="ru-RU" i="1" dirty="0"/>
              <a:t>повышение в крови </a:t>
            </a:r>
            <a:r>
              <a:rPr lang="ru-RU" i="1" dirty="0" err="1"/>
              <a:t>лактата</a:t>
            </a:r>
            <a:r>
              <a:rPr lang="ru-RU" i="1" dirty="0"/>
              <a:t> </a:t>
            </a:r>
            <a:r>
              <a:rPr lang="ru-RU" dirty="0"/>
              <a:t>(продукта анаэробного пути метаболизма); этот показатель информативен в первые 10-12 ч лечения.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18CD3F-67DE-4934-8357-ECCC6D10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130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75132A-1C61-4BB3-8A45-42EAF381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0102" b="148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30263D-1339-423F-8613-0DCC4829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7B00154-4759-4AB7-A90B-F96A175154BC}" type="slidenum">
              <a:rPr lang="ru-RU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51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4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E453C-C534-452A-BBF0-D394F795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32905"/>
          </a:xfrm>
        </p:spPr>
        <p:txBody>
          <a:bodyPr/>
          <a:lstStyle/>
          <a:p>
            <a:pPr algn="ctr"/>
            <a:r>
              <a:rPr lang="ru-RU" b="1" u="sng" dirty="0"/>
              <a:t>Легкие при СПОН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D78AE-2245-45A2-8D9E-A0830825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6" y="989351"/>
            <a:ext cx="11272603" cy="5531370"/>
          </a:xfrm>
        </p:spPr>
        <p:txBody>
          <a:bodyPr>
            <a:normAutofit/>
          </a:bodyPr>
          <a:lstStyle/>
          <a:p>
            <a:r>
              <a:rPr lang="ru-RU" dirty="0"/>
              <a:t>Поступление большого количества медиаторов, цитокинов, агрегатов нейтрофилов, которые обладают </a:t>
            </a:r>
            <a:r>
              <a:rPr lang="ru-RU" dirty="0" err="1"/>
              <a:t>тропностью</a:t>
            </a:r>
            <a:r>
              <a:rPr lang="ru-RU" dirty="0"/>
              <a:t> к легочной ткани, обуславливает </a:t>
            </a:r>
            <a:r>
              <a:rPr lang="ru-RU" b="1" dirty="0"/>
              <a:t>повышение проницаемости легочных капилляров </a:t>
            </a:r>
            <a:r>
              <a:rPr lang="ru-RU" dirty="0"/>
              <a:t>и развитие </a:t>
            </a:r>
            <a:r>
              <a:rPr lang="ru-RU" b="1" dirty="0"/>
              <a:t>отека легких даже при низком венозном давлении</a:t>
            </a:r>
            <a:r>
              <a:rPr lang="ru-RU" dirty="0"/>
              <a:t>. </a:t>
            </a:r>
          </a:p>
          <a:p>
            <a:r>
              <a:rPr lang="ru-RU" dirty="0"/>
              <a:t>При дальнейшем прогрессировании повреждения легких развивается </a:t>
            </a:r>
            <a:r>
              <a:rPr lang="ru-RU" b="1" dirty="0"/>
              <a:t>респираторный дистресс-синдром легких</a:t>
            </a:r>
            <a:r>
              <a:rPr lang="ru-RU" dirty="0"/>
              <a:t>, симптомами которого является: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b="1" dirty="0"/>
              <a:t>одышка,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ru-RU" b="1" dirty="0"/>
              <a:t>тахипноэ, 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ru-RU" b="1" dirty="0"/>
              <a:t>критическое снижение рО</a:t>
            </a:r>
            <a:r>
              <a:rPr lang="ru-RU" b="1" baseline="-25000" dirty="0"/>
              <a:t>2</a:t>
            </a:r>
            <a:r>
              <a:rPr lang="ru-RU" b="1" dirty="0"/>
              <a:t>, не </a:t>
            </a:r>
            <a:r>
              <a:rPr lang="ru-RU" b="1" dirty="0" err="1"/>
              <a:t>коррегирующееся</a:t>
            </a:r>
            <a:r>
              <a:rPr lang="ru-RU" b="1" dirty="0"/>
              <a:t> ингаляцией О</a:t>
            </a:r>
            <a:r>
              <a:rPr lang="ru-RU" b="1" baseline="-25000" dirty="0"/>
              <a:t>2</a:t>
            </a:r>
            <a:r>
              <a:rPr lang="ru-RU" b="1" dirty="0"/>
              <a:t>, 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ru-RU" b="1" dirty="0"/>
              <a:t>снижение растяжимости легочной ткани,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ru-RU" b="1" dirty="0"/>
              <a:t>диффузная инфильтрация на R-грамме грудной клетки.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35DBE4-4455-4EBD-9188-2E59D48D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6EA39-9505-4107-B40C-CC76D030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192" y="136525"/>
            <a:ext cx="10124607" cy="747895"/>
          </a:xfrm>
        </p:spPr>
        <p:txBody>
          <a:bodyPr/>
          <a:lstStyle/>
          <a:p>
            <a:pPr algn="ctr"/>
            <a:r>
              <a:rPr lang="ru-RU" b="1" u="sng" dirty="0"/>
              <a:t>Легкие при СПОН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3C8850-75BA-4786-8615-AA373AEE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884420"/>
            <a:ext cx="11227633" cy="5636301"/>
          </a:xfrm>
        </p:spPr>
        <p:txBody>
          <a:bodyPr>
            <a:normAutofit/>
          </a:bodyPr>
          <a:lstStyle/>
          <a:p>
            <a:r>
              <a:rPr lang="ru-RU" dirty="0"/>
              <a:t>Дыхательная недостаточность при </a:t>
            </a:r>
            <a:r>
              <a:rPr lang="ru-RU" b="1" dirty="0"/>
              <a:t>Респираторный</a:t>
            </a:r>
            <a:r>
              <a:rPr lang="ru-RU" dirty="0"/>
              <a:t> </a:t>
            </a:r>
            <a:r>
              <a:rPr lang="ru-RU" b="1" dirty="0"/>
              <a:t>дистресс</a:t>
            </a:r>
            <a:r>
              <a:rPr lang="ru-RU" dirty="0"/>
              <a:t>-</a:t>
            </a:r>
            <a:r>
              <a:rPr lang="ru-RU" b="1" dirty="0"/>
              <a:t>синдром</a:t>
            </a:r>
            <a:r>
              <a:rPr lang="ru-RU" dirty="0"/>
              <a:t> </a:t>
            </a:r>
            <a:r>
              <a:rPr lang="ru-RU" b="1" dirty="0"/>
              <a:t>взрослых (</a:t>
            </a:r>
            <a:r>
              <a:rPr lang="ru-RU" dirty="0"/>
              <a:t>РДСВ) связана с </a:t>
            </a:r>
            <a:r>
              <a:rPr lang="ru-RU" b="1" dirty="0"/>
              <a:t>интерстициальным отеком легких </a:t>
            </a:r>
            <a:r>
              <a:rPr lang="ru-RU" dirty="0"/>
              <a:t>на фоне </a:t>
            </a:r>
            <a:r>
              <a:rPr lang="ru-RU" b="1" dirty="0"/>
              <a:t>повышения проницаемости легочных капилляров</a:t>
            </a:r>
            <a:r>
              <a:rPr lang="ru-RU" dirty="0"/>
              <a:t>. </a:t>
            </a:r>
          </a:p>
          <a:p>
            <a:r>
              <a:rPr lang="ru-RU" dirty="0"/>
              <a:t>При этом </a:t>
            </a:r>
            <a:r>
              <a:rPr lang="ru-RU" b="1" dirty="0"/>
              <a:t>повреждаются и альвеолы и капиллярная сеть</a:t>
            </a:r>
            <a:r>
              <a:rPr lang="ru-RU" dirty="0"/>
              <a:t>. </a:t>
            </a:r>
          </a:p>
          <a:p>
            <a:r>
              <a:rPr lang="ru-RU" dirty="0"/>
              <a:t>Выявляется </a:t>
            </a:r>
            <a:r>
              <a:rPr lang="ru-RU" b="1" dirty="0"/>
              <a:t>гипоксемия</a:t>
            </a:r>
            <a:r>
              <a:rPr lang="ru-RU" dirty="0"/>
              <a:t> и обычно </a:t>
            </a:r>
            <a:r>
              <a:rPr lang="ru-RU" b="1" dirty="0"/>
              <a:t>гипокапния артериальной крови</a:t>
            </a:r>
            <a:r>
              <a:rPr lang="ru-RU" dirty="0"/>
              <a:t>. </a:t>
            </a:r>
          </a:p>
          <a:p>
            <a:r>
              <a:rPr lang="ru-RU" dirty="0"/>
              <a:t>Имеется </a:t>
            </a:r>
            <a:r>
              <a:rPr lang="ru-RU" b="1" dirty="0"/>
              <a:t>выраженный шунт крови </a:t>
            </a:r>
            <a:r>
              <a:rPr lang="ru-RU" dirty="0"/>
              <a:t>как за счет </a:t>
            </a:r>
            <a:r>
              <a:rPr lang="ru-RU" b="1" dirty="0"/>
              <a:t>затопленных, спавшихся и невентилируемых альвеол в еще </a:t>
            </a:r>
            <a:r>
              <a:rPr lang="ru-RU" b="1" dirty="0" err="1"/>
              <a:t>перфузируемых</a:t>
            </a:r>
            <a:r>
              <a:rPr lang="ru-RU" b="1" dirty="0"/>
              <a:t> участках</a:t>
            </a:r>
            <a:r>
              <a:rPr lang="ru-RU" dirty="0"/>
              <a:t>, так и за счет </a:t>
            </a:r>
            <a:r>
              <a:rPr lang="ru-RU" b="1" dirty="0" err="1"/>
              <a:t>микротромбоза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/>
              <a:t>нарушения микро-циркуляции </a:t>
            </a:r>
            <a:r>
              <a:rPr lang="ru-RU" dirty="0"/>
              <a:t>в тех отделах легочной ткани, </a:t>
            </a:r>
            <a:r>
              <a:rPr lang="ru-RU" b="1" dirty="0"/>
              <a:t>которые вентилируются</a:t>
            </a:r>
            <a:r>
              <a:rPr lang="ru-RU" dirty="0"/>
              <a:t>, что делает </a:t>
            </a:r>
            <a:r>
              <a:rPr lang="ru-RU" b="1" dirty="0"/>
              <a:t>неэффективной</a:t>
            </a:r>
            <a:r>
              <a:rPr lang="ru-RU" dirty="0"/>
              <a:t> даже оксигенацию 100% кислородом с высоким ПДКВ (Положительное Давление в Конце Выдоха).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05FB2A-C7D2-4960-96B7-926932BE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4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1A6A2-F7B4-4CD6-ADEE-650BB410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14167"/>
          </a:xfrm>
        </p:spPr>
        <p:txBody>
          <a:bodyPr/>
          <a:lstStyle/>
          <a:p>
            <a:pPr algn="ctr"/>
            <a:r>
              <a:rPr lang="ru-RU" b="1" u="sng" dirty="0"/>
              <a:t>Легкие при СПОН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D1663-48B4-4516-88B7-C52ACA81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05" y="850692"/>
            <a:ext cx="11332564" cy="587078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Микроскопически</a:t>
            </a:r>
            <a:r>
              <a:rPr lang="ru-RU" dirty="0"/>
              <a:t> определяется, что часть </a:t>
            </a:r>
            <a:r>
              <a:rPr lang="ru-RU" b="1" dirty="0"/>
              <a:t>альвеол замещена гиалиновыми мембранами, содержащими фибрин, остатки клеточных элементов. </a:t>
            </a:r>
          </a:p>
          <a:p>
            <a:r>
              <a:rPr lang="ru-RU" dirty="0"/>
              <a:t>При септическом шоке первично под влиянием эндотоксина активируются нейтрофилы, являясь источником кислородных радикалов и гидролитических ферментов, они вызывают </a:t>
            </a:r>
            <a:r>
              <a:rPr lang="ru-RU" b="1" dirty="0"/>
              <a:t>повреждение и гибель эндотелиальных и эпителиальных клеток</a:t>
            </a:r>
            <a:r>
              <a:rPr lang="ru-RU" dirty="0"/>
              <a:t>. </a:t>
            </a:r>
          </a:p>
          <a:p>
            <a:r>
              <a:rPr lang="ru-RU" dirty="0" err="1"/>
              <a:t>Микроэмболы</a:t>
            </a:r>
            <a:r>
              <a:rPr lang="ru-RU" dirty="0"/>
              <a:t> из агрегированных тромбоцитов и нейтрофилов способствуют </a:t>
            </a:r>
            <a:r>
              <a:rPr lang="ru-RU" b="1" dirty="0" err="1"/>
              <a:t>микротромбозу</a:t>
            </a:r>
            <a:r>
              <a:rPr lang="ru-RU" b="1" dirty="0"/>
              <a:t> капилляров</a:t>
            </a:r>
            <a:r>
              <a:rPr lang="ru-RU" dirty="0"/>
              <a:t>. </a:t>
            </a:r>
          </a:p>
          <a:p>
            <a:r>
              <a:rPr lang="ru-RU" dirty="0"/>
              <a:t>В поздних стадиях РДСВ преобладают </a:t>
            </a:r>
            <a:r>
              <a:rPr lang="ru-RU" b="1" dirty="0"/>
              <a:t>пролиферативные процессы</a:t>
            </a:r>
            <a:r>
              <a:rPr lang="ru-RU" dirty="0"/>
              <a:t>: фибробласты мигрируют в заполненные экссудатом альвеолы и организуют его. </a:t>
            </a:r>
          </a:p>
          <a:p>
            <a:r>
              <a:rPr lang="ru-RU" dirty="0"/>
              <a:t>В результате резкого снижения количества альвеол и капилляров развивается </a:t>
            </a:r>
            <a:r>
              <a:rPr lang="ru-RU" b="1" dirty="0"/>
              <a:t>тяжелая дыхательная недостаточность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2A6C2A-0DCC-4752-B8A0-81F93405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8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6AC78-0201-4713-9AD8-F5BA64E9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6525"/>
            <a:ext cx="107442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Почки при СПОН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B18F5-81AC-43BE-B42D-93BF0F81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868680"/>
            <a:ext cx="11567160" cy="5715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Снижение системного артериального давления при шоке вызывает </a:t>
            </a:r>
            <a:r>
              <a:rPr lang="ru-RU" b="1" dirty="0" err="1"/>
              <a:t>сни-жение</a:t>
            </a:r>
            <a:r>
              <a:rPr lang="ru-RU" b="1" dirty="0"/>
              <a:t> </a:t>
            </a:r>
            <a:r>
              <a:rPr lang="ru-RU" b="1" dirty="0" err="1"/>
              <a:t>гломерулярной</a:t>
            </a:r>
            <a:r>
              <a:rPr lang="ru-RU" b="1" dirty="0"/>
              <a:t> фильтрации в почках. </a:t>
            </a:r>
          </a:p>
          <a:p>
            <a:r>
              <a:rPr lang="ru-RU" dirty="0"/>
              <a:t>При </a:t>
            </a:r>
            <a:r>
              <a:rPr lang="ru-RU" dirty="0" err="1"/>
              <a:t>перфузионном</a:t>
            </a:r>
            <a:r>
              <a:rPr lang="ru-RU" dirty="0"/>
              <a:t> давлении ниже 70 мм рт. ст</a:t>
            </a:r>
            <a:r>
              <a:rPr lang="ru-RU" b="1" dirty="0"/>
              <a:t>. </a:t>
            </a:r>
            <a:r>
              <a:rPr lang="ru-RU" b="1" dirty="0" err="1"/>
              <a:t>гломерулярная</a:t>
            </a:r>
            <a:r>
              <a:rPr lang="ru-RU" b="1" dirty="0"/>
              <a:t> фильтрация может прекратиться. </a:t>
            </a:r>
          </a:p>
          <a:p>
            <a:r>
              <a:rPr lang="ru-RU" b="1" dirty="0"/>
              <a:t>Выброс системных вазоконстрикторов </a:t>
            </a:r>
            <a:r>
              <a:rPr lang="ru-RU" dirty="0"/>
              <a:t>при шоке (ренин-</a:t>
            </a:r>
            <a:r>
              <a:rPr lang="ru-RU" dirty="0" err="1"/>
              <a:t>ангиотензин</a:t>
            </a:r>
            <a:r>
              <a:rPr lang="ru-RU" dirty="0"/>
              <a:t>-</a:t>
            </a:r>
            <a:r>
              <a:rPr lang="ru-RU" dirty="0" err="1"/>
              <a:t>альдестероновой</a:t>
            </a:r>
            <a:r>
              <a:rPr lang="ru-RU" dirty="0"/>
              <a:t> системы, катехоламинов, </a:t>
            </a:r>
            <a:r>
              <a:rPr lang="ru-RU" dirty="0" err="1"/>
              <a:t>тромбоксана</a:t>
            </a:r>
            <a:r>
              <a:rPr lang="ru-RU" dirty="0"/>
              <a:t>) </a:t>
            </a:r>
            <a:r>
              <a:rPr lang="ru-RU" b="1" dirty="0"/>
              <a:t>сбалансировано </a:t>
            </a:r>
            <a:r>
              <a:rPr lang="ru-RU" b="1" dirty="0" err="1"/>
              <a:t>внутрипочечным</a:t>
            </a:r>
            <a:r>
              <a:rPr lang="ru-RU" b="1" dirty="0"/>
              <a:t> синтезом простагландинов</a:t>
            </a:r>
            <a:r>
              <a:rPr lang="ru-RU" dirty="0"/>
              <a:t>, </a:t>
            </a:r>
            <a:r>
              <a:rPr lang="ru-RU" b="1" dirty="0"/>
              <a:t>поддерживающих определенный уровень почечного кровотока</a:t>
            </a:r>
            <a:r>
              <a:rPr lang="ru-RU" dirty="0"/>
              <a:t> при системной </a:t>
            </a:r>
            <a:r>
              <a:rPr lang="ru-RU" dirty="0" err="1"/>
              <a:t>вазоконстрикции</a:t>
            </a:r>
            <a:r>
              <a:rPr lang="ru-RU" dirty="0"/>
              <a:t>. </a:t>
            </a:r>
          </a:p>
          <a:p>
            <a:r>
              <a:rPr lang="ru-RU" dirty="0"/>
              <a:t>На фоне снижения ОЦК в почке включаются механизмы, направленные на </a:t>
            </a:r>
            <a:r>
              <a:rPr lang="ru-RU" b="1" dirty="0"/>
              <a:t>задержку в организме </a:t>
            </a:r>
            <a:r>
              <a:rPr lang="ru-RU" b="1" dirty="0" err="1"/>
              <a:t>Na</a:t>
            </a:r>
            <a:r>
              <a:rPr lang="ru-RU" b="1" baseline="30000" dirty="0"/>
              <a:t>+</a:t>
            </a:r>
            <a:r>
              <a:rPr lang="ru-RU" b="1" dirty="0"/>
              <a:t> и воды</a:t>
            </a:r>
            <a:r>
              <a:rPr lang="ru-RU" dirty="0"/>
              <a:t>. </a:t>
            </a:r>
          </a:p>
          <a:p>
            <a:r>
              <a:rPr lang="ru-RU" dirty="0"/>
              <a:t>Поэтому </a:t>
            </a:r>
            <a:r>
              <a:rPr lang="ru-RU" b="1" i="1" u="sng" dirty="0"/>
              <a:t>«</a:t>
            </a:r>
            <a:r>
              <a:rPr lang="ru-RU" b="1" i="1" u="sng" dirty="0" err="1"/>
              <a:t>преренальная</a:t>
            </a:r>
            <a:r>
              <a:rPr lang="ru-RU" b="1" i="1" u="sng" dirty="0"/>
              <a:t> почечная недостаточность» </a:t>
            </a:r>
            <a:r>
              <a:rPr lang="ru-RU" dirty="0"/>
              <a:t>является, в определенной мере, </a:t>
            </a:r>
            <a:r>
              <a:rPr lang="ru-RU" b="1" dirty="0"/>
              <a:t>защитным механизмом </a:t>
            </a:r>
            <a:r>
              <a:rPr lang="ru-RU" dirty="0"/>
              <a:t>и при выведении из шока </a:t>
            </a:r>
            <a:r>
              <a:rPr lang="ru-RU" b="1" dirty="0"/>
              <a:t>мочеотделение</a:t>
            </a:r>
            <a:r>
              <a:rPr lang="ru-RU" dirty="0"/>
              <a:t> является критерием успешного лечения.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4F405-27F1-4847-8D35-720B1E3F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633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4052</Words>
  <Application>Microsoft Office PowerPoint</Application>
  <PresentationFormat>Широкоэкранный</PresentationFormat>
  <Paragraphs>619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TimesNewRoman</vt:lpstr>
      <vt:lpstr>TimesNewRoman,Bold</vt:lpstr>
      <vt:lpstr>TimesNewRoman,BoldItalic</vt:lpstr>
      <vt:lpstr>TimesNewRoman,Italic</vt:lpstr>
      <vt:lpstr>Wingdings</vt:lpstr>
      <vt:lpstr>Тема Office</vt:lpstr>
      <vt:lpstr>Синдром полиорганной недостаточности. Поражение органов и систем при СПОН.  Система оценки состояния больного (часть 2).</vt:lpstr>
      <vt:lpstr>Последовательность вовлечения систем при СПОН (клинические проявления):</vt:lpstr>
      <vt:lpstr>Легкие являются своеобразным фильтром на границе малого и большого круга кровообращения, так как:</vt:lpstr>
      <vt:lpstr>Легкие при СПОН</vt:lpstr>
      <vt:lpstr>Легкие при СПОН</vt:lpstr>
      <vt:lpstr>Легкие при СПОН</vt:lpstr>
      <vt:lpstr>Легкие при СПОН</vt:lpstr>
      <vt:lpstr>Легкие при СПОН</vt:lpstr>
      <vt:lpstr>Почки при СПОН</vt:lpstr>
      <vt:lpstr>Однако в некоторых случаях уже с первых суток лечения у больного выявляется острая почечная недостаточность.  Механизмы ее развития при шоке включает несколько моментов:</vt:lpstr>
      <vt:lpstr>В результате нарушения функции почек:</vt:lpstr>
      <vt:lpstr>Критериями собственно почечной недостаточности являются:</vt:lpstr>
      <vt:lpstr>Почки при СПОН</vt:lpstr>
      <vt:lpstr>Печень при СПОН</vt:lpstr>
      <vt:lpstr>Печень при СПОН</vt:lpstr>
      <vt:lpstr>Печень при СПОН</vt:lpstr>
      <vt:lpstr>Печень при СПОН</vt:lpstr>
      <vt:lpstr>ЖКТ при СПОН</vt:lpstr>
      <vt:lpstr>Миокард при СПОН</vt:lpstr>
      <vt:lpstr>ЦНС при СПОН</vt:lpstr>
      <vt:lpstr>ТЯЖЕСТЬ КОМЫ ПО ШКАЛЕ ГЛАЗГО</vt:lpstr>
      <vt:lpstr>Иммунная система при СПОН</vt:lpstr>
      <vt:lpstr>Эндотелиальная система при СПОН</vt:lpstr>
      <vt:lpstr>КРИТЕРИИ ОЦЕНКИ СПОН</vt:lpstr>
      <vt:lpstr>Презентация PowerPoint</vt:lpstr>
      <vt:lpstr>Система оценки тяжести состояния и прогноза течения заболевания у тяжелых больных   АРАСНЕ II (Acute Physilogy And Chronic Health Evaluation)  КРИТЕРИИ ОЦЕНКИ СПОН </vt:lpstr>
      <vt:lpstr>КРИТЕРИИ ОЦЕНКИ СПОН АРАСНЕ II</vt:lpstr>
      <vt:lpstr>КРИТЕРИИ ОЦЕНКИ СПОН АРАСНЕ II</vt:lpstr>
      <vt:lpstr>Презентация PowerPoint</vt:lpstr>
      <vt:lpstr>Недостатки шкалы АРАСНЕ II:</vt:lpstr>
      <vt:lpstr>Презентация PowerPoint</vt:lpstr>
      <vt:lpstr>КРИТЕРИИ ОЦЕНКИ СПОН</vt:lpstr>
      <vt:lpstr>СИСТЕМА ОЦЕНКИ СОСТОЯНИЯ БОЛЬНОГО (А. Л. Левит с соавт., 2000)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СПОН включает:</vt:lpstr>
      <vt:lpstr>Профилактика СПОН включает:</vt:lpstr>
      <vt:lpstr>Профилактика СПОН включает:</vt:lpstr>
      <vt:lpstr>Профилактика СПОН включает:</vt:lpstr>
      <vt:lpstr>Лечебные мероприятия при СПОН</vt:lpstr>
      <vt:lpstr>Лечебные мероприятия при СПОН</vt:lpstr>
      <vt:lpstr>РЕКОМЕНДУЕМЫЙ УРОВЕНЬ ЖИЗНЕННО-ВАЖНЫХ ПОКАЗАТЕЛЕЙ (Gosling еt.аl., 1997)</vt:lpstr>
      <vt:lpstr> Транспорт или доставка кислорода к тканям рассчитывается как:  </vt:lpstr>
      <vt:lpstr>Транспорт или доставка кислорода к тканям рассчитывается как:</vt:lpstr>
      <vt:lpstr>Потребление кислорода тканями определяется как</vt:lpstr>
      <vt:lpstr>Потребление кислорода тканями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полиорганной недостаточности</dc:title>
  <dc:creator>Алексей Кузнецов</dc:creator>
  <cp:lastModifiedBy>CoolerMaster</cp:lastModifiedBy>
  <cp:revision>69</cp:revision>
  <dcterms:created xsi:type="dcterms:W3CDTF">2019-01-13T19:53:59Z</dcterms:created>
  <dcterms:modified xsi:type="dcterms:W3CDTF">2020-08-12T16:04:31Z</dcterms:modified>
</cp:coreProperties>
</file>