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320" r:id="rId7"/>
    <p:sldId id="270" r:id="rId8"/>
    <p:sldId id="321" r:id="rId9"/>
    <p:sldId id="271" r:id="rId10"/>
    <p:sldId id="322" r:id="rId11"/>
    <p:sldId id="323" r:id="rId12"/>
    <p:sldId id="328" r:id="rId13"/>
    <p:sldId id="272" r:id="rId14"/>
    <p:sldId id="324" r:id="rId15"/>
    <p:sldId id="273" r:id="rId16"/>
    <p:sldId id="274" r:id="rId17"/>
    <p:sldId id="275" r:id="rId18"/>
    <p:sldId id="326" r:id="rId19"/>
    <p:sldId id="276" r:id="rId20"/>
    <p:sldId id="277" r:id="rId21"/>
    <p:sldId id="278" r:id="rId22"/>
    <p:sldId id="279" r:id="rId23"/>
    <p:sldId id="327" r:id="rId24"/>
    <p:sldId id="280" r:id="rId25"/>
    <p:sldId id="329" r:id="rId26"/>
    <p:sldId id="281" r:id="rId27"/>
    <p:sldId id="282" r:id="rId28"/>
    <p:sldId id="283" r:id="rId29"/>
    <p:sldId id="330" r:id="rId30"/>
    <p:sldId id="284" r:id="rId31"/>
    <p:sldId id="331" r:id="rId32"/>
    <p:sldId id="332" r:id="rId33"/>
    <p:sldId id="286" r:id="rId34"/>
    <p:sldId id="333" r:id="rId35"/>
    <p:sldId id="287" r:id="rId36"/>
    <p:sldId id="285" r:id="rId37"/>
    <p:sldId id="334" r:id="rId38"/>
    <p:sldId id="288" r:id="rId39"/>
    <p:sldId id="289" r:id="rId40"/>
    <p:sldId id="290" r:id="rId41"/>
    <p:sldId id="269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60"/>
  </p:normalViewPr>
  <p:slideViewPr>
    <p:cSldViewPr>
      <p:cViewPr varScale="1">
        <p:scale>
          <a:sx n="81" d="100"/>
          <a:sy n="81" d="100"/>
        </p:scale>
        <p:origin x="16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F239A-4DDE-44DE-AAF6-B3D02EC6870C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C4724-900A-4528-AC63-8235D48ACE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32951-D0FC-4CEB-A795-1989368D734D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068DF-E936-4E4E-9019-4CF888E7B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86609-7AAB-4D95-B866-A4CD2EA22851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FC591-6515-4761-BDF4-B7FDB6A2F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CC365-9919-40C2-B084-FA78C66F1D10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D4E79-DF7D-4EAD-A37D-A3F8001ACD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E9021-4C7C-49FF-B6C0-625F40965F4C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9EAC7-EBAB-4E72-A15F-A7F005AFA4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7A919-638A-4E68-8E73-BD2FA76333F7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A1E4C-6619-4CE8-9BD0-2119B4CCA6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2456E-E18E-4781-9172-5BF354E8C705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2CD1F-50A9-4519-ADF3-FA61D24F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FD463-A18E-4FA8-BC23-35C8FB2DC0DB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A5ADC7-916F-47D8-989A-198037E6C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648F8-74FE-4695-ACCD-B957928781BA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A1768-A705-4C87-901C-1570CD8F08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5A6BF-06DF-424D-A347-624AD6C9133C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51BD2-23C4-437E-85C7-0A8B0732B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CB4793-D7D8-4A41-A965-BF0E06605558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158DC-D07E-4090-AEA5-47B65A607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E62E0D-3F03-4891-B762-D162A8D71E7A}" type="datetimeFigureOut">
              <a:rPr lang="en-US"/>
              <a:pPr>
                <a:defRPr/>
              </a:pPr>
              <a:t>10/21/2021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31EE19-C368-437F-B381-EBF264DE1E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900" r:id="rId2"/>
    <p:sldLayoutId id="2147483961" r:id="rId3"/>
    <p:sldLayoutId id="2147483899" r:id="rId4"/>
    <p:sldLayoutId id="2147483898" r:id="rId5"/>
    <p:sldLayoutId id="2147483897" r:id="rId6"/>
    <p:sldLayoutId id="2147483896" r:id="rId7"/>
    <p:sldLayoutId id="2147483895" r:id="rId8"/>
    <p:sldLayoutId id="2147483894" r:id="rId9"/>
    <p:sldLayoutId id="2147483893" r:id="rId10"/>
    <p:sldLayoutId id="21474838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Lucida Sans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4%D0%9D%D0%9A" TargetMode="External"/><Relationship Id="rId7" Type="http://schemas.openxmlformats.org/officeDocument/2006/relationships/hyperlink" Target="http://ru.wikipedia.org/wiki/%D0%AD%D0%BA%D1%81%D0%BF%D1%80%D0%B5%D1%81%D1%81%D0%B8%D1%8F_%D0%B3%D0%B5%D0%BD%D0%BE%D0%B2" TargetMode="External"/><Relationship Id="rId2" Type="http://schemas.openxmlformats.org/officeDocument/2006/relationships/hyperlink" Target="http://ru.wikipedia.org/wiki/%D0%90%D0%BD%D0%B3%D0%BB%D0%B8%D0%B9%D1%81%D0%BA%D0%B8%D0%B9_%D1%8F%D0%B7%D1%8B%D0%BA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ru.wikipedia.org/wiki/%D0%A2%D0%BA%D0%B0%D0%BD%D1%8C_(%D0%B1%D0%B8%D0%BE%D0%BB%D0%BE%D0%B3%D0%B8%D1%8F)" TargetMode="External"/><Relationship Id="rId5" Type="http://schemas.openxmlformats.org/officeDocument/2006/relationships/hyperlink" Target="http://ru.wikipedia.org/wiki/%D0%9C%D0%A0%D0%9D%D0%9A" TargetMode="External"/><Relationship Id="rId4" Type="http://schemas.openxmlformats.org/officeDocument/2006/relationships/hyperlink" Target="http://ru.wikipedia.org/wiki/In_situ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F%D1%80%D0%B5%D0%B8%D0%BC%D0%BF%D0%BB%D0%B0%D0%BD%D1%82%D0%B0%D1%86%D0%B8%D0%BE%D0%BD%D0%BD%D0%B0%D1%8F_%D0%B3%D0%B5%D0%BD%D0%B5%D1%82%D0%B8%D1%87%D0%B5%D1%81%D0%BA%D0%B0%D1%8F_%D0%B4%D0%B8%D0%B0%D0%B3%D0%BD%D0%BE%D1%81%D1%82%D0%B8%D0%BA%D0%B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ru.wikipedia.org/wiki/%D0%9F%D1%80%D0%B5%D0%BD%D0%B0%D1%82%D0%B0%D0%BB%D1%8C%D0%BD%D0%B0%D1%8F_%D0%B4%D0%B8%D0%B0%D0%B3%D0%BD%D0%BE%D1%81%D1%82%D0%B8%D0%BA%D0%B0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C%D0%B5%D1%82%D0%B0%D1%84%D0%B0%D0%B7%D0%B0" TargetMode="External"/><Relationship Id="rId2" Type="http://schemas.openxmlformats.org/officeDocument/2006/relationships/hyperlink" Target="http://ru.wikipedia.org/wiki/%D0%98%D0%BD%D1%82%D0%B5%D1%80%D1%84%D0%B0%D0%B7%D0%B0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ru.wikipedia.org/wiki/%D0%A4%D0%BE%D1%80%D0%BC%D0%B0%D0%BC%D0%B8%D0%B4" TargetMode="External"/><Relationship Id="rId4" Type="http://schemas.openxmlformats.org/officeDocument/2006/relationships/hyperlink" Target="http://ru.wikipedia.org/w/index.php?title=%D0%94%D0%B5%D0%BD%D0%B0%D1%82%D1%83%D1%80%D0%B0%D1%86%D0%B8%D1%8F_%D0%94%D0%9D%D0%9A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533400"/>
            <a:ext cx="8077200" cy="2209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i="1" dirty="0">
                <a:solidFill>
                  <a:srgbClr val="002060"/>
                </a:solidFill>
              </a:rPr>
              <a:t>Гибридизация соматических клеток. Цитогенетика.</a:t>
            </a:r>
          </a:p>
        </p:txBody>
      </p:sp>
      <p:sp>
        <p:nvSpPr>
          <p:cNvPr id="148482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3810000"/>
            <a:ext cx="3276600" cy="2057400"/>
          </a:xfrm>
        </p:spPr>
        <p:txBody>
          <a:bodyPr/>
          <a:lstStyle/>
          <a:p>
            <a:pPr eaLnBrk="1" hangingPunct="1"/>
            <a:r>
              <a:rPr lang="ru-RU" sz="1600" dirty="0">
                <a:solidFill>
                  <a:schemeClr val="bg1"/>
                </a:solidFill>
              </a:rPr>
              <a:t>Доцент кафедры молекулярной биологии и генетики, к.м.н.  Замарин А. А.</a:t>
            </a:r>
          </a:p>
          <a:p>
            <a:pPr eaLnBrk="1" hangingPunct="1"/>
            <a:endParaRPr lang="ru-RU" sz="3000" dirty="0"/>
          </a:p>
        </p:txBody>
      </p:sp>
      <p:pic>
        <p:nvPicPr>
          <p:cNvPr id="148483" name="Picture 2" descr="C:\Users\Анечка\Desktop\Снимо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771775"/>
            <a:ext cx="2352675" cy="395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3200" dirty="0"/>
              <a:t>5. </a:t>
            </a:r>
            <a:r>
              <a:rPr lang="ru-RU" sz="3200" dirty="0">
                <a:solidFill>
                  <a:srgbClr val="FF0000"/>
                </a:solidFill>
              </a:rPr>
              <a:t>Промывка.</a:t>
            </a:r>
            <a:br>
              <a:rPr lang="ru-RU" sz="3200" dirty="0"/>
            </a:br>
            <a:r>
              <a:rPr lang="ru-RU" sz="3200" dirty="0"/>
              <a:t>После того, как гибридизация завершена, необходимо отмыть </a:t>
            </a:r>
            <a:r>
              <a:rPr lang="ru-RU" sz="3200" dirty="0" err="1"/>
              <a:t>несвязавшиеся</a:t>
            </a:r>
            <a:r>
              <a:rPr lang="ru-RU" sz="3200" dirty="0"/>
              <a:t> зонды, которые, в противном случае, создадут фон, затрудняющий оценку результатов FISH-анализа. Для промывки обычно используют раствор, содержащий цитрат и хлорид натрия (SSC).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3200" dirty="0"/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0638806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6. </a:t>
            </a:r>
            <a:r>
              <a:rPr lang="ru-RU" dirty="0" err="1">
                <a:solidFill>
                  <a:srgbClr val="FF0000"/>
                </a:solidFill>
              </a:rPr>
              <a:t>Контр-окрашивание</a:t>
            </a:r>
            <a:r>
              <a:rPr lang="ru-RU" dirty="0">
                <a:solidFill>
                  <a:srgbClr val="FF0000"/>
                </a:solidFill>
              </a:rPr>
              <a:t>.</a:t>
            </a:r>
            <a:br>
              <a:rPr lang="ru-RU" dirty="0"/>
            </a:br>
            <a:r>
              <a:rPr lang="ru-RU" dirty="0"/>
              <a:t>При помощи флуоресцентных красителей (DAPI - 4,6-диамидин-2-фенилиндол; йодид </a:t>
            </a:r>
            <a:r>
              <a:rPr lang="ru-RU" dirty="0" err="1"/>
              <a:t>пропидия</a:t>
            </a:r>
            <a:r>
              <a:rPr lang="ru-RU" dirty="0"/>
              <a:t>) проводится окраска всей ядерной ДНК.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/>
              <a:t>7. </a:t>
            </a:r>
            <a:r>
              <a:rPr lang="ru-RU" dirty="0">
                <a:solidFill>
                  <a:srgbClr val="FF0000"/>
                </a:solidFill>
              </a:rPr>
              <a:t>Анализ результатов при помощи </a:t>
            </a:r>
            <a:r>
              <a:rPr lang="ru-RU" dirty="0"/>
              <a:t>флуоресцентного микроскопа. Выполнение рутинных операций (</a:t>
            </a:r>
            <a:r>
              <a:rPr lang="ru-RU" dirty="0" err="1"/>
              <a:t>депарафинизация</a:t>
            </a:r>
            <a:r>
              <a:rPr lang="ru-RU" dirty="0"/>
              <a:t>, предварительная обработка, промывка) может быть автоматизировано.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5604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Цитогенетика</a:t>
            </a:r>
          </a:p>
        </p:txBody>
      </p:sp>
      <p:pic>
        <p:nvPicPr>
          <p:cNvPr id="4" name="Заголовок 1"/>
          <p:cNvPicPr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276600"/>
            <a:ext cx="8229600" cy="1335346"/>
          </a:xfrm>
        </p:spPr>
      </p:pic>
    </p:spTree>
    <p:extLst>
      <p:ext uri="{BB962C8B-B14F-4D97-AF65-F5344CB8AC3E}">
        <p14:creationId xmlns:p14="http://schemas.microsoft.com/office/powerpoint/2010/main" val="11014145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algn="ctr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Получение препаратов хромосом </a:t>
            </a:r>
          </a:p>
          <a:p>
            <a:pPr algn="just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Методы получения клеточных популяций с высокой митотической активностью подразделяют на прямые и непрямые. </a:t>
            </a:r>
          </a:p>
          <a:p>
            <a:pPr algn="just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При прямом методе для исследования берут клетки,  активно делящиеся в организме. В </a:t>
            </a:r>
            <a:r>
              <a:rPr lang="ru-RU" dirty="0" err="1">
                <a:latin typeface="Book Antiqua" pitchFamily="18" charset="0"/>
              </a:rPr>
              <a:t>онкогематологии</a:t>
            </a:r>
            <a:r>
              <a:rPr lang="ru-RU" dirty="0">
                <a:latin typeface="Book Antiqua" pitchFamily="18" charset="0"/>
              </a:rPr>
              <a:t> используют  клетки  костного  мозга  и  периферической  крови  в  том  случае,  если  в  циркулирующей  крови </a:t>
            </a:r>
          </a:p>
          <a:p>
            <a:pPr algn="just" eaLnBrk="1" hangingPunct="1">
              <a:lnSpc>
                <a:spcPct val="9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содержание лейкоцитов составляет 30Ч109 и содержится 30% </a:t>
            </a:r>
            <a:r>
              <a:rPr lang="ru-RU" dirty="0" err="1">
                <a:latin typeface="Book Antiqua" pitchFamily="18" charset="0"/>
              </a:rPr>
              <a:t>бластов</a:t>
            </a:r>
            <a:r>
              <a:rPr lang="ru-RU" dirty="0">
                <a:latin typeface="Book Antiqua" pitchFamily="18" charset="0"/>
              </a:rPr>
              <a:t> 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ru-RU" sz="2400" dirty="0">
                <a:latin typeface="Book Antiqua" pitchFamily="18" charset="0"/>
              </a:rPr>
              <a:t>В </a:t>
            </a:r>
            <a:r>
              <a:rPr lang="ru-RU" sz="2400" dirty="0" err="1">
                <a:latin typeface="Book Antiqua" pitchFamily="18" charset="0"/>
              </a:rPr>
              <a:t>пренатальной</a:t>
            </a:r>
            <a:r>
              <a:rPr lang="ru-RU" sz="2400" dirty="0">
                <a:latin typeface="Book Antiqua" pitchFamily="18" charset="0"/>
              </a:rPr>
              <a:t> диагностике наиболее часто используется хромосомный анализ клеток хориона и плаценты 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ru-RU" sz="2400" dirty="0">
                <a:latin typeface="Book Antiqua" pitchFamily="18" charset="0"/>
              </a:rPr>
              <a:t>Непрямые  методы  связаны  с  предварительным  культивированием  выделенных  из  организма  клеток  в питательной  среде </a:t>
            </a:r>
            <a:r>
              <a:rPr lang="ru-RU" sz="2400" dirty="0" err="1">
                <a:latin typeface="Book Antiqua" pitchFamily="18" charset="0"/>
              </a:rPr>
              <a:t>in</a:t>
            </a:r>
            <a:r>
              <a:rPr lang="ru-RU" sz="2400" dirty="0">
                <a:latin typeface="Book Antiqua" pitchFamily="18" charset="0"/>
              </a:rPr>
              <a:t> </a:t>
            </a:r>
            <a:r>
              <a:rPr lang="ru-RU" sz="2400" dirty="0" err="1">
                <a:latin typeface="Book Antiqua" pitchFamily="18" charset="0"/>
              </a:rPr>
              <a:t>vitro</a:t>
            </a:r>
            <a:r>
              <a:rPr lang="ru-RU" sz="2400" dirty="0">
                <a:latin typeface="Book Antiqua" pitchFamily="18" charset="0"/>
              </a:rPr>
              <a:t>. Наиболее  широкое  распространение  в  клинической  практике  получил  метод анализа хромосом из лимфоцитов периферической крови. Циркулирующие в кровяном русле клетки в норме  не  пролиферируют.  В  </a:t>
            </a:r>
            <a:r>
              <a:rPr lang="ru-RU" sz="2400" dirty="0" err="1">
                <a:latin typeface="Book Antiqua" pitchFamily="18" charset="0"/>
              </a:rPr>
              <a:t>культуральных</a:t>
            </a:r>
            <a:r>
              <a:rPr lang="ru-RU" sz="2400" dirty="0">
                <a:latin typeface="Book Antiqua" pitchFamily="18" charset="0"/>
              </a:rPr>
              <a:t>  условиях  используют  </a:t>
            </a:r>
            <a:r>
              <a:rPr lang="ru-RU" sz="2400" dirty="0" err="1">
                <a:latin typeface="Book Antiqua" pitchFamily="18" charset="0"/>
              </a:rPr>
              <a:t>митогены</a:t>
            </a:r>
            <a:r>
              <a:rPr lang="ru-RU" sz="2400" dirty="0">
                <a:latin typeface="Book Antiqua" pitchFamily="18" charset="0"/>
              </a:rPr>
              <a:t>,  стимулирующие  митотическое  деление лимфоцитов. </a:t>
            </a:r>
          </a:p>
          <a:p>
            <a:pPr eaLnBrk="1" hangingPunct="1">
              <a:lnSpc>
                <a:spcPct val="90000"/>
              </a:lnSpc>
            </a:pPr>
            <a:endParaRPr lang="ru-RU" sz="3600" dirty="0">
              <a:latin typeface="Book Antiqua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322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5" name="Rectangle 3"/>
          <p:cNvSpPr>
            <a:spLocks noGrp="1"/>
          </p:cNvSpPr>
          <p:nvPr>
            <p:ph type="body" idx="4294967295"/>
          </p:nvPr>
        </p:nvSpPr>
        <p:spPr>
          <a:xfrm>
            <a:off x="0" y="1600200"/>
            <a:ext cx="8229600" cy="4708525"/>
          </a:xfrm>
        </p:spPr>
        <p:txBody>
          <a:bodyPr/>
          <a:lstStyle/>
          <a:p>
            <a:pPr eaLnBrk="1" hangingPunct="1"/>
            <a:r>
              <a:rPr lang="ru-RU" sz="2400">
                <a:latin typeface="Arial" charset="0"/>
              </a:rPr>
              <a:t>Существуют макро- , полумикро-  и микрометоды культивирования лимфоцитов.Морфология хромосом сильно варьирует во время клеточного цикла и наилучшим образом визуализируется на  стадии  прометафазы  и  метафазы  митоза,  когда  хромосомы  максимально  конденсированы  и располагаются  в  одной  плоскости  в  центре  клетки  отдельно  одна  от  другой.  При  воздействии  на размножающиеся  клетки  колхицином  останавливается  митотическое  деление  на  стадии  метафазы, обеспечивая  накопление  метафазных  пластинок.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10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sz="2400">
                <a:latin typeface="Arial" charset="0"/>
              </a:rPr>
              <a:t>Для  разобщения  хромосомного  набора  и  разброса хромосом на предметном стекле, на клетки воздействуют гипотоническим раствором. Для этого используют разные  по  составу  и  концентрации  солевые  растворы.  Чаще  используют 0,55% (0,07М)  раствор  хлорида калия.  Следующим  этапом  обработки  является  фиксация.  В  состав  фиксаторов  входит  ледяная  уксусная кислота  в  смеси  с  метиловым  или  этиловым  96 % спиртом  в  соотношении 1:3. Взвесь  зафиксированных клеток наносят на предметное стекло и высушивают на воздухе. </a:t>
            </a:r>
          </a:p>
          <a:p>
            <a:pPr eaLnBrk="1" hangingPunct="1"/>
            <a:endParaRPr lang="ru-RU" sz="240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dirty="0">
                <a:ln>
                  <a:noFill/>
                </a:ln>
                <a:solidFill>
                  <a:srgbClr val="FF0000"/>
                </a:solidFill>
                <a:effectLst/>
              </a:rPr>
              <a:t>Окрашивание хромосом</a:t>
            </a:r>
          </a:p>
        </p:txBody>
      </p:sp>
      <p:sp>
        <p:nvSpPr>
          <p:cNvPr id="16691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В 70е годы прошлого века получили развитие различные методики дифференциальной окраски хромосом, что позволило увидеть продольную </a:t>
            </a:r>
            <a:r>
              <a:rPr lang="ru-RU" dirty="0" err="1">
                <a:latin typeface="Book Antiqua" pitchFamily="18" charset="0"/>
              </a:rPr>
              <a:t>исчерченность</a:t>
            </a:r>
            <a:r>
              <a:rPr lang="ru-RU" dirty="0">
                <a:latin typeface="Book Antiqua" pitchFamily="18" charset="0"/>
              </a:rPr>
              <a:t> структуры хромосом.  Хорошо выраженный образец этих «полосок» (</a:t>
            </a:r>
            <a:r>
              <a:rPr lang="ru-RU" dirty="0" err="1">
                <a:latin typeface="Book Antiqua" pitchFamily="18" charset="0"/>
              </a:rPr>
              <a:t>banding</a:t>
            </a:r>
            <a:r>
              <a:rPr lang="ru-RU" dirty="0">
                <a:latin typeface="Book Antiqua" pitchFamily="18" charset="0"/>
              </a:rPr>
              <a:t>) позволил  идентифицировать  каждую  хромосому.  Некоторые  красители  окрашивают  различные  участки  хромосом  с  вариабельной  интенсивностью  в  зависимости  от  структуры  хроматина  в данном  участке,  его  нуклеотидного  и  белкового  состава.  </a:t>
            </a:r>
          </a:p>
          <a:p>
            <a:pPr eaLnBrk="1" hangingPunct="1"/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Book Antiqua" pitchFamily="18" charset="0"/>
              </a:rPr>
              <a:t>В  результате  такого  окрашивания  получают уникальный  паттерн  чередования  темных  и  светлых  полос,  специфичный  для  каждой  хромосомы.  Этот  метод  был  применен  для  исследования  клетки  в  определенной  фазе  деления,  когда  хромосомы  конденсированы, и тогда стало возможным узнавать </a:t>
            </a:r>
            <a:r>
              <a:rPr lang="ru-RU" dirty="0" err="1">
                <a:latin typeface="Book Antiqua" pitchFamily="18" charset="0"/>
              </a:rPr>
              <a:t>делеции</a:t>
            </a:r>
            <a:r>
              <a:rPr lang="ru-RU" dirty="0">
                <a:latin typeface="Book Antiqua" pitchFamily="18" charset="0"/>
              </a:rPr>
              <a:t> и перестройки в структуре этих хромосом.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70799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Arial" charset="0"/>
              </a:rPr>
              <a:t>В настоящее время существует несколько видов дифференциального окрашивания хромосом: </a:t>
            </a:r>
            <a:r>
              <a:rPr lang="ru-RU" sz="2400" dirty="0">
                <a:solidFill>
                  <a:srgbClr val="FF0000"/>
                </a:solidFill>
                <a:latin typeface="Arial" charset="0"/>
              </a:rPr>
              <a:t>Q, G, R, C-окраски</a:t>
            </a:r>
            <a:r>
              <a:rPr lang="ru-RU" sz="2400" dirty="0">
                <a:latin typeface="Arial" charset="0"/>
              </a:rPr>
              <a:t>.  Каждый  из  них  существует  в  нескольких  модификациях  по  техническому  выполнению.  Для обозначения вида окраски используется система трехбуквенного обозначения, включающая основной метод  окраски, вариант предварительной обработки препарата хромосом и название красителя (GTG, RHG, QFQ и т.д.). Структуры, выявляющиеся по длине хромосом в соответствии с типом окраски, называют Q, G, R, C-сегментами (</a:t>
            </a:r>
            <a:r>
              <a:rPr lang="ru-RU" sz="2400" dirty="0" err="1">
                <a:latin typeface="Arial" charset="0"/>
              </a:rPr>
              <a:t>bands</a:t>
            </a:r>
            <a:r>
              <a:rPr lang="ru-RU" sz="2400" dirty="0">
                <a:latin typeface="Arial" charset="0"/>
              </a:rPr>
              <a:t>).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dirty="0">
                <a:latin typeface="Arial" charset="0"/>
              </a:rPr>
              <a:t>Методики, с помощью которых получают G-окраску хромосом, разнообразны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183563" cy="4572000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2800" dirty="0" err="1">
                <a:solidFill>
                  <a:srgbClr val="FF0000"/>
                </a:solidFill>
              </a:rPr>
              <a:t>Флюоресце́нтная</a:t>
            </a:r>
            <a:r>
              <a:rPr lang="ru-RU" sz="2800" dirty="0">
                <a:solidFill>
                  <a:srgbClr val="FF0000"/>
                </a:solidFill>
              </a:rPr>
              <a:t> </a:t>
            </a:r>
            <a:r>
              <a:rPr lang="ru-RU" sz="2800" dirty="0" err="1">
                <a:solidFill>
                  <a:srgbClr val="FF0000"/>
                </a:solidFill>
              </a:rPr>
              <a:t>гибридиза́ция</a:t>
            </a:r>
            <a:r>
              <a:rPr lang="ru-RU" sz="2800" dirty="0">
                <a:solidFill>
                  <a:srgbClr val="FF0000"/>
                </a:solidFill>
              </a:rPr>
              <a:t> </a:t>
            </a:r>
            <a:r>
              <a:rPr lang="ru-RU" sz="2800" i="1" dirty="0" err="1">
                <a:solidFill>
                  <a:srgbClr val="FF0000"/>
                </a:solidFill>
              </a:rPr>
              <a:t>in</a:t>
            </a:r>
            <a:r>
              <a:rPr lang="ru-RU" sz="2800" i="1" dirty="0">
                <a:solidFill>
                  <a:srgbClr val="FF0000"/>
                </a:solidFill>
              </a:rPr>
              <a:t> </a:t>
            </a:r>
            <a:r>
              <a:rPr lang="ru-RU" sz="2800" i="1" dirty="0" err="1">
                <a:solidFill>
                  <a:srgbClr val="FF0000"/>
                </a:solidFill>
              </a:rPr>
              <a:t>situ</a:t>
            </a:r>
            <a:r>
              <a:rPr lang="ru-RU" sz="2800" b="0" dirty="0">
                <a:solidFill>
                  <a:srgbClr val="FF0000"/>
                </a:solidFill>
              </a:rPr>
              <a:t>, или метод FISH (</a:t>
            </a:r>
            <a:r>
              <a:rPr lang="ru-RU" sz="2800" b="0" dirty="0">
                <a:solidFill>
                  <a:srgbClr val="FF0000"/>
                </a:solidFill>
                <a:hlinkClick r:id="rId2" tooltip="Английский язык"/>
              </a:rPr>
              <a:t>англ.</a:t>
            </a:r>
            <a:r>
              <a:rPr lang="ru-RU" sz="2800" b="0" dirty="0">
                <a:solidFill>
                  <a:srgbClr val="FF0000"/>
                </a:solidFill>
              </a:rPr>
              <a:t> </a:t>
            </a:r>
            <a:r>
              <a:rPr lang="ru-RU" sz="2800" b="0" i="1" dirty="0" err="1">
                <a:solidFill>
                  <a:srgbClr val="FF0000"/>
                </a:solidFill>
              </a:rPr>
              <a:t>Fluorescence</a:t>
            </a:r>
            <a:r>
              <a:rPr lang="ru-RU" sz="2800" b="0" dirty="0">
                <a:solidFill>
                  <a:srgbClr val="FF0000"/>
                </a:solidFill>
              </a:rPr>
              <a:t> </a:t>
            </a:r>
            <a:r>
              <a:rPr lang="ru-RU" sz="2800" b="0" dirty="0" err="1">
                <a:solidFill>
                  <a:srgbClr val="FF0000"/>
                </a:solidFill>
              </a:rPr>
              <a:t>in</a:t>
            </a:r>
            <a:r>
              <a:rPr lang="ru-RU" sz="2800" b="0" dirty="0">
                <a:solidFill>
                  <a:srgbClr val="FF0000"/>
                </a:solidFill>
              </a:rPr>
              <a:t> </a:t>
            </a:r>
            <a:r>
              <a:rPr lang="ru-RU" sz="2800" b="0" dirty="0" err="1">
                <a:solidFill>
                  <a:srgbClr val="FF0000"/>
                </a:solidFill>
              </a:rPr>
              <a:t>situ</a:t>
            </a:r>
            <a:r>
              <a:rPr lang="ru-RU" sz="2800" b="0" i="1" dirty="0" err="1">
                <a:solidFill>
                  <a:srgbClr val="FF0000"/>
                </a:solidFill>
              </a:rPr>
              <a:t>hybridization</a:t>
            </a:r>
            <a:r>
              <a:rPr lang="ru-RU" sz="2800" b="0" i="1" dirty="0">
                <a:solidFill>
                  <a:srgbClr val="FF0000"/>
                </a:solidFill>
              </a:rPr>
              <a:t> - FISH</a:t>
            </a:r>
            <a:r>
              <a:rPr lang="ru-RU" sz="2800" b="0" dirty="0">
                <a:solidFill>
                  <a:srgbClr val="FF0000"/>
                </a:solidFill>
              </a:rPr>
              <a:t>) — </a:t>
            </a:r>
            <a:r>
              <a:rPr lang="ru-RU" sz="2800" dirty="0">
                <a:solidFill>
                  <a:schemeClr val="tx1"/>
                </a:solidFill>
              </a:rPr>
              <a:t>цитогенетический метод, который применяют для </a:t>
            </a:r>
            <a:r>
              <a:rPr lang="ru-RU" sz="2800" dirty="0" err="1">
                <a:solidFill>
                  <a:schemeClr val="tx1"/>
                </a:solidFill>
              </a:rPr>
              <a:t>детекции</a:t>
            </a:r>
            <a:r>
              <a:rPr lang="ru-RU" sz="2800" dirty="0">
                <a:solidFill>
                  <a:schemeClr val="tx1"/>
                </a:solidFill>
              </a:rPr>
              <a:t> и определения положения специфической последовательности </a:t>
            </a:r>
            <a:r>
              <a:rPr lang="ru-RU" sz="2800" dirty="0">
                <a:solidFill>
                  <a:schemeClr val="tx1"/>
                </a:solidFill>
                <a:hlinkClick r:id="rId3" tooltip="ДНК"/>
              </a:rPr>
              <a:t>ДНК</a:t>
            </a:r>
            <a:r>
              <a:rPr lang="ru-RU" sz="2800" dirty="0">
                <a:solidFill>
                  <a:schemeClr val="tx1"/>
                </a:solidFill>
              </a:rPr>
              <a:t> на метафазных хромосомах или в </a:t>
            </a:r>
            <a:r>
              <a:rPr lang="ru-RU" sz="2800" dirty="0" err="1">
                <a:solidFill>
                  <a:schemeClr val="tx1"/>
                </a:solidFill>
              </a:rPr>
              <a:t>интерфазных</a:t>
            </a:r>
            <a:r>
              <a:rPr lang="ru-RU" sz="2800" dirty="0">
                <a:solidFill>
                  <a:schemeClr val="tx1"/>
                </a:solidFill>
              </a:rPr>
              <a:t> ядрах </a:t>
            </a:r>
            <a:r>
              <a:rPr lang="ru-RU" sz="2800" i="1" dirty="0" err="1">
                <a:solidFill>
                  <a:schemeClr val="tx1"/>
                </a:solidFill>
                <a:hlinkClick r:id="rId4" tooltip="In situ"/>
              </a:rPr>
              <a:t>in</a:t>
            </a:r>
            <a:r>
              <a:rPr lang="ru-RU" sz="2800" i="1" dirty="0">
                <a:solidFill>
                  <a:schemeClr val="tx1"/>
                </a:solidFill>
                <a:hlinkClick r:id="rId4" tooltip="In situ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hlinkClick r:id="rId4" tooltip="In situ"/>
              </a:rPr>
              <a:t>situ</a:t>
            </a:r>
            <a:r>
              <a:rPr lang="ru-RU" sz="2800" dirty="0">
                <a:solidFill>
                  <a:schemeClr val="tx1"/>
                </a:solidFill>
              </a:rPr>
              <a:t>. Кроме того, FISH используют для выявления специфических </a:t>
            </a:r>
            <a:r>
              <a:rPr lang="ru-RU" sz="2800" dirty="0" err="1">
                <a:solidFill>
                  <a:schemeClr val="tx1"/>
                </a:solidFill>
                <a:hlinkClick r:id="rId5" tooltip="МРНК"/>
              </a:rPr>
              <a:t>мРНК</a:t>
            </a:r>
            <a:r>
              <a:rPr lang="ru-RU" sz="2800" dirty="0">
                <a:solidFill>
                  <a:schemeClr val="tx1"/>
                </a:solidFill>
              </a:rPr>
              <a:t> в образце </a:t>
            </a:r>
            <a:r>
              <a:rPr lang="ru-RU" sz="2800" dirty="0">
                <a:solidFill>
                  <a:schemeClr val="tx1"/>
                </a:solidFill>
                <a:hlinkClick r:id="rId6" tooltip="Ткань (биология)"/>
              </a:rPr>
              <a:t>ткани</a:t>
            </a:r>
            <a:r>
              <a:rPr lang="ru-RU" sz="2800" dirty="0">
                <a:solidFill>
                  <a:schemeClr val="tx1"/>
                </a:solidFill>
              </a:rPr>
              <a:t>. В последнем случае метод FISH позволяет установить пространственно-временные особенности </a:t>
            </a:r>
            <a:r>
              <a:rPr lang="ru-RU" sz="2800" dirty="0">
                <a:solidFill>
                  <a:schemeClr val="tx1"/>
                </a:solidFill>
                <a:hlinkClick r:id="rId7" tooltip="Экспрессия генов"/>
              </a:rPr>
              <a:t>экспрессии генов</a:t>
            </a:r>
            <a:r>
              <a:rPr lang="ru-RU" sz="2800" dirty="0">
                <a:solidFill>
                  <a:schemeClr val="tx1"/>
                </a:solidFill>
              </a:rPr>
              <a:t> в клетках и тканях.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>
                <a:latin typeface="Arial" charset="0"/>
              </a:rPr>
              <a:t>Общим для них является наличие предварительной обработки препаратов и использование тиазиновых красителей. 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" charset="0"/>
              </a:rPr>
              <a:t>По характеру постфиксационной обработки методы подразделяются на следующие группы: 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" charset="0"/>
              </a:rPr>
              <a:t>1) инкубация препаратов в буферных растворах, не содержащих ионы кальция и магния при температуре не выше +37°С;  </a:t>
            </a:r>
          </a:p>
          <a:p>
            <a:pPr eaLnBrk="1" hangingPunct="1">
              <a:lnSpc>
                <a:spcPct val="90000"/>
              </a:lnSpc>
            </a:pPr>
            <a:r>
              <a:rPr lang="ru-RU">
                <a:latin typeface="Arial" charset="0"/>
              </a:rPr>
              <a:t>2) инкубация в буферных растворах, но при высоких температурах (+60°С и выше); </a:t>
            </a:r>
          </a:p>
          <a:p>
            <a:pPr eaLnBrk="1" hangingPunct="1">
              <a:lnSpc>
                <a:spcPct val="90000"/>
              </a:lnSpc>
            </a:pPr>
            <a:endParaRPr lang="ru-RU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6998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>
                <a:latin typeface="Arial" charset="0"/>
              </a:rPr>
              <a:t>3) инкубация в растворах протеолитических ферментов (трипсина, проназы, др. протеаз); </a:t>
            </a:r>
          </a:p>
          <a:p>
            <a:pPr eaLnBrk="1" hangingPunct="1"/>
            <a:r>
              <a:rPr lang="ru-RU">
                <a:latin typeface="Arial" charset="0"/>
              </a:rPr>
              <a:t>4) инкубация препаратов с депротеинизирующими веществами (мочевина, 2-меркаптоэтанол и др.); </a:t>
            </a:r>
          </a:p>
          <a:p>
            <a:pPr eaLnBrk="1" hangingPunct="1"/>
            <a:r>
              <a:rPr lang="ru-RU">
                <a:latin typeface="Arial" charset="0"/>
              </a:rPr>
              <a:t>5) комбинированное воздействие на препараты щелочью и высокой температурой при инкубации в SSC.</a:t>
            </a:r>
          </a:p>
          <a:p>
            <a:pPr eaLnBrk="1" hangingPunct="1"/>
            <a:endParaRPr lang="ru-RU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101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200" dirty="0">
                <a:latin typeface="Arial" charset="0"/>
              </a:rPr>
              <a:t>Наиболее  широкое  распространение  получила  методика  предварительной  обработки  трипсином .  При  использовании  красителя  по  Романовскому-</a:t>
            </a:r>
            <a:r>
              <a:rPr lang="ru-RU" sz="3200" dirty="0" err="1">
                <a:latin typeface="Arial" charset="0"/>
              </a:rPr>
              <a:t>Гимзе</a:t>
            </a:r>
            <a:r>
              <a:rPr lang="ru-RU" sz="3200" dirty="0">
                <a:latin typeface="Arial" charset="0"/>
              </a:rPr>
              <a:t> (G-</a:t>
            </a:r>
            <a:r>
              <a:rPr lang="ru-RU" sz="3200" dirty="0" err="1">
                <a:latin typeface="Arial" charset="0"/>
              </a:rPr>
              <a:t>бендинг</a:t>
            </a:r>
            <a:r>
              <a:rPr lang="ru-RU" sz="3200" dirty="0">
                <a:latin typeface="Arial" charset="0"/>
              </a:rPr>
              <a:t>),  хромосомы приобретают вид серии темных и светлых полос или </a:t>
            </a:r>
            <a:r>
              <a:rPr lang="ru-RU" sz="3200" dirty="0" err="1">
                <a:latin typeface="Arial" charset="0"/>
              </a:rPr>
              <a:t>бэндов</a:t>
            </a:r>
            <a:r>
              <a:rPr lang="ru-RU" sz="3200" dirty="0">
                <a:latin typeface="Arial" charset="0"/>
              </a:rPr>
              <a:t> (</a:t>
            </a:r>
            <a:r>
              <a:rPr lang="ru-RU" sz="3200" dirty="0" err="1">
                <a:latin typeface="Arial" charset="0"/>
              </a:rPr>
              <a:t>bands</a:t>
            </a:r>
            <a:r>
              <a:rPr lang="ru-RU" sz="3200" dirty="0">
                <a:latin typeface="Arial" charset="0"/>
              </a:rPr>
              <a:t>). Рисунок  при R-окраске  противоположен  рисунку  при G-окраске.  Интенсивность окраски  хромосом  обычно  более  слабая</a:t>
            </a:r>
            <a:endParaRPr lang="ru-RU" sz="32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3600" dirty="0">
                <a:latin typeface="Arial" charset="0"/>
              </a:rPr>
              <a:t>Ключевым  моментом  методики  является  нагревание  препаратов </a:t>
            </a:r>
          </a:p>
          <a:p>
            <a:pPr eaLnBrk="1" hangingPunct="1">
              <a:lnSpc>
                <a:spcPct val="80000"/>
              </a:lnSpc>
            </a:pPr>
            <a:r>
              <a:rPr lang="ru-RU" sz="3600" dirty="0">
                <a:latin typeface="Arial" charset="0"/>
              </a:rPr>
              <a:t>при  высокой  температуре (78-90°С).  Окрашивание  препаратов  может  производиться  красителем  Романовского-</a:t>
            </a:r>
            <a:r>
              <a:rPr lang="ru-RU" sz="3600" dirty="0" err="1">
                <a:latin typeface="Arial" charset="0"/>
              </a:rPr>
              <a:t>Гимзы</a:t>
            </a:r>
            <a:r>
              <a:rPr lang="ru-RU" sz="3600" dirty="0">
                <a:latin typeface="Arial" charset="0"/>
              </a:rPr>
              <a:t>. Анализ при этих типах окрашивания выполняется с помощью светового микроскопа. </a:t>
            </a:r>
          </a:p>
          <a:p>
            <a:pPr eaLnBrk="1" hangingPunct="1">
              <a:lnSpc>
                <a:spcPct val="80000"/>
              </a:lnSpc>
            </a:pPr>
            <a:endParaRPr lang="ru-RU" sz="3600" dirty="0">
              <a:latin typeface="Book Antiqua" pitchFamily="18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686233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20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3200" dirty="0">
                <a:latin typeface="Arial" charset="0"/>
              </a:rPr>
              <a:t>Q-окрашенные хромосомы анализируются с помощью люминесцентной микроскопии. </a:t>
            </a:r>
          </a:p>
          <a:p>
            <a:pPr eaLnBrk="1" hangingPunct="1">
              <a:lnSpc>
                <a:spcPct val="90000"/>
              </a:lnSpc>
            </a:pPr>
            <a:r>
              <a:rPr lang="ru-RU" sz="3200" dirty="0">
                <a:latin typeface="Arial" charset="0"/>
              </a:rPr>
              <a:t>Наиболее  часто  используются  производные  акридина:  акрихин  и  акрихин-иприт.  Реже  используют производное  </a:t>
            </a:r>
            <a:r>
              <a:rPr lang="ru-RU" sz="3200" dirty="0" err="1">
                <a:latin typeface="Arial" charset="0"/>
              </a:rPr>
              <a:t>бибензимидазола</a:t>
            </a:r>
            <a:r>
              <a:rPr lang="ru-RU" sz="3200" dirty="0">
                <a:latin typeface="Arial" charset="0"/>
              </a:rPr>
              <a:t>,  известное  под  названием </a:t>
            </a:r>
            <a:r>
              <a:rPr lang="ru-RU" sz="3200" dirty="0" err="1">
                <a:latin typeface="Arial" charset="0"/>
              </a:rPr>
              <a:t>Hoechst</a:t>
            </a:r>
            <a:r>
              <a:rPr lang="ru-RU" sz="3200" dirty="0">
                <a:latin typeface="Arial" charset="0"/>
              </a:rPr>
              <a:t> 33258.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" charset="0"/>
              </a:rPr>
              <a:t>Q-окрашивание  выявляет  хромосомы  с  образованием </a:t>
            </a:r>
            <a:r>
              <a:rPr lang="ru-RU" sz="2400" dirty="0">
                <a:solidFill>
                  <a:srgbClr val="FF0000"/>
                </a:solidFill>
                <a:latin typeface="Arial" charset="0"/>
              </a:rPr>
              <a:t>Q-</a:t>
            </a:r>
            <a:r>
              <a:rPr lang="ru-RU" sz="2400" dirty="0" err="1">
                <a:solidFill>
                  <a:srgbClr val="FF0000"/>
                </a:solidFill>
                <a:latin typeface="Arial" charset="0"/>
              </a:rPr>
              <a:t>исчерченности</a:t>
            </a:r>
            <a:r>
              <a:rPr lang="ru-RU" sz="2400" dirty="0">
                <a:solidFill>
                  <a:srgbClr val="FF0000"/>
                </a:solidFill>
                <a:latin typeface="Arial" charset="0"/>
              </a:rPr>
              <a:t> (Q-</a:t>
            </a:r>
            <a:r>
              <a:rPr lang="ru-RU" sz="2400" dirty="0" err="1">
                <a:solidFill>
                  <a:srgbClr val="FF0000"/>
                </a:solidFill>
                <a:latin typeface="Arial" charset="0"/>
              </a:rPr>
              <a:t>бендинг</a:t>
            </a:r>
            <a:r>
              <a:rPr lang="ru-RU" sz="2400" dirty="0">
                <a:solidFill>
                  <a:srgbClr val="FF0000"/>
                </a:solidFill>
                <a:latin typeface="Arial" charset="0"/>
              </a:rPr>
              <a:t>)  </a:t>
            </a:r>
            <a:r>
              <a:rPr lang="ru-RU" sz="2400" dirty="0">
                <a:latin typeface="Arial" charset="0"/>
              </a:rPr>
              <a:t>поперечными  флуоресцентными  полосами,  что  позволяет  идентифицировать  хромосомы.  При  такой  окраске  анализ проводят с использованием флуоресцентного микроскопа. В  отличие  от  других  методов  дифференциальной  окраски  при  С-окраске  в  каждой  хромосоме  человека краситель воспринимают только </a:t>
            </a:r>
            <a:r>
              <a:rPr lang="ru-RU" sz="2400" dirty="0" err="1">
                <a:latin typeface="Arial" charset="0"/>
              </a:rPr>
              <a:t>центромерные</a:t>
            </a:r>
            <a:r>
              <a:rPr lang="ru-RU" sz="2400" dirty="0">
                <a:latin typeface="Arial" charset="0"/>
              </a:rPr>
              <a:t> и </a:t>
            </a:r>
            <a:r>
              <a:rPr lang="ru-RU" sz="2400" dirty="0" err="1">
                <a:latin typeface="Arial" charset="0"/>
              </a:rPr>
              <a:t>околоцентромерный</a:t>
            </a:r>
            <a:r>
              <a:rPr lang="ru-RU" sz="2400" dirty="0">
                <a:latin typeface="Arial" charset="0"/>
              </a:rPr>
              <a:t> участки во всех хромосомах, а также длинное плечо Y-хромосомы.</a:t>
            </a:r>
          </a:p>
          <a:p>
            <a:pPr eaLnBrk="1" hangingPunct="1">
              <a:lnSpc>
                <a:spcPct val="90000"/>
              </a:lnSpc>
            </a:pPr>
            <a:endParaRPr lang="ru-RU" sz="2400" dirty="0">
              <a:latin typeface="Book Antiqua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725926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ru-RU" sz="3700" dirty="0">
                <a:ln>
                  <a:noFill/>
                </a:ln>
                <a:solidFill>
                  <a:srgbClr val="FFFF00"/>
                </a:solidFill>
                <a:effectLst/>
              </a:rPr>
              <a:t>Цитогенетическая номенклатура</a:t>
            </a:r>
          </a:p>
        </p:txBody>
      </p:sp>
      <p:sp>
        <p:nvSpPr>
          <p:cNvPr id="17305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dirty="0">
                <a:latin typeface="Book Antiqua" pitchFamily="18" charset="0"/>
              </a:rPr>
              <a:t>На Парижской конференции по номенклатуре обозначений в цитогенетике человека была разработана и в настоящее время вошла в практику цитогенетического анализа система нумерации сегментов и районов при дифференциальной окраске хромосом и обозначения хромосомных изменений (</a:t>
            </a:r>
            <a:r>
              <a:rPr lang="ru-RU" sz="2400" dirty="0" err="1">
                <a:latin typeface="Book Antiqua" pitchFamily="18" charset="0"/>
              </a:rPr>
              <a:t>Paris</a:t>
            </a:r>
            <a:r>
              <a:rPr lang="ru-RU" sz="2400" dirty="0">
                <a:latin typeface="Book Antiqua" pitchFamily="18" charset="0"/>
              </a:rPr>
              <a:t> </a:t>
            </a:r>
            <a:r>
              <a:rPr lang="ru-RU" sz="2400" dirty="0" err="1">
                <a:latin typeface="Book Antiqua" pitchFamily="18" charset="0"/>
              </a:rPr>
              <a:t>Conference</a:t>
            </a:r>
            <a:r>
              <a:rPr lang="ru-RU" sz="2400" dirty="0">
                <a:latin typeface="Book Antiqua" pitchFamily="18" charset="0"/>
              </a:rPr>
              <a:t>, 1971). Этот документ содержит рекомендации по описанию линейной дифференцировки структуры хромосом по единой форме.  Каждая  хромосома  рассматривается  как  непрерывная  совокупность  сегментов,  независимо  от интенсивности  их  окраски.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408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2400" dirty="0">
                <a:latin typeface="Book Antiqua" pitchFamily="18" charset="0"/>
              </a:rPr>
              <a:t>Хромосомные  плечи  обозначаются  латинскими  буквами p (короткое  плечо) и q(длинное  плечо),  подразделяются  на  районы  и  сегменты.  Районы  и  сегменты  нумеруются  арабскими цифрами, от </a:t>
            </a:r>
            <a:r>
              <a:rPr lang="ru-RU" sz="2400" dirty="0" err="1">
                <a:latin typeface="Book Antiqua" pitchFamily="18" charset="0"/>
              </a:rPr>
              <a:t>центромеры</a:t>
            </a:r>
            <a:r>
              <a:rPr lang="ru-RU" sz="2400" dirty="0">
                <a:latin typeface="Book Antiqua" pitchFamily="18" charset="0"/>
              </a:rPr>
              <a:t> к </a:t>
            </a:r>
            <a:r>
              <a:rPr lang="ru-RU" sz="2400" dirty="0" err="1">
                <a:latin typeface="Book Antiqua" pitchFamily="18" charset="0"/>
              </a:rPr>
              <a:t>теломере</a:t>
            </a:r>
            <a:r>
              <a:rPr lang="ru-RU" sz="2400" dirty="0">
                <a:latin typeface="Book Antiqua" pitchFamily="18" charset="0"/>
              </a:rPr>
              <a:t>, отдельно для каждого плеча. Рисунок  каждой  пары  хромосом  является  специфичным  для  нее.  Размеры  сегментов  неодинаковые.  В мелких  хромосомах  рисунок  образуется  меньшим  числом  сегментов,  в  крупных  хромосомах  их  много. Общее  количество окрашенных  и  неокрашенных  сегментов  в  нормальном хромосомном  наборе  человека средней  степени  конденсации  метафазных  хромосом,  в  соответствии  с  Парижской  номенклатурой, примерно 350. В </a:t>
            </a:r>
            <a:r>
              <a:rPr lang="ru-RU" sz="2400" dirty="0" err="1">
                <a:latin typeface="Book Antiqua" pitchFamily="18" charset="0"/>
              </a:rPr>
              <a:t>прометафазных</a:t>
            </a:r>
            <a:r>
              <a:rPr lang="ru-RU" sz="2400" dirty="0">
                <a:latin typeface="Book Antiqua" pitchFamily="18" charset="0"/>
              </a:rPr>
              <a:t> и </a:t>
            </a:r>
            <a:r>
              <a:rPr lang="ru-RU" sz="2400" dirty="0" err="1">
                <a:latin typeface="Book Antiqua" pitchFamily="18" charset="0"/>
              </a:rPr>
              <a:t>профазных</a:t>
            </a:r>
            <a:r>
              <a:rPr lang="ru-RU" sz="2400" dirty="0">
                <a:latin typeface="Book Antiqua" pitchFamily="18" charset="0"/>
              </a:rPr>
              <a:t> хромосомах их число увеличивается до 1000 и более. </a:t>
            </a:r>
          </a:p>
          <a:p>
            <a:pPr eaLnBrk="1" hangingPunct="1"/>
            <a:endParaRPr lang="ru-RU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510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sz="3200" dirty="0">
                <a:solidFill>
                  <a:srgbClr val="FFFF00"/>
                </a:solidFill>
                <a:latin typeface="Book Antiqua" pitchFamily="18" charset="0"/>
              </a:rPr>
              <a:t>Цитогенетический  анализ </a:t>
            </a:r>
            <a:r>
              <a:rPr lang="ru-RU" sz="3200" dirty="0">
                <a:latin typeface="Book Antiqua" pitchFamily="18" charset="0"/>
              </a:rPr>
              <a:t>– это  анализ  хромосом  с  помощью  микроскопа.  Цели  хромосомного  анализа могут  быть  различны.  В  медицинской  цитогенетике  главная  задача  анализа – определить,  нормален  ли кариотип  пациента,  или  нет,  и  в  чем  состоят  отклонения. 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>
                <a:latin typeface="Book Antiqua" pitchFamily="18" charset="0"/>
              </a:rPr>
              <a:t>Совокупность  морфологических  особенностей  полного хромосомного набора, свойственного клеткам данного вида, обозначается термином «кариотип». Специфичность  кариотипа  каждого  вида  определяется  общим  числом  хромосом,  их  размером  и  формой. </a:t>
            </a:r>
            <a:r>
              <a:rPr lang="ru-RU" sz="2400" dirty="0" err="1">
                <a:latin typeface="Book Antiqua" pitchFamily="18" charset="0"/>
              </a:rPr>
              <a:t>Кариотипированием</a:t>
            </a:r>
            <a:r>
              <a:rPr lang="ru-RU" sz="2400" dirty="0">
                <a:latin typeface="Book Antiqua" pitchFamily="18" charset="0"/>
              </a:rPr>
              <a:t>  называют  исследование  количества  и  строения  хромосом.  В  процессе  анализа первоначально  определяют,  соответствует  ли  число  хромосом  в  клетках  нормальному.  Затем  хромосомы идентифицируются согласно существующей последней номенклатуре, и их структура характеризуется как нормальная, или аберрантная.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46805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721" name="Picture 2" descr="C:\Users\Анечка\Desktop\Sky_spectral_karyotyp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3600450"/>
            <a:ext cx="4114800" cy="325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5181600" cy="5562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/>
              <a:t>Метод FISH используют в </a:t>
            </a:r>
            <a:r>
              <a:rPr lang="ru-RU" sz="3200" dirty="0" err="1">
                <a:hlinkClick r:id="rId3" tooltip="Преимплантационная генетическая диагностика"/>
              </a:rPr>
              <a:t>преимплантационной</a:t>
            </a:r>
            <a:r>
              <a:rPr lang="ru-RU" sz="3200" dirty="0"/>
              <a:t>,         </a:t>
            </a:r>
            <a:r>
              <a:rPr lang="ru-RU" sz="3200" dirty="0" err="1">
                <a:hlinkClick r:id="rId4" tooltip="Пренатальная диагностика"/>
              </a:rPr>
              <a:t>пренатальной</a:t>
            </a:r>
            <a:r>
              <a:rPr lang="ru-RU" sz="3200" dirty="0"/>
              <a:t> и постнатальной генетической диагностике, в диагностике онкологических заболеваний, в ретроспективной биологической дозиметрии.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613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b="1" dirty="0">
                <a:solidFill>
                  <a:srgbClr val="FFFF00"/>
                </a:solidFill>
                <a:latin typeface="Book Antiqua" pitchFamily="18" charset="0"/>
              </a:rPr>
              <a:t>G-окраска препаратов с использованием трипсина (</a:t>
            </a:r>
            <a:r>
              <a:rPr lang="ru-RU" b="1" dirty="0" err="1">
                <a:solidFill>
                  <a:srgbClr val="FFFF00"/>
                </a:solidFill>
                <a:latin typeface="Book Antiqua" pitchFamily="18" charset="0"/>
              </a:rPr>
              <a:t>Seabright</a:t>
            </a:r>
            <a:r>
              <a:rPr lang="ru-RU" b="1" dirty="0">
                <a:solidFill>
                  <a:srgbClr val="FFFF00"/>
                </a:solidFill>
                <a:latin typeface="Book Antiqua" pitchFamily="18" charset="0"/>
              </a:rPr>
              <a:t> M.,1971</a:t>
            </a:r>
            <a:r>
              <a:rPr lang="ru-RU" dirty="0">
                <a:solidFill>
                  <a:srgbClr val="FFFF00"/>
                </a:solidFill>
                <a:latin typeface="Book Antiqua" pitchFamily="18" charset="0"/>
              </a:rPr>
              <a:t>)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Перед окрашиванием стекла с препаратами помещают в термостат на ночь при t 600C.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Использованные реагенты: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−  раствор трипсина: 10 </a:t>
            </a:r>
            <a:r>
              <a:rPr lang="ru-RU" dirty="0" err="1">
                <a:latin typeface="Book Antiqua" pitchFamily="18" charset="0"/>
              </a:rPr>
              <a:t>mg</a:t>
            </a:r>
            <a:r>
              <a:rPr lang="ru-RU" dirty="0">
                <a:latin typeface="Book Antiqua" pitchFamily="18" charset="0"/>
              </a:rPr>
              <a:t> кристаллического трипсина растворяют в 100 мл фосфатного буфера.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−  раствор красителя: на 40 мл фосфатного буфера берется 7,5 мл красителя по Романовскому – </a:t>
            </a:r>
            <a:r>
              <a:rPr lang="ru-RU" dirty="0" err="1">
                <a:latin typeface="Book Antiqua" pitchFamily="18" charset="0"/>
              </a:rPr>
              <a:t>Гимзе</a:t>
            </a:r>
            <a:r>
              <a:rPr lang="ru-RU" dirty="0">
                <a:latin typeface="Book Antiqua" pitchFamily="18" charset="0"/>
              </a:rPr>
              <a:t> и 1,2 мл метанола.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ru-RU" dirty="0">
                <a:latin typeface="Book Antiqua" pitchFamily="18" charset="0"/>
              </a:rPr>
              <a:t>−  метанол. </a:t>
            </a:r>
          </a:p>
          <a:p>
            <a:pPr eaLnBrk="1" hangingPunct="1">
              <a:lnSpc>
                <a:spcPct val="80000"/>
              </a:lnSpc>
            </a:pPr>
            <a:endParaRPr lang="ru-RU" dirty="0">
              <a:latin typeface="Book Antiqua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Book Antiqua" pitchFamily="18" charset="0"/>
              </a:rPr>
              <a:t>Окрашивание</a:t>
            </a:r>
            <a:r>
              <a:rPr lang="ru-RU" dirty="0">
                <a:latin typeface="Book Antiqua" pitchFamily="18" charset="0"/>
              </a:rPr>
              <a:t>: раствор трипсина подогревают до 370C (температура должна быть постоянная). В стаканчик с трипсином опускается стекло на 10-12 сек. Затем ополаскивается в стаканчике с метанолом и переносится в раствор  красителем.  Время  окрашивания  подбирается эмпирически,  начиная  с 6 сек.  По  истечении  этого времени проводят контроль окрашивания под микроскопом при увеличении 40х, не смывая краситель со стекла.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4912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Book Antiqua" pitchFamily="18" charset="0"/>
              </a:rPr>
              <a:t>Если хромосомы бледно окрашены, увеличивают время окраски под контролем микроскопа. Если в хромосомах  отсутствуют  </a:t>
            </a:r>
            <a:r>
              <a:rPr lang="ru-RU" dirty="0" err="1">
                <a:latin typeface="Book Antiqua" pitchFamily="18" charset="0"/>
              </a:rPr>
              <a:t>бенды</a:t>
            </a:r>
            <a:r>
              <a:rPr lang="ru-RU" dirty="0">
                <a:latin typeface="Book Antiqua" pitchFamily="18" charset="0"/>
              </a:rPr>
              <a:t>,  это  значит,  что  время  воздействия  трипсина  недостаточно,  его  следует увеличить при проведении процедуры со следующим стеклом. После достижения хорошего окрашивания препарат моют под проточной водой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91518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715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dirty="0">
                <a:solidFill>
                  <a:srgbClr val="FF0000"/>
                </a:solidFill>
                <a:latin typeface="Arial" charset="0"/>
              </a:rPr>
              <a:t>G-окраска препаратов с использованием стандартного солевого раствора, или SSC (</a:t>
            </a:r>
            <a:r>
              <a:rPr lang="ru-RU" b="1" dirty="0" err="1">
                <a:solidFill>
                  <a:srgbClr val="FF0000"/>
                </a:solidFill>
                <a:latin typeface="Arial" charset="0"/>
              </a:rPr>
              <a:t>Sumner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 A </a:t>
            </a:r>
            <a:r>
              <a:rPr lang="ru-RU" b="1" dirty="0" err="1">
                <a:solidFill>
                  <a:srgbClr val="FF0000"/>
                </a:solidFill>
                <a:latin typeface="Arial" charset="0"/>
              </a:rPr>
              <a:t>et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charset="0"/>
              </a:rPr>
              <a:t>al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., 1971)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" charset="0"/>
              </a:rPr>
              <a:t>Стекла помещают в емкость с 0,2 N HCL на 1 час при комнатной температуре. Каждое стекло промывают в трех  порциях  дистиллированной  воды.  Подсушивают  стекла,  ставя  на  ребро  на  фильтровальной  бумаге.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" charset="0"/>
              </a:rPr>
              <a:t>Каждое стекло проводят через подогретый до 600С 5%раствор </a:t>
            </a:r>
            <a:r>
              <a:rPr lang="ru-RU" sz="2400" dirty="0" err="1">
                <a:latin typeface="Arial" charset="0"/>
              </a:rPr>
              <a:t>Ва</a:t>
            </a:r>
            <a:r>
              <a:rPr lang="ru-RU" sz="2400" dirty="0">
                <a:latin typeface="Arial" charset="0"/>
              </a:rPr>
              <a:t> (ОН)2 в течение 10 сек. Стекла промывают в 0,1 N HCL и 3-х порциях дистиллированной воды, подсушивают. Помещают стекла в буферный раствор 2SSC  и  ставят  их  в  термостат  или  водяную  баню  при t650C  на 2 часа.  Вынимают  стекла  из  буферного раствора  и  подсушивают (на  ребре)  на  фильтровальной  бумаге.  Окрашивают  раствором  красителя  по Романовскому –</a:t>
            </a:r>
            <a:r>
              <a:rPr lang="ru-RU" sz="2400" dirty="0" err="1">
                <a:latin typeface="Arial" charset="0"/>
              </a:rPr>
              <a:t>Гимзе</a:t>
            </a:r>
            <a:r>
              <a:rPr lang="ru-RU" sz="2400" dirty="0">
                <a:latin typeface="Arial" charset="0"/>
              </a:rPr>
              <a:t>, приготовленном на фосфатном буфере из расчета 40 мл буфера и 3-7 мл красителя. </a:t>
            </a:r>
          </a:p>
          <a:p>
            <a:pPr eaLnBrk="1" hangingPunct="1">
              <a:lnSpc>
                <a:spcPct val="90000"/>
              </a:lnSpc>
            </a:pPr>
            <a:endParaRPr lang="ru-RU" sz="2400" dirty="0">
              <a:latin typeface="Book Antiqua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89086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817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>
                <a:latin typeface="Arial" charset="0"/>
              </a:rPr>
              <a:t>Окрашивание  производят  несколько  минут  под  контролем  микроскопа.  Время  окрашивания  подбирают, начиная с 1 мин. После окрашивания центромерные области должны быть интенсивно окрашены. После получения такой картины, препараты промывают водопроводной водой. </a:t>
            </a:r>
          </a:p>
          <a:p>
            <a:pPr eaLnBrk="1" hangingPunct="1"/>
            <a:r>
              <a:rPr lang="ru-RU" sz="2400" b="1">
                <a:solidFill>
                  <a:srgbClr val="FF0000"/>
                </a:solidFill>
                <a:latin typeface="Arial" charset="0"/>
              </a:rPr>
              <a:t>G-окраска без предварительной обработки препаратов (Селезнев Ю.В. 1972) </a:t>
            </a:r>
          </a:p>
          <a:p>
            <a:pPr eaLnBrk="1" hangingPunct="1"/>
            <a:r>
              <a:rPr lang="ru-RU" sz="2400">
                <a:latin typeface="Arial" charset="0"/>
              </a:rPr>
              <a:t>Препараты  окрашивают  раствором  азур-эозина  по  Романовскому – Гимзе  на  фосфатном  буфере  с  рН 6,8. Концентрация раствора и время окраски подбирается эмпирически. </a:t>
            </a:r>
          </a:p>
          <a:p>
            <a:pPr eaLnBrk="1" hangingPunct="1"/>
            <a:endParaRPr lang="ru-RU" sz="240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7920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dirty="0">
                <a:solidFill>
                  <a:srgbClr val="FF0000"/>
                </a:solidFill>
                <a:latin typeface="Arial" charset="0"/>
              </a:rPr>
              <a:t>G-окраска препаратов с использованием стандартного солевого раствора, или SSC (</a:t>
            </a:r>
            <a:r>
              <a:rPr lang="ru-RU" b="1" dirty="0" err="1">
                <a:solidFill>
                  <a:srgbClr val="FF0000"/>
                </a:solidFill>
                <a:latin typeface="Arial" charset="0"/>
              </a:rPr>
              <a:t>Sumner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 A </a:t>
            </a:r>
            <a:r>
              <a:rPr lang="ru-RU" b="1" dirty="0" err="1">
                <a:solidFill>
                  <a:srgbClr val="FF0000"/>
                </a:solidFill>
                <a:latin typeface="Arial" charset="0"/>
              </a:rPr>
              <a:t>et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charset="0"/>
              </a:rPr>
              <a:t>al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., 1971) </a:t>
            </a:r>
          </a:p>
          <a:p>
            <a:pPr eaLnBrk="1" hangingPunct="1">
              <a:lnSpc>
                <a:spcPct val="90000"/>
              </a:lnSpc>
            </a:pPr>
            <a:r>
              <a:rPr lang="ru-RU" dirty="0">
                <a:latin typeface="Arial" charset="0"/>
              </a:rPr>
              <a:t>Стекла помещают в емкость с 0,2 N HCL на 1 час при комнатной температуре. Каждое стекло промывают в трех  порциях  дистиллированной  воды.  Подсушивают  стекла,  ставя  на  ребро  на  фильтровальной  бумаге.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dirty="0">
                <a:latin typeface="Arial" charset="0"/>
              </a:rPr>
              <a:t>Каждое стекло проводят через подогретый до 600С 5%раствор </a:t>
            </a:r>
            <a:r>
              <a:rPr lang="ru-RU" sz="2400" dirty="0" err="1">
                <a:latin typeface="Arial" charset="0"/>
              </a:rPr>
              <a:t>Ва</a:t>
            </a:r>
            <a:r>
              <a:rPr lang="ru-RU" sz="2400" dirty="0">
                <a:latin typeface="Arial" charset="0"/>
              </a:rPr>
              <a:t> (ОН)2 в течение 10 сек. Стекла промывают в 0,1 N HCL и 3-х порциях дистиллированной воды, подсушивают. Помещают стекла в буферный раствор 2SSC  и  ставят  их  в  термостат  или  водяную  баню  при t650C  на 2 часа.  Вынимают  стекла  из  буферного раствора  и  подсушивают (на  ребре)  на  фильтровальной  бумаге.  Окрашивают  раствором  красителя  по Романовскому –</a:t>
            </a:r>
            <a:r>
              <a:rPr lang="ru-RU" sz="2400" dirty="0" err="1">
                <a:latin typeface="Arial" charset="0"/>
              </a:rPr>
              <a:t>Гимзе</a:t>
            </a:r>
            <a:r>
              <a:rPr lang="ru-RU" sz="2400" dirty="0">
                <a:latin typeface="Arial" charset="0"/>
              </a:rPr>
              <a:t>, приготовленном на фосфатном буфере из расчета 40 мл буфера и 3-7 мл красителя. </a:t>
            </a:r>
          </a:p>
          <a:p>
            <a:pPr eaLnBrk="1" hangingPunct="1">
              <a:lnSpc>
                <a:spcPct val="90000"/>
              </a:lnSpc>
            </a:pPr>
            <a:endParaRPr lang="ru-RU" dirty="0">
              <a:latin typeface="Book Antiqua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66362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sz="3700" u="sng" dirty="0">
                <a:ln>
                  <a:noFill/>
                </a:ln>
                <a:solidFill>
                  <a:srgbClr val="FFFF00"/>
                </a:solidFill>
                <a:effectLst/>
              </a:rPr>
              <a:t>Q-</a:t>
            </a:r>
            <a:r>
              <a:rPr lang="ru-RU" sz="3700" u="sng" dirty="0">
                <a:ln>
                  <a:noFill/>
                </a:ln>
                <a:solidFill>
                  <a:srgbClr val="FFFF00"/>
                </a:solidFill>
                <a:effectLst/>
                <a:latin typeface="Lucida Sans" pitchFamily="34" charset="0"/>
              </a:rPr>
              <a:t>метод</a:t>
            </a:r>
            <a:br>
              <a:rPr lang="ru-RU" sz="3700" u="sng" dirty="0">
                <a:ln>
                  <a:noFill/>
                </a:ln>
                <a:solidFill>
                  <a:srgbClr val="FFFF00"/>
                </a:solidFill>
                <a:effectLst/>
                <a:latin typeface="Lucida Sans" pitchFamily="34" charset="0"/>
              </a:rPr>
            </a:br>
            <a:endParaRPr lang="ru-RU" sz="3700" u="sng" dirty="0">
              <a:ln>
                <a:noFill/>
              </a:ln>
              <a:solidFill>
                <a:srgbClr val="FFFF00"/>
              </a:solidFill>
              <a:effectLst/>
              <a:latin typeface="Lucida Sans" pitchFamily="34" charset="0"/>
            </a:endParaRPr>
          </a:p>
        </p:txBody>
      </p:sp>
      <p:sp>
        <p:nvSpPr>
          <p:cNvPr id="18022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b="1" dirty="0">
                <a:solidFill>
                  <a:srgbClr val="FFFF00"/>
                </a:solidFill>
                <a:latin typeface="Arial" charset="0"/>
              </a:rPr>
              <a:t>Окраска препаратов акрихин-ипритом (QFQ) </a:t>
            </a:r>
          </a:p>
          <a:p>
            <a:pPr eaLnBrk="1" hangingPunct="1"/>
            <a:r>
              <a:rPr lang="ru-RU" sz="2400" dirty="0">
                <a:latin typeface="Arial" charset="0"/>
              </a:rPr>
              <a:t>Промыть стекло в дистиллированной воде, затем в буфере Мак-</a:t>
            </a:r>
            <a:r>
              <a:rPr lang="ru-RU" sz="2400" dirty="0" err="1">
                <a:latin typeface="Arial" charset="0"/>
              </a:rPr>
              <a:t>Ильвейна</a:t>
            </a:r>
            <a:r>
              <a:rPr lang="ru-RU" sz="2400" dirty="0">
                <a:latin typeface="Arial" charset="0"/>
              </a:rPr>
              <a:t>. Опустить стекло в стаканчик с красителем акрихин-ипритом на 10-20 минут. Промыть стекло в буфере Мак-</a:t>
            </a:r>
            <a:r>
              <a:rPr lang="ru-RU" sz="2400" dirty="0" err="1">
                <a:latin typeface="Arial" charset="0"/>
              </a:rPr>
              <a:t>Ильвейна</a:t>
            </a:r>
            <a:r>
              <a:rPr lang="ru-RU" sz="2400" dirty="0">
                <a:latin typeface="Arial" charset="0"/>
              </a:rPr>
              <a:t>. Заключить стекло в смесь  </a:t>
            </a:r>
            <a:r>
              <a:rPr lang="ru-RU" sz="2400" dirty="0" err="1">
                <a:latin typeface="Arial" charset="0"/>
              </a:rPr>
              <a:t>лицерин</a:t>
            </a:r>
            <a:r>
              <a:rPr lang="ru-RU" sz="2400" dirty="0">
                <a:latin typeface="Arial" charset="0"/>
              </a:rPr>
              <a:t>-вода (1:1). После  окрашивания  хромосомы  имеют  </a:t>
            </a:r>
            <a:r>
              <a:rPr lang="ru-RU" sz="2400" dirty="0" err="1">
                <a:latin typeface="Arial" charset="0"/>
              </a:rPr>
              <a:t>диференцированность</a:t>
            </a:r>
            <a:r>
              <a:rPr lang="ru-RU" sz="2400" dirty="0">
                <a:latin typeface="Arial" charset="0"/>
              </a:rPr>
              <a:t>  по  длине, аналогичной G-</a:t>
            </a:r>
            <a:r>
              <a:rPr lang="ru-RU" sz="2400" dirty="0" err="1">
                <a:latin typeface="Arial" charset="0"/>
              </a:rPr>
              <a:t>бендированию,Y</a:t>
            </a:r>
            <a:r>
              <a:rPr lang="ru-RU" sz="2400" dirty="0">
                <a:latin typeface="Arial" charset="0"/>
              </a:rPr>
              <a:t>-хромосома, спутники </a:t>
            </a:r>
            <a:r>
              <a:rPr lang="ru-RU" sz="2400" dirty="0" err="1">
                <a:latin typeface="Arial" charset="0"/>
              </a:rPr>
              <a:t>акроцентрических</a:t>
            </a:r>
            <a:r>
              <a:rPr lang="ru-RU" sz="2400" dirty="0">
                <a:latin typeface="Arial" charset="0"/>
              </a:rPr>
              <a:t> хромосом, </a:t>
            </a:r>
            <a:r>
              <a:rPr lang="ru-RU" sz="2400" dirty="0" err="1">
                <a:latin typeface="Arial" charset="0"/>
              </a:rPr>
              <a:t>центромерные</a:t>
            </a:r>
            <a:r>
              <a:rPr lang="ru-RU" sz="2400" dirty="0">
                <a:latin typeface="Arial" charset="0"/>
              </a:rPr>
              <a:t> районы 3 и 4 хромосом имеют сверх яркое (бриллиантовое)  </a:t>
            </a:r>
          </a:p>
          <a:p>
            <a:pPr eaLnBrk="1" hangingPunct="1"/>
            <a:endParaRPr lang="ru-RU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8125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b="1" dirty="0">
                <a:solidFill>
                  <a:srgbClr val="FFFF00"/>
                </a:solidFill>
                <a:latin typeface="Arial" charset="0"/>
              </a:rPr>
              <a:t>Окраска препаратов 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</a:rPr>
              <a:t>флюорохромом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</a:rPr>
              <a:t>Hoechst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</a:rPr>
              <a:t> 33258 (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</a:rPr>
              <a:t>Hilwig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</a:rPr>
              <a:t> I., </a:t>
            </a:r>
            <a:r>
              <a:rPr lang="ru-RU" sz="2400" b="1" dirty="0" err="1">
                <a:solidFill>
                  <a:srgbClr val="FFFF00"/>
                </a:solidFill>
                <a:latin typeface="Arial" charset="0"/>
              </a:rPr>
              <a:t>Gropp</a:t>
            </a:r>
            <a:r>
              <a:rPr lang="ru-RU" sz="2400" b="1" dirty="0">
                <a:solidFill>
                  <a:srgbClr val="FFFF00"/>
                </a:solidFill>
                <a:latin typeface="Arial" charset="0"/>
              </a:rPr>
              <a:t> A., 1972) </a:t>
            </a:r>
          </a:p>
          <a:p>
            <a:pPr eaLnBrk="1" hangingPunct="1"/>
            <a:r>
              <a:rPr lang="ru-RU" dirty="0">
                <a:latin typeface="Arial" charset="0"/>
              </a:rPr>
              <a:t>Краситель готовят на сбалансированном растворе </a:t>
            </a:r>
            <a:r>
              <a:rPr lang="ru-RU" dirty="0" err="1">
                <a:latin typeface="Arial" charset="0"/>
              </a:rPr>
              <a:t>Хенкса</a:t>
            </a:r>
            <a:r>
              <a:rPr lang="ru-RU" dirty="0">
                <a:latin typeface="Arial" charset="0"/>
              </a:rPr>
              <a:t> с концентрацией </a:t>
            </a:r>
            <a:r>
              <a:rPr lang="ru-RU" dirty="0" err="1">
                <a:latin typeface="Arial" charset="0"/>
              </a:rPr>
              <a:t>флюорохрома</a:t>
            </a:r>
            <a:r>
              <a:rPr lang="ru-RU" dirty="0">
                <a:latin typeface="Arial" charset="0"/>
              </a:rPr>
              <a:t> 0,05 мкг/мл. Время окрашивания – 10 мин.  Препарат  промывают  в  воде  и  заключают  в  уксуснокислый  буфер  с  рН 5,5. Для получения более четкой </a:t>
            </a:r>
            <a:r>
              <a:rPr lang="ru-RU" dirty="0" err="1">
                <a:latin typeface="Arial" charset="0"/>
              </a:rPr>
              <a:t>дифференцированности</a:t>
            </a:r>
            <a:r>
              <a:rPr lang="ru-RU" dirty="0">
                <a:latin typeface="Arial" charset="0"/>
              </a:rPr>
              <a:t> окрашенные препараты следует выдерживать в темноте в течение 3-7 дней. </a:t>
            </a:r>
          </a:p>
          <a:p>
            <a:pPr eaLnBrk="1" hangingPunct="1"/>
            <a:endParaRPr lang="ru-RU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0" dirty="0"/>
              <a:t>Процедура гибридизации</a:t>
            </a:r>
            <a:br>
              <a:rPr lang="ru-RU" b="0" dirty="0"/>
            </a:br>
            <a:endParaRPr lang="ru-RU" dirty="0"/>
          </a:p>
        </p:txBody>
      </p:sp>
      <p:sp>
        <p:nvSpPr>
          <p:cNvPr id="159746" name="Прямоугольник 2"/>
          <p:cNvSpPr>
            <a:spLocks noChangeArrowheads="1"/>
          </p:cNvSpPr>
          <p:nvPr/>
        </p:nvSpPr>
        <p:spPr bwMode="auto">
          <a:xfrm>
            <a:off x="533400" y="1143000"/>
            <a:ext cx="8305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 b="1" dirty="0">
                <a:latin typeface="Lucida Sans Unicode" pitchFamily="34" charset="0"/>
              </a:rPr>
              <a:t>На первом этапе происходит конструирование зондов. Размер зонда должен быть достаточно большим для того, чтобы гибридизация происходила по специфическому сайту, но и не слишком большой (не более 1 </a:t>
            </a:r>
            <a:r>
              <a:rPr lang="ru-RU" sz="2400" b="1" dirty="0" err="1">
                <a:latin typeface="Lucida Sans Unicode" pitchFamily="34" charset="0"/>
              </a:rPr>
              <a:t>тыс</a:t>
            </a:r>
            <a:r>
              <a:rPr lang="ru-RU" sz="2400" b="1" dirty="0">
                <a:latin typeface="Lucida Sans Unicode" pitchFamily="34" charset="0"/>
              </a:rPr>
              <a:t> </a:t>
            </a:r>
            <a:r>
              <a:rPr lang="ru-RU" sz="2400" b="1" dirty="0" err="1">
                <a:latin typeface="Lucida Sans Unicode" pitchFamily="34" charset="0"/>
              </a:rPr>
              <a:t>п.о</a:t>
            </a:r>
            <a:r>
              <a:rPr lang="ru-RU" sz="2400" b="1" dirty="0">
                <a:latin typeface="Lucida Sans Unicode" pitchFamily="34" charset="0"/>
              </a:rPr>
              <a:t>), чтобы не препятствовать процессу гибридизации. При выявлении специфических локусов или при окраске целых хромосом надо заблокировать гибридизацию ДНК-проб с неуникальными повторяющимися ДНК-последовательностями путём добавления в </a:t>
            </a:r>
            <a:r>
              <a:rPr lang="ru-RU" sz="2400" b="1" dirty="0" err="1">
                <a:latin typeface="Lucida Sans Unicode" pitchFamily="34" charset="0"/>
              </a:rPr>
              <a:t>гибридизационную</a:t>
            </a:r>
            <a:r>
              <a:rPr lang="ru-RU" sz="2400" b="1" dirty="0">
                <a:latin typeface="Lucida Sans Unicode" pitchFamily="34" charset="0"/>
              </a:rPr>
              <a:t> смесь немеченой ДНК повторов (например, Cot-1 DNA). Если ДНК-зонд представляет собой </a:t>
            </a:r>
            <a:r>
              <a:rPr lang="ru-RU" sz="2400" b="1" dirty="0" err="1">
                <a:latin typeface="Lucida Sans Unicode" pitchFamily="34" charset="0"/>
              </a:rPr>
              <a:t>двуцепочечную</a:t>
            </a:r>
            <a:r>
              <a:rPr lang="ru-RU" sz="2400" b="1" dirty="0">
                <a:latin typeface="Lucida Sans Unicode" pitchFamily="34" charset="0"/>
              </a:rPr>
              <a:t> ДНК, то перед гибридизацией её необходимо денатурировать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/>
          </p:cNvSpPr>
          <p:nvPr>
            <p:ph type="title" idx="4294967295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endParaRPr lang="ru-RU">
              <a:ln>
                <a:noFill/>
              </a:ln>
              <a:solidFill>
                <a:schemeClr val="tx1"/>
              </a:solidFill>
              <a:effectLst/>
              <a:latin typeface="Lucida Sans" pitchFamily="34" charset="0"/>
            </a:endParaRPr>
          </a:p>
        </p:txBody>
      </p:sp>
      <p:sp>
        <p:nvSpPr>
          <p:cNvPr id="18227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2200" b="1" u="sng" dirty="0">
                <a:solidFill>
                  <a:srgbClr val="FFFF00"/>
                </a:solidFill>
                <a:latin typeface="Book Antiqua" pitchFamily="18" charset="0"/>
              </a:rPr>
              <a:t>R-окраска с использованием термической обработки и красителя Романовского-</a:t>
            </a:r>
            <a:r>
              <a:rPr lang="ru-RU" sz="2200" b="1" u="sng" dirty="0" err="1">
                <a:solidFill>
                  <a:srgbClr val="FFFF00"/>
                </a:solidFill>
                <a:latin typeface="Book Antiqua" pitchFamily="18" charset="0"/>
              </a:rPr>
              <a:t>Гимзы</a:t>
            </a:r>
            <a:r>
              <a:rPr lang="ru-RU" sz="2200" b="1" u="sng" dirty="0">
                <a:solidFill>
                  <a:srgbClr val="FFFF00"/>
                </a:solidFill>
                <a:latin typeface="Book Antiqua" pitchFamily="18" charset="0"/>
              </a:rPr>
              <a:t> (</a:t>
            </a:r>
            <a:r>
              <a:rPr lang="ru-RU" sz="2200" b="1" u="sng" dirty="0" err="1">
                <a:solidFill>
                  <a:srgbClr val="FFFF00"/>
                </a:solidFill>
                <a:latin typeface="Book Antiqua" pitchFamily="18" charset="0"/>
              </a:rPr>
              <a:t>Dutrillaux</a:t>
            </a:r>
            <a:r>
              <a:rPr lang="ru-RU" sz="2200" b="1" u="sng" dirty="0">
                <a:solidFill>
                  <a:srgbClr val="FFFF00"/>
                </a:solidFill>
                <a:latin typeface="Book Antiqua" pitchFamily="18" charset="0"/>
              </a:rPr>
              <a:t> B., 1973; </a:t>
            </a:r>
            <a:r>
              <a:rPr lang="ru-RU" sz="2200" b="1" u="sng" dirty="0" err="1">
                <a:solidFill>
                  <a:srgbClr val="FFFF00"/>
                </a:solidFill>
                <a:latin typeface="Book Antiqua" pitchFamily="18" charset="0"/>
              </a:rPr>
              <a:t>Dutrillaux</a:t>
            </a:r>
            <a:r>
              <a:rPr lang="ru-RU" sz="2200" b="1" u="sng" dirty="0">
                <a:solidFill>
                  <a:srgbClr val="FFFF00"/>
                </a:solidFill>
                <a:latin typeface="Book Antiqua" pitchFamily="18" charset="0"/>
              </a:rPr>
              <a:t> B., </a:t>
            </a:r>
            <a:r>
              <a:rPr lang="ru-RU" sz="2200" b="1" u="sng" dirty="0" err="1">
                <a:solidFill>
                  <a:srgbClr val="FFFF00"/>
                </a:solidFill>
                <a:latin typeface="Book Antiqua" pitchFamily="18" charset="0"/>
              </a:rPr>
              <a:t>Covic</a:t>
            </a:r>
            <a:r>
              <a:rPr lang="ru-RU" sz="2200" b="1" u="sng" dirty="0">
                <a:solidFill>
                  <a:srgbClr val="FFFF00"/>
                </a:solidFill>
                <a:latin typeface="Book Antiqua" pitchFamily="18" charset="0"/>
              </a:rPr>
              <a:t> </a:t>
            </a:r>
            <a:r>
              <a:rPr lang="ru-RU" sz="2200" b="1" u="sng" dirty="0" err="1">
                <a:solidFill>
                  <a:srgbClr val="FFFF00"/>
                </a:solidFill>
                <a:latin typeface="Book Antiqua" pitchFamily="18" charset="0"/>
              </a:rPr>
              <a:t>M.,m</a:t>
            </a:r>
            <a:r>
              <a:rPr lang="ru-RU" sz="2200" b="1" u="sng" dirty="0">
                <a:solidFill>
                  <a:srgbClr val="FFFF00"/>
                </a:solidFill>
                <a:latin typeface="Book Antiqua" pitchFamily="18" charset="0"/>
              </a:rPr>
              <a:t> 1974)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dirty="0">
                <a:latin typeface="Book Antiqua" pitchFamily="18" charset="0"/>
              </a:rPr>
              <a:t>Препараты инкубируют при температуре + 87°в растворе Эрла (рН 6,5). Время инкубации варьирует от 1,2-2 ч  для  односуточных  препаратов  до 10 мин  для  препаратов  месячной  давности.  Окраску  производят </a:t>
            </a:r>
          </a:p>
          <a:p>
            <a:pPr eaLnBrk="1" hangingPunct="1">
              <a:buFont typeface="Wingdings 2" pitchFamily="18" charset="2"/>
              <a:buNone/>
            </a:pPr>
            <a:r>
              <a:rPr lang="ru-RU" sz="2400" dirty="0">
                <a:latin typeface="Book Antiqua" pitchFamily="18" charset="0"/>
              </a:rPr>
              <a:t>раствором Романовского-</a:t>
            </a:r>
            <a:r>
              <a:rPr lang="ru-RU" sz="2400" dirty="0" err="1">
                <a:latin typeface="Book Antiqua" pitchFamily="18" charset="0"/>
              </a:rPr>
              <a:t>Гимзы</a:t>
            </a:r>
            <a:r>
              <a:rPr lang="ru-RU" sz="2400" dirty="0">
                <a:latin typeface="Book Antiqua" pitchFamily="18" charset="0"/>
              </a:rPr>
              <a:t> на фосфатном буфере с рН 6,7.Время и концентрация раствора подбирается эмпирически.</a:t>
            </a:r>
          </a:p>
          <a:p>
            <a:pPr eaLnBrk="1" hangingPunct="1"/>
            <a:endParaRPr lang="ru-RU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945" name="Picture 2" descr="C:\Users\Анечка\Desktop\1326312079_3-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248650" cy="5135562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10000" b="1">
                <a:solidFill>
                  <a:srgbClr val="4B22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sym typeface="Wingdings" pitchFamily="2" charset="2"/>
              </a:rPr>
              <a:t>Спасибо за внимание</a:t>
            </a:r>
            <a:r>
              <a:rPr lang="ru-RU" sz="10000" b="1">
                <a:solidFill>
                  <a:srgbClr val="4B22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Wingdings" pitchFamily="2" charset="2"/>
              </a:rPr>
              <a:t></a:t>
            </a:r>
            <a:endParaRPr lang="ru-RU" sz="10000" b="1">
              <a:solidFill>
                <a:srgbClr val="4B220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971800"/>
            <a:ext cx="7497763" cy="1143000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На следующем этапе приготавливают препараты </a:t>
            </a:r>
            <a:r>
              <a:rPr lang="ru-RU" sz="3200" dirty="0" err="1">
                <a:solidFill>
                  <a:schemeClr val="tx1"/>
                </a:solidFill>
                <a:hlinkClick r:id="rId2" tooltip="Интерфаза"/>
              </a:rPr>
              <a:t>интерфазных</a:t>
            </a:r>
            <a:r>
              <a:rPr lang="ru-RU" sz="3200" dirty="0">
                <a:solidFill>
                  <a:schemeClr val="tx1"/>
                </a:solidFill>
              </a:rPr>
              <a:t> ядер или </a:t>
            </a:r>
            <a:r>
              <a:rPr lang="ru-RU" sz="3200" dirty="0">
                <a:solidFill>
                  <a:schemeClr val="tx1"/>
                </a:solidFill>
                <a:hlinkClick r:id="rId3" tooltip="Метафаза"/>
              </a:rPr>
              <a:t>метафазных</a:t>
            </a:r>
            <a:r>
              <a:rPr lang="ru-RU" sz="3200" dirty="0">
                <a:solidFill>
                  <a:schemeClr val="tx1"/>
                </a:solidFill>
              </a:rPr>
              <a:t> хромосом. Клетки фиксируют на субстрате, как правило, на предметном стекле, затем проводят </a:t>
            </a:r>
            <a:r>
              <a:rPr lang="ru-RU" sz="3200" dirty="0">
                <a:solidFill>
                  <a:schemeClr val="tx1"/>
                </a:solidFill>
                <a:hlinkClick r:id="rId4" tooltip="Денатурация ДНК (page does not exist)"/>
              </a:rPr>
              <a:t>денатурацию ДНК</a:t>
            </a:r>
            <a:r>
              <a:rPr lang="ru-RU" sz="3200" dirty="0">
                <a:solidFill>
                  <a:schemeClr val="tx1"/>
                </a:solidFill>
              </a:rPr>
              <a:t>. Для сохранения морфологии хромосом или ядер денатурацию проводят в присутствии </a:t>
            </a:r>
            <a:r>
              <a:rPr lang="ru-RU" sz="3200" dirty="0" err="1">
                <a:solidFill>
                  <a:schemeClr val="tx1"/>
                </a:solidFill>
                <a:hlinkClick r:id="rId5" tooltip="Формамид"/>
              </a:rPr>
              <a:t>формамида</a:t>
            </a:r>
            <a:r>
              <a:rPr lang="ru-RU" sz="3200" dirty="0">
                <a:solidFill>
                  <a:schemeClr val="tx1"/>
                </a:solidFill>
              </a:rPr>
              <a:t>, что позволяет снизить температуру денатурации до 70°.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Далее к препарату добавляют зонды и осуществляют гибридизацию около 12 часов. Затем проводят несколько стадий отмывок для удаления всех </a:t>
            </a:r>
            <a:r>
              <a:rPr lang="ru-RU" dirty="0" err="1"/>
              <a:t>негибридизовавшихся</a:t>
            </a:r>
            <a:r>
              <a:rPr lang="ru-RU" dirty="0"/>
              <a:t> зондов.</a:t>
            </a:r>
            <a:br>
              <a:rPr lang="ru-RU" dirty="0"/>
            </a:br>
            <a:r>
              <a:rPr lang="ru-RU" dirty="0"/>
              <a:t>Визуализацию связавшихся ДНК-зондов проводят при помощи флуоресцентного микроскопа. Интенсивность </a:t>
            </a:r>
            <a:r>
              <a:rPr lang="ru-RU" dirty="0" err="1"/>
              <a:t>флюоресцентного</a:t>
            </a:r>
            <a:r>
              <a:rPr lang="ru-RU" dirty="0"/>
              <a:t> сигнала зависит от многих факторов — эффективности мечения зондом, типа зонда и типа </a:t>
            </a:r>
            <a:r>
              <a:rPr lang="ru-RU" dirty="0" err="1"/>
              <a:t>флюоресцентного</a:t>
            </a:r>
            <a:r>
              <a:rPr lang="ru-RU" dirty="0"/>
              <a:t> красителя.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2862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3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126162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ru-RU" sz="2400" dirty="0">
                <a:solidFill>
                  <a:schemeClr val="tx1"/>
                </a:solidFill>
              </a:rPr>
              <a:t>Таким образом, общий вид протокола для постановки </a:t>
            </a:r>
            <a:r>
              <a:rPr lang="ru-RU" sz="2400" b="1" dirty="0">
                <a:solidFill>
                  <a:schemeClr val="tx1"/>
                </a:solidFill>
              </a:rPr>
              <a:t>FISH</a:t>
            </a:r>
            <a:r>
              <a:rPr lang="ru-RU" sz="2400" dirty="0">
                <a:solidFill>
                  <a:schemeClr val="tx1"/>
                </a:solidFill>
              </a:rPr>
              <a:t> можно представить в следующем виде: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1. </a:t>
            </a:r>
            <a:r>
              <a:rPr lang="ru-RU" sz="2400" dirty="0">
                <a:solidFill>
                  <a:srgbClr val="FF0000"/>
                </a:solidFill>
              </a:rPr>
              <a:t>Подготовка гистологического или цитологического препарата.</a:t>
            </a:r>
            <a:br>
              <a:rPr lang="ru-RU" sz="2400" dirty="0">
                <a:solidFill>
                  <a:srgbClr val="FF0000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Подготовка гистологического препарата осуществляется по стандартной схеме: вырезка, маркировка, проводка, заливка, </a:t>
            </a:r>
            <a:r>
              <a:rPr lang="ru-RU" sz="2400" dirty="0" err="1">
                <a:solidFill>
                  <a:schemeClr val="tx1"/>
                </a:solidFill>
              </a:rPr>
              <a:t>микротомия</a:t>
            </a:r>
            <a:r>
              <a:rPr lang="ru-RU" sz="2400" dirty="0">
                <a:solidFill>
                  <a:schemeClr val="tx1"/>
                </a:solidFill>
              </a:rPr>
              <a:t>, помещение среза на предметное стекло и </a:t>
            </a:r>
            <a:r>
              <a:rPr lang="ru-RU" sz="2400" dirty="0" err="1">
                <a:solidFill>
                  <a:schemeClr val="tx1"/>
                </a:solidFill>
              </a:rPr>
              <a:t>депарафинизация</a:t>
            </a:r>
            <a:r>
              <a:rPr lang="ru-RU" sz="2400" dirty="0">
                <a:solidFill>
                  <a:schemeClr val="tx1"/>
                </a:solidFill>
              </a:rPr>
              <a:t>. При подготовке цитологического препарата используются специальные осаждающие растворы и центрифугирование, что позволяет получить концентрированную суспензию клеток.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>
                <a:solidFill>
                  <a:srgbClr val="FF0000"/>
                </a:solidFill>
              </a:rPr>
              <a:t>Предварительная обработка (если необходимо).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/>
              <a:t>Препарат обрабатывается протеазами, чтобы исключить присутствие белков, которые затрудняют гибридизацию.</a:t>
            </a:r>
            <a:br>
              <a:rPr lang="ru-RU" dirty="0"/>
            </a:br>
            <a:r>
              <a:rPr lang="ru-RU" dirty="0"/>
              <a:t>3. </a:t>
            </a:r>
            <a:r>
              <a:rPr lang="ru-RU" dirty="0">
                <a:solidFill>
                  <a:srgbClr val="FF0000"/>
                </a:solidFill>
              </a:rPr>
              <a:t>Нанесение ДНК-зонда на препарат и последующая денатурация.</a:t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/>
              <a:t>Для того, чтобы денатурировать зонд и ДНК образца, их обрабатывают </a:t>
            </a:r>
            <a:r>
              <a:rPr lang="ru-RU" dirty="0" err="1"/>
              <a:t>формамидом</a:t>
            </a:r>
            <a:r>
              <a:rPr lang="ru-RU" dirty="0"/>
              <a:t> и нагревают до температуры около 85-90°С.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1887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381000"/>
            <a:ext cx="8229600" cy="4038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800" dirty="0"/>
              <a:t>3. </a:t>
            </a:r>
            <a:r>
              <a:rPr lang="ru-RU" sz="2800" dirty="0">
                <a:solidFill>
                  <a:srgbClr val="FF0000"/>
                </a:solidFill>
              </a:rPr>
              <a:t>Нанесение ДНК-зонда на препарат и последующая денатурация.</a:t>
            </a:r>
            <a:br>
              <a:rPr lang="ru-RU" sz="2800" dirty="0">
                <a:solidFill>
                  <a:srgbClr val="FF0000"/>
                </a:solidFill>
              </a:rPr>
            </a:br>
            <a:r>
              <a:rPr lang="ru-RU" sz="2800" dirty="0"/>
              <a:t>Для того, чтобы денатурировать зонд и ДНК образца, их обрабатывают </a:t>
            </a:r>
            <a:r>
              <a:rPr lang="ru-RU" sz="2800" dirty="0" err="1"/>
              <a:t>формамидом</a:t>
            </a:r>
            <a:r>
              <a:rPr lang="ru-RU" sz="2800" dirty="0"/>
              <a:t> и нагревают до температуры около 85-90°С.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800" dirty="0"/>
              <a:t>4. </a:t>
            </a:r>
            <a:r>
              <a:rPr lang="ru-RU" sz="2800" dirty="0">
                <a:solidFill>
                  <a:srgbClr val="FF0000"/>
                </a:solidFill>
              </a:rPr>
              <a:t>Гибридизация.</a:t>
            </a:r>
            <a:br>
              <a:rPr lang="ru-RU" sz="2800" dirty="0"/>
            </a:br>
            <a:r>
              <a:rPr lang="ru-RU" sz="2800" dirty="0"/>
              <a:t>После денатурации препарат охлаждают до определенной температуры (37°С в случае клинических исследований) и инкубируют во влажной камере в течение нескольких часов (продолжительность инкубации указана в каждом конкретном протоколе). В настоящее время для денатурации и гибридизации используют автоматические </a:t>
            </a:r>
            <a:r>
              <a:rPr lang="ru-RU" sz="2800" dirty="0" err="1"/>
              <a:t>гибридайзеры</a:t>
            </a:r>
            <a:r>
              <a:rPr lang="ru-RU" sz="2800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295</TotalTime>
  <Words>2383</Words>
  <Application>Microsoft Office PowerPoint</Application>
  <PresentationFormat>Экран (4:3)</PresentationFormat>
  <Paragraphs>73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50" baseType="lpstr">
      <vt:lpstr>Arial</vt:lpstr>
      <vt:lpstr>Book Antiqua</vt:lpstr>
      <vt:lpstr>Lucida Sans</vt:lpstr>
      <vt:lpstr>Lucida Sans Unicode</vt:lpstr>
      <vt:lpstr>Times New Roman</vt:lpstr>
      <vt:lpstr>Wingdings</vt:lpstr>
      <vt:lpstr>Wingdings 2</vt:lpstr>
      <vt:lpstr>Wingdings 3</vt:lpstr>
      <vt:lpstr>Апекс</vt:lpstr>
      <vt:lpstr>Гибридизация соматических клеток. Цитогенетика.</vt:lpstr>
      <vt:lpstr>Флюоресце́нтная гибридиза́ция in situ, или метод FISH (англ. Fluorescence in situhybridization - FISH) — цитогенетический метод, который применяют для детекции и определения положения специфической последовательности ДНК на метафазных хромосомах или в интерфазных ядрах in situ. Кроме того, FISH используют для выявления специфических мРНК в образце ткани. В последнем случае метод FISH позволяет установить пространственно-временные особенности экспрессии генов в клетках и тканях.</vt:lpstr>
      <vt:lpstr>Метод FISH используют в преимплантационной,         пренатальной и постнатальной генетической диагностике, в диагностике онкологических заболеваний, в ретроспективной биологической дозиметрии.</vt:lpstr>
      <vt:lpstr>Процедура гибридизации </vt:lpstr>
      <vt:lpstr>На следующем этапе приготавливают препараты интерфазных ядер или метафазных хромосом. Клетки фиксируют на субстрате, как правило, на предметном стекле, затем проводят денатурацию ДНК. Для сохранения морфологии хромосом или ядер денатурацию проводят в присутствии формамида, что позволяет снизить температуру денатурации до 70°. </vt:lpstr>
      <vt:lpstr>Презентация PowerPoint</vt:lpstr>
      <vt:lpstr>Таким образом, общий вид протокола для постановки FISH можно представить в следующем виде: 1. Подготовка гистологического или цитологического препарата. Подготовка гистологического препарата осуществляется по стандартной схеме: вырезка, маркировка, проводка, заливка, микротомия, помещение среза на предметное стекло и депарафинизация. При подготовке цитологического препарата используются специальные осаждающие растворы и центрифугирование, что позволяет получить концентрированную суспензию клеток. </vt:lpstr>
      <vt:lpstr>Презентация PowerPoint</vt:lpstr>
      <vt:lpstr>Презентация PowerPoint</vt:lpstr>
      <vt:lpstr>Презентация PowerPoint</vt:lpstr>
      <vt:lpstr>Презентация PowerPoint</vt:lpstr>
      <vt:lpstr>Цитогенетика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Окрашивание хромосом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Цитогенетическая номенклатура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Q-метод </vt:lpstr>
      <vt:lpstr>Презентация PowerPoint</vt:lpstr>
      <vt:lpstr>Презентация PowerPoint</vt:lpstr>
      <vt:lpstr>Спасибо за внимание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ДНК-диагностика наследственных заболеваний</dc:title>
  <dc:creator>Анечка</dc:creator>
  <cp:lastModifiedBy>А.А. Замарин</cp:lastModifiedBy>
  <cp:revision>33</cp:revision>
  <dcterms:created xsi:type="dcterms:W3CDTF">2013-04-02T13:58:50Z</dcterms:created>
  <dcterms:modified xsi:type="dcterms:W3CDTF">2021-10-21T06:34:55Z</dcterms:modified>
</cp:coreProperties>
</file>