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54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42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09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28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71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043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43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14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64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72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A118-8371-4CD7-8EE8-592836F44F76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B8FD8-5CDC-4C3B-92E5-585E12DA7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76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Переживания </a:t>
            </a:r>
            <a:r>
              <a:rPr lang="ru-RU" smtClean="0"/>
              <a:t>в деятельности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13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«Переживание в деятельности» понимается как субъективная репрезентация соотнесения текущей деятельности с критериями усилия, удовольствия и смысла. </a:t>
            </a:r>
          </a:p>
          <a:p>
            <a:r>
              <a:rPr lang="ru-RU" dirty="0" smtClean="0"/>
              <a:t>Конструкт </a:t>
            </a:r>
            <a:r>
              <a:rPr lang="ru-RU" dirty="0"/>
              <a:t>переживаний в деятельности, или переживаний, сопровождающих деятельность, был введен в последние годы в связи с трехмерной моделью переживаний, описывающей критерии оптимальности текущей деятельности субъекта: </a:t>
            </a:r>
            <a:endParaRPr lang="ru-RU" dirty="0" smtClean="0"/>
          </a:p>
          <a:p>
            <a:r>
              <a:rPr lang="ru-RU" b="1" dirty="0" smtClean="0"/>
              <a:t>удовольствие</a:t>
            </a:r>
            <a:r>
              <a:rPr lang="ru-RU" dirty="0" smtClean="0"/>
              <a:t> </a:t>
            </a:r>
            <a:r>
              <a:rPr lang="ru-RU" dirty="0"/>
              <a:t>(положительные эмоции, сопровождающие процесс деятельности), </a:t>
            </a:r>
            <a:endParaRPr lang="ru-RU" dirty="0" smtClean="0"/>
          </a:p>
          <a:p>
            <a:r>
              <a:rPr lang="ru-RU" b="1" dirty="0" smtClean="0"/>
              <a:t>смысл</a:t>
            </a:r>
            <a:r>
              <a:rPr lang="ru-RU" dirty="0" smtClean="0"/>
              <a:t> </a:t>
            </a:r>
            <a:r>
              <a:rPr lang="ru-RU" dirty="0"/>
              <a:t>(ощущение связи деятельности с другими сторонами жизни самого субъекта и других людей</a:t>
            </a:r>
            <a:r>
              <a:rPr lang="ru-RU" dirty="0" smtClean="0"/>
              <a:t>) </a:t>
            </a:r>
          </a:p>
          <a:p>
            <a:r>
              <a:rPr lang="ru-RU" b="1" dirty="0" smtClean="0"/>
              <a:t>усилия</a:t>
            </a:r>
            <a:r>
              <a:rPr lang="ru-RU" dirty="0" smtClean="0"/>
              <a:t> </a:t>
            </a:r>
            <a:r>
              <a:rPr lang="ru-RU" dirty="0"/>
              <a:t>(ощущения контроля над процессом деятельности) </a:t>
            </a:r>
            <a:endParaRPr lang="ru-RU" dirty="0" smtClean="0"/>
          </a:p>
          <a:p>
            <a:r>
              <a:rPr lang="ru-RU" dirty="0" smtClean="0"/>
              <a:t>Отсутствие всех трёх компонентов проявляется в переживании пустоты (Леонтьев, 2016; Осин, Леонтьев, 2017; </a:t>
            </a:r>
            <a:r>
              <a:rPr lang="ru-RU" dirty="0" err="1" smtClean="0"/>
              <a:t>Чиксентмихайи</a:t>
            </a:r>
            <a:r>
              <a:rPr lang="ru-RU" dirty="0" smtClean="0"/>
              <a:t>, 2016).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706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Наряду с выделением трёх компонентов переживания в деятельности можно описать все их возможности сочетания. </a:t>
            </a:r>
            <a:endParaRPr lang="ru-RU" dirty="0" smtClean="0"/>
          </a:p>
          <a:p>
            <a:r>
              <a:rPr lang="ru-RU" dirty="0" smtClean="0"/>
              <a:t>Сочетание </a:t>
            </a:r>
            <a:r>
              <a:rPr lang="ru-RU" dirty="0"/>
              <a:t>удовольствия со смыслом — комплексное переживание радости, </a:t>
            </a:r>
            <a:endParaRPr lang="ru-RU" dirty="0" smtClean="0"/>
          </a:p>
          <a:p>
            <a:r>
              <a:rPr lang="ru-RU" dirty="0" smtClean="0"/>
              <a:t>смысла </a:t>
            </a:r>
            <a:r>
              <a:rPr lang="ru-RU" dirty="0"/>
              <a:t>с усилием — комплексное переживание ответственности, </a:t>
            </a:r>
            <a:endParaRPr lang="ru-RU" dirty="0" smtClean="0"/>
          </a:p>
          <a:p>
            <a:r>
              <a:rPr lang="ru-RU" dirty="0" smtClean="0"/>
              <a:t>удовольствия </a:t>
            </a:r>
            <a:r>
              <a:rPr lang="ru-RU" dirty="0"/>
              <a:t>с усилием — комплексное переживание потока. </a:t>
            </a:r>
            <a:endParaRPr lang="ru-RU" dirty="0" smtClean="0"/>
          </a:p>
          <a:p>
            <a:r>
              <a:rPr lang="ru-RU" dirty="0" smtClean="0"/>
              <a:t>Сочетание </a:t>
            </a:r>
            <a:r>
              <a:rPr lang="ru-RU" dirty="0"/>
              <a:t>же удовольствия, усилия и смысла — переживание состояния увлечённости, являющееся оптимальным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3431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Переживания удовольствия, смысла и усилия в трудовой деятельности оказались более тесно связанными с внутренней, а переживание пустоты — с внешней мотивацией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Респонденты с сочетанием высоких показателей удовольствия, усилия, смысла и низких показателей пустоты демонстрируют наиболее высокий уровень благополучия на работе, отсутствие ролевого конфликта. </a:t>
            </a:r>
            <a:endParaRPr lang="ru-RU" dirty="0" smtClean="0"/>
          </a:p>
          <a:p>
            <a:r>
              <a:rPr lang="ru-RU" dirty="0" smtClean="0"/>
              <a:t>Негативный </a:t>
            </a:r>
            <a:r>
              <a:rPr lang="ru-RU" dirty="0"/>
              <a:t>профиль переживания (бессмысленное и неприятное усилие, пустота) оказался наиболее характерным для сотрудников, работающих на рабочих должностях и сообщающих о низком уровне семейного дохода </a:t>
            </a:r>
          </a:p>
        </p:txBody>
      </p:sp>
    </p:spTree>
    <p:extLst>
      <p:ext uri="{BB962C8B-B14F-4D97-AF65-F5344CB8AC3E}">
        <p14:creationId xmlns:p14="http://schemas.microsoft.com/office/powerpoint/2010/main" val="3894157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Получены также данные о связи переживаний в учебной деятельности с чертами личности и академической успеваемостью студентов. </a:t>
            </a:r>
            <a:endParaRPr lang="ru-RU" dirty="0" smtClean="0"/>
          </a:p>
          <a:p>
            <a:r>
              <a:rPr lang="ru-RU" dirty="0" smtClean="0"/>
              <a:t>Проведено </a:t>
            </a:r>
            <a:r>
              <a:rPr lang="ru-RU" dirty="0"/>
              <a:t>сравнение переживаний в разных видах деятельности (учебной и досуговой). Результаты свидетельствуют о том, что переживания в деятельности студентов не являются чертами, устойчиво присущими личности вне зависимости от ситуаций деятельности (Клейн и др., 2019). </a:t>
            </a:r>
            <a:endParaRPr lang="ru-RU" dirty="0" smtClean="0"/>
          </a:p>
          <a:p>
            <a:r>
              <a:rPr lang="ru-RU" dirty="0" smtClean="0"/>
              <a:t>Показатели </a:t>
            </a:r>
            <a:r>
              <a:rPr lang="ru-RU" dirty="0"/>
              <a:t>этих переживаний можно рассматривать в качестве психологических характеристик, свойственных данной деятельности и обнаруживаемых у людей с разными личностными особенностями. </a:t>
            </a:r>
          </a:p>
        </p:txBody>
      </p:sp>
    </p:spTree>
    <p:extLst>
      <p:ext uri="{BB962C8B-B14F-4D97-AF65-F5344CB8AC3E}">
        <p14:creationId xmlns:p14="http://schemas.microsoft.com/office/powerpoint/2010/main" val="345318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321</Words>
  <Application>Microsoft Office PowerPoint</Application>
  <PresentationFormat>Широкоэкранный</PresentationFormat>
  <Paragraphs>18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Переживания в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</cp:revision>
  <dcterms:created xsi:type="dcterms:W3CDTF">2020-11-02T14:29:47Z</dcterms:created>
  <dcterms:modified xsi:type="dcterms:W3CDTF">2020-11-02T15:04:05Z</dcterms:modified>
</cp:coreProperties>
</file>