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png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6E49-8412-495A-A47C-ACB8F8F9B0B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FB4D-FB11-4DCB-A1DC-7CEF613FD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6E49-8412-495A-A47C-ACB8F8F9B0B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FB4D-FB11-4DCB-A1DC-7CEF613FD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6E49-8412-495A-A47C-ACB8F8F9B0B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FB4D-FB11-4DCB-A1DC-7CEF613FD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BD1C-F225-4619-AEA3-11C6C0A984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319DD-B2FE-4625-828E-40322FF468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6E49-8412-495A-A47C-ACB8F8F9B0B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FB4D-FB11-4DCB-A1DC-7CEF613FD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6E49-8412-495A-A47C-ACB8F8F9B0B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FB4D-FB11-4DCB-A1DC-7CEF613FD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6E49-8412-495A-A47C-ACB8F8F9B0B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FB4D-FB11-4DCB-A1DC-7CEF613FD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6E49-8412-495A-A47C-ACB8F8F9B0B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FB4D-FB11-4DCB-A1DC-7CEF613FD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6E49-8412-495A-A47C-ACB8F8F9B0B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FB4D-FB11-4DCB-A1DC-7CEF613FD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6E49-8412-495A-A47C-ACB8F8F9B0B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FB4D-FB11-4DCB-A1DC-7CEF613FD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6E49-8412-495A-A47C-ACB8F8F9B0B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FB4D-FB11-4DCB-A1DC-7CEF613FD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6E49-8412-495A-A47C-ACB8F8F9B0B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FB4D-FB11-4DCB-A1DC-7CEF613FD9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D6E49-8412-495A-A47C-ACB8F8F9B0B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FB4D-FB11-4DCB-A1DC-7CEF613FD9F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484438" y="260350"/>
            <a:ext cx="4537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Классическая токсикокинетика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50825" y="620713"/>
            <a:ext cx="6337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Токсиканты движутся между камерами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50825" y="981075"/>
            <a:ext cx="84963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600" b="1"/>
              <a:t>Камера </a:t>
            </a:r>
            <a:r>
              <a:rPr lang="ru-RU" sz="1600"/>
              <a:t>– ограниченный в пространстве объем жидкости или ткани с одинаковой концентрацией токсиканта во всех точках ее пространства (кровь, лимфа, межтканевая жидкость).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484438" y="1700213"/>
            <a:ext cx="5616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Однокамерная токсикокинетическая модель</a:t>
            </a:r>
          </a:p>
        </p:txBody>
      </p:sp>
      <p:pic>
        <p:nvPicPr>
          <p:cNvPr id="14342" name="Picture 6" descr="6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2133600"/>
            <a:ext cx="4572000" cy="3762375"/>
          </a:xfrm>
          <a:noFill/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932363" y="2276475"/>
            <a:ext cx="381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Токсикант сразу (одномоментно) попадает в кровь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084888" y="3068638"/>
            <a:ext cx="2016125" cy="1728787"/>
            <a:chOff x="3833" y="1933"/>
            <a:chExt cx="1270" cy="1089"/>
          </a:xfrm>
        </p:grpSpPr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833" y="2341"/>
              <a:ext cx="817" cy="6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6" name="Text Box 10"/>
            <p:cNvSpPr txBox="1">
              <a:spLocks noChangeArrowheads="1"/>
            </p:cNvSpPr>
            <p:nvPr/>
          </p:nvSpPr>
          <p:spPr bwMode="auto">
            <a:xfrm>
              <a:off x="4105" y="2523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1</a:t>
              </a:r>
            </a:p>
          </p:txBody>
        </p:sp>
        <p:sp>
          <p:nvSpPr>
            <p:cNvPr id="14347" name="Line 11"/>
            <p:cNvSpPr>
              <a:spLocks noChangeShapeType="1"/>
            </p:cNvSpPr>
            <p:nvPr/>
          </p:nvSpPr>
          <p:spPr bwMode="auto">
            <a:xfrm>
              <a:off x="4241" y="1933"/>
              <a:ext cx="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8" name="Line 12"/>
            <p:cNvSpPr>
              <a:spLocks noChangeShapeType="1"/>
            </p:cNvSpPr>
            <p:nvPr/>
          </p:nvSpPr>
          <p:spPr bwMode="auto">
            <a:xfrm>
              <a:off x="4649" y="2659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9" name="Text Box 13"/>
            <p:cNvSpPr txBox="1">
              <a:spLocks noChangeArrowheads="1"/>
            </p:cNvSpPr>
            <p:nvPr/>
          </p:nvSpPr>
          <p:spPr bwMode="auto">
            <a:xfrm>
              <a:off x="4332" y="1979"/>
              <a:ext cx="3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k</a:t>
              </a:r>
              <a:r>
                <a:rPr lang="en-US" baseline="-25000"/>
                <a:t>a</a:t>
              </a:r>
              <a:endParaRPr lang="ru-RU"/>
            </a:p>
          </p:txBody>
        </p:sp>
        <p:sp>
          <p:nvSpPr>
            <p:cNvPr id="14350" name="Text Box 14"/>
            <p:cNvSpPr txBox="1">
              <a:spLocks noChangeArrowheads="1"/>
            </p:cNvSpPr>
            <p:nvPr/>
          </p:nvSpPr>
          <p:spPr bwMode="auto">
            <a:xfrm>
              <a:off x="4740" y="2387"/>
              <a:ext cx="3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k</a:t>
              </a:r>
              <a:r>
                <a:rPr lang="ru-RU" baseline="-25000"/>
                <a:t>эл</a:t>
              </a: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1763713" y="3500438"/>
          <a:ext cx="2089150" cy="966787"/>
        </p:xfrm>
        <a:graphic>
          <a:graphicData uri="http://schemas.openxmlformats.org/presentationml/2006/ole">
            <p:oleObj spid="_x0000_s1026" name="Формула" r:id="rId3" imgW="850680" imgH="39348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6610350" y="4924425"/>
          <a:ext cx="114300" cy="215900"/>
        </p:xfrm>
        <a:graphic>
          <a:graphicData uri="http://schemas.openxmlformats.org/presentationml/2006/ole">
            <p:oleObj spid="_x0000_s1027" name="Формула" r:id="rId4" imgW="114120" imgH="215640" progId="Equation.3">
              <p:embed/>
            </p:oleObj>
          </a:graphicData>
        </a:graphic>
      </p:graphicFrame>
      <p:sp>
        <p:nvSpPr>
          <p:cNvPr id="2056" name="Rectangle 4"/>
          <p:cNvSpPr>
            <a:spLocks noChangeArrowheads="1"/>
          </p:cNvSpPr>
          <p:nvPr/>
        </p:nvSpPr>
        <p:spPr bwMode="auto">
          <a:xfrm>
            <a:off x="1476375" y="5445125"/>
            <a:ext cx="60372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>C</a:t>
            </a:r>
            <a:r>
              <a:rPr lang="ru-RU" baseline="-25000"/>
              <a:t>0</a:t>
            </a:r>
            <a:r>
              <a:rPr lang="ru-RU"/>
              <a:t> - исходная концентрация вещества; </a:t>
            </a:r>
          </a:p>
          <a:p>
            <a:r>
              <a:rPr lang="ru-RU"/>
              <a:t>C</a:t>
            </a:r>
            <a:r>
              <a:rPr lang="ru-RU" baseline="-25000"/>
              <a:t>t</a:t>
            </a:r>
            <a:r>
              <a:rPr lang="ru-RU"/>
              <a:t> - концентрация вещества в момент времени t; </a:t>
            </a:r>
          </a:p>
          <a:p>
            <a:r>
              <a:rPr lang="ru-RU"/>
              <a:t>t - время после введения вещества; </a:t>
            </a:r>
          </a:p>
          <a:p>
            <a:r>
              <a:rPr lang="en-US"/>
              <a:t>k</a:t>
            </a:r>
            <a:r>
              <a:rPr lang="ru-RU" baseline="-25000"/>
              <a:t>эл</a:t>
            </a:r>
            <a:r>
              <a:rPr lang="ru-RU"/>
              <a:t>  - константа скорости процесса элиминации(мин</a:t>
            </a:r>
            <a:r>
              <a:rPr lang="ru-RU" baseline="30000"/>
              <a:t>-1</a:t>
            </a:r>
            <a:r>
              <a:rPr lang="ru-RU"/>
              <a:t>); </a:t>
            </a:r>
          </a:p>
        </p:txBody>
      </p:sp>
      <p:graphicFrame>
        <p:nvGraphicFramePr>
          <p:cNvPr id="2052" name="Object 5"/>
          <p:cNvGraphicFramePr>
            <a:graphicFrameLocks noChangeAspect="1"/>
          </p:cNvGraphicFramePr>
          <p:nvPr/>
        </p:nvGraphicFramePr>
        <p:xfrm>
          <a:off x="5508625" y="3324225"/>
          <a:ext cx="1727200" cy="1019175"/>
        </p:xfrm>
        <a:graphic>
          <a:graphicData uri="http://schemas.openxmlformats.org/presentationml/2006/ole">
            <p:oleObj spid="_x0000_s1028" name="Формула" r:id="rId5" imgW="838080" imgH="495000" progId="Equation.3">
              <p:embed/>
            </p:oleObj>
          </a:graphicData>
        </a:graphic>
      </p:graphicFrame>
      <p:sp>
        <p:nvSpPr>
          <p:cNvPr id="2057" name="Rectangle 6"/>
          <p:cNvSpPr>
            <a:spLocks noChangeArrowheads="1"/>
          </p:cNvSpPr>
          <p:nvPr/>
        </p:nvSpPr>
        <p:spPr bwMode="auto">
          <a:xfrm>
            <a:off x="288925" y="196850"/>
            <a:ext cx="7307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/>
              <a:t>Скорость элиминации. Константа скорости элиминации. Время полуэлиминации </a:t>
            </a:r>
          </a:p>
        </p:txBody>
      </p:sp>
      <p:graphicFrame>
        <p:nvGraphicFramePr>
          <p:cNvPr id="2053" name="Object 7"/>
          <p:cNvGraphicFramePr>
            <a:graphicFrameLocks noChangeAspect="1"/>
          </p:cNvGraphicFramePr>
          <p:nvPr/>
        </p:nvGraphicFramePr>
        <p:xfrm>
          <a:off x="1692275" y="4508500"/>
          <a:ext cx="2406650" cy="709613"/>
        </p:xfrm>
        <a:graphic>
          <a:graphicData uri="http://schemas.openxmlformats.org/presentationml/2006/ole">
            <p:oleObj spid="_x0000_s1029" name="Формула" r:id="rId6" imgW="990360" imgH="291960" progId="Equation.3">
              <p:embed/>
            </p:oleObj>
          </a:graphicData>
        </a:graphic>
      </p:graphicFrame>
      <p:graphicFrame>
        <p:nvGraphicFramePr>
          <p:cNvPr id="2054" name="Object 8"/>
          <p:cNvGraphicFramePr>
            <a:graphicFrameLocks noChangeAspect="1"/>
          </p:cNvGraphicFramePr>
          <p:nvPr/>
        </p:nvGraphicFramePr>
        <p:xfrm>
          <a:off x="5148263" y="4365625"/>
          <a:ext cx="2776537" cy="1109663"/>
        </p:xfrm>
        <a:graphic>
          <a:graphicData uri="http://schemas.openxmlformats.org/presentationml/2006/ole">
            <p:oleObj spid="_x0000_s1030" name="Формула" r:id="rId7" imgW="1143000" imgH="457200" progId="Equation.3">
              <p:embed/>
            </p:oleObj>
          </a:graphicData>
        </a:graphic>
      </p:graphicFrame>
      <p:graphicFrame>
        <p:nvGraphicFramePr>
          <p:cNvPr id="2055" name="Object 9"/>
          <p:cNvGraphicFramePr>
            <a:graphicFrameLocks noChangeAspect="1"/>
          </p:cNvGraphicFramePr>
          <p:nvPr>
            <p:ph sz="quarter" idx="2"/>
          </p:nvPr>
        </p:nvGraphicFramePr>
        <p:xfrm>
          <a:off x="1258888" y="981075"/>
          <a:ext cx="6480175" cy="2343150"/>
        </p:xfrm>
        <a:graphic>
          <a:graphicData uri="http://schemas.openxmlformats.org/presentationml/2006/ole">
            <p:oleObj spid="_x0000_s1031" name="Точечный рисунок" r:id="rId8" imgW="7295238" imgH="2638095" progId="Paint.Picture">
              <p:embed/>
            </p:oleObj>
          </a:graphicData>
        </a:graphic>
      </p:graphicFrame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364163" y="1844675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α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156325" y="155733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tgα=- </a:t>
            </a:r>
            <a:r>
              <a:rPr lang="en-US"/>
              <a:t>k</a:t>
            </a:r>
            <a:r>
              <a:rPr lang="ru-RU" baseline="-25000"/>
              <a:t>эл</a:t>
            </a:r>
            <a:r>
              <a:rPr lang="ru-RU"/>
              <a:t> </a:t>
            </a:r>
            <a:endParaRPr lang="el-GR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Двухкамерная токсикокинетическая модель</a:t>
            </a:r>
          </a:p>
          <a:p>
            <a:pPr algn="ctr">
              <a:spcBef>
                <a:spcPct val="50000"/>
              </a:spcBef>
            </a:pPr>
            <a:r>
              <a:rPr lang="ru-RU" sz="1600"/>
              <a:t>Распределение вещества между центральной и периферической камерами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23850" y="981075"/>
            <a:ext cx="4752975" cy="3630613"/>
          </a:xfrm>
          <a:noFill/>
        </p:spPr>
      </p:pic>
      <p:sp>
        <p:nvSpPr>
          <p:cNvPr id="3077" name="Line 4"/>
          <p:cNvSpPr>
            <a:spLocks noChangeShapeType="1"/>
          </p:cNvSpPr>
          <p:nvPr/>
        </p:nvSpPr>
        <p:spPr bwMode="auto">
          <a:xfrm>
            <a:off x="6372225" y="27082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651500" y="1125538"/>
            <a:ext cx="2881313" cy="2052637"/>
            <a:chOff x="3560" y="754"/>
            <a:chExt cx="2042" cy="1436"/>
          </a:xfrm>
        </p:grpSpPr>
        <p:sp>
          <p:nvSpPr>
            <p:cNvPr id="3083" name="Text Box 6"/>
            <p:cNvSpPr txBox="1">
              <a:spLocks noChangeArrowheads="1"/>
            </p:cNvSpPr>
            <p:nvPr/>
          </p:nvSpPr>
          <p:spPr bwMode="auto">
            <a:xfrm>
              <a:off x="4060" y="754"/>
              <a:ext cx="1269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1600"/>
            </a:p>
          </p:txBody>
        </p:sp>
        <p:sp>
          <p:nvSpPr>
            <p:cNvPr id="3084" name="Rectangle 7"/>
            <p:cNvSpPr>
              <a:spLocks noChangeArrowheads="1"/>
            </p:cNvSpPr>
            <p:nvPr/>
          </p:nvSpPr>
          <p:spPr bwMode="auto">
            <a:xfrm>
              <a:off x="3560" y="1162"/>
              <a:ext cx="817" cy="6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5" name="Text Box 8"/>
            <p:cNvSpPr txBox="1">
              <a:spLocks noChangeArrowheads="1"/>
            </p:cNvSpPr>
            <p:nvPr/>
          </p:nvSpPr>
          <p:spPr bwMode="auto">
            <a:xfrm>
              <a:off x="3878" y="1389"/>
              <a:ext cx="227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1</a:t>
              </a:r>
            </a:p>
          </p:txBody>
        </p:sp>
        <p:sp>
          <p:nvSpPr>
            <p:cNvPr id="3086" name="Line 9"/>
            <p:cNvSpPr>
              <a:spLocks noChangeShapeType="1"/>
            </p:cNvSpPr>
            <p:nvPr/>
          </p:nvSpPr>
          <p:spPr bwMode="auto">
            <a:xfrm>
              <a:off x="4014" y="754"/>
              <a:ext cx="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7" name="Text Box 10"/>
            <p:cNvSpPr txBox="1">
              <a:spLocks noChangeArrowheads="1"/>
            </p:cNvSpPr>
            <p:nvPr/>
          </p:nvSpPr>
          <p:spPr bwMode="auto">
            <a:xfrm>
              <a:off x="4060" y="800"/>
              <a:ext cx="361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k</a:t>
              </a:r>
              <a:r>
                <a:rPr lang="en-US" baseline="-25000"/>
                <a:t>a</a:t>
              </a:r>
              <a:endParaRPr lang="ru-RU"/>
            </a:p>
          </p:txBody>
        </p:sp>
        <p:sp>
          <p:nvSpPr>
            <p:cNvPr id="3088" name="Text Box 11"/>
            <p:cNvSpPr txBox="1">
              <a:spLocks noChangeArrowheads="1"/>
            </p:cNvSpPr>
            <p:nvPr/>
          </p:nvSpPr>
          <p:spPr bwMode="auto">
            <a:xfrm>
              <a:off x="4105" y="1933"/>
              <a:ext cx="363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k</a:t>
              </a:r>
              <a:r>
                <a:rPr lang="ru-RU" baseline="-25000"/>
                <a:t>эл</a:t>
              </a:r>
              <a:endParaRPr lang="ru-RU"/>
            </a:p>
          </p:txBody>
        </p:sp>
        <p:sp>
          <p:nvSpPr>
            <p:cNvPr id="3089" name="Rectangle 12"/>
            <p:cNvSpPr>
              <a:spLocks noChangeArrowheads="1"/>
            </p:cNvSpPr>
            <p:nvPr/>
          </p:nvSpPr>
          <p:spPr bwMode="auto">
            <a:xfrm>
              <a:off x="4785" y="1162"/>
              <a:ext cx="817" cy="6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0" name="Text Box 13"/>
            <p:cNvSpPr txBox="1">
              <a:spLocks noChangeArrowheads="1"/>
            </p:cNvSpPr>
            <p:nvPr/>
          </p:nvSpPr>
          <p:spPr bwMode="auto">
            <a:xfrm>
              <a:off x="5102" y="1389"/>
              <a:ext cx="228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2</a:t>
              </a:r>
            </a:p>
          </p:txBody>
        </p:sp>
        <p:sp>
          <p:nvSpPr>
            <p:cNvPr id="3091" name="Line 14"/>
            <p:cNvSpPr>
              <a:spLocks noChangeShapeType="1"/>
            </p:cNvSpPr>
            <p:nvPr/>
          </p:nvSpPr>
          <p:spPr bwMode="auto">
            <a:xfrm>
              <a:off x="4422" y="143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" name="Line 15"/>
            <p:cNvSpPr>
              <a:spLocks noChangeShapeType="1"/>
            </p:cNvSpPr>
            <p:nvPr/>
          </p:nvSpPr>
          <p:spPr bwMode="auto">
            <a:xfrm flipH="1">
              <a:off x="4422" y="1570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3" name="Text Box 16"/>
            <p:cNvSpPr txBox="1">
              <a:spLocks noChangeArrowheads="1"/>
            </p:cNvSpPr>
            <p:nvPr/>
          </p:nvSpPr>
          <p:spPr bwMode="auto">
            <a:xfrm>
              <a:off x="4377" y="1072"/>
              <a:ext cx="362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k</a:t>
              </a:r>
              <a:r>
                <a:rPr lang="ru-RU" baseline="-25000"/>
                <a:t>12</a:t>
              </a:r>
              <a:endParaRPr lang="ru-RU"/>
            </a:p>
          </p:txBody>
        </p:sp>
        <p:sp>
          <p:nvSpPr>
            <p:cNvPr id="3094" name="Text Box 17"/>
            <p:cNvSpPr txBox="1">
              <a:spLocks noChangeArrowheads="1"/>
            </p:cNvSpPr>
            <p:nvPr/>
          </p:nvSpPr>
          <p:spPr bwMode="auto">
            <a:xfrm>
              <a:off x="4377" y="1661"/>
              <a:ext cx="362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k</a:t>
              </a:r>
              <a:r>
                <a:rPr lang="ru-RU" baseline="-25000"/>
                <a:t>21</a:t>
              </a:r>
              <a:endParaRPr lang="ru-RU"/>
            </a:p>
          </p:txBody>
        </p:sp>
      </p:grpSp>
      <p:sp>
        <p:nvSpPr>
          <p:cNvPr id="3079" name="Text Box 18"/>
          <p:cNvSpPr txBox="1">
            <a:spLocks noChangeArrowheads="1"/>
          </p:cNvSpPr>
          <p:nvPr/>
        </p:nvSpPr>
        <p:spPr bwMode="auto">
          <a:xfrm>
            <a:off x="5795963" y="3573463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С = Ае</a:t>
            </a:r>
            <a:r>
              <a:rPr lang="ru-RU" sz="2400" baseline="30000"/>
              <a:t>-</a:t>
            </a:r>
            <a:r>
              <a:rPr lang="ru-RU" sz="2400" baseline="30000">
                <a:sym typeface="Symbol" pitchFamily="18" charset="2"/>
              </a:rPr>
              <a:t></a:t>
            </a:r>
            <a:r>
              <a:rPr lang="en-US" sz="2400" baseline="30000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+Be</a:t>
            </a:r>
            <a:r>
              <a:rPr lang="en-US" sz="2400" baseline="30000">
                <a:sym typeface="Symbol" pitchFamily="18" charset="2"/>
              </a:rPr>
              <a:t>-</a:t>
            </a:r>
            <a:r>
              <a:rPr lang="el-GR" sz="2400" baseline="30000">
                <a:cs typeface="Arial" charset="0"/>
                <a:sym typeface="Symbol" pitchFamily="18" charset="2"/>
              </a:rPr>
              <a:t>β</a:t>
            </a:r>
            <a:r>
              <a:rPr lang="en-US" sz="2400" baseline="30000">
                <a:cs typeface="Arial" charset="0"/>
                <a:sym typeface="Symbol" pitchFamily="18" charset="2"/>
              </a:rPr>
              <a:t>t</a:t>
            </a:r>
            <a:endParaRPr lang="el-GR" sz="2400">
              <a:cs typeface="Arial" charset="0"/>
              <a:sym typeface="Symbol" pitchFamily="18" charset="2"/>
            </a:endParaRPr>
          </a:p>
        </p:txBody>
      </p:sp>
      <p:sp>
        <p:nvSpPr>
          <p:cNvPr id="3080" name="Text Box 19"/>
          <p:cNvSpPr txBox="1">
            <a:spLocks noChangeArrowheads="1"/>
          </p:cNvSpPr>
          <p:nvPr/>
        </p:nvSpPr>
        <p:spPr bwMode="auto">
          <a:xfrm>
            <a:off x="5508625" y="4076700"/>
            <a:ext cx="3492500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А и В – коэффициенты пропорциональности</a:t>
            </a:r>
          </a:p>
          <a:p>
            <a:pPr>
              <a:spcBef>
                <a:spcPct val="50000"/>
              </a:spcBef>
            </a:pPr>
            <a:r>
              <a:rPr lang="ru-RU" sz="1400">
                <a:sym typeface="Symbol" pitchFamily="18" charset="2"/>
              </a:rPr>
              <a:t> и </a:t>
            </a:r>
            <a:r>
              <a:rPr lang="el-GR" sz="1400">
                <a:sym typeface="Symbol" pitchFamily="18" charset="2"/>
              </a:rPr>
              <a:t>β</a:t>
            </a:r>
            <a:r>
              <a:rPr lang="ru-RU" sz="1400">
                <a:sym typeface="Symbol" pitchFamily="18" charset="2"/>
              </a:rPr>
              <a:t> –константы скорости элиминации первого порядка</a:t>
            </a:r>
            <a:endParaRPr lang="ru-RU" sz="1400"/>
          </a:p>
        </p:txBody>
      </p:sp>
      <p:graphicFrame>
        <p:nvGraphicFramePr>
          <p:cNvPr id="3074" name="Object 20"/>
          <p:cNvGraphicFramePr>
            <a:graphicFrameLocks noChangeAspect="1"/>
          </p:cNvGraphicFramePr>
          <p:nvPr>
            <p:ph sz="half" idx="2"/>
          </p:nvPr>
        </p:nvGraphicFramePr>
        <p:xfrm>
          <a:off x="468313" y="4797425"/>
          <a:ext cx="5040312" cy="1836738"/>
        </p:xfrm>
        <a:graphic>
          <a:graphicData uri="http://schemas.openxmlformats.org/presentationml/2006/ole">
            <p:oleObj spid="_x0000_s2050" name="Точечный рисунок" r:id="rId4" imgW="7342857" imgH="2676899" progId="Paint.Picture">
              <p:embed/>
            </p:oleObj>
          </a:graphicData>
        </a:graphic>
      </p:graphicFrame>
      <p:sp>
        <p:nvSpPr>
          <p:cNvPr id="3081" name="Text Box 21"/>
          <p:cNvSpPr txBox="1">
            <a:spLocks noChangeArrowheads="1"/>
          </p:cNvSpPr>
          <p:nvPr/>
        </p:nvSpPr>
        <p:spPr bwMode="auto">
          <a:xfrm>
            <a:off x="3492500" y="537368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Arial" charset="0"/>
              </a:rPr>
              <a:t>γ</a:t>
            </a:r>
          </a:p>
        </p:txBody>
      </p:sp>
      <p:sp>
        <p:nvSpPr>
          <p:cNvPr id="3082" name="Text Box 22"/>
          <p:cNvSpPr txBox="1">
            <a:spLocks noChangeArrowheads="1"/>
          </p:cNvSpPr>
          <p:nvPr/>
        </p:nvSpPr>
        <p:spPr bwMode="auto">
          <a:xfrm>
            <a:off x="3924300" y="51577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tg</a:t>
            </a:r>
            <a:r>
              <a:rPr lang="el-GR">
                <a:cs typeface="Arial" charset="0"/>
              </a:rPr>
              <a:t>γ</a:t>
            </a:r>
            <a:r>
              <a:rPr lang="en-US">
                <a:cs typeface="Arial" charset="0"/>
              </a:rPr>
              <a:t>=-</a:t>
            </a:r>
            <a:r>
              <a:rPr lang="el-GR">
                <a:cs typeface="Arial" charset="0"/>
              </a:rPr>
              <a:t>β</a:t>
            </a:r>
            <a:r>
              <a:rPr lang="ru-RU"/>
              <a:t> </a:t>
            </a:r>
            <a:endParaRPr lang="el-GR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492500" y="333375"/>
            <a:ext cx="2879725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Клиренс (</a:t>
            </a:r>
            <a:r>
              <a:rPr lang="en-US" b="1"/>
              <a:t>CL</a:t>
            </a:r>
            <a:r>
              <a:rPr lang="ru-RU" b="1"/>
              <a:t>)</a:t>
            </a:r>
          </a:p>
          <a:p>
            <a:pPr>
              <a:spcBef>
                <a:spcPct val="50000"/>
              </a:spcBef>
            </a:pPr>
            <a:endParaRPr lang="ru-RU" b="1"/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323850" y="692150"/>
            <a:ext cx="84963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скорость очищения крови или других сред и тканей организма от ксенобиотика в процессе его химических превращений, перераспределения в организме и/или выведения из организма.</a:t>
            </a: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468313" y="1916113"/>
            <a:ext cx="82073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Клиренс определяется как условный объем плазмы крови (мл), который полностью освобождается от находящегося в ней ксенобиотика в единицу времени. </a:t>
            </a:r>
          </a:p>
          <a:p>
            <a:endParaRPr lang="ru-RU"/>
          </a:p>
          <a:p>
            <a:r>
              <a:rPr lang="ru-RU"/>
              <a:t>Клиренс 100 мл/мин означает, что 100 мл крови, содержащий ксенобиотик, полностью очищается от него в течении 1 мин.</a:t>
            </a:r>
          </a:p>
        </p:txBody>
      </p:sp>
      <p:graphicFrame>
        <p:nvGraphicFramePr>
          <p:cNvPr id="5122" name="Object 0"/>
          <p:cNvGraphicFramePr>
            <a:graphicFrameLocks noChangeAspect="1"/>
          </p:cNvGraphicFramePr>
          <p:nvPr>
            <p:ph sz="half" idx="2"/>
          </p:nvPr>
        </p:nvGraphicFramePr>
        <p:xfrm>
          <a:off x="2843213" y="3573463"/>
          <a:ext cx="2376487" cy="1173162"/>
        </p:xfrm>
        <a:graphic>
          <a:graphicData uri="http://schemas.openxmlformats.org/presentationml/2006/ole">
            <p:oleObj spid="_x0000_s3074" name="Формула" r:id="rId3" imgW="1002960" imgH="495000" progId="Equation.3">
              <p:embed/>
            </p:oleObj>
          </a:graphicData>
        </a:graphic>
      </p:graphicFrame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50825" y="4724400"/>
            <a:ext cx="51117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Для однокамерной модели: </a:t>
            </a:r>
            <a:r>
              <a:rPr lang="en-US" b="1"/>
              <a:t>CL</a:t>
            </a:r>
            <a:r>
              <a:rPr lang="ru-RU" b="1"/>
              <a:t>= </a:t>
            </a:r>
            <a:r>
              <a:rPr lang="en-US" b="1"/>
              <a:t>V</a:t>
            </a:r>
            <a:r>
              <a:rPr lang="en-US" b="1" baseline="-25000"/>
              <a:t>d</a:t>
            </a:r>
            <a:r>
              <a:rPr lang="en-US" b="1">
                <a:sym typeface="Symbol" pitchFamily="18" charset="2"/>
              </a:rPr>
              <a:t></a:t>
            </a:r>
            <a:r>
              <a:rPr lang="en-US" b="1"/>
              <a:t>k</a:t>
            </a:r>
            <a:r>
              <a:rPr lang="ru-RU" b="1" baseline="-25000"/>
              <a:t>эл</a:t>
            </a:r>
          </a:p>
          <a:p>
            <a:pPr>
              <a:spcBef>
                <a:spcPct val="50000"/>
              </a:spcBef>
            </a:pPr>
            <a:r>
              <a:rPr lang="ru-RU"/>
              <a:t>Для двухкамерной модели: </a:t>
            </a:r>
            <a:r>
              <a:rPr lang="en-US" b="1"/>
              <a:t>CL</a:t>
            </a:r>
            <a:r>
              <a:rPr lang="ru-RU" b="1"/>
              <a:t>= </a:t>
            </a:r>
            <a:r>
              <a:rPr lang="en-US" b="1"/>
              <a:t>V</a:t>
            </a:r>
            <a:r>
              <a:rPr lang="en-US" b="1" baseline="-25000"/>
              <a:t>d</a:t>
            </a:r>
            <a:r>
              <a:rPr lang="en-US" b="1">
                <a:sym typeface="Symbol" pitchFamily="18" charset="2"/>
              </a:rPr>
              <a:t></a:t>
            </a:r>
            <a:r>
              <a:rPr lang="el-GR" b="1">
                <a:cs typeface="Arial" charset="0"/>
              </a:rPr>
              <a:t>β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4859338" y="5013325"/>
            <a:ext cx="4065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CL</a:t>
            </a:r>
            <a:r>
              <a:rPr lang="ru-RU" b="1" baseline="-25000"/>
              <a:t>общ</a:t>
            </a:r>
            <a:r>
              <a:rPr lang="ru-RU" b="1"/>
              <a:t>= </a:t>
            </a:r>
            <a:r>
              <a:rPr lang="en-US" b="1"/>
              <a:t>CL</a:t>
            </a:r>
            <a:r>
              <a:rPr lang="ru-RU" b="1" baseline="-25000"/>
              <a:t>п</a:t>
            </a:r>
            <a:r>
              <a:rPr lang="ru-RU" b="1"/>
              <a:t> + </a:t>
            </a:r>
            <a:r>
              <a:rPr lang="en-US" b="1"/>
              <a:t>CL</a:t>
            </a:r>
            <a:r>
              <a:rPr lang="ru-RU" b="1" baseline="-25000"/>
              <a:t>печ</a:t>
            </a:r>
            <a:r>
              <a:rPr lang="ru-RU" b="1"/>
              <a:t>+ </a:t>
            </a:r>
            <a:r>
              <a:rPr lang="en-US" b="1"/>
              <a:t>CL</a:t>
            </a:r>
            <a:r>
              <a:rPr lang="ru-RU" b="1" baseline="-25000"/>
              <a:t>киш</a:t>
            </a:r>
            <a:r>
              <a:rPr lang="ru-RU" b="1"/>
              <a:t> + </a:t>
            </a:r>
            <a:r>
              <a:rPr lang="en-US" b="1"/>
              <a:t>CL</a:t>
            </a:r>
            <a:r>
              <a:rPr lang="ru-RU" b="1" baseline="-25000"/>
              <a:t>лег</a:t>
            </a:r>
            <a:r>
              <a:rPr lang="ru-RU" b="1"/>
              <a:t>…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419475" y="6021388"/>
            <a:ext cx="2255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400" b="1"/>
              <a:t>t</a:t>
            </a:r>
            <a:r>
              <a:rPr lang="ru-RU" sz="2400" b="1" baseline="-25000"/>
              <a:t>1/2</a:t>
            </a:r>
            <a:r>
              <a:rPr lang="ru-RU" sz="2400" b="1"/>
              <a:t> = ln2 V</a:t>
            </a:r>
            <a:r>
              <a:rPr lang="ru-RU" sz="2400" b="1" baseline="-25000"/>
              <a:t>d</a:t>
            </a:r>
            <a:r>
              <a:rPr lang="ru-RU" sz="2400" b="1"/>
              <a:t>/C</a:t>
            </a:r>
            <a:r>
              <a:rPr lang="en-US" sz="2400" b="1"/>
              <a:t>L</a:t>
            </a:r>
            <a:endParaRPr lang="ru-RU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563938" y="476250"/>
            <a:ext cx="24336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/>
              <a:t>Биодоступность (</a:t>
            </a:r>
            <a:r>
              <a:rPr lang="en-US" b="1"/>
              <a:t>F)</a:t>
            </a:r>
            <a:endParaRPr lang="ru-RU" b="1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323850" y="836613"/>
            <a:ext cx="85693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степень абсорбции (всасывания) ксенобиотика в кровь при внесосудистом введении относительно внутреннего введения.</a:t>
            </a:r>
            <a:endParaRPr lang="en-US"/>
          </a:p>
          <a:p>
            <a:r>
              <a:rPr lang="en-US"/>
              <a:t>F </a:t>
            </a:r>
            <a:r>
              <a:rPr lang="ru-RU"/>
              <a:t> изменяется от 0 до 1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ph/>
          </p:nvPr>
        </p:nvGraphicFramePr>
        <p:xfrm>
          <a:off x="2847975" y="2103438"/>
          <a:ext cx="3159125" cy="960437"/>
        </p:xfrm>
        <a:graphic>
          <a:graphicData uri="http://schemas.openxmlformats.org/presentationml/2006/ole">
            <p:oleObj spid="_x0000_s4098" name="Формула" r:id="rId3" imgW="2171520" imgH="660240" progId="Equation.3">
              <p:embed/>
            </p:oleObj>
          </a:graphicData>
        </a:graphic>
      </p:graphicFrame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68313" y="3860800"/>
            <a:ext cx="7991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AUC</a:t>
            </a:r>
            <a:r>
              <a:rPr lang="ru-RU" baseline="-25000"/>
              <a:t>вн</a:t>
            </a:r>
            <a:r>
              <a:rPr lang="en-US"/>
              <a:t> </a:t>
            </a:r>
            <a:r>
              <a:rPr lang="ru-RU"/>
              <a:t>и </a:t>
            </a:r>
            <a:r>
              <a:rPr lang="en-US"/>
              <a:t>AUC</a:t>
            </a:r>
            <a:r>
              <a:rPr lang="ru-RU" baseline="-25000"/>
              <a:t>в/в</a:t>
            </a:r>
            <a:r>
              <a:rPr lang="en-US"/>
              <a:t> </a:t>
            </a:r>
            <a:r>
              <a:rPr lang="ru-RU"/>
              <a:t>, </a:t>
            </a:r>
            <a:r>
              <a:rPr lang="en-US"/>
              <a:t>D</a:t>
            </a:r>
            <a:r>
              <a:rPr lang="ru-RU" baseline="-25000"/>
              <a:t>вн</a:t>
            </a:r>
            <a:r>
              <a:rPr lang="ru-RU"/>
              <a:t> </a:t>
            </a:r>
            <a:r>
              <a:rPr lang="en-US"/>
              <a:t>D</a:t>
            </a:r>
            <a:r>
              <a:rPr lang="ru-RU" baseline="-25000"/>
              <a:t>В/В</a:t>
            </a:r>
            <a:r>
              <a:rPr lang="ru-RU"/>
              <a:t> </a:t>
            </a:r>
            <a:r>
              <a:rPr lang="en-US"/>
              <a:t>– </a:t>
            </a:r>
            <a:r>
              <a:rPr lang="ru-RU"/>
              <a:t>площади  под токсокинетической кривой и дозы при внесосудистом и внутривенном поступлении ксенобиотика.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298</Words>
  <Application>Microsoft Office PowerPoint</Application>
  <PresentationFormat>Экран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Тема Office</vt:lpstr>
      <vt:lpstr>Microsoft Equation 3.0</vt:lpstr>
      <vt:lpstr>Точечный рисунок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look</dc:creator>
  <cp:lastModifiedBy>look</cp:lastModifiedBy>
  <cp:revision>1</cp:revision>
  <dcterms:created xsi:type="dcterms:W3CDTF">2017-09-29T09:24:25Z</dcterms:created>
  <dcterms:modified xsi:type="dcterms:W3CDTF">2017-09-29T09:26:44Z</dcterms:modified>
</cp:coreProperties>
</file>