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42" r:id="rId4"/>
    <p:sldId id="348" r:id="rId5"/>
    <p:sldId id="372" r:id="rId6"/>
    <p:sldId id="373" r:id="rId7"/>
    <p:sldId id="374" r:id="rId8"/>
    <p:sldId id="378" r:id="rId9"/>
    <p:sldId id="258" r:id="rId10"/>
    <p:sldId id="345" r:id="rId11"/>
    <p:sldId id="357" r:id="rId12"/>
    <p:sldId id="352" r:id="rId13"/>
    <p:sldId id="371" r:id="rId14"/>
    <p:sldId id="259" r:id="rId15"/>
    <p:sldId id="266" r:id="rId16"/>
    <p:sldId id="267" r:id="rId17"/>
    <p:sldId id="280" r:id="rId18"/>
    <p:sldId id="351" r:id="rId19"/>
    <p:sldId id="316" r:id="rId20"/>
    <p:sldId id="333" r:id="rId21"/>
    <p:sldId id="346" r:id="rId22"/>
    <p:sldId id="347" r:id="rId23"/>
    <p:sldId id="349" r:id="rId24"/>
    <p:sldId id="350" r:id="rId25"/>
    <p:sldId id="377" r:id="rId26"/>
    <p:sldId id="353" r:id="rId27"/>
    <p:sldId id="355" r:id="rId28"/>
    <p:sldId id="271" r:id="rId29"/>
    <p:sldId id="375" r:id="rId30"/>
    <p:sldId id="354" r:id="rId31"/>
    <p:sldId id="324" r:id="rId32"/>
    <p:sldId id="260" r:id="rId33"/>
    <p:sldId id="364" r:id="rId34"/>
    <p:sldId id="359" r:id="rId35"/>
    <p:sldId id="356" r:id="rId36"/>
    <p:sldId id="360" r:id="rId37"/>
    <p:sldId id="358" r:id="rId38"/>
    <p:sldId id="361" r:id="rId39"/>
    <p:sldId id="362" r:id="rId40"/>
    <p:sldId id="363" r:id="rId41"/>
    <p:sldId id="366" r:id="rId42"/>
    <p:sldId id="367" r:id="rId43"/>
    <p:sldId id="262" r:id="rId44"/>
    <p:sldId id="365" r:id="rId45"/>
    <p:sldId id="368" r:id="rId46"/>
    <p:sldId id="370" r:id="rId47"/>
    <p:sldId id="369" r:id="rId48"/>
    <p:sldId id="275" r:id="rId49"/>
    <p:sldId id="27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6691-4450-4FF0-9A69-10786EF8FEC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BE02C-9DC4-4C92-ACCF-CD27B7F809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9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618F6B-FEA9-441B-8B06-5E9D21AFA1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0CAEBE-B024-496C-ADF1-2EF6D28BD5E8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B4CA6C73-AA39-47DE-8D08-C82B1349DC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3D67E89-B5B0-4AE8-A7F3-50E9479D96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56FA44-A04B-4E37-BACF-7209006F4E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0E9027-5734-41F4-97C5-75EBE45C5AEC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6244D7E9-9B4F-4239-910D-7B8ED78314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20CA794-E446-4486-A108-23E7CB017F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E35FC3-0670-460D-92A7-3F92AD9B6D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EC997C-D576-4BE0-B5E2-BF35FD6A3E20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65A65E47-6E4F-4860-8128-060C323F23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14F638C-BCA8-4C0E-91AE-09E45DD866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CBD95A1-6E05-4152-B87B-1B06DDF21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00DDEB-5EE1-486E-AB79-230B20A452CE}" type="slidenum">
              <a:rPr kumimoji="0" lang="ru-RU" altLang="ru-RU" smtClean="0"/>
              <a:pPr>
                <a:spcBef>
                  <a:spcPct val="0"/>
                </a:spcBef>
              </a:pPr>
              <a:t>31</a:t>
            </a:fld>
            <a:endParaRPr kumimoji="0" lang="ru-RU" altLang="ru-RU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FD2A10D-33E3-49D2-8563-BC986F6E2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ECEBA3D-C2C7-4618-9A68-26729512F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698CF-8BE1-4F17-9943-464A8133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1" y="207382"/>
            <a:ext cx="8487360" cy="11290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7476CA-23FA-4260-9278-59715FE620E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6481" y="6378431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8CBDA-2AEC-482A-B851-97AE5729BB6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7681" y="6378431"/>
            <a:ext cx="2895840" cy="469489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4BAA82-8259-40B7-83F6-9E01833C156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6321" y="6378431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fld id="{C29799B2-CF93-476C-BD6C-C20C850704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147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099E-0CA9-4F79-97F8-23B120C9610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3%D1%84%D1%84%D0%B8%D0%BA%D1%81" TargetMode="External"/><Relationship Id="rId7" Type="http://schemas.openxmlformats.org/officeDocument/2006/relationships/hyperlink" Target="https://ru.wikipedia.org/wiki/%D0%A1%D0%B2%D0%B5%D1%82_(%D0%B7%D0%BD%D0%B0%D1%87%D0%B5%D0%BD%D0%B8%D1%8F)" TargetMode="External"/><Relationship Id="rId2" Type="http://schemas.openxmlformats.org/officeDocument/2006/relationships/hyperlink" Target="https://ru.wikipedia.org/wiki/%D0%90%D0%B1%D0%B1%D1%80%D0%B5%D0%B2%D0%B8%D0%B0%D1%82%D1%83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1%80%D1%8C%D0%B5%D1%80%D0%B0" TargetMode="External"/><Relationship Id="rId5" Type="http://schemas.openxmlformats.org/officeDocument/2006/relationships/hyperlink" Target="https://ru.wikipedia.org/wiki/%D0%9F%D1%80%D0%BE%D1%84%D0%B5%D1%81%D1%81%D0%B8%D0%BE%D0%BD%D0%B0%D0%BB" TargetMode="External"/><Relationship Id="rId4" Type="http://schemas.openxmlformats.org/officeDocument/2006/relationships/hyperlink" Target="https://ru.wikipedia.org/wiki/%D0%9C%D0%BE%D0%BB%D0%BE%D0%B4%D1%91%D0%B6%D1%8C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v/gerbert-markuze-i-zhan-bodriyyar-teoretikometodologicheskiy-analiz-kontsepta-obschestva-potrebleniy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stnauka.ru/courses/78078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Социальная стратификация</a:t>
            </a:r>
            <a:br>
              <a:rPr lang="ru-RU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лекция для студентов 1 курса направления «Менеджмент» </a:t>
            </a:r>
            <a:b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по дисциплине социология</a:t>
            </a:r>
            <a:b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endParaRPr lang="ru-RU" sz="1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C749A5-ED81-4077-8739-7B37DB38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916113"/>
            <a:ext cx="6777037" cy="3509962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b="1" i="1" dirty="0"/>
              <a:t>Страта (лат. </a:t>
            </a:r>
            <a:r>
              <a:rPr lang="ru-RU" altLang="ru-RU" b="1" i="1" dirty="0" err="1"/>
              <a:t>stratum</a:t>
            </a:r>
            <a:r>
              <a:rPr lang="ru-RU" altLang="ru-RU" b="1" i="1" dirty="0"/>
              <a:t> – слой, пласт)</a:t>
            </a:r>
            <a:r>
              <a:rPr lang="ru-RU" altLang="ru-RU" dirty="0"/>
              <a:t> – общественный слой, группа людей, объединенных каким-либо социальным признаком (имущественным, профессиональным, должностным и</a:t>
            </a:r>
            <a:r>
              <a:rPr lang="en-US" altLang="ru-RU" dirty="0"/>
              <a:t> </a:t>
            </a:r>
            <a:r>
              <a:rPr lang="ru-RU" altLang="ru-RU" dirty="0"/>
              <a:t>т.</a:t>
            </a:r>
            <a:r>
              <a:rPr lang="en-US" altLang="ru-RU" dirty="0"/>
              <a:t> </a:t>
            </a:r>
            <a:r>
              <a:rPr lang="ru-RU" altLang="ru-RU" dirty="0"/>
              <a:t>д.).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i="1" dirty="0">
                <a:solidFill>
                  <a:srgbClr val="C00000"/>
                </a:solidFill>
              </a:rPr>
              <a:t>Социальная стратификация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dirty="0"/>
              <a:t>– расчленение общества на страты, выделяемое по уровню дохода , власти, образования, престижа.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67B3C-2EAB-4F6C-83A8-D83D8CC91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/>
              <a:t>Страта – социальный слой людей, имеющих схожие признаки по доходам, власти, образованию, престижу.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2BEEA3D-887D-4215-8C98-413CC8694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</a:rPr>
              <a:t>Классы</a:t>
            </a:r>
            <a:r>
              <a:rPr lang="ru-RU" altLang="ru-RU" sz="2800" dirty="0"/>
              <a:t> – это такие группы людей, из которых одна может присваивать себе труд другой благодаря различию их места в определенном укладе общественного хозяйства (владение средствами производства). </a:t>
            </a:r>
          </a:p>
          <a:p>
            <a:pPr algn="r" eaLnBrk="1" hangingPunct="1"/>
            <a:r>
              <a:rPr lang="ru-RU" altLang="ru-RU" sz="2800" dirty="0"/>
              <a:t>В. И. Ленин</a:t>
            </a:r>
          </a:p>
        </p:txBody>
      </p:sp>
      <p:pic>
        <p:nvPicPr>
          <p:cNvPr id="7172" name="Picture 4" descr="MCj04039550000[1]">
            <a:extLst>
              <a:ext uri="{FF2B5EF4-FFF2-40B4-BE49-F238E27FC236}">
                <a16:creationId xmlns:a16="http://schemas.microsoft.com/office/drawing/2014/main" id="{AB6CA93E-42B1-4C85-AB93-D37038F9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14954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A6A8587-6BC2-4C87-A0C3-D0C712DB4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Любая социальная стратификация (неравенство) строится на принципе монополизации на ресурсы и «жизненные шансы» элитой и попыткой передачи этого по наследству (</a:t>
            </a:r>
            <a:r>
              <a:rPr lang="ru-RU" dirty="0" err="1"/>
              <a:t>М.Соколов</a:t>
            </a:r>
            <a:r>
              <a:rPr lang="ru-RU" dirty="0"/>
              <a:t>). </a:t>
            </a:r>
            <a:br>
              <a:rPr lang="ru-RU" dirty="0"/>
            </a:br>
            <a:r>
              <a:rPr lang="ru-RU" sz="3100" dirty="0"/>
              <a:t>Разные типы стратификации предполагают разные способы этой монополизации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76497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34B08-0A7C-49C2-870B-04BAD884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Способы монополизации ресурсов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A6495-2A56-4079-8E4B-3E569C49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/>
              <a:t>Право рождения (крови) – сословия, касты</a:t>
            </a:r>
          </a:p>
          <a:p>
            <a:r>
              <a:rPr lang="ru-RU" sz="2800" dirty="0"/>
              <a:t>Право традиционное  - власть монархии (Саудовская Аравия), аристократии </a:t>
            </a:r>
            <a:r>
              <a:rPr lang="ru-RU" sz="2800" b="1" dirty="0">
                <a:solidFill>
                  <a:srgbClr val="C00000"/>
                </a:solidFill>
              </a:rPr>
              <a:t>Монако</a:t>
            </a:r>
            <a:r>
              <a:rPr lang="ru-RU" sz="2800" dirty="0"/>
              <a:t>, семей, владеющих крупным капиталом (США, Великобритания)</a:t>
            </a:r>
          </a:p>
          <a:p>
            <a:r>
              <a:rPr lang="ru-RU" sz="2800" dirty="0"/>
              <a:t>Право на другие человеческие существа (рабовладение, крепостная зависимость – поздняя Римская империя)</a:t>
            </a:r>
          </a:p>
          <a:p>
            <a:r>
              <a:rPr lang="ru-RU" sz="2800" dirty="0"/>
              <a:t>Право этно-религиозное  - правящая этническая элита (</a:t>
            </a:r>
            <a:r>
              <a:rPr lang="ru-RU" sz="2800" dirty="0" err="1"/>
              <a:t>алавиты</a:t>
            </a:r>
            <a:r>
              <a:rPr lang="ru-RU" sz="2800" dirty="0"/>
              <a:t> в Сирии, </a:t>
            </a:r>
            <a:r>
              <a:rPr lang="en-US" sz="2800" dirty="0"/>
              <a:t>W.A.S.P </a:t>
            </a:r>
            <a:r>
              <a:rPr lang="ru-RU" sz="2800" dirty="0"/>
              <a:t>в США, )</a:t>
            </a:r>
          </a:p>
          <a:p>
            <a:r>
              <a:rPr lang="ru-RU" sz="2800" dirty="0"/>
              <a:t>Право манипулятивное – западные общества (власть СМИ, купленных элитой) – например победа </a:t>
            </a:r>
            <a:r>
              <a:rPr lang="ru-RU" sz="2800" dirty="0" err="1"/>
              <a:t>Э.Макрона</a:t>
            </a:r>
            <a:r>
              <a:rPr lang="ru-RU" sz="2800" dirty="0"/>
              <a:t> во Франции</a:t>
            </a:r>
          </a:p>
          <a:p>
            <a:r>
              <a:rPr lang="ru-RU" sz="2800" dirty="0"/>
              <a:t>Право сильного </a:t>
            </a:r>
            <a:r>
              <a:rPr lang="ru-RU" sz="2800"/>
              <a:t>(хищника)– </a:t>
            </a:r>
            <a:r>
              <a:rPr lang="ru-RU" sz="2800" dirty="0"/>
              <a:t>последствия тоталитарного режима - ?? </a:t>
            </a:r>
            <a:r>
              <a:rPr lang="ru-RU" sz="2800" b="1" dirty="0">
                <a:solidFill>
                  <a:srgbClr val="C00000"/>
                </a:solidFill>
              </a:rPr>
              <a:t>Пример?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752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DE19B2C5-3756-4645-965F-4CC346CE9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40" y="979561"/>
            <a:ext cx="7119360" cy="849600"/>
          </a:xfrm>
          <a:prstGeom prst="rect">
            <a:avLst/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6F3540E3-D841-4DCC-9C64-766D913FD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440" y="979560"/>
            <a:ext cx="7119360" cy="85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6820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2177" dirty="0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altLang="ru-RU" sz="2177" dirty="0" err="1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Социальная</a:t>
            </a:r>
            <a:r>
              <a:rPr lang="en-US" altLang="ru-RU" sz="2177" dirty="0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altLang="ru-RU" sz="2177" dirty="0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стратификация</a:t>
            </a:r>
            <a:r>
              <a:rPr lang="en-US" altLang="ru-RU" sz="2177" dirty="0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altLang="ru-RU" sz="2177" dirty="0" err="1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общества</a:t>
            </a:r>
            <a:r>
              <a:rPr lang="en-US" altLang="ru-RU" sz="2177" dirty="0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. </a:t>
            </a:r>
            <a:br>
              <a:rPr lang="en-US" altLang="ru-RU" sz="2177" dirty="0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</a:br>
            <a:r>
              <a:rPr lang="en-US" altLang="ru-RU" sz="2177" dirty="0" err="1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Основания</a:t>
            </a:r>
            <a:r>
              <a:rPr lang="en-US" altLang="ru-RU" sz="2177" dirty="0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altLang="ru-RU" sz="2177" dirty="0" err="1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структурирования</a:t>
            </a:r>
            <a:r>
              <a:rPr lang="en-US" altLang="ru-RU" sz="2177" dirty="0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altLang="ru-RU" sz="2177" dirty="0" err="1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общества</a:t>
            </a:r>
            <a:r>
              <a:rPr lang="en-US" altLang="ru-RU" sz="2177" dirty="0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.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64CDD3E-FA74-4F34-A8D5-92F2CAFE8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41" y="2285641"/>
            <a:ext cx="1893600" cy="718560"/>
          </a:xfrm>
          <a:prstGeom prst="rect">
            <a:avLst/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9FECDF8-7E0A-4D0D-89A4-938B9F255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601" y="2285641"/>
            <a:ext cx="2285280" cy="1175040"/>
          </a:xfrm>
          <a:prstGeom prst="rect">
            <a:avLst/>
          </a:prstGeom>
          <a:solidFill>
            <a:srgbClr val="E6E64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54F11B29-63CC-4E09-9A6F-FB629A4C4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441" y="2351881"/>
            <a:ext cx="1893600" cy="59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6820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177"/>
              <a:t>Критерии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5709AE6F-5301-4C6C-8018-C5624834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441" y="2351881"/>
            <a:ext cx="1828800" cy="111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6820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177" dirty="0"/>
              <a:t>Основные формы (Сорокин)</a:t>
            </a:r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0CF5651D-FCFB-4A22-9877-9DB6501D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160" y="1833481"/>
            <a:ext cx="195840" cy="453600"/>
          </a:xfrm>
          <a:prstGeom prst="downArrow">
            <a:avLst>
              <a:gd name="adj1" fmla="val 50000"/>
              <a:gd name="adj2" fmla="val 57904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AE2900E7-CD48-40F5-A269-C1545A645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400" y="1832041"/>
            <a:ext cx="195840" cy="453600"/>
          </a:xfrm>
          <a:prstGeom prst="downArrow">
            <a:avLst>
              <a:gd name="adj1" fmla="val 50000"/>
              <a:gd name="adj2" fmla="val 57904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FDA27379-52E3-4801-A1F2-9CD215746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01" y="3918601"/>
            <a:ext cx="1893600" cy="498240"/>
          </a:xfrm>
          <a:prstGeom prst="rect">
            <a:avLst/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187" rIns="81638" bIns="40819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33"/>
              <a:t>Уровень доходов</a:t>
            </a: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89D3E952-16E0-4FF5-B3FC-123EA4C53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01" y="4416841"/>
            <a:ext cx="1893600" cy="498240"/>
          </a:xfrm>
          <a:prstGeom prst="rect">
            <a:avLst/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542" dirty="0"/>
              <a:t>Престиж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15AF17DA-79BE-41AD-8AA6-2E1B783A6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01" y="4915081"/>
            <a:ext cx="1893600" cy="496800"/>
          </a:xfrm>
          <a:prstGeom prst="rect">
            <a:avLst/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187" rIns="81638" bIns="40819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33" dirty="0"/>
              <a:t>Власть</a:t>
            </a: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D82A6711-6F4B-4860-A648-4AD71248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01" y="5411881"/>
            <a:ext cx="1893600" cy="531360"/>
          </a:xfrm>
          <a:prstGeom prst="rect">
            <a:avLst/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901" rIns="81638" bIns="40819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1361" dirty="0"/>
          </a:p>
          <a:p>
            <a:pPr algn="ctr">
              <a:buClrTx/>
              <a:buFontTx/>
              <a:buNone/>
            </a:pPr>
            <a:r>
              <a:rPr lang="ru-RU" altLang="ru-RU" sz="1361" dirty="0"/>
              <a:t>Образование</a:t>
            </a:r>
          </a:p>
          <a:p>
            <a:pPr algn="ctr">
              <a:buClrTx/>
              <a:buFontTx/>
              <a:buNone/>
            </a:pPr>
            <a:endParaRPr lang="ru-RU" altLang="ru-RU" sz="1361" dirty="0"/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F98A4096-A91A-49BB-A3A5-192AC5D9B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601" y="3951721"/>
            <a:ext cx="2285280" cy="498240"/>
          </a:xfrm>
          <a:prstGeom prst="rect">
            <a:avLst/>
          </a:prstGeom>
          <a:solidFill>
            <a:srgbClr val="E6E64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187" rIns="81638" bIns="40819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33"/>
              <a:t>Экономическая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DF59D4A3-E70F-4CFE-8BFC-DFBCAC98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601" y="4449961"/>
            <a:ext cx="2285280" cy="463680"/>
          </a:xfrm>
          <a:prstGeom prst="rect">
            <a:avLst/>
          </a:prstGeom>
          <a:solidFill>
            <a:srgbClr val="E6E64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187" rIns="81638" bIns="40819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33"/>
              <a:t>Политическая</a:t>
            </a:r>
          </a:p>
        </p:txBody>
      </p:sp>
      <p:sp>
        <p:nvSpPr>
          <p:cNvPr id="11279" name="Rectangle 15">
            <a:extLst>
              <a:ext uri="{FF2B5EF4-FFF2-40B4-BE49-F238E27FC236}">
                <a16:creationId xmlns:a16="http://schemas.microsoft.com/office/drawing/2014/main" id="{D3745E36-54A2-4CF8-99D1-4C2CADF3A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601" y="4915081"/>
            <a:ext cx="2285280" cy="531360"/>
          </a:xfrm>
          <a:prstGeom prst="rect">
            <a:avLst/>
          </a:prstGeom>
          <a:solidFill>
            <a:srgbClr val="E6E64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187" rIns="81638" bIns="40819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33"/>
              <a:t>Профессиональная</a:t>
            </a:r>
          </a:p>
        </p:txBody>
      </p:sp>
      <p:sp>
        <p:nvSpPr>
          <p:cNvPr id="11280" name="AutoShape 16">
            <a:extLst>
              <a:ext uri="{FF2B5EF4-FFF2-40B4-BE49-F238E27FC236}">
                <a16:creationId xmlns:a16="http://schemas.microsoft.com/office/drawing/2014/main" id="{C90BD754-55B5-4EB4-A63E-6737C314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400" y="3008521"/>
            <a:ext cx="195840" cy="911520"/>
          </a:xfrm>
          <a:prstGeom prst="downArrow">
            <a:avLst>
              <a:gd name="adj1" fmla="val 50000"/>
              <a:gd name="adj2" fmla="val 116360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11281" name="AutoShape 17">
            <a:extLst>
              <a:ext uri="{FF2B5EF4-FFF2-40B4-BE49-F238E27FC236}">
                <a16:creationId xmlns:a16="http://schemas.microsoft.com/office/drawing/2014/main" id="{878493BB-5047-4DEC-A43F-13E843422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840" y="3462121"/>
            <a:ext cx="195840" cy="491040"/>
          </a:xfrm>
          <a:prstGeom prst="downArrow">
            <a:avLst>
              <a:gd name="adj1" fmla="val 50000"/>
              <a:gd name="adj2" fmla="val 62684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1B1D3BDD-CAC8-4085-B69F-3795A855B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881" y="248041"/>
            <a:ext cx="8488800" cy="104976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903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Теории социальной стратификации и социальной мобильности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3B02311C-CC6C-48DE-BED5-4D60B99B2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41" y="2350440"/>
            <a:ext cx="8304480" cy="349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  <a:cs typeface="Arial Unicode MS" charset="0"/>
              </a:rPr>
              <a:t>Существуют два основных способа стратификации общества в зависимости от количества лежащих в ее основе признаков:</a:t>
            </a:r>
          </a:p>
          <a:p>
            <a:pPr algn="just">
              <a:lnSpc>
                <a:spcPct val="100000"/>
              </a:lnSpc>
            </a:pPr>
            <a:endParaRPr lang="ru-RU" altLang="ru-RU" sz="1633">
              <a:solidFill>
                <a:srgbClr val="333333"/>
              </a:solidFill>
              <a:latin typeface="Impact" panose="020B0806030902050204" pitchFamily="34" charset="0"/>
              <a:cs typeface="Arial Unicode MS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ru-RU" sz="1633">
                <a:solidFill>
                  <a:srgbClr val="2323DC"/>
                </a:solidFill>
                <a:latin typeface="Impact" panose="020B0806030902050204" pitchFamily="34" charset="0"/>
                <a:cs typeface="Arial Unicode MS" charset="0"/>
              </a:rPr>
              <a:t>Одномерная стратификация.</a:t>
            </a: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  <a:cs typeface="Arial Unicode MS" charset="0"/>
              </a:rPr>
              <a:t> В ее основе лежат одномерные страты, т. е. страты, выделяемые по какому-либо одному социальному признаку. Этот подход предполагает расслоение общества по следующим группам признаков:</a:t>
            </a:r>
          </a:p>
          <a:p>
            <a:pPr algn="just">
              <a:lnSpc>
                <a:spcPct val="100000"/>
              </a:lnSpc>
            </a:pPr>
            <a:endParaRPr lang="ru-RU" altLang="ru-RU" sz="1633">
              <a:solidFill>
                <a:srgbClr val="333333"/>
              </a:solidFill>
              <a:latin typeface="Impact" panose="020B0806030902050204" pitchFamily="34" charset="0"/>
              <a:cs typeface="Arial Unicode MS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  <a:cs typeface="Arial Unicode MS" charset="0"/>
              </a:rPr>
              <a:t>1) половозрастные;</a:t>
            </a:r>
          </a:p>
          <a:p>
            <a:pPr algn="just">
              <a:lnSpc>
                <a:spcPct val="100000"/>
              </a:lnSpc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  <a:cs typeface="Arial Unicode MS" charset="0"/>
              </a:rPr>
              <a:t>2) национально-языковые ;</a:t>
            </a:r>
          </a:p>
          <a:p>
            <a:pPr algn="just">
              <a:lnSpc>
                <a:spcPct val="100000"/>
              </a:lnSpc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  <a:cs typeface="Arial Unicode MS" charset="0"/>
              </a:rPr>
              <a:t>3) профессиональные;</a:t>
            </a:r>
          </a:p>
          <a:p>
            <a:pPr algn="just">
              <a:lnSpc>
                <a:spcPct val="100000"/>
              </a:lnSpc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  <a:cs typeface="Arial Unicode MS" charset="0"/>
              </a:rPr>
              <a:t>4) образовательные;</a:t>
            </a:r>
          </a:p>
          <a:p>
            <a:pPr algn="just">
              <a:lnSpc>
                <a:spcPct val="100000"/>
              </a:lnSpc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  <a:cs typeface="Arial Unicode MS" charset="0"/>
              </a:rPr>
              <a:t>5) религиозные;</a:t>
            </a:r>
          </a:p>
          <a:p>
            <a:pPr algn="just">
              <a:lnSpc>
                <a:spcPct val="100000"/>
              </a:lnSpc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  <a:cs typeface="Arial Unicode MS" charset="0"/>
              </a:rPr>
              <a:t>6) по поселению.</a:t>
            </a:r>
          </a:p>
          <a:p>
            <a:pPr algn="just">
              <a:lnSpc>
                <a:spcPct val="100000"/>
              </a:lnSpc>
            </a:pPr>
            <a:endParaRPr lang="ru-RU" altLang="ru-RU" sz="1179">
              <a:cs typeface="Arial Unicode MS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0EB0845A-5A6F-471A-B6B9-A4A82BF27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881" y="248041"/>
            <a:ext cx="8488800" cy="104976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903">
                <a:solidFill>
                  <a:srgbClr val="33A3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Теории социальной стратификации и социальной мобильности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B0AB728-100C-4DBC-9063-E6E18F617F6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89601" y="2285641"/>
            <a:ext cx="8195040" cy="39772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rmAutofit lnSpcReduction="10000"/>
          </a:bodyPr>
          <a:lstStyle/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</a:rPr>
              <a:t>Некоторые исследователи в основу классификации закладывают и другие признаки.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endParaRPr lang="ru-RU" altLang="ru-RU" sz="1633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ru-RU" altLang="ru-RU" sz="1633">
                <a:solidFill>
                  <a:srgbClr val="2323DC"/>
                </a:solidFill>
                <a:latin typeface="Impact" panose="020B0806030902050204" pitchFamily="34" charset="0"/>
              </a:rPr>
              <a:t>Многомерная стратификация.</a:t>
            </a: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</a:rPr>
              <a:t> При этом в основе стратификации лежат несколько признаков.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endParaRPr lang="ru-RU" altLang="ru-RU" sz="1633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</a:rPr>
              <a:t>Ко второму способу стратификации относится деление общества на: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endParaRPr lang="ru-RU" altLang="ru-RU" sz="1633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</a:rPr>
              <a:t>1) социально-территориальные общности (население города, села, региона);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</a:rPr>
              <a:t>2) этнические общности (племя, народность, нация);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</a:rPr>
              <a:t>3) система рабства (экономическая, социальная и юридическая форма закрепления людей, граничащая с полным бесправием и крайней степенью неравенства);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</a:rPr>
              <a:t>4) касты (социальные группы, членством в которых человек обязан рождением);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</a:rPr>
              <a:t>5) сословия (социальные группы, поддерживающиеся сложившимися обычаями или законами, и в которых права и обязанности передаются по наследству);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ru-RU" altLang="ru-RU" sz="1633">
                <a:solidFill>
                  <a:srgbClr val="333333"/>
                </a:solidFill>
                <a:latin typeface="Impact" panose="020B0806030902050204" pitchFamily="34" charset="0"/>
              </a:rPr>
              <a:t>6) общественные классы.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DF38B6B-96EF-4305-B9F3-0BF9698A2189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333375"/>
          <a:ext cx="8207376" cy="619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Закрытый тип общества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 marL="91423" marR="91423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Открытый тип общества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 marL="91423" marR="91423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41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3" marR="91423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hlinkClick r:id="rId2" action="ppaction://hlinksldjump"/>
            <a:extLst>
              <a:ext uri="{FF2B5EF4-FFF2-40B4-BE49-F238E27FC236}">
                <a16:creationId xmlns:a16="http://schemas.microsoft.com/office/drawing/2014/main" id="{E1DD1770-D729-4574-93DB-D4B675B3E359}"/>
              </a:ext>
            </a:extLst>
          </p:cNvPr>
          <p:cNvSpPr/>
          <p:nvPr/>
        </p:nvSpPr>
        <p:spPr>
          <a:xfrm>
            <a:off x="560388" y="1773238"/>
            <a:ext cx="3960812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рабство</a:t>
            </a:r>
          </a:p>
        </p:txBody>
      </p:sp>
      <p:sp>
        <p:nvSpPr>
          <p:cNvPr id="4" name="Прямо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id="{F2DDA2CF-0AC8-4C17-9336-924AF588DC58}"/>
              </a:ext>
            </a:extLst>
          </p:cNvPr>
          <p:cNvSpPr/>
          <p:nvPr/>
        </p:nvSpPr>
        <p:spPr>
          <a:xfrm>
            <a:off x="560388" y="3284538"/>
            <a:ext cx="3960812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каста</a:t>
            </a:r>
          </a:p>
        </p:txBody>
      </p:sp>
      <p:sp>
        <p:nvSpPr>
          <p:cNvPr id="5" name="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id="{74A86C45-5342-41C9-9846-4D10055FCE10}"/>
              </a:ext>
            </a:extLst>
          </p:cNvPr>
          <p:cNvSpPr/>
          <p:nvPr/>
        </p:nvSpPr>
        <p:spPr>
          <a:xfrm>
            <a:off x="560388" y="4941888"/>
            <a:ext cx="3960812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сословие</a:t>
            </a:r>
          </a:p>
        </p:txBody>
      </p:sp>
      <p:sp>
        <p:nvSpPr>
          <p:cNvPr id="6" name="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id="{D1AB969B-85B2-413E-92DA-12857598600D}"/>
              </a:ext>
            </a:extLst>
          </p:cNvPr>
          <p:cNvSpPr/>
          <p:nvPr/>
        </p:nvSpPr>
        <p:spPr>
          <a:xfrm>
            <a:off x="4673600" y="3262313"/>
            <a:ext cx="39608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класс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ÑÐ¾ÑÐ¸Ð°Ð»ÑÐ½ÑÐ¹ ÐºÐ»Ð°ÑÑ ÑÑÐ¾">
            <a:extLst>
              <a:ext uri="{FF2B5EF4-FFF2-40B4-BE49-F238E27FC236}">
                <a16:creationId xmlns:a16="http://schemas.microsoft.com/office/drawing/2014/main" id="{C052222C-4657-4A55-BE42-23885E43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67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53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Заголовок 1">
            <a:extLst>
              <a:ext uri="{FF2B5EF4-FFF2-40B4-BE49-F238E27FC236}">
                <a16:creationId xmlns:a16="http://schemas.microsoft.com/office/drawing/2014/main" id="{D1206CF1-1E58-4BCE-A2FB-2A3A44B0B9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 lIns="45720" rIns="4572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>
                <a:latin typeface="Bookman Old Style" pitchFamily="18" charset="0"/>
              </a:rPr>
              <a:t>Методика изучения проблемы бедности и неравенства доходов</a:t>
            </a:r>
            <a:endParaRPr lang="ru-RU" b="1">
              <a:latin typeface="Bookman Old Style" pitchFamily="18" charset="0"/>
            </a:endParaRPr>
          </a:p>
        </p:txBody>
      </p:sp>
      <p:sp>
        <p:nvSpPr>
          <p:cNvPr id="153603" name="Содержимое 2">
            <a:extLst>
              <a:ext uri="{FF2B5EF4-FFF2-40B4-BE49-F238E27FC236}">
                <a16:creationId xmlns:a16="http://schemas.microsoft.com/office/drawing/2014/main" id="{72858BE0-E2CA-4739-9784-107C5F2722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76400"/>
            <a:ext cx="3124200" cy="2133600"/>
          </a:xfrm>
        </p:spPr>
        <p:txBody>
          <a:bodyPr rtlCol="0">
            <a:normAutofit fontScale="70000" lnSpcReduction="20000"/>
          </a:bodyPr>
          <a:lstStyle/>
          <a:p>
            <a:pPr marL="419100" indent="-382588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000">
                <a:latin typeface="Gill Sans MT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000">
                <a:solidFill>
                  <a:srgbClr val="0000FF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Кривые Лоренца</a:t>
            </a:r>
            <a:r>
              <a:rPr lang="ru-RU" sz="2000">
                <a:latin typeface="Gill Sans MT" pitchFamily="34" charset="0"/>
                <a:ea typeface="Calibri" pitchFamily="34" charset="0"/>
                <a:cs typeface="Times New Roman" pitchFamily="18" charset="0"/>
              </a:rPr>
              <a:t> - это кривые на графике, показывающие, какая доля суммированных за год доходов, полученных в данной стране, достаётся различным процентным долям населения страны, начиная с беднейших граждан или семей и кончая самыми богатыми. </a:t>
            </a:r>
          </a:p>
        </p:txBody>
      </p:sp>
      <p:pic>
        <p:nvPicPr>
          <p:cNvPr id="37892" name="Picture 2" descr="IMG_0002">
            <a:extLst>
              <a:ext uri="{FF2B5EF4-FFF2-40B4-BE49-F238E27FC236}">
                <a16:creationId xmlns:a16="http://schemas.microsoft.com/office/drawing/2014/main" id="{42176566-0962-4A59-AA2C-91333EB3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/>
          <a:stretch>
            <a:fillRect/>
          </a:stretch>
        </p:blipFill>
        <p:spPr bwMode="auto">
          <a:xfrm>
            <a:off x="2922588" y="1268413"/>
            <a:ext cx="62214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рямоугольник 5">
            <a:extLst>
              <a:ext uri="{FF2B5EF4-FFF2-40B4-BE49-F238E27FC236}">
                <a16:creationId xmlns:a16="http://schemas.microsoft.com/office/drawing/2014/main" id="{20BA6D6B-2589-403C-BA28-245CAC2FB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579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9100" indent="-382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1800"/>
              <a:t>      </a:t>
            </a:r>
            <a:r>
              <a:rPr lang="ru-RU" altLang="ru-RU" sz="2000">
                <a:solidFill>
                  <a:srgbClr val="0000FF"/>
                </a:solidFill>
              </a:rPr>
              <a:t>Индекс Джини равен доле площади между кривой Лоренца и прямой абсолютного равенства от площади треугольника под той же прямой</a:t>
            </a:r>
            <a:r>
              <a:rPr lang="ru-RU" altLang="ru-RU" sz="200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atin typeface="+mn-lt"/>
                <a:cs typeface="Arial" pitchFamily="34" charset="0"/>
              </a:rPr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4725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marL="514350" indent="-514350" algn="just">
              <a:buFont typeface="+mj-lt"/>
              <a:buAutoNum type="arabicParenR"/>
            </a:pPr>
            <a:endParaRPr lang="ru-RU" sz="2400" dirty="0"/>
          </a:p>
          <a:p>
            <a:pPr marL="514350" indent="-514350" algn="just">
              <a:buFont typeface="+mj-lt"/>
              <a:buAutoNum type="arabicParenR"/>
            </a:pP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5D257D0-F3AC-4749-B07D-FC68F233D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243596"/>
              </p:ext>
            </p:extLst>
          </p:nvPr>
        </p:nvGraphicFramePr>
        <p:xfrm>
          <a:off x="406892" y="2179478"/>
          <a:ext cx="8229600" cy="4322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4066726583"/>
                    </a:ext>
                  </a:extLst>
                </a:gridCol>
              </a:tblGrid>
              <a:tr h="2331690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3200" dirty="0"/>
                        <a:t>Понятие социальной стратификации. Критерии </a:t>
                      </a:r>
                      <a:r>
                        <a:rPr lang="ru-RU" sz="3200" dirty="0" err="1"/>
                        <a:t>стратифицирования</a:t>
                      </a:r>
                      <a:r>
                        <a:rPr lang="ru-RU" sz="3200" dirty="0"/>
                        <a:t> </a:t>
                      </a:r>
                    </a:p>
                    <a:p>
                      <a:r>
                        <a:rPr lang="ru-RU" sz="3200" dirty="0"/>
                        <a:t>2.Понятие социальной мобильности. Виды мобильности</a:t>
                      </a:r>
                    </a:p>
                    <a:p>
                      <a:r>
                        <a:rPr lang="ru-RU" sz="3200" dirty="0"/>
                        <a:t>3. Постмодернисты о социальном неравенстве </a:t>
                      </a:r>
                    </a:p>
                    <a:p>
                      <a:r>
                        <a:rPr lang="ru-RU" sz="3200" dirty="0"/>
                        <a:t>4. Особенности социальной стратификации в России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8505002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00E95872-8ABC-4207-BE30-CD41199C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6867" name="Содержимое 2">
            <a:extLst>
              <a:ext uri="{FF2B5EF4-FFF2-40B4-BE49-F238E27FC236}">
                <a16:creationId xmlns:a16="http://schemas.microsoft.com/office/drawing/2014/main" id="{D303FB29-9A3E-47A4-A26B-AB12044C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000" b="1" dirty="0" err="1"/>
              <a:t>Децильный</a:t>
            </a:r>
            <a:r>
              <a:rPr lang="ru-RU" altLang="ru-RU" sz="2000" b="1" dirty="0"/>
              <a:t> коэффициент (коэффициент дифференциации доходов) </a:t>
            </a:r>
          </a:p>
          <a:p>
            <a:pPr eaLnBrk="1" fontAlgn="ctr" hangingPunct="1"/>
            <a:r>
              <a:rPr lang="ru-RU" altLang="ru-RU" sz="2000" dirty="0" err="1"/>
              <a:t>Децильный</a:t>
            </a:r>
            <a:r>
              <a:rPr lang="ru-RU" altLang="ru-RU" sz="2000" dirty="0"/>
              <a:t> коэффициент (коэффициент дифференциации доходов) характеризует степень социального расслоения и показывает во сколько раз минимальные доходы 10% наиболее обеспеченного населения превышают максимальные доходы 10% наименее обеспеченного населения.</a:t>
            </a:r>
          </a:p>
          <a:p>
            <a:pPr fontAlgn="ctr"/>
            <a:r>
              <a:rPr lang="ru-RU" altLang="ru-RU" sz="2000" dirty="0" smtClean="0"/>
              <a:t>Относительная бедность</a:t>
            </a:r>
            <a:r>
              <a:rPr lang="ru-RU" sz="2000" dirty="0" smtClean="0"/>
              <a:t>  </a:t>
            </a:r>
          </a:p>
          <a:p>
            <a:pPr algn="just" fontAlgn="ctr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(невозможность поддерживать уровень жизни,  принятый в данном </a:t>
            </a:r>
          </a:p>
          <a:p>
            <a:pPr algn="just" fontAlgn="ctr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социуме )</a:t>
            </a:r>
          </a:p>
          <a:p>
            <a:pPr fontAlgn="ctr"/>
            <a:r>
              <a:rPr lang="ru-RU" altLang="ru-RU" sz="2000" dirty="0" smtClean="0"/>
              <a:t>Абсолютная </a:t>
            </a:r>
            <a:r>
              <a:rPr lang="ru-RU" altLang="ru-RU" sz="2000" dirty="0"/>
              <a:t>бедность </a:t>
            </a:r>
            <a:endParaRPr lang="ru-RU" altLang="ru-RU" sz="2000" dirty="0" smtClean="0"/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(явная недостаточность имеющихся у индивида , семьи , региона, государства имущественных ценностей, товаров, денежных средств, минимально необходимых для поддержания жизни и жизнедеятельности)</a:t>
            </a:r>
            <a:endParaRPr lang="ru-RU" altLang="ru-RU" sz="1800" b="1" dirty="0">
              <a:solidFill>
                <a:srgbClr val="00B050"/>
              </a:solidFill>
            </a:endParaRPr>
          </a:p>
        </p:txBody>
      </p:sp>
      <p:sp>
        <p:nvSpPr>
          <p:cNvPr id="36868" name="Дата 3">
            <a:extLst>
              <a:ext uri="{FF2B5EF4-FFF2-40B4-BE49-F238E27FC236}">
                <a16:creationId xmlns:a16="http://schemas.microsoft.com/office/drawing/2014/main" id="{32EEC4E3-1142-44B9-BDA4-A6AE2B3F60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95D108-3ED8-4169-A48A-84D543E94F7F}" type="datetime1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12.11.2020</a:t>
            </a:fld>
            <a:endParaRPr lang="ru-RU" altLang="ru-RU" sz="1400"/>
          </a:p>
        </p:txBody>
      </p:sp>
      <p:sp>
        <p:nvSpPr>
          <p:cNvPr id="36869" name="Номер слайда 4">
            <a:extLst>
              <a:ext uri="{FF2B5EF4-FFF2-40B4-BE49-F238E27FC236}">
                <a16:creationId xmlns:a16="http://schemas.microsoft.com/office/drawing/2014/main" id="{3D4BC4A0-94ED-4662-94F8-D2A228FD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56AB91-9FCA-4E26-A704-691FEA8D35B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ÑÐ¾ÑÐ¸Ð°Ð»ÑÐ½Ð°Ñ ÑÑÑÐ°ÑÐ¸ÑÐ¸ÐºÐ°ÑÐ¸Ñ">
            <a:extLst>
              <a:ext uri="{FF2B5EF4-FFF2-40B4-BE49-F238E27FC236}">
                <a16:creationId xmlns:a16="http://schemas.microsoft.com/office/drawing/2014/main" id="{A0B300E8-19C9-43AD-A537-37824455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536504" cy="50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2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6EA69F0-98BF-4E09-9B25-EE5A29DC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9" y="908720"/>
            <a:ext cx="834638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8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ÑÐ¾ÑÐ¸Ð°Ð»ÑÐ½ÑÐ¹ ÐºÐ»Ð°ÑÑ ÑÑÐ¾">
            <a:extLst>
              <a:ext uri="{FF2B5EF4-FFF2-40B4-BE49-F238E27FC236}">
                <a16:creationId xmlns:a16="http://schemas.microsoft.com/office/drawing/2014/main" id="{CC48FCA8-EE90-405C-BF6A-37846F87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5673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1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D3DF9573-FD1F-42FC-A3E3-50456714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74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7C0313AC-8638-4E42-B3DC-EB4C9DDA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41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75D6A-51F3-4ECD-BDE9-674CDE0F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Статусная </a:t>
            </a:r>
            <a:r>
              <a:rPr lang="ru-RU" dirty="0" err="1"/>
              <a:t>консистентность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B3134-0486-4138-B6C7-153D111AC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Понятие статусной </a:t>
            </a:r>
            <a:r>
              <a:rPr lang="ru-RU" sz="2400" dirty="0" err="1"/>
              <a:t>консистентности</a:t>
            </a:r>
            <a:r>
              <a:rPr lang="ru-RU" sz="2400" dirty="0"/>
              <a:t> впервые появляется в статье Герхарда </a:t>
            </a:r>
            <a:r>
              <a:rPr lang="ru-RU" sz="2400" dirty="0" err="1"/>
              <a:t>Ленски</a:t>
            </a:r>
            <a:r>
              <a:rPr lang="ru-RU" sz="2400" dirty="0"/>
              <a:t> 50-х годов. </a:t>
            </a:r>
          </a:p>
          <a:p>
            <a:pPr algn="ctr"/>
            <a:r>
              <a:rPr lang="ru-RU" dirty="0"/>
              <a:t>есть несколько измерений, по которым мы ранжируем людей от высшего до низшего статуса. Например, доходы, или образование, или профессиональная занятость, </a:t>
            </a:r>
            <a:r>
              <a:rPr lang="ru-RU" b="1" dirty="0">
                <a:solidFill>
                  <a:srgbClr val="C00000"/>
                </a:solidFill>
              </a:rPr>
              <a:t>гендер, этничность </a:t>
            </a:r>
            <a:r>
              <a:rPr lang="ru-RU" dirty="0"/>
              <a:t>– то, к какой профессиональной</a:t>
            </a:r>
            <a:r>
              <a:rPr lang="en-US" dirty="0"/>
              <a:t>/</a:t>
            </a:r>
            <a:r>
              <a:rPr lang="ru-RU" dirty="0"/>
              <a:t>гендерной группе они принадлежат</a:t>
            </a:r>
          </a:p>
        </p:txBody>
      </p:sp>
    </p:spTree>
    <p:extLst>
      <p:ext uri="{BB962C8B-B14F-4D97-AF65-F5344CB8AC3E}">
        <p14:creationId xmlns:p14="http://schemas.microsoft.com/office/powerpoint/2010/main" val="1443335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DFFB1-6502-4A2D-BDDB-D357D911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Этническая иерархия в США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31F56-C29D-4401-A683-0F69888CF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Wasp + </a:t>
            </a:r>
            <a:r>
              <a:rPr lang="en-US" dirty="0" err="1"/>
              <a:t>jewish</a:t>
            </a:r>
            <a:r>
              <a:rPr lang="en-US" dirty="0"/>
              <a:t> </a:t>
            </a:r>
            <a:r>
              <a:rPr lang="ru-RU" dirty="0"/>
              <a:t>американцы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Афроамериканцы+ латиноамериканцы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Коренные американцы (индейцы)</a:t>
            </a:r>
          </a:p>
          <a:p>
            <a:pPr algn="ctr"/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878C97A9-A4DF-4B9B-8C9C-54280A0719F2}"/>
              </a:ext>
            </a:extLst>
          </p:cNvPr>
          <p:cNvSpPr/>
          <p:nvPr/>
        </p:nvSpPr>
        <p:spPr>
          <a:xfrm>
            <a:off x="4211960" y="24505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0979259-C6C4-44C8-9728-CCA68BB4B816}"/>
              </a:ext>
            </a:extLst>
          </p:cNvPr>
          <p:cNvSpPr/>
          <p:nvPr/>
        </p:nvSpPr>
        <p:spPr>
          <a:xfrm>
            <a:off x="4211960" y="44371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64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Дата 3">
            <a:extLst>
              <a:ext uri="{FF2B5EF4-FFF2-40B4-BE49-F238E27FC236}">
                <a16:creationId xmlns:a16="http://schemas.microsoft.com/office/drawing/2014/main" id="{20DAA742-65AD-4399-AF4B-BB03E494DA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E94AA6-D2A0-4605-93CA-E8889E4FA06E}" type="datetime1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12.11.2020</a:t>
            </a:fld>
            <a:endParaRPr lang="ru-RU" altLang="ru-RU" sz="1400"/>
          </a:p>
        </p:txBody>
      </p:sp>
      <p:sp>
        <p:nvSpPr>
          <p:cNvPr id="22531" name="Номер слайда 5">
            <a:extLst>
              <a:ext uri="{FF2B5EF4-FFF2-40B4-BE49-F238E27FC236}">
                <a16:creationId xmlns:a16="http://schemas.microsoft.com/office/drawing/2014/main" id="{0A046EFA-79F3-496D-9D2E-C440CFA1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96A5D-4245-43D3-B2E5-7C16E423766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D6C77A8F-2522-42B1-AE6C-879667D2D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20000" cy="334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>
                <a:solidFill>
                  <a:schemeClr val="tx1"/>
                </a:solidFill>
                <a:latin typeface="Arial Black" panose="020B0A04020102020204" pitchFamily="34" charset="0"/>
              </a:rPr>
              <a:t>Р.Дарендорф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C3CA5099-5E4C-44B1-8A72-2380EC056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i="1">
                <a:solidFill>
                  <a:srgbClr val="006600"/>
                </a:solidFill>
              </a:rPr>
              <a:t>Р. Дарендорф</a:t>
            </a:r>
            <a:r>
              <a:rPr lang="ru-RU" altLang="ru-RU" sz="1800"/>
              <a:t> предложил в основу социальной стратификации положить политическое понятие «авторитет».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/>
              <a:t>На основе этого понятия Р. Дарендорф делит все современное общество на две больших группы - </a:t>
            </a:r>
            <a:r>
              <a:rPr lang="ru-RU" altLang="ru-RU" sz="1800">
                <a:solidFill>
                  <a:srgbClr val="006600"/>
                </a:solidFill>
              </a:rPr>
              <a:t>управляющих и управляемых</a:t>
            </a:r>
            <a:r>
              <a:rPr lang="ru-RU" altLang="ru-RU" sz="1800"/>
              <a:t> и предлагает следующую стратификацию общества.</a:t>
            </a:r>
          </a:p>
        </p:txBody>
      </p:sp>
      <p:grpSp>
        <p:nvGrpSpPr>
          <p:cNvPr id="22534" name="Group 22">
            <a:extLst>
              <a:ext uri="{FF2B5EF4-FFF2-40B4-BE49-F238E27FC236}">
                <a16:creationId xmlns:a16="http://schemas.microsoft.com/office/drawing/2014/main" id="{71549565-D1D2-4449-9239-5249BF8AAB2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438400"/>
            <a:ext cx="7772400" cy="3810000"/>
            <a:chOff x="960" y="2352"/>
            <a:chExt cx="4320" cy="1584"/>
          </a:xfrm>
        </p:grpSpPr>
        <p:sp>
          <p:nvSpPr>
            <p:cNvPr id="22535" name="Rectangle 5">
              <a:extLst>
                <a:ext uri="{FF2B5EF4-FFF2-40B4-BE49-F238E27FC236}">
                  <a16:creationId xmlns:a16="http://schemas.microsoft.com/office/drawing/2014/main" id="{63D6E891-03DB-4FF5-9523-BA15D5B16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496"/>
              <a:ext cx="1536" cy="192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A50021"/>
                  </a:solidFill>
                </a:rPr>
                <a:t>Управляющие </a:t>
              </a:r>
            </a:p>
          </p:txBody>
        </p:sp>
        <p:sp>
          <p:nvSpPr>
            <p:cNvPr id="22536" name="Rectangle 6">
              <a:extLst>
                <a:ext uri="{FF2B5EF4-FFF2-40B4-BE49-F238E27FC236}">
                  <a16:creationId xmlns:a16="http://schemas.microsoft.com/office/drawing/2014/main" id="{25176562-5ABA-474C-84A0-1289547FB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40"/>
              <a:ext cx="2400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A50021"/>
                  </a:solidFill>
                </a:rPr>
                <a:t>Управляющие – несобственники</a:t>
              </a:r>
              <a:r>
                <a:rPr lang="ru-RU" altLang="ru-RU" sz="1800">
                  <a:solidFill>
                    <a:srgbClr val="A50021"/>
                  </a:solidFill>
                </a:rPr>
                <a:t> </a:t>
              </a:r>
            </a:p>
          </p:txBody>
        </p:sp>
        <p:sp>
          <p:nvSpPr>
            <p:cNvPr id="22537" name="Rectangle 7">
              <a:extLst>
                <a:ext uri="{FF2B5EF4-FFF2-40B4-BE49-F238E27FC236}">
                  <a16:creationId xmlns:a16="http://schemas.microsoft.com/office/drawing/2014/main" id="{57B8AA60-E95F-4E4F-B5E4-7D9FB4CB9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52"/>
              <a:ext cx="240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A50021"/>
                  </a:solidFill>
                </a:rPr>
                <a:t>Управляющие – собственники</a:t>
              </a:r>
              <a:r>
                <a:rPr lang="ru-RU" altLang="ru-RU" sz="1600"/>
                <a:t> </a:t>
              </a:r>
            </a:p>
          </p:txBody>
        </p:sp>
        <p:sp>
          <p:nvSpPr>
            <p:cNvPr id="22538" name="Rectangle 8">
              <a:extLst>
                <a:ext uri="{FF2B5EF4-FFF2-40B4-BE49-F238E27FC236}">
                  <a16:creationId xmlns:a16="http://schemas.microsoft.com/office/drawing/2014/main" id="{B6FC9D55-AFE8-47F5-9E37-E182676C8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600"/>
              <a:ext cx="1536" cy="192"/>
            </a:xfrm>
            <a:prstGeom prst="rect">
              <a:avLst/>
            </a:prstGeom>
            <a:solidFill>
              <a:srgbClr val="CCFFFF"/>
            </a:solidFill>
            <a:ln w="38100" cmpd="dbl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3399"/>
                  </a:solidFill>
                </a:rPr>
                <a:t>Управляемые</a:t>
              </a:r>
              <a:r>
                <a:rPr lang="ru-RU" altLang="ru-RU" sz="1800" b="1"/>
                <a:t> </a:t>
              </a:r>
            </a:p>
          </p:txBody>
        </p:sp>
        <p:sp>
          <p:nvSpPr>
            <p:cNvPr id="22539" name="Rectangle 9">
              <a:extLst>
                <a:ext uri="{FF2B5EF4-FFF2-40B4-BE49-F238E27FC236}">
                  <a16:creationId xmlns:a16="http://schemas.microsoft.com/office/drawing/2014/main" id="{8F4896A5-769E-4DEA-A0AD-E815A563F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744"/>
              <a:ext cx="240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3399"/>
                  </a:solidFill>
                </a:rPr>
                <a:t>Малоквалифицированные рабочие</a:t>
              </a:r>
            </a:p>
          </p:txBody>
        </p:sp>
        <p:sp>
          <p:nvSpPr>
            <p:cNvPr id="22540" name="Rectangle 10">
              <a:extLst>
                <a:ext uri="{FF2B5EF4-FFF2-40B4-BE49-F238E27FC236}">
                  <a16:creationId xmlns:a16="http://schemas.microsoft.com/office/drawing/2014/main" id="{12971001-0702-4A2F-B932-49D8594C8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456"/>
              <a:ext cx="240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3399"/>
                  </a:solidFill>
                </a:rPr>
                <a:t>«Рабочая аристократия»</a:t>
              </a:r>
            </a:p>
          </p:txBody>
        </p:sp>
        <p:sp>
          <p:nvSpPr>
            <p:cNvPr id="22541" name="Rectangle 11">
              <a:extLst>
                <a:ext uri="{FF2B5EF4-FFF2-40B4-BE49-F238E27FC236}">
                  <a16:creationId xmlns:a16="http://schemas.microsoft.com/office/drawing/2014/main" id="{9C5569D6-7057-4FE3-8392-885AB8A79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880"/>
              <a:ext cx="2976" cy="48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6600"/>
                  </a:solidFill>
                </a:rPr>
                <a:t>«Новый средний класс»  -  продукт ассимиляции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6600"/>
                  </a:solidFill>
                </a:rPr>
                <a:t>рабочей аристократии и служащих с господствую-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6600"/>
                  </a:solidFill>
                </a:rPr>
                <a:t>щим классом - управляющими</a:t>
              </a:r>
            </a:p>
          </p:txBody>
        </p:sp>
        <p:sp>
          <p:nvSpPr>
            <p:cNvPr id="66577" name="AutoShape 17">
              <a:extLst>
                <a:ext uri="{FF2B5EF4-FFF2-40B4-BE49-F238E27FC236}">
                  <a16:creationId xmlns:a16="http://schemas.microsoft.com/office/drawing/2014/main" id="{DF0F4904-FCDE-4727-8FE2-256422F9C9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72" y="2810"/>
              <a:ext cx="911" cy="671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7C8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543" name="Line 18">
              <a:extLst>
                <a:ext uri="{FF2B5EF4-FFF2-40B4-BE49-F238E27FC236}">
                  <a16:creationId xmlns:a16="http://schemas.microsoft.com/office/drawing/2014/main" id="{9AB1E674-5F50-45B2-9A41-0AA9AA879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448"/>
              <a:ext cx="384" cy="144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19">
              <a:extLst>
                <a:ext uri="{FF2B5EF4-FFF2-40B4-BE49-F238E27FC236}">
                  <a16:creationId xmlns:a16="http://schemas.microsoft.com/office/drawing/2014/main" id="{6D62D890-BFB0-4FC5-B23F-5C022DC11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592"/>
              <a:ext cx="384" cy="96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Line 20">
              <a:extLst>
                <a:ext uri="{FF2B5EF4-FFF2-40B4-BE49-F238E27FC236}">
                  <a16:creationId xmlns:a16="http://schemas.microsoft.com/office/drawing/2014/main" id="{2EE575BE-4C83-4CF1-AF63-E234F3239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696"/>
              <a:ext cx="384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Line 21">
              <a:extLst>
                <a:ext uri="{FF2B5EF4-FFF2-40B4-BE49-F238E27FC236}">
                  <a16:creationId xmlns:a16="http://schemas.microsoft.com/office/drawing/2014/main" id="{17D3AAC4-EFDA-4846-B17D-7C9B4FB23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3552"/>
              <a:ext cx="384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Дата 3">
            <a:extLst>
              <a:ext uri="{FF2B5EF4-FFF2-40B4-BE49-F238E27FC236}">
                <a16:creationId xmlns:a16="http://schemas.microsoft.com/office/drawing/2014/main" id="{B59C6DF6-3272-4DDE-B07A-C846A76913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169C1C-4A30-4368-B709-F67E3F96598B}" type="datetime1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12.11.2020</a:t>
            </a:fld>
            <a:endParaRPr lang="ru-RU" altLang="ru-RU" sz="1400"/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7E408557-2F6E-4594-92B7-A43060DE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C1D669-BD2E-43B1-8C5B-479110A799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0C6E868F-C10F-4376-9A08-77A505083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381000"/>
          </a:xfrm>
        </p:spPr>
        <p:txBody>
          <a:bodyPr/>
          <a:lstStyle/>
          <a:p>
            <a:pPr eaLnBrk="1" hangingPunct="1"/>
            <a:r>
              <a:rPr lang="ru-RU" altLang="ru-RU" sz="1800" b="1">
                <a:solidFill>
                  <a:srgbClr val="A50021"/>
                </a:solidFill>
              </a:rPr>
              <a:t>Социальная страт-ия российского общества Т.Н. Заславской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347D94EA-6235-4119-9E73-73F3DB8F3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800">
              <a:solidFill>
                <a:schemeClr val="bg1"/>
              </a:solidFill>
            </a:endParaRPr>
          </a:p>
        </p:txBody>
      </p:sp>
      <p:sp>
        <p:nvSpPr>
          <p:cNvPr id="28678" name="AutoShape 5">
            <a:extLst>
              <a:ext uri="{FF2B5EF4-FFF2-40B4-BE49-F238E27FC236}">
                <a16:creationId xmlns:a16="http://schemas.microsoft.com/office/drawing/2014/main" id="{5F1362A9-D362-4613-A709-20BC6CACA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8001000" cy="985838"/>
          </a:xfrm>
          <a:prstGeom prst="cube">
            <a:avLst>
              <a:gd name="adj" fmla="val 14116"/>
            </a:avLst>
          </a:prstGeom>
          <a:solidFill>
            <a:srgbClr val="660033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FF0000"/>
                </a:solidFill>
              </a:rPr>
              <a:t>Социальное дно</a:t>
            </a:r>
            <a:r>
              <a:rPr lang="ru-RU" altLang="ru-RU" sz="1400" b="1" i="1">
                <a:solidFill>
                  <a:srgbClr val="663300"/>
                </a:solidFill>
              </a:rPr>
              <a:t> – </a:t>
            </a:r>
            <a:r>
              <a:rPr lang="ru-RU" altLang="ru-RU" sz="1400" b="1">
                <a:solidFill>
                  <a:srgbClr val="663300"/>
                </a:solidFill>
              </a:rPr>
              <a:t>это воры, бандиты, торговцы наркотиками, содержатели притонов,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</a:rPr>
              <a:t>мелкие и крупные жулики, наемные убийцы, а также девиантные люди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</a:rPr>
              <a:t>алкоголики, наркоманы, проститутки, бродяги и т.д.</a:t>
            </a:r>
          </a:p>
        </p:txBody>
      </p:sp>
      <p:sp>
        <p:nvSpPr>
          <p:cNvPr id="28679" name="AutoShape 6">
            <a:extLst>
              <a:ext uri="{FF2B5EF4-FFF2-40B4-BE49-F238E27FC236}">
                <a16:creationId xmlns:a16="http://schemas.microsoft.com/office/drawing/2014/main" id="{CFEB3DAF-039E-46E6-BD1D-3E85183CD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8534400" cy="2057400"/>
          </a:xfrm>
          <a:prstGeom prst="cube">
            <a:avLst>
              <a:gd name="adj" fmla="val 14116"/>
            </a:avLst>
          </a:prstGeom>
          <a:solidFill>
            <a:srgbClr val="CCFFCC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FF0000"/>
                </a:solidFill>
              </a:rPr>
              <a:t>Нижний </a:t>
            </a:r>
            <a:r>
              <a:rPr lang="ru-RU" altLang="ru-RU" sz="1400" b="1">
                <a:solidFill>
                  <a:srgbClr val="660066"/>
                </a:solidFill>
              </a:rPr>
              <a:t>слой, замыкающий основную, социализированную часть общества,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0066"/>
                </a:solidFill>
              </a:rPr>
              <a:t>представляется наименее ясным по структуре и функциям. Отличительными чертами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0066"/>
                </a:solidFill>
              </a:rPr>
              <a:t>его представителей являются низкий деятельностный потенциал, неспособность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0066"/>
                </a:solidFill>
              </a:rPr>
              <a:t>адаптироваться к жестким социально-экономическим условиям переходного периода,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0066"/>
                </a:solidFill>
              </a:rPr>
              <a:t>очень низкий личный и семейный доход, низкий уровень образования,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0066"/>
                </a:solidFill>
              </a:rPr>
              <a:t>занятие неквалифицированным трудом или отсутствие постоянной работы. </a:t>
            </a:r>
          </a:p>
        </p:txBody>
      </p:sp>
      <p:sp>
        <p:nvSpPr>
          <p:cNvPr id="28680" name="AutoShape 7">
            <a:extLst>
              <a:ext uri="{FF2B5EF4-FFF2-40B4-BE49-F238E27FC236}">
                <a16:creationId xmlns:a16="http://schemas.microsoft.com/office/drawing/2014/main" id="{04B3E66F-7B43-44E6-B7A3-A09E4FE0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09800"/>
            <a:ext cx="8229600" cy="1062038"/>
          </a:xfrm>
          <a:prstGeom prst="cube">
            <a:avLst>
              <a:gd name="adj" fmla="val 14116"/>
            </a:avLst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i="1">
                <a:solidFill>
                  <a:srgbClr val="FF0000"/>
                </a:solidFill>
              </a:rPr>
              <a:t>Базовый </a:t>
            </a:r>
            <a:r>
              <a:rPr lang="ru-RU" altLang="ru-RU" sz="1400" b="1">
                <a:solidFill>
                  <a:srgbClr val="006600"/>
                </a:solidFill>
              </a:rPr>
              <a:t>слой составляет основная часть интеллигенции (специалистов),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1">
                <a:solidFill>
                  <a:srgbClr val="006600"/>
                </a:solidFill>
              </a:rPr>
              <a:t>полуинтеллигенция (помощники специалистов), служащие из технического персонала,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1">
                <a:solidFill>
                  <a:srgbClr val="006600"/>
                </a:solidFill>
              </a:rPr>
              <a:t>работники массовых профессий торговли и сервиса, а также большая часть рабочих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1">
                <a:solidFill>
                  <a:srgbClr val="006600"/>
                </a:solidFill>
              </a:rPr>
              <a:t>и крестьян, </a:t>
            </a:r>
            <a:endParaRPr lang="ru-RU" altLang="ru-RU" sz="1400"/>
          </a:p>
        </p:txBody>
      </p:sp>
      <p:sp>
        <p:nvSpPr>
          <p:cNvPr id="28681" name="AutoShape 8">
            <a:extLst>
              <a:ext uri="{FF2B5EF4-FFF2-40B4-BE49-F238E27FC236}">
                <a16:creationId xmlns:a16="http://schemas.microsoft.com/office/drawing/2014/main" id="{5E0ACBA9-81FD-4A6D-AAFD-211E8265C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7924800" cy="914400"/>
          </a:xfrm>
          <a:prstGeom prst="cube">
            <a:avLst>
              <a:gd name="adj" fmla="val 14116"/>
            </a:avLst>
          </a:prstGeom>
          <a:solidFill>
            <a:srgbClr val="FFCC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FF0000"/>
                </a:solidFill>
              </a:rPr>
              <a:t>Средний слой,</a:t>
            </a:r>
            <a:r>
              <a:rPr lang="ru-RU" altLang="ru-RU" sz="1400" b="1" i="1">
                <a:solidFill>
                  <a:srgbClr val="990033"/>
                </a:solidFill>
              </a:rPr>
              <a:t> </a:t>
            </a:r>
            <a:r>
              <a:rPr lang="ru-RU" altLang="ru-RU" sz="1400" b="1">
                <a:solidFill>
                  <a:srgbClr val="990033"/>
                </a:solidFill>
              </a:rPr>
              <a:t>назван </a:t>
            </a:r>
            <a:r>
              <a:rPr lang="ru-RU" altLang="ru-RU" sz="1400" b="1"/>
              <a:t>во-первых,</a:t>
            </a:r>
            <a:r>
              <a:rPr lang="ru-RU" altLang="ru-RU" sz="1400" b="1">
                <a:solidFill>
                  <a:srgbClr val="990033"/>
                </a:solidFill>
              </a:rPr>
              <a:t> с учетом его положения на социальной шкале,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во-вторых,</a:t>
            </a:r>
            <a:r>
              <a:rPr lang="ru-RU" altLang="ru-RU" sz="1400" b="1">
                <a:solidFill>
                  <a:srgbClr val="990033"/>
                </a:solidFill>
              </a:rPr>
              <a:t> потому что он является зародышем «среднего слоя»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90033"/>
                </a:solidFill>
              </a:rPr>
              <a:t>в западном понимании этого термина. </a:t>
            </a:r>
          </a:p>
        </p:txBody>
      </p:sp>
      <p:sp>
        <p:nvSpPr>
          <p:cNvPr id="28682" name="AutoShape 9">
            <a:extLst>
              <a:ext uri="{FF2B5EF4-FFF2-40B4-BE49-F238E27FC236}">
                <a16:creationId xmlns:a16="http://schemas.microsoft.com/office/drawing/2014/main" id="{1E95A7C1-CFD8-4D52-ACAF-C30FE42D1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09600"/>
            <a:ext cx="6324600" cy="685800"/>
          </a:xfrm>
          <a:prstGeom prst="cube">
            <a:avLst>
              <a:gd name="adj" fmla="val 14116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i="1">
                <a:solidFill>
                  <a:srgbClr val="FF0000"/>
                </a:solidFill>
              </a:rPr>
              <a:t>Верхний слой</a:t>
            </a:r>
            <a:r>
              <a:rPr lang="ru-RU" altLang="ru-RU" sz="1400" b="1" i="1">
                <a:solidFill>
                  <a:srgbClr val="000099"/>
                </a:solidFill>
              </a:rPr>
              <a:t> </a:t>
            </a:r>
            <a:r>
              <a:rPr lang="ru-RU" altLang="ru-RU" sz="1400" b="1">
                <a:solidFill>
                  <a:srgbClr val="000099"/>
                </a:solidFill>
              </a:rPr>
              <a:t>– это прежде всего реально правящий слой,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</a:rPr>
              <a:t>выступающий в роли основного субъекта реформ. </a:t>
            </a:r>
            <a:endParaRPr lang="ru-RU" altLang="ru-RU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лекции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D6F0B45-6961-4652-91C4-571E2BBB0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85915"/>
              </p:ext>
            </p:extLst>
          </p:nvPr>
        </p:nvGraphicFramePr>
        <p:xfrm>
          <a:off x="755576" y="2204864"/>
          <a:ext cx="7931224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1224">
                  <a:extLst>
                    <a:ext uri="{9D8B030D-6E8A-4147-A177-3AD203B41FA5}">
                      <a16:colId xmlns:a16="http://schemas.microsoft.com/office/drawing/2014/main" val="3257626070"/>
                    </a:ext>
                  </a:extLst>
                </a:gridCol>
              </a:tblGrid>
              <a:tr h="1897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Цель:  формирование представлений о теориях  социальной стратификации, социальной мобильности, измерителях социально-экономического неравенства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195811359"/>
                  </a:ext>
                </a:extLst>
              </a:tr>
            </a:tbl>
          </a:graphicData>
        </a:graphic>
      </p:graphicFrame>
      <p:pic>
        <p:nvPicPr>
          <p:cNvPr id="1026" name="Picture 2" descr="ÐÐ°ÑÑÐ¸Ð½ÐºÐ¸ Ð¿Ð¾ Ð·Ð°Ð¿ÑÐ¾ÑÑ ÑÐ¾ÑÐ¸Ð°Ð»ÑÐ½Ð°Ñ ÑÑÑÐ°ÑÐ¸ÑÐ¸ÐºÐ°ÑÐ¸Ñ">
            <a:extLst>
              <a:ext uri="{FF2B5EF4-FFF2-40B4-BE49-F238E27FC236}">
                <a16:creationId xmlns:a16="http://schemas.microsoft.com/office/drawing/2014/main" id="{A96ECF83-EC6D-4C47-BED4-EE44061CD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77680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8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77484-038F-47C0-966B-F601DB88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Яппи – революция менеджеров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34906-DA09-4800-9BDA-91EEF86DC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Яппи</a:t>
            </a:r>
            <a:r>
              <a:rPr lang="ru-RU" dirty="0"/>
              <a:t> </a:t>
            </a:r>
            <a:r>
              <a:rPr lang="ru-RU" b="1" i="1" dirty="0" err="1"/>
              <a:t>Yuppie</a:t>
            </a:r>
            <a:r>
              <a:rPr lang="ru-RU" i="1" dirty="0"/>
              <a:t>, </a:t>
            </a:r>
            <a:r>
              <a:rPr lang="ru-RU" i="1" dirty="0" err="1">
                <a:hlinkClick r:id="rId2" tooltip="Аббревиатура"/>
              </a:rPr>
              <a:t>аббр</a:t>
            </a:r>
            <a:r>
              <a:rPr lang="ru-RU" i="1" dirty="0">
                <a:hlinkClick r:id="rId2" tooltip="Аббревиатура"/>
              </a:rPr>
              <a:t>.</a:t>
            </a:r>
            <a:r>
              <a:rPr lang="ru-RU" i="1" dirty="0"/>
              <a:t> от </a:t>
            </a:r>
            <a:r>
              <a:rPr lang="ru-RU" b="1" i="1" dirty="0" err="1"/>
              <a:t>Y</a:t>
            </a:r>
            <a:r>
              <a:rPr lang="ru-RU" i="1" dirty="0" err="1"/>
              <a:t>oung</a:t>
            </a:r>
            <a:r>
              <a:rPr lang="ru-RU" i="1" dirty="0"/>
              <a:t> </a:t>
            </a:r>
            <a:r>
              <a:rPr lang="ru-RU" b="1" i="1" dirty="0" err="1"/>
              <a:t>U</a:t>
            </a:r>
            <a:r>
              <a:rPr lang="ru-RU" i="1" dirty="0" err="1"/>
              <a:t>rban</a:t>
            </a:r>
            <a:r>
              <a:rPr lang="ru-RU" i="1" dirty="0"/>
              <a:t> </a:t>
            </a:r>
            <a:r>
              <a:rPr lang="ru-RU" b="1" i="1" dirty="0" err="1"/>
              <a:t>P</a:t>
            </a:r>
            <a:r>
              <a:rPr lang="ru-RU" i="1" dirty="0" err="1"/>
              <a:t>rofessional</a:t>
            </a:r>
            <a:r>
              <a:rPr lang="ru-RU" i="1" dirty="0"/>
              <a:t> </a:t>
            </a:r>
            <a:r>
              <a:rPr lang="ru-RU" b="1" i="1" dirty="0" err="1"/>
              <a:t>P</a:t>
            </a:r>
            <a:r>
              <a:rPr lang="ru-RU" i="1" dirty="0" err="1"/>
              <a:t>erson</a:t>
            </a:r>
            <a:r>
              <a:rPr lang="ru-RU" i="1" dirty="0"/>
              <a:t> + </a:t>
            </a:r>
            <a:r>
              <a:rPr lang="ru-RU" i="1" dirty="0" err="1">
                <a:hlinkClick r:id="rId3" tooltip="Суффикс"/>
              </a:rPr>
              <a:t>суфф</a:t>
            </a:r>
            <a:r>
              <a:rPr lang="ru-RU" i="1" dirty="0">
                <a:hlinkClick r:id="rId3" tooltip="Суффикс"/>
              </a:rPr>
              <a:t>.</a:t>
            </a:r>
            <a:r>
              <a:rPr lang="ru-RU" i="1" dirty="0"/>
              <a:t> </a:t>
            </a:r>
            <a:r>
              <a:rPr lang="ru-RU" b="1" i="1" dirty="0"/>
              <a:t>-</a:t>
            </a:r>
            <a:r>
              <a:rPr lang="ru-RU" b="1" i="1" dirty="0" err="1"/>
              <a:t>ie</a:t>
            </a:r>
            <a:r>
              <a:rPr lang="ru-RU" dirty="0"/>
              <a:t> — </a:t>
            </a:r>
            <a:r>
              <a:rPr lang="ru-RU" i="1" dirty="0"/>
              <a:t>молодой городской профессиональный человек</a:t>
            </a:r>
            <a:r>
              <a:rPr lang="ru-RU" dirty="0"/>
              <a:t>) — </a:t>
            </a:r>
            <a:r>
              <a:rPr lang="ru-RU" dirty="0">
                <a:hlinkClick r:id="rId4" tooltip="Молодёжь"/>
              </a:rPr>
              <a:t>молодые</a:t>
            </a:r>
            <a:r>
              <a:rPr lang="ru-RU" dirty="0"/>
              <a:t> состоятельные люди, ведущие построенный на увлечении </a:t>
            </a:r>
            <a:r>
              <a:rPr lang="ru-RU" dirty="0">
                <a:hlinkClick r:id="rId5" tooltip="Профессионал"/>
              </a:rPr>
              <a:t>профессиональной</a:t>
            </a:r>
            <a:r>
              <a:rPr lang="ru-RU" dirty="0"/>
              <a:t> </a:t>
            </a:r>
            <a:r>
              <a:rPr lang="ru-RU" dirty="0">
                <a:hlinkClick r:id="rId6" tooltip="Карьера"/>
              </a:rPr>
              <a:t>карьерой</a:t>
            </a:r>
            <a:r>
              <a:rPr lang="ru-RU" dirty="0"/>
              <a:t> и материальном успехе, активный </a:t>
            </a:r>
            <a:r>
              <a:rPr lang="ru-RU" dirty="0">
                <a:hlinkClick r:id="rId7" tooltip="Свет (значения)"/>
              </a:rPr>
              <a:t>светский</a:t>
            </a:r>
            <a:r>
              <a:rPr lang="ru-RU" dirty="0"/>
              <a:t> образ жизни. Яппи имеют высокооплачиваемую работу, в одежде предпочитают деловой стиль, следят за модой, посещают фитнес-центры. Основной критерий принадлежности к «яппи» — успешность в бизнесе.</a:t>
            </a:r>
          </a:p>
        </p:txBody>
      </p:sp>
    </p:spTree>
    <p:extLst>
      <p:ext uri="{BB962C8B-B14F-4D97-AF65-F5344CB8AC3E}">
        <p14:creationId xmlns:p14="http://schemas.microsoft.com/office/powerpoint/2010/main" val="701983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>
            <a:extLst>
              <a:ext uri="{FF2B5EF4-FFF2-40B4-BE49-F238E27FC236}">
                <a16:creationId xmlns:a16="http://schemas.microsoft.com/office/drawing/2014/main" id="{79BDC4CF-083B-49BE-8E67-66F7B093B9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12F31F-FE46-4E98-A57D-94CEE1D1104F}" type="datetime1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12.11.2020</a:t>
            </a:fld>
            <a:endParaRPr lang="ru-RU" altLang="ru-RU" sz="1400"/>
          </a:p>
        </p:txBody>
      </p:sp>
      <p:sp>
        <p:nvSpPr>
          <p:cNvPr id="47107" name="Номер слайда 5">
            <a:extLst>
              <a:ext uri="{FF2B5EF4-FFF2-40B4-BE49-F238E27FC236}">
                <a16:creationId xmlns:a16="http://schemas.microsoft.com/office/drawing/2014/main" id="{3C8676AE-A6AE-42ED-B1CB-73ADDBC6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573A1E-9458-41C4-96DE-267414D002F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74FAB07F-26A1-491E-A5DC-2A4253A2D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381000"/>
          </a:xfrm>
        </p:spPr>
        <p:txBody>
          <a:bodyPr>
            <a:noAutofit/>
          </a:bodyPr>
          <a:lstStyle/>
          <a:p>
            <a:pPr marL="838200" indent="-838200" eaLnBrk="1" hangingPunct="1"/>
            <a:r>
              <a:rPr lang="ru-RU" altLang="ru-RU" sz="2800" dirty="0">
                <a:solidFill>
                  <a:srgbClr val="800000"/>
                </a:solidFill>
                <a:latin typeface="Arial Black" panose="020B0A04020102020204" pitchFamily="34" charset="0"/>
              </a:rPr>
              <a:t>Классификация мобильности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4D6246C3-43AA-4148-8B97-19D4616A3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592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800">
              <a:solidFill>
                <a:schemeClr val="bg1"/>
              </a:solidFill>
            </a:endParaRPr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49F7110C-3C14-4C4B-88AB-B2E6AB10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8305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111" name="Text Box 8">
            <a:extLst>
              <a:ext uri="{FF2B5EF4-FFF2-40B4-BE49-F238E27FC236}">
                <a16:creationId xmlns:a16="http://schemas.microsoft.com/office/drawing/2014/main" id="{1942753F-7CD4-4CB5-BE77-1DFE9A334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229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90033"/>
                </a:solidFill>
              </a:rPr>
              <a:t>Согласно определению П. Сорокина, «под социальной мобильностью понимается любой переход индивида, или социального объекта, или ценности, созданной или модифици-рованной благодаря деятельности, от одной социальной позиции к другой»</a:t>
            </a:r>
            <a:endParaRPr lang="ru-RU" altLang="ru-RU" sz="1400"/>
          </a:p>
        </p:txBody>
      </p:sp>
      <p:grpSp>
        <p:nvGrpSpPr>
          <p:cNvPr id="47112" name="Group 64">
            <a:extLst>
              <a:ext uri="{FF2B5EF4-FFF2-40B4-BE49-F238E27FC236}">
                <a16:creationId xmlns:a16="http://schemas.microsoft.com/office/drawing/2014/main" id="{0A35ED42-DCA3-495D-B966-80037AF27A5F}"/>
              </a:ext>
            </a:extLst>
          </p:cNvPr>
          <p:cNvGrpSpPr>
            <a:grpSpLocks/>
          </p:cNvGrpSpPr>
          <p:nvPr/>
        </p:nvGrpSpPr>
        <p:grpSpPr bwMode="auto">
          <a:xfrm>
            <a:off x="936625" y="1981200"/>
            <a:ext cx="7369175" cy="3886200"/>
            <a:chOff x="590" y="1248"/>
            <a:chExt cx="4642" cy="2448"/>
          </a:xfrm>
        </p:grpSpPr>
        <p:sp>
          <p:nvSpPr>
            <p:cNvPr id="47125" name="Rectangle 11">
              <a:extLst>
                <a:ext uri="{FF2B5EF4-FFF2-40B4-BE49-F238E27FC236}">
                  <a16:creationId xmlns:a16="http://schemas.microsoft.com/office/drawing/2014/main" id="{E6B972F6-78E9-45E5-AD6D-DC99EF21B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1889"/>
              <a:ext cx="1090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FF0000"/>
                  </a:solidFill>
                </a:rPr>
                <a:t>Социальная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FF0000"/>
                  </a:solidFill>
                </a:rPr>
                <a:t>мобильность</a:t>
              </a:r>
            </a:p>
          </p:txBody>
        </p:sp>
        <p:sp>
          <p:nvSpPr>
            <p:cNvPr id="47126" name="Rectangle 12">
              <a:extLst>
                <a:ext uri="{FF2B5EF4-FFF2-40B4-BE49-F238E27FC236}">
                  <a16:creationId xmlns:a16="http://schemas.microsoft.com/office/drawing/2014/main" id="{4BD38C40-608A-44F1-BEC1-A35927546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16"/>
              <a:ext cx="912" cy="2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660066"/>
                  </a:solidFill>
                </a:rPr>
                <a:t>Вертикальная </a:t>
              </a:r>
              <a:endParaRPr lang="ru-RU" altLang="ru-RU" sz="1200">
                <a:solidFill>
                  <a:srgbClr val="660066"/>
                </a:solidFill>
              </a:endParaRPr>
            </a:p>
          </p:txBody>
        </p:sp>
        <p:sp>
          <p:nvSpPr>
            <p:cNvPr id="47127" name="Rectangle 13">
              <a:extLst>
                <a:ext uri="{FF2B5EF4-FFF2-40B4-BE49-F238E27FC236}">
                  <a16:creationId xmlns:a16="http://schemas.microsoft.com/office/drawing/2014/main" id="{3F79D2CB-1492-4E1E-AE63-D62E2CE8A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372"/>
              <a:ext cx="960" cy="2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990033"/>
                  </a:solidFill>
                </a:rPr>
                <a:t>Горизонтальная</a:t>
              </a:r>
            </a:p>
          </p:txBody>
        </p:sp>
        <p:sp>
          <p:nvSpPr>
            <p:cNvPr id="47128" name="Rectangle 14">
              <a:extLst>
                <a:ext uri="{FF2B5EF4-FFF2-40B4-BE49-F238E27FC236}">
                  <a16:creationId xmlns:a16="http://schemas.microsoft.com/office/drawing/2014/main" id="{79D988A9-706D-44CB-8362-DF02F7CA8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216"/>
              <a:ext cx="960" cy="207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660066"/>
                  </a:solidFill>
                </a:rPr>
                <a:t>Групповая </a:t>
              </a:r>
            </a:p>
          </p:txBody>
        </p:sp>
        <p:sp>
          <p:nvSpPr>
            <p:cNvPr id="47129" name="Rectangle 15">
              <a:extLst>
                <a:ext uri="{FF2B5EF4-FFF2-40B4-BE49-F238E27FC236}">
                  <a16:creationId xmlns:a16="http://schemas.microsoft.com/office/drawing/2014/main" id="{A7C5CEF7-F892-441B-9B0B-E7747695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286"/>
              <a:ext cx="964" cy="20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660066"/>
                  </a:solidFill>
                </a:rPr>
                <a:t>Индивидуальная</a:t>
              </a:r>
            </a:p>
          </p:txBody>
        </p:sp>
        <p:sp>
          <p:nvSpPr>
            <p:cNvPr id="47130" name="Line 16">
              <a:extLst>
                <a:ext uri="{FF2B5EF4-FFF2-40B4-BE49-F238E27FC236}">
                  <a16:creationId xmlns:a16="http://schemas.microsoft.com/office/drawing/2014/main" id="{B4384C48-B9A1-4EA6-B9F2-A9D3D7824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424"/>
              <a:ext cx="0" cy="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1" name="Line 17">
              <a:extLst>
                <a:ext uri="{FF2B5EF4-FFF2-40B4-BE49-F238E27FC236}">
                  <a16:creationId xmlns:a16="http://schemas.microsoft.com/office/drawing/2014/main" id="{E1776A19-19C4-48ED-A509-E03F9B8F9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208"/>
              <a:ext cx="2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2" name="Line 18">
              <a:extLst>
                <a:ext uri="{FF2B5EF4-FFF2-40B4-BE49-F238E27FC236}">
                  <a16:creationId xmlns:a16="http://schemas.microsoft.com/office/drawing/2014/main" id="{B4B6E679-3F4A-49E5-93B1-E123C2510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2" y="2832"/>
              <a:ext cx="216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3" name="Line 19">
              <a:extLst>
                <a:ext uri="{FF2B5EF4-FFF2-40B4-BE49-F238E27FC236}">
                  <a16:creationId xmlns:a16="http://schemas.microsoft.com/office/drawing/2014/main" id="{EC4DAD5B-F302-403B-82DE-B16A62852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4" name="Line 20">
              <a:extLst>
                <a:ext uri="{FF2B5EF4-FFF2-40B4-BE49-F238E27FC236}">
                  <a16:creationId xmlns:a16="http://schemas.microsoft.com/office/drawing/2014/main" id="{AF945B78-2048-462C-A703-FAC877CD1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2400"/>
              <a:ext cx="0" cy="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5" name="Line 21">
              <a:extLst>
                <a:ext uri="{FF2B5EF4-FFF2-40B4-BE49-F238E27FC236}">
                  <a16:creationId xmlns:a16="http://schemas.microsoft.com/office/drawing/2014/main" id="{D3F206A0-FB69-466B-95E0-9432045B5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832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6" name="Line 22">
              <a:extLst>
                <a:ext uri="{FF2B5EF4-FFF2-40B4-BE49-F238E27FC236}">
                  <a16:creationId xmlns:a16="http://schemas.microsoft.com/office/drawing/2014/main" id="{39505E4B-724B-4BA3-86B7-D484F945E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400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7" name="Line 23">
              <a:extLst>
                <a:ext uri="{FF2B5EF4-FFF2-40B4-BE49-F238E27FC236}">
                  <a16:creationId xmlns:a16="http://schemas.microsoft.com/office/drawing/2014/main" id="{0EC784C4-726A-41CC-AE27-F6726385B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312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8" name="Line 24">
              <a:extLst>
                <a:ext uri="{FF2B5EF4-FFF2-40B4-BE49-F238E27FC236}">
                  <a16:creationId xmlns:a16="http://schemas.microsoft.com/office/drawing/2014/main" id="{E26DC982-23E4-4619-86E6-4609B8D7E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248"/>
              <a:ext cx="0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9" name="Line 25">
              <a:extLst>
                <a:ext uri="{FF2B5EF4-FFF2-40B4-BE49-F238E27FC236}">
                  <a16:creationId xmlns:a16="http://schemas.microsoft.com/office/drawing/2014/main" id="{9F617CA8-49BE-4DDD-BB43-C1198B308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488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0" name="Line 26">
              <a:extLst>
                <a:ext uri="{FF2B5EF4-FFF2-40B4-BE49-F238E27FC236}">
                  <a16:creationId xmlns:a16="http://schemas.microsoft.com/office/drawing/2014/main" id="{99510EFD-1828-422A-82E3-2CB8007DD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248"/>
              <a:ext cx="4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1" name="Line 27">
              <a:extLst>
                <a:ext uri="{FF2B5EF4-FFF2-40B4-BE49-F238E27FC236}">
                  <a16:creationId xmlns:a16="http://schemas.microsoft.com/office/drawing/2014/main" id="{318C0663-717C-410A-A8AC-C0A93FAF5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728"/>
              <a:ext cx="4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2" name="Line 28">
              <a:extLst>
                <a:ext uri="{FF2B5EF4-FFF2-40B4-BE49-F238E27FC236}">
                  <a16:creationId xmlns:a16="http://schemas.microsoft.com/office/drawing/2014/main" id="{AC7B214F-0175-4993-B219-7267040BA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824"/>
              <a:ext cx="0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3" name="Line 29">
              <a:extLst>
                <a:ext uri="{FF2B5EF4-FFF2-40B4-BE49-F238E27FC236}">
                  <a16:creationId xmlns:a16="http://schemas.microsoft.com/office/drawing/2014/main" id="{F2315153-B3A7-468B-857F-6B0259EA6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832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4" name="Line 30">
              <a:extLst>
                <a:ext uri="{FF2B5EF4-FFF2-40B4-BE49-F238E27FC236}">
                  <a16:creationId xmlns:a16="http://schemas.microsoft.com/office/drawing/2014/main" id="{8CD654C8-1D22-4017-B489-520C17ED5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824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5" name="Line 31">
              <a:extLst>
                <a:ext uri="{FF2B5EF4-FFF2-40B4-BE49-F238E27FC236}">
                  <a16:creationId xmlns:a16="http://schemas.microsoft.com/office/drawing/2014/main" id="{08ECF1B8-1591-4D3F-9AC6-F5C53A236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640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6" name="Line 32">
              <a:extLst>
                <a:ext uri="{FF2B5EF4-FFF2-40B4-BE49-F238E27FC236}">
                  <a16:creationId xmlns:a16="http://schemas.microsoft.com/office/drawing/2014/main" id="{2151FE2C-1D8D-4F62-A354-000116C4B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832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7" name="Line 33">
              <a:extLst>
                <a:ext uri="{FF2B5EF4-FFF2-40B4-BE49-F238E27FC236}">
                  <a16:creationId xmlns:a16="http://schemas.microsoft.com/office/drawing/2014/main" id="{49FBE734-7B8C-450E-A6C8-403A3DF53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696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8" name="Line 34">
              <a:extLst>
                <a:ext uri="{FF2B5EF4-FFF2-40B4-BE49-F238E27FC236}">
                  <a16:creationId xmlns:a16="http://schemas.microsoft.com/office/drawing/2014/main" id="{5A145F28-CB4D-475F-8984-9436B2C23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0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9" name="Line 35">
              <a:extLst>
                <a:ext uri="{FF2B5EF4-FFF2-40B4-BE49-F238E27FC236}">
                  <a16:creationId xmlns:a16="http://schemas.microsoft.com/office/drawing/2014/main" id="{E9B2F92B-0091-4A8F-A043-1910A653B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331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0" name="Line 36">
              <a:extLst>
                <a:ext uri="{FF2B5EF4-FFF2-40B4-BE49-F238E27FC236}">
                  <a16:creationId xmlns:a16="http://schemas.microsoft.com/office/drawing/2014/main" id="{DA20889C-0138-41E5-AFCA-A4F9842BE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968"/>
              <a:ext cx="0" cy="1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1" name="Line 37">
              <a:extLst>
                <a:ext uri="{FF2B5EF4-FFF2-40B4-BE49-F238E27FC236}">
                  <a16:creationId xmlns:a16="http://schemas.microsoft.com/office/drawing/2014/main" id="{AD1587EB-7C8D-48B9-99C9-9EABAFBEB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968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2" name="Line 38">
              <a:extLst>
                <a:ext uri="{FF2B5EF4-FFF2-40B4-BE49-F238E27FC236}">
                  <a16:creationId xmlns:a16="http://schemas.microsoft.com/office/drawing/2014/main" id="{57B71D66-6891-45A7-9776-1CFFD4063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648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3" name="Line 39">
              <a:extLst>
                <a:ext uri="{FF2B5EF4-FFF2-40B4-BE49-F238E27FC236}">
                  <a16:creationId xmlns:a16="http://schemas.microsoft.com/office/drawing/2014/main" id="{4E1ED119-B291-45C5-84E8-6ECA10CBF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064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4" name="Line 40">
              <a:extLst>
                <a:ext uri="{FF2B5EF4-FFF2-40B4-BE49-F238E27FC236}">
                  <a16:creationId xmlns:a16="http://schemas.microsoft.com/office/drawing/2014/main" id="{E0BDC0BD-B23A-4508-8837-8D4F4AC4A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592"/>
              <a:ext cx="6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5" name="Line 41">
              <a:extLst>
                <a:ext uri="{FF2B5EF4-FFF2-40B4-BE49-F238E27FC236}">
                  <a16:creationId xmlns:a16="http://schemas.microsoft.com/office/drawing/2014/main" id="{EA5DA594-6A45-49C2-A0A1-A58060D86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024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6" name="Line 42">
              <a:extLst>
                <a:ext uri="{FF2B5EF4-FFF2-40B4-BE49-F238E27FC236}">
                  <a16:creationId xmlns:a16="http://schemas.microsoft.com/office/drawing/2014/main" id="{22D15E93-9EAC-4A68-80B9-6DF7859E4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552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13" name="AutoShape 44">
            <a:extLst>
              <a:ext uri="{FF2B5EF4-FFF2-40B4-BE49-F238E27FC236}">
                <a16:creationId xmlns:a16="http://schemas.microsoft.com/office/drawing/2014/main" id="{48EA2D41-6F74-4AD4-A15E-F5ECB1C59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52600"/>
            <a:ext cx="3429000" cy="1066800"/>
          </a:xfrm>
          <a:prstGeom prst="leftRightArrow">
            <a:avLst>
              <a:gd name="adj1" fmla="val 67861"/>
              <a:gd name="adj2" fmla="val 41071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90033"/>
                </a:solidFill>
              </a:rPr>
              <a:t>Территориальная, религиозная,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90033"/>
                </a:solidFill>
              </a:rPr>
              <a:t>семейная, политическая и т.д.</a:t>
            </a:r>
          </a:p>
        </p:txBody>
      </p:sp>
      <p:sp>
        <p:nvSpPr>
          <p:cNvPr id="47114" name="AutoShape 45">
            <a:extLst>
              <a:ext uri="{FF2B5EF4-FFF2-40B4-BE49-F238E27FC236}">
                <a16:creationId xmlns:a16="http://schemas.microsoft.com/office/drawing/2014/main" id="{E64BF527-3BED-4E3F-82D2-83B6F100614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96100" y="3924300"/>
            <a:ext cx="2514600" cy="1066800"/>
          </a:xfrm>
          <a:prstGeom prst="leftRightArrow">
            <a:avLst>
              <a:gd name="adj1" fmla="val 67861"/>
              <a:gd name="adj2" fmla="val 3011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0066"/>
                </a:solidFill>
              </a:rPr>
              <a:t>Экономическое,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0066"/>
                </a:solidFill>
              </a:rPr>
              <a:t>политическое,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0066"/>
                </a:solidFill>
              </a:rPr>
              <a:t>профессиональное</a:t>
            </a:r>
          </a:p>
        </p:txBody>
      </p:sp>
      <p:sp>
        <p:nvSpPr>
          <p:cNvPr id="47115" name="AutoShape 48">
            <a:extLst>
              <a:ext uri="{FF2B5EF4-FFF2-40B4-BE49-F238E27FC236}">
                <a16:creationId xmlns:a16="http://schemas.microsoft.com/office/drawing/2014/main" id="{53FE1FD7-F787-436C-ACF5-53A62C25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667000"/>
            <a:ext cx="762000" cy="1295400"/>
          </a:xfrm>
          <a:prstGeom prst="upArrow">
            <a:avLst>
              <a:gd name="adj1" fmla="val 50000"/>
              <a:gd name="adj2" fmla="val 42500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7116" name="AutoShape 49">
            <a:extLst>
              <a:ext uri="{FF2B5EF4-FFF2-40B4-BE49-F238E27FC236}">
                <a16:creationId xmlns:a16="http://schemas.microsoft.com/office/drawing/2014/main" id="{69CE3BD2-47EA-4061-A429-55D3AA359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191000"/>
            <a:ext cx="762000" cy="1295400"/>
          </a:xfrm>
          <a:prstGeom prst="upArrow">
            <a:avLst>
              <a:gd name="adj1" fmla="val 50000"/>
              <a:gd name="adj2" fmla="val 42500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99"/>
              </a:solidFill>
            </a:endParaRPr>
          </a:p>
        </p:txBody>
      </p:sp>
      <p:sp>
        <p:nvSpPr>
          <p:cNvPr id="47117" name="AutoShape 50">
            <a:extLst>
              <a:ext uri="{FF2B5EF4-FFF2-40B4-BE49-F238E27FC236}">
                <a16:creationId xmlns:a16="http://schemas.microsoft.com/office/drawing/2014/main" id="{E400F948-0946-4A3F-8870-48C5C5005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71800"/>
            <a:ext cx="762000" cy="1295400"/>
          </a:xfrm>
          <a:prstGeom prst="downArrow">
            <a:avLst>
              <a:gd name="adj1" fmla="val 50000"/>
              <a:gd name="adj2" fmla="val 42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/>
          </a:p>
        </p:txBody>
      </p:sp>
      <p:sp>
        <p:nvSpPr>
          <p:cNvPr id="47118" name="AutoShape 51">
            <a:extLst>
              <a:ext uri="{FF2B5EF4-FFF2-40B4-BE49-F238E27FC236}">
                <a16:creationId xmlns:a16="http://schemas.microsoft.com/office/drawing/2014/main" id="{05EA3ABC-DF8C-44F9-9F62-CA66C5132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572000"/>
            <a:ext cx="762000" cy="12192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/>
          </a:p>
        </p:txBody>
      </p:sp>
      <p:sp>
        <p:nvSpPr>
          <p:cNvPr id="47119" name="Text Box 53">
            <a:extLst>
              <a:ext uri="{FF2B5EF4-FFF2-40B4-BE49-F238E27FC236}">
                <a16:creationId xmlns:a16="http://schemas.microsoft.com/office/drawing/2014/main" id="{6FF7782A-103C-421F-A2E1-550A2D1A9C8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385719" y="3291681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99"/>
                </a:solidFill>
              </a:rPr>
              <a:t>Восхождение</a:t>
            </a:r>
            <a:r>
              <a:rPr lang="ru-RU" altLang="ru-RU" sz="1200"/>
              <a:t> </a:t>
            </a:r>
          </a:p>
        </p:txBody>
      </p:sp>
      <p:sp>
        <p:nvSpPr>
          <p:cNvPr id="47120" name="Text Box 54">
            <a:extLst>
              <a:ext uri="{FF2B5EF4-FFF2-40B4-BE49-F238E27FC236}">
                <a16:creationId xmlns:a16="http://schemas.microsoft.com/office/drawing/2014/main" id="{175E660A-3685-4C46-A677-5A5CC565C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0851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7121" name="Text Box 55">
            <a:extLst>
              <a:ext uri="{FF2B5EF4-FFF2-40B4-BE49-F238E27FC236}">
                <a16:creationId xmlns:a16="http://schemas.microsoft.com/office/drawing/2014/main" id="{9139D47C-4659-484E-9711-85833F43190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391275" y="4733925"/>
            <a:ext cx="1208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99"/>
                </a:solidFill>
              </a:rPr>
              <a:t>Восхождение</a:t>
            </a:r>
          </a:p>
        </p:txBody>
      </p:sp>
      <p:sp>
        <p:nvSpPr>
          <p:cNvPr id="47122" name="Text Box 58">
            <a:extLst>
              <a:ext uri="{FF2B5EF4-FFF2-40B4-BE49-F238E27FC236}">
                <a16:creationId xmlns:a16="http://schemas.microsoft.com/office/drawing/2014/main" id="{4EB08F34-D46A-4693-B0ED-B0844F5138D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684837" y="3382963"/>
            <a:ext cx="1249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Нисхождение</a:t>
            </a:r>
            <a:endParaRPr lang="ru-RU" altLang="ru-RU" sz="1800"/>
          </a:p>
        </p:txBody>
      </p:sp>
      <p:sp>
        <p:nvSpPr>
          <p:cNvPr id="47123" name="Text Box 61">
            <a:extLst>
              <a:ext uri="{FF2B5EF4-FFF2-40B4-BE49-F238E27FC236}">
                <a16:creationId xmlns:a16="http://schemas.microsoft.com/office/drawing/2014/main" id="{A297F843-B3AD-4972-B7AD-1B62189FBDC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753894" y="4990306"/>
            <a:ext cx="1263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Нисхождение</a:t>
            </a:r>
            <a:endParaRPr lang="ru-RU" altLang="ru-RU" sz="1800"/>
          </a:p>
        </p:txBody>
      </p:sp>
      <p:sp>
        <p:nvSpPr>
          <p:cNvPr id="47124" name="Rectangle 63">
            <a:extLst>
              <a:ext uri="{FF2B5EF4-FFF2-40B4-BE49-F238E27FC236}">
                <a16:creationId xmlns:a16="http://schemas.microsoft.com/office/drawing/2014/main" id="{A56FCF97-9415-4E70-B43B-AD8AF2E1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43600"/>
            <a:ext cx="5715000" cy="304800"/>
          </a:xfrm>
          <a:prstGeom prst="rect">
            <a:avLst/>
          </a:prstGeom>
          <a:solidFill>
            <a:srgbClr val="CC99FF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33"/>
                </a:solidFill>
              </a:rPr>
              <a:t>Типология социальной мобильности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05FA0329-C868-4E3F-B712-F53CCE19EE60}"/>
              </a:ext>
            </a:extLst>
          </p:cNvPr>
          <p:cNvSpPr/>
          <p:nvPr/>
        </p:nvSpPr>
        <p:spPr>
          <a:xfrm rot="17614401">
            <a:off x="5866607" y="1867694"/>
            <a:ext cx="166687" cy="1819275"/>
          </a:xfrm>
          <a:prstGeom prst="downArrow">
            <a:avLst>
              <a:gd name="adj1" fmla="val 50000"/>
              <a:gd name="adj2" fmla="val 47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DA339465-7060-4D72-964B-552827B6120B}"/>
              </a:ext>
            </a:extLst>
          </p:cNvPr>
          <p:cNvSpPr/>
          <p:nvPr/>
        </p:nvSpPr>
        <p:spPr>
          <a:xfrm rot="3702126">
            <a:off x="2647156" y="2194719"/>
            <a:ext cx="179388" cy="1295400"/>
          </a:xfrm>
          <a:prstGeom prst="downArrow">
            <a:avLst>
              <a:gd name="adj1" fmla="val 50000"/>
              <a:gd name="adj2" fmla="val 47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Выгнутая влево стрелка 11">
            <a:extLst>
              <a:ext uri="{FF2B5EF4-FFF2-40B4-BE49-F238E27FC236}">
                <a16:creationId xmlns:a16="http://schemas.microsoft.com/office/drawing/2014/main" id="{9BC91368-5ED4-491D-8D6C-D41F25ADB2EB}"/>
              </a:ext>
            </a:extLst>
          </p:cNvPr>
          <p:cNvSpPr/>
          <p:nvPr/>
        </p:nvSpPr>
        <p:spPr>
          <a:xfrm>
            <a:off x="-57150" y="3541713"/>
            <a:ext cx="755650" cy="23352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>
            <a:extLst>
              <a:ext uri="{FF2B5EF4-FFF2-40B4-BE49-F238E27FC236}">
                <a16:creationId xmlns:a16="http://schemas.microsoft.com/office/drawing/2014/main" id="{C8C2CC0A-78D2-4C26-B7E6-C4787172563D}"/>
              </a:ext>
            </a:extLst>
          </p:cNvPr>
          <p:cNvSpPr/>
          <p:nvPr/>
        </p:nvSpPr>
        <p:spPr>
          <a:xfrm>
            <a:off x="-15875" y="3468688"/>
            <a:ext cx="731838" cy="11842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89CAE1-E852-4A3B-B0A4-7B8452489953}"/>
              </a:ext>
            </a:extLst>
          </p:cNvPr>
          <p:cNvSpPr/>
          <p:nvPr/>
        </p:nvSpPr>
        <p:spPr>
          <a:xfrm>
            <a:off x="715963" y="908050"/>
            <a:ext cx="7920037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Социальная мобильность – переход людей из одних общественных групп в другие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7E9A2-E9AF-416F-90E7-A615534DA778}"/>
              </a:ext>
            </a:extLst>
          </p:cNvPr>
          <p:cNvSpPr txBox="1"/>
          <p:nvPr/>
        </p:nvSpPr>
        <p:spPr>
          <a:xfrm>
            <a:off x="3276945" y="2132856"/>
            <a:ext cx="19442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/>
              <a:t>Социальная мобильность 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  <a:extLst>
              <a:ext uri="{FF2B5EF4-FFF2-40B4-BE49-F238E27FC236}">
                <a16:creationId xmlns:a16="http://schemas.microsoft.com/office/drawing/2014/main" id="{FCE66536-4B8D-4EA7-897A-540EC6B2C064}"/>
              </a:ext>
            </a:extLst>
          </p:cNvPr>
          <p:cNvSpPr/>
          <p:nvPr/>
        </p:nvSpPr>
        <p:spPr>
          <a:xfrm>
            <a:off x="467544" y="3181149"/>
            <a:ext cx="191207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вертикальная</a:t>
            </a:r>
          </a:p>
        </p:txBody>
      </p:sp>
      <p:sp>
        <p:nvSpPr>
          <p:cNvPr id="6" name="Прямоугольник 5">
            <a:hlinkClick r:id="rId3" action="ppaction://hlinksldjump"/>
            <a:extLst>
              <a:ext uri="{FF2B5EF4-FFF2-40B4-BE49-F238E27FC236}">
                <a16:creationId xmlns:a16="http://schemas.microsoft.com/office/drawing/2014/main" id="{87008A5D-64CA-4DB1-856B-A0A686971483}"/>
              </a:ext>
            </a:extLst>
          </p:cNvPr>
          <p:cNvSpPr/>
          <p:nvPr/>
        </p:nvSpPr>
        <p:spPr>
          <a:xfrm>
            <a:off x="2555776" y="3181149"/>
            <a:ext cx="1984082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горизонтальная</a:t>
            </a:r>
          </a:p>
        </p:txBody>
      </p:sp>
      <p:sp>
        <p:nvSpPr>
          <p:cNvPr id="7" name="Прямоугольник 6">
            <a:hlinkClick r:id="rId4" action="ppaction://hlinksldjump"/>
            <a:extLst>
              <a:ext uri="{FF2B5EF4-FFF2-40B4-BE49-F238E27FC236}">
                <a16:creationId xmlns:a16="http://schemas.microsoft.com/office/drawing/2014/main" id="{156FC94C-6F4A-4A17-9F34-4D8F25C03070}"/>
              </a:ext>
            </a:extLst>
          </p:cNvPr>
          <p:cNvSpPr/>
          <p:nvPr/>
        </p:nvSpPr>
        <p:spPr>
          <a:xfrm>
            <a:off x="6724516" y="3165622"/>
            <a:ext cx="191207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групповая</a:t>
            </a:r>
          </a:p>
        </p:txBody>
      </p:sp>
      <p:sp>
        <p:nvSpPr>
          <p:cNvPr id="8" name="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DE4608C0-4497-41A0-BA46-23E64FA01045}"/>
              </a:ext>
            </a:extLst>
          </p:cNvPr>
          <p:cNvSpPr/>
          <p:nvPr/>
        </p:nvSpPr>
        <p:spPr>
          <a:xfrm>
            <a:off x="4676150" y="3165622"/>
            <a:ext cx="191207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индивидуальная</a:t>
            </a:r>
          </a:p>
        </p:txBody>
      </p:sp>
      <p:sp>
        <p:nvSpPr>
          <p:cNvPr id="9" name="Прямоугольник 8">
            <a:hlinkClick r:id="rId6" action="ppaction://hlinksldjump"/>
            <a:extLst>
              <a:ext uri="{FF2B5EF4-FFF2-40B4-BE49-F238E27FC236}">
                <a16:creationId xmlns:a16="http://schemas.microsoft.com/office/drawing/2014/main" id="{1587E664-06A6-4AB5-A98C-5FD3392054DA}"/>
              </a:ext>
            </a:extLst>
          </p:cNvPr>
          <p:cNvSpPr/>
          <p:nvPr/>
        </p:nvSpPr>
        <p:spPr>
          <a:xfrm>
            <a:off x="715710" y="4243384"/>
            <a:ext cx="191207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восходящая</a:t>
            </a:r>
          </a:p>
        </p:txBody>
      </p:sp>
      <p:sp>
        <p:nvSpPr>
          <p:cNvPr id="10" name="Прямоугольник 9">
            <a:hlinkClick r:id="rId7" action="ppaction://hlinksldjump"/>
            <a:extLst>
              <a:ext uri="{FF2B5EF4-FFF2-40B4-BE49-F238E27FC236}">
                <a16:creationId xmlns:a16="http://schemas.microsoft.com/office/drawing/2014/main" id="{696E868A-7152-4C49-9C42-0BFFFC14A014}"/>
              </a:ext>
            </a:extLst>
          </p:cNvPr>
          <p:cNvSpPr/>
          <p:nvPr/>
        </p:nvSpPr>
        <p:spPr>
          <a:xfrm>
            <a:off x="715710" y="5373216"/>
            <a:ext cx="191207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нисходящая</a:t>
            </a:r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EBC84A20-58CD-4198-BF6A-F7A186A824B9}"/>
              </a:ext>
            </a:extLst>
          </p:cNvPr>
          <p:cNvSpPr/>
          <p:nvPr/>
        </p:nvSpPr>
        <p:spPr>
          <a:xfrm>
            <a:off x="3548063" y="2779713"/>
            <a:ext cx="160337" cy="38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4C83D8BF-EC69-4E62-96D1-9B9EF2A8DF44}"/>
              </a:ext>
            </a:extLst>
          </p:cNvPr>
          <p:cNvSpPr/>
          <p:nvPr/>
        </p:nvSpPr>
        <p:spPr>
          <a:xfrm>
            <a:off x="4922838" y="2779713"/>
            <a:ext cx="160337" cy="38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5F5742-7B8E-478F-BBAD-FC14E331BF82}"/>
              </a:ext>
            </a:extLst>
          </p:cNvPr>
          <p:cNvSpPr/>
          <p:nvPr/>
        </p:nvSpPr>
        <p:spPr>
          <a:xfrm>
            <a:off x="1403648" y="2492896"/>
            <a:ext cx="62151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Постмодернисты </a:t>
            </a:r>
          </a:p>
          <a:p>
            <a:pPr algn="ctr"/>
            <a:r>
              <a:rPr lang="ru-RU" sz="4000" dirty="0"/>
              <a:t>о социальном неравенстве </a:t>
            </a:r>
          </a:p>
        </p:txBody>
      </p:sp>
    </p:spTree>
    <p:extLst>
      <p:ext uri="{BB962C8B-B14F-4D97-AF65-F5344CB8AC3E}">
        <p14:creationId xmlns:p14="http://schemas.microsoft.com/office/powerpoint/2010/main" val="3625006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5BA9A-0D72-4E8F-A6AE-76B0C212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Постмодернисты о социальной стратификации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38330-8A53-408E-A4A9-3AE37CA6C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П. </a:t>
            </a:r>
            <a:r>
              <a:rPr lang="ru-RU" dirty="0" err="1"/>
              <a:t>Бурдье</a:t>
            </a:r>
            <a:r>
              <a:rPr lang="ru-RU" dirty="0"/>
              <a:t> и понятие «габитус»</a:t>
            </a:r>
          </a:p>
          <a:p>
            <a:r>
              <a:rPr lang="ru-RU" dirty="0" err="1"/>
              <a:t>Ж.Деррида</a:t>
            </a:r>
            <a:r>
              <a:rPr lang="ru-RU" dirty="0"/>
              <a:t> и «дискурс справедливости»</a:t>
            </a:r>
          </a:p>
          <a:p>
            <a:r>
              <a:rPr lang="ru-RU" dirty="0" err="1"/>
              <a:t>Ж.Бодрийяр</a:t>
            </a:r>
            <a:r>
              <a:rPr lang="ru-RU" dirty="0"/>
              <a:t> – общество потребления и симуляции (Лас-Вегас) механизмы соблазна</a:t>
            </a:r>
          </a:p>
          <a:p>
            <a:r>
              <a:rPr lang="ru-RU" dirty="0" err="1"/>
              <a:t>Г.Маркузе</a:t>
            </a:r>
            <a:r>
              <a:rPr lang="ru-RU" dirty="0"/>
              <a:t>  (</a:t>
            </a:r>
            <a:r>
              <a:rPr lang="ru-RU"/>
              <a:t>франкфуртская школа) - </a:t>
            </a:r>
            <a:r>
              <a:rPr lang="ru-RU" dirty="0"/>
              <a:t>одномерное мышление и «одномерный человек»</a:t>
            </a:r>
          </a:p>
        </p:txBody>
      </p:sp>
    </p:spTree>
    <p:extLst>
      <p:ext uri="{BB962C8B-B14F-4D97-AF65-F5344CB8AC3E}">
        <p14:creationId xmlns:p14="http://schemas.microsoft.com/office/powerpoint/2010/main" val="220755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997BE-3CD3-4BA0-9F63-567FDA16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Габитус (</a:t>
            </a:r>
            <a:r>
              <a:rPr lang="ru-RU" dirty="0" err="1"/>
              <a:t>П.Бурдье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A896C-BA6C-4004-926D-80DF3ED20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Габитус – в широком смысле - синоним социального научения</a:t>
            </a:r>
          </a:p>
          <a:p>
            <a:r>
              <a:rPr lang="ru-RU" dirty="0"/>
              <a:t>Габитус  - в узком смысле – чувство собственного места в социальной стратификации, претензии на жизненные шансы. Влияние социального статуса на внешний вид индивида и владение своим телом. </a:t>
            </a:r>
            <a:r>
              <a:rPr lang="ru-RU" sz="2000" dirty="0"/>
              <a:t>Манера вести себя «аристократическая вальяжность» </a:t>
            </a:r>
          </a:p>
        </p:txBody>
      </p:sp>
    </p:spTree>
    <p:extLst>
      <p:ext uri="{BB962C8B-B14F-4D97-AF65-F5344CB8AC3E}">
        <p14:creationId xmlns:p14="http://schemas.microsoft.com/office/powerpoint/2010/main" val="3317828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05903-DB83-4460-A3C2-CA4688F6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D21A9C-C96A-40BA-BEE5-3F618358F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ÐÐ°ÑÑÐ¸Ð½ÐºÐ¸ Ð¿Ð¾ Ð·Ð°Ð¿ÑÐ¾ÑÑ Ð¿ÑÐµÑ Ð±ÑÑÐ´ÑÐµ">
            <a:extLst>
              <a:ext uri="{FF2B5EF4-FFF2-40B4-BE49-F238E27FC236}">
                <a16:creationId xmlns:a16="http://schemas.microsoft.com/office/drawing/2014/main" id="{39B399EB-E975-4FDD-831B-D8D1A7C1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737"/>
            <a:ext cx="4392488" cy="63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6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C84A9-9031-4617-BBEC-F304AFD6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Ж. </a:t>
            </a:r>
            <a:r>
              <a:rPr lang="ru-RU" dirty="0" err="1"/>
              <a:t>Деррида</a:t>
            </a:r>
            <a:r>
              <a:rPr lang="ru-RU" dirty="0"/>
              <a:t> и дискурс справедливости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748C3-3C6E-4A80-8AAA-8945ED95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Противопоставление права и справедливости</a:t>
            </a:r>
          </a:p>
          <a:p>
            <a:r>
              <a:rPr lang="ru-RU" dirty="0"/>
              <a:t>деконструкция закона (с позиций языка)</a:t>
            </a:r>
          </a:p>
          <a:p>
            <a:r>
              <a:rPr lang="ru-RU" dirty="0"/>
              <a:t>Усовершенствование закона </a:t>
            </a:r>
            <a:r>
              <a:rPr lang="ru-RU" sz="1800" dirty="0"/>
              <a:t>(или правоприменение – но </a:t>
            </a:r>
            <a:r>
              <a:rPr lang="ru-RU" sz="1800" dirty="0" err="1"/>
              <a:t>Деррида</a:t>
            </a:r>
            <a:r>
              <a:rPr lang="ru-RU" sz="1800" dirty="0"/>
              <a:t> об этом не говорит)</a:t>
            </a:r>
          </a:p>
          <a:p>
            <a:r>
              <a:rPr lang="ru-RU" dirty="0"/>
              <a:t>справедливость предстает скорее как невозможность, </a:t>
            </a:r>
            <a:r>
              <a:rPr lang="ru-RU" sz="1800" dirty="0"/>
              <a:t>как нечто «из круга вон выходящее» - то, чего нельзя достичь, но к чему можно приблизиться</a:t>
            </a:r>
          </a:p>
          <a:p>
            <a:r>
              <a:rPr lang="ru-RU" dirty="0"/>
              <a:t>задача деконструкции – выявить </a:t>
            </a:r>
            <a:r>
              <a:rPr lang="ru-RU" b="1" dirty="0" err="1">
                <a:solidFill>
                  <a:srgbClr val="C00000"/>
                </a:solidFill>
              </a:rPr>
              <a:t>логоцентризм</a:t>
            </a:r>
            <a:r>
              <a:rPr lang="ru-RU" b="1" dirty="0">
                <a:solidFill>
                  <a:srgbClr val="C00000"/>
                </a:solidFill>
              </a:rPr>
              <a:t> любого текста (например закона) </a:t>
            </a:r>
            <a:r>
              <a:rPr lang="ru-RU" dirty="0"/>
              <a:t>через обнаружение бинарных оппозиций, из которых одна доминирует, что означает иерархию. Раскрывая оппозиции, деконструкция, таким образом, относится </a:t>
            </a:r>
            <a:r>
              <a:rPr lang="ru-RU" b="1" dirty="0">
                <a:solidFill>
                  <a:srgbClr val="C00000"/>
                </a:solidFill>
              </a:rPr>
              <a:t>к борьбе с иерархией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08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366DB-B306-46D8-B4FD-0A84A9A8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43DD29-8A34-4B92-B870-17FED9DA7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ÐÐ°ÑÑÐ¸Ð½ÐºÐ¸ Ð¿Ð¾ Ð·Ð°Ð¿ÑÐ¾ÑÑ Ð¶Ð°Ðº Ð´ÐµÑÑÐ¸Ð´Ð°">
            <a:extLst>
              <a:ext uri="{FF2B5EF4-FFF2-40B4-BE49-F238E27FC236}">
                <a16:creationId xmlns:a16="http://schemas.microsoft.com/office/drawing/2014/main" id="{CD2019A0-8FA4-4AAB-A729-C1476CB3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9" y="980728"/>
            <a:ext cx="8207611" cy="54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35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AB0F-7BC9-47F3-BAEC-5E7A7471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Ж.Бодрийяр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57AC4-AECC-4776-88D2-5EA7CC193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err="1"/>
              <a:t>Бодрийяр</a:t>
            </a:r>
            <a:r>
              <a:rPr lang="ru-RU" sz="1800" dirty="0"/>
              <a:t> сосредотачивается на потреблении знаковом — потреблении, которое носит скорее социальные характеристики, нежели продуктовые. </a:t>
            </a:r>
          </a:p>
          <a:p>
            <a:r>
              <a:rPr lang="ru-RU" sz="1800" dirty="0"/>
              <a:t>Потребление распространяется на вещи, культуру, время, пространство, образы СМИ, информационные конструкты, отношения между людьми, само себя.</a:t>
            </a:r>
          </a:p>
          <a:p>
            <a:r>
              <a:rPr lang="ru-RU" sz="1800" dirty="0"/>
              <a:t>систематичная бесконечность феномена «потребления» порождает «дефицит реальности» </a:t>
            </a:r>
          </a:p>
          <a:p>
            <a:r>
              <a:rPr lang="ru-RU" sz="1800" dirty="0"/>
              <a:t>Потребляя знаки, индивиды делают выбор, который уже определен за них системой.</a:t>
            </a:r>
          </a:p>
          <a:p>
            <a:r>
              <a:rPr lang="ru-RU" sz="1800" dirty="0"/>
              <a:t>Личность находится в системе знаков, которыми являются отношения с другими людьми и свойства других людей. Эти знаки, как и другие, потребляются, </a:t>
            </a:r>
            <a:r>
              <a:rPr lang="ru-RU" sz="1800" b="1" dirty="0">
                <a:solidFill>
                  <a:srgbClr val="C00000"/>
                </a:solidFill>
              </a:rPr>
              <a:t>что приводит не к отношениям, а к симуляции отношений, не к отдыху, а симуляции отдыха – «одномерное мышление» по </a:t>
            </a:r>
            <a:r>
              <a:rPr lang="ru-RU" sz="1800" b="1" dirty="0" err="1">
                <a:solidFill>
                  <a:srgbClr val="C00000"/>
                </a:solidFill>
              </a:rPr>
              <a:t>Г.Маркузе</a:t>
            </a:r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  <a:p>
            <a:r>
              <a:rPr lang="en-US" sz="1800" dirty="0">
                <a:solidFill>
                  <a:srgbClr val="C00000"/>
                </a:solidFill>
                <a:hlinkClick r:id="rId2"/>
              </a:rPr>
              <a:t>https://cyberleninka.ru/article/v/gerbert-markuze-i-zhan-bodriyyar-teoretikometodologicheskiy-analiz-kontsepta-obschestva-potrebleniya</a:t>
            </a:r>
            <a:endParaRPr lang="ru-RU" sz="1800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8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DD573-E5B6-446A-A184-90693049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6BD87-A9BC-4D91-B7F9-56CD4DBF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https://postnauka.ru/courses/78078</a:t>
            </a:r>
            <a:endParaRPr lang="ru-RU" dirty="0"/>
          </a:p>
          <a:p>
            <a:endParaRPr lang="ru-RU" dirty="0"/>
          </a:p>
        </p:txBody>
      </p:sp>
      <p:pic>
        <p:nvPicPr>
          <p:cNvPr id="20482" name="Picture 2" descr="ÐÐ°ÑÑÐ¸Ð½ÐºÐ¸ Ð¿Ð¾ Ð·Ð°Ð¿ÑÐ¾ÑÑ ÑÐ¾ÑÐ¸Ð°Ð»ÑÐ½ÑÐ¹ ÐºÐ»Ð°ÑÑ ÑÑÐ¾">
            <a:extLst>
              <a:ext uri="{FF2B5EF4-FFF2-40B4-BE49-F238E27FC236}">
                <a16:creationId xmlns:a16="http://schemas.microsoft.com/office/drawing/2014/main" id="{DA4D2B6F-F041-4F8E-8910-8668A6C6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234530"/>
            <a:ext cx="3924515" cy="23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71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6D022-6DAC-46CA-8D1D-645073FA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Ж.Бодрияйяр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02071-072E-412B-BDD9-4C8E06EF4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¶Ð°Ð½ Ð±Ð¾Ð´ÑÐ¸Ð¹ÑÑ ÑÐ¾ÑÐ¸Ð°Ð»ÑÐ½Ð¾Ðµ Ð½ÐµÑÐ°Ð²ÐµÐ½ÑÑÐ²Ð¾">
            <a:extLst>
              <a:ext uri="{FF2B5EF4-FFF2-40B4-BE49-F238E27FC236}">
                <a16:creationId xmlns:a16="http://schemas.microsoft.com/office/drawing/2014/main" id="{17789E23-30EC-4B9D-8DE1-F2506CA7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3267"/>
            <a:ext cx="7197331" cy="53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78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9F973-3C69-4048-9D5D-D66EBB5B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A8C31-6780-4FFD-848A-9F8F47E54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ÐµÑÐ±ÐµÑÑ ÐÐ°ÑÐºÑÐ·Ðµ">
            <a:extLst>
              <a:ext uri="{FF2B5EF4-FFF2-40B4-BE49-F238E27FC236}">
                <a16:creationId xmlns:a16="http://schemas.microsoft.com/office/drawing/2014/main" id="{77137B8F-ADBB-490F-B822-0C9B3887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5618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88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1E3016-0DB6-453E-A11F-FBB9A64E4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Особенности социальной стратификации в России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58B0EF6-A9D5-42BD-8FF7-9D13FE5EE1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43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158F24D9-3E3E-4835-84F7-2B7DEF45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Исследовательские затруднения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7D7E274F-A7BC-491A-A1FD-285B34901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/>
              <a:t>Системы координат, применяемые для анализа социального неравенства в развитых западных обществах и, как правило, описывающие соответствие доходов, уровня человеческого капитала и социально-профессионального статуса, теряют свою объясняющую способность в европейских обществах, в европейских обществах, тяготеющих к тому, что мы называем </a:t>
            </a:r>
            <a:r>
              <a:rPr lang="ru-RU" b="1" dirty="0">
                <a:solidFill>
                  <a:srgbClr val="C00000"/>
                </a:solidFill>
              </a:rPr>
              <a:t>евразийским </a:t>
            </a:r>
            <a:r>
              <a:rPr lang="ru-RU" b="1" dirty="0" err="1">
                <a:solidFill>
                  <a:srgbClr val="C00000"/>
                </a:solidFill>
              </a:rPr>
              <a:t>цивилизационным</a:t>
            </a:r>
            <a:r>
              <a:rPr lang="ru-RU" b="1" dirty="0">
                <a:solidFill>
                  <a:srgbClr val="C00000"/>
                </a:solidFill>
              </a:rPr>
              <a:t> ареалом.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dirty="0"/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/>
              <a:t>Для </a:t>
            </a:r>
            <a:r>
              <a:rPr lang="ru-RU" dirty="0" err="1"/>
              <a:t>этакратических</a:t>
            </a:r>
            <a:r>
              <a:rPr lang="ru-RU" dirty="0"/>
              <a:t> и </a:t>
            </a:r>
            <a:r>
              <a:rPr lang="ru-RU" dirty="0" err="1"/>
              <a:t>полуэтакратических</a:t>
            </a:r>
            <a:r>
              <a:rPr lang="ru-RU" dirty="0"/>
              <a:t> обществ в большей степени характерен менее динамичный режим </a:t>
            </a:r>
            <a:r>
              <a:rPr lang="ru-RU" dirty="0" err="1"/>
              <a:t>межпоколенной</a:t>
            </a:r>
            <a:r>
              <a:rPr lang="ru-RU" dirty="0"/>
              <a:t> социально-профессиональной мобильности (относительной закрытости социальных групп), что в известной степени характеризует эти общества как </a:t>
            </a:r>
            <a:r>
              <a:rPr lang="ru-RU" b="1" dirty="0">
                <a:solidFill>
                  <a:srgbClr val="C00000"/>
                </a:solidFill>
              </a:rPr>
              <a:t>сословные. </a:t>
            </a:r>
          </a:p>
        </p:txBody>
      </p:sp>
      <p:sp>
        <p:nvSpPr>
          <p:cNvPr id="10244" name="Номер слайда 4">
            <a:extLst>
              <a:ext uri="{FF2B5EF4-FFF2-40B4-BE49-F238E27FC236}">
                <a16:creationId xmlns:a16="http://schemas.microsoft.com/office/drawing/2014/main" id="{B6BE940D-B9D7-4836-8806-43255059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367CA0-7168-4185-BB53-4523B1AA6D57}" type="slidenum">
              <a:rPr lang="ru-RU" altLang="ru-RU">
                <a:solidFill>
                  <a:srgbClr val="FFFFFF"/>
                </a:solidFill>
                <a:latin typeface="Georgia" panose="02040502050405020303" pitchFamily="18" charset="0"/>
              </a:rPr>
              <a:pPr eaLnBrk="1" hangingPunct="1"/>
              <a:t>43</a:t>
            </a:fld>
            <a:endParaRPr lang="ru-RU" altLang="ru-RU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64321FB-91C5-4539-A5B4-E96E67D0D4B3}"/>
              </a:ext>
            </a:extLst>
          </p:cNvPr>
          <p:cNvSpPr/>
          <p:nvPr/>
        </p:nvSpPr>
        <p:spPr>
          <a:xfrm>
            <a:off x="714375" y="2857500"/>
            <a:ext cx="357188" cy="3214688"/>
          </a:xfrm>
          <a:prstGeom prst="rect">
            <a:avLst/>
          </a:prstGeom>
          <a:solidFill>
            <a:srgbClr val="A1D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EF207F7-6559-4CB0-AD25-4114F5CD91B7}"/>
              </a:ext>
            </a:extLst>
          </p:cNvPr>
          <p:cNvSpPr/>
          <p:nvPr/>
        </p:nvSpPr>
        <p:spPr>
          <a:xfrm>
            <a:off x="3143250" y="2857500"/>
            <a:ext cx="357188" cy="3214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30B1385-C157-4885-B3B3-E1D136E42102}"/>
              </a:ext>
            </a:extLst>
          </p:cNvPr>
          <p:cNvSpPr/>
          <p:nvPr/>
        </p:nvSpPr>
        <p:spPr>
          <a:xfrm>
            <a:off x="5715000" y="2857500"/>
            <a:ext cx="357188" cy="32146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Заголовок 1">
            <a:extLst>
              <a:ext uri="{FF2B5EF4-FFF2-40B4-BE49-F238E27FC236}">
                <a16:creationId xmlns:a16="http://schemas.microsoft.com/office/drawing/2014/main" id="{83479A7C-FAD7-4558-A7FA-3C86A4AF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/>
              <a:t>Спектр постсоциалистических стран: от ядра этакратической системы к периферии</a:t>
            </a:r>
          </a:p>
        </p:txBody>
      </p:sp>
      <p:sp>
        <p:nvSpPr>
          <p:cNvPr id="9219" name="Номер слайда 4">
            <a:extLst>
              <a:ext uri="{FF2B5EF4-FFF2-40B4-BE49-F238E27FC236}">
                <a16:creationId xmlns:a16="http://schemas.microsoft.com/office/drawing/2014/main" id="{C513D15E-BD1F-4F17-942D-76C0D864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C1C22E-D71F-4D39-87F7-7367A49FE03B}" type="slidenum">
              <a:rPr lang="ru-RU" altLang="ru-RU">
                <a:solidFill>
                  <a:srgbClr val="FFFFFF"/>
                </a:solidFill>
                <a:latin typeface="Georgia" panose="02040502050405020303" pitchFamily="18" charset="0"/>
              </a:rPr>
              <a:pPr eaLnBrk="1" hangingPunct="1"/>
              <a:t>44</a:t>
            </a:fld>
            <a:endParaRPr lang="ru-RU" altLang="ru-RU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8199" name="Line 5">
            <a:extLst>
              <a:ext uri="{FF2B5EF4-FFF2-40B4-BE49-F238E27FC236}">
                <a16:creationId xmlns:a16="http://schemas.microsoft.com/office/drawing/2014/main" id="{DC9EBE88-4442-42B4-B6FC-8A28137C8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2409825"/>
            <a:ext cx="0" cy="3960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6">
            <a:extLst>
              <a:ext uri="{FF2B5EF4-FFF2-40B4-BE49-F238E27FC236}">
                <a16:creationId xmlns:a16="http://schemas.microsoft.com/office/drawing/2014/main" id="{75360DCC-BF04-42A2-AE01-3C2358821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125" y="2409825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Text Box 7">
            <a:extLst>
              <a:ext uri="{FF2B5EF4-FFF2-40B4-BE49-F238E27FC236}">
                <a16:creationId xmlns:a16="http://schemas.microsoft.com/office/drawing/2014/main" id="{43D010D8-4BC9-4304-ABD2-D05FD6CA4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6022975"/>
            <a:ext cx="2665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Georgia" panose="02040502050405020303" pitchFamily="18" charset="0"/>
              </a:rPr>
              <a:t>этакратизм</a:t>
            </a:r>
            <a:endParaRPr lang="en-US" altLang="ru-RU" sz="1500" b="1">
              <a:latin typeface="Georgia" panose="02040502050405020303" pitchFamily="18" charset="0"/>
            </a:endParaRPr>
          </a:p>
          <a:p>
            <a:pPr algn="ctr" eaLnBrk="1" hangingPunct="1"/>
            <a:r>
              <a:rPr lang="en-US" altLang="ru-RU" sz="1500" b="1">
                <a:latin typeface="Georgia" panose="02040502050405020303" pitchFamily="18" charset="0"/>
              </a:rPr>
              <a:t>(</a:t>
            </a:r>
            <a:r>
              <a:rPr lang="ru-RU" altLang="ru-RU" sz="1500" b="1">
                <a:latin typeface="Georgia" panose="02040502050405020303" pitchFamily="18" charset="0"/>
              </a:rPr>
              <a:t>стейтистские режимы</a:t>
            </a:r>
            <a:r>
              <a:rPr lang="en-US" altLang="ru-RU" sz="1500" b="1">
                <a:latin typeface="Georgia" panose="02040502050405020303" pitchFamily="18" charset="0"/>
              </a:rPr>
              <a:t>)</a:t>
            </a:r>
            <a:endParaRPr lang="ru-RU" altLang="ru-RU" sz="1500" b="1">
              <a:latin typeface="Georgia" panose="02040502050405020303" pitchFamily="18" charset="0"/>
            </a:endParaRPr>
          </a:p>
        </p:txBody>
      </p:sp>
      <p:sp>
        <p:nvSpPr>
          <p:cNvPr id="8202" name="Text Box 8">
            <a:extLst>
              <a:ext uri="{FF2B5EF4-FFF2-40B4-BE49-F238E27FC236}">
                <a16:creationId xmlns:a16="http://schemas.microsoft.com/office/drawing/2014/main" id="{F2676C24-FF8B-4D16-9541-976EEF20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6010275"/>
            <a:ext cx="1436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Georgia" panose="02040502050405020303" pitchFamily="18" charset="0"/>
              </a:rPr>
              <a:t>капитализм</a:t>
            </a:r>
          </a:p>
        </p:txBody>
      </p:sp>
      <p:sp>
        <p:nvSpPr>
          <p:cNvPr id="8203" name="Text Box 9">
            <a:extLst>
              <a:ext uri="{FF2B5EF4-FFF2-40B4-BE49-F238E27FC236}">
                <a16:creationId xmlns:a16="http://schemas.microsoft.com/office/drawing/2014/main" id="{3632DA36-7559-4CAB-901E-C9C9A0313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2409825"/>
            <a:ext cx="981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500" b="1">
                <a:latin typeface="Georgia" panose="02040502050405020303" pitchFamily="18" charset="0"/>
              </a:rPr>
              <a:t>“</a:t>
            </a:r>
            <a:r>
              <a:rPr lang="ru-RU" altLang="ru-RU" sz="1500" b="1">
                <a:latin typeface="Georgia" panose="02040502050405020303" pitchFamily="18" charset="0"/>
              </a:rPr>
              <a:t>ЯДРО</a:t>
            </a:r>
            <a:r>
              <a:rPr lang="en-US" altLang="ru-RU" sz="1500" b="1">
                <a:latin typeface="Georgia" panose="02040502050405020303" pitchFamily="18" charset="0"/>
              </a:rPr>
              <a:t>”</a:t>
            </a:r>
            <a:endParaRPr lang="ru-RU" altLang="ru-RU" sz="1500" b="1">
              <a:latin typeface="Georgia" panose="02040502050405020303" pitchFamily="18" charset="0"/>
            </a:endParaRPr>
          </a:p>
        </p:txBody>
      </p:sp>
      <p:sp>
        <p:nvSpPr>
          <p:cNvPr id="8204" name="Text Box 10">
            <a:extLst>
              <a:ext uri="{FF2B5EF4-FFF2-40B4-BE49-F238E27FC236}">
                <a16:creationId xmlns:a16="http://schemas.microsoft.com/office/drawing/2014/main" id="{AC86DCBB-1751-4A44-BD55-37248E4CC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2409825"/>
            <a:ext cx="2417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500" b="1">
                <a:latin typeface="Georgia" panose="02040502050405020303" pitchFamily="18" charset="0"/>
              </a:rPr>
              <a:t>“</a:t>
            </a:r>
            <a:r>
              <a:rPr lang="ru-RU" altLang="ru-RU" sz="1500" b="1">
                <a:latin typeface="Georgia" panose="02040502050405020303" pitchFamily="18" charset="0"/>
              </a:rPr>
              <a:t>ПОЛУПЕРИФЕРИЯ</a:t>
            </a:r>
            <a:r>
              <a:rPr lang="en-US" altLang="ru-RU" sz="1500" b="1">
                <a:latin typeface="Georgia" panose="02040502050405020303" pitchFamily="18" charset="0"/>
              </a:rPr>
              <a:t>”</a:t>
            </a:r>
            <a:endParaRPr lang="ru-RU" altLang="ru-RU" sz="1500" b="1">
              <a:latin typeface="Georgia" panose="02040502050405020303" pitchFamily="18" charset="0"/>
            </a:endParaRPr>
          </a:p>
        </p:txBody>
      </p:sp>
      <p:sp>
        <p:nvSpPr>
          <p:cNvPr id="8205" name="Text Box 11">
            <a:extLst>
              <a:ext uri="{FF2B5EF4-FFF2-40B4-BE49-F238E27FC236}">
                <a16:creationId xmlns:a16="http://schemas.microsoft.com/office/drawing/2014/main" id="{56A13C7C-BCCD-42FF-B745-65144331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2409825"/>
            <a:ext cx="1787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500" b="1">
                <a:latin typeface="Georgia" panose="02040502050405020303" pitchFamily="18" charset="0"/>
              </a:rPr>
              <a:t>“</a:t>
            </a:r>
            <a:r>
              <a:rPr lang="ru-RU" altLang="ru-RU" sz="1500" b="1">
                <a:latin typeface="Georgia" panose="02040502050405020303" pitchFamily="18" charset="0"/>
              </a:rPr>
              <a:t>ПЕРИФЕРИЯ</a:t>
            </a:r>
            <a:r>
              <a:rPr lang="en-US" altLang="ru-RU" sz="1500" b="1">
                <a:latin typeface="Georgia" panose="02040502050405020303" pitchFamily="18" charset="0"/>
              </a:rPr>
              <a:t>”</a:t>
            </a:r>
            <a:endParaRPr lang="ru-RU" altLang="ru-RU" sz="1500" b="1">
              <a:latin typeface="Georgia" panose="02040502050405020303" pitchFamily="18" charset="0"/>
            </a:endParaRPr>
          </a:p>
        </p:txBody>
      </p:sp>
      <p:sp>
        <p:nvSpPr>
          <p:cNvPr id="8206" name="Oval 13">
            <a:extLst>
              <a:ext uri="{FF2B5EF4-FFF2-40B4-BE49-F238E27FC236}">
                <a16:creationId xmlns:a16="http://schemas.microsoft.com/office/drawing/2014/main" id="{59F4BCDB-7BAE-4C58-B67C-1921DB923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3659188"/>
            <a:ext cx="2765425" cy="1416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8207" name="Oval 14">
            <a:extLst>
              <a:ext uri="{FF2B5EF4-FFF2-40B4-BE49-F238E27FC236}">
                <a16:creationId xmlns:a16="http://schemas.microsoft.com/office/drawing/2014/main" id="{B8E2BE9B-C7E1-43DA-A7E7-747C4A7F8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3230563"/>
            <a:ext cx="5721350" cy="227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8208" name="Oval 15">
            <a:extLst>
              <a:ext uri="{FF2B5EF4-FFF2-40B4-BE49-F238E27FC236}">
                <a16:creationId xmlns:a16="http://schemas.microsoft.com/office/drawing/2014/main" id="{1DA75F06-75C4-486B-9B84-A185236CB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914650"/>
            <a:ext cx="8351837" cy="2954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348D635A-90F2-4810-A045-B435BF53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0" y="2698750"/>
            <a:ext cx="571500" cy="324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B7A98046-F0E3-4F44-9FE5-B98C24C38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3857625"/>
            <a:ext cx="2071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Georgia" panose="02040502050405020303" pitchFamily="18" charset="0"/>
              </a:rPr>
              <a:t>Россия + все бывшие</a:t>
            </a:r>
          </a:p>
          <a:p>
            <a:pPr eaLnBrk="1" hangingPunct="1"/>
            <a:r>
              <a:rPr lang="ru-RU" altLang="ru-RU" sz="1400">
                <a:latin typeface="Georgia" panose="02040502050405020303" pitchFamily="18" charset="0"/>
              </a:rPr>
              <a:t>советские республики</a:t>
            </a:r>
          </a:p>
          <a:p>
            <a:pPr eaLnBrk="1" hangingPunct="1"/>
            <a:r>
              <a:rPr lang="ru-RU" altLang="ru-RU" sz="1400">
                <a:latin typeface="Georgia" panose="02040502050405020303" pitchFamily="18" charset="0"/>
              </a:rPr>
              <a:t>за искл. Балтийских</a:t>
            </a:r>
          </a:p>
          <a:p>
            <a:pPr eaLnBrk="1" hangingPunct="1"/>
            <a:r>
              <a:rPr lang="ru-RU" altLang="ru-RU" sz="1400">
                <a:latin typeface="Georgia" panose="02040502050405020303" pitchFamily="18" charset="0"/>
              </a:rPr>
              <a:t>государств и Украины</a:t>
            </a:r>
            <a:endParaRPr lang="en-US" altLang="ru-RU" sz="1400">
              <a:latin typeface="Georgia" panose="02040502050405020303" pitchFamily="18" charset="0"/>
            </a:endParaRP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B242FCDB-B2CC-4F1E-B870-4FB730EAD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4048125"/>
            <a:ext cx="208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Georgia" panose="02040502050405020303" pitchFamily="18" charset="0"/>
              </a:rPr>
              <a:t>Болгария, Румыния,</a:t>
            </a:r>
          </a:p>
          <a:p>
            <a:pPr eaLnBrk="1" hangingPunct="1"/>
            <a:r>
              <a:rPr lang="ru-RU" altLang="ru-RU" sz="1400">
                <a:latin typeface="Georgia" panose="02040502050405020303" pitchFamily="18" charset="0"/>
              </a:rPr>
              <a:t>Сербия, Украина и т.д.</a:t>
            </a: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EAE74AB2-A8D7-40F4-A8D1-35082E60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916363"/>
            <a:ext cx="17510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Georgia" panose="02040502050405020303" pitchFamily="18" charset="0"/>
              </a:rPr>
              <a:t>Польша, Венгрия, </a:t>
            </a:r>
          </a:p>
          <a:p>
            <a:pPr eaLnBrk="1" hangingPunct="1"/>
            <a:r>
              <a:rPr lang="ru-RU" altLang="ru-RU" sz="1400">
                <a:latin typeface="Georgia" panose="02040502050405020303" pitchFamily="18" charset="0"/>
              </a:rPr>
              <a:t>Чехия, Литва, </a:t>
            </a:r>
          </a:p>
          <a:p>
            <a:pPr eaLnBrk="1" hangingPunct="1"/>
            <a:r>
              <a:rPr lang="ru-RU" altLang="ru-RU" sz="1400">
                <a:latin typeface="Georgia" panose="02040502050405020303" pitchFamily="18" charset="0"/>
              </a:rPr>
              <a:t>Латвия, Эстония</a:t>
            </a:r>
          </a:p>
          <a:p>
            <a:pPr eaLnBrk="1" hangingPunct="1"/>
            <a:r>
              <a:rPr lang="ru-RU" altLang="ru-RU" sz="1400">
                <a:latin typeface="Georgia" panose="02040502050405020303" pitchFamily="18" charset="0"/>
              </a:rPr>
              <a:t>И т.д.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959CC-529F-4B1F-A4C6-07AE6FE9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сословия в современном понимании?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70DF0-95ED-4BF9-9B7C-505C9885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/>
              <a:t>Сословия - это искусственные группы, которые создаются государством (</a:t>
            </a:r>
            <a:r>
              <a:rPr lang="ru-RU" b="1" dirty="0" err="1"/>
              <a:t>С.Кордонский</a:t>
            </a:r>
            <a:r>
              <a:rPr lang="ru-RU" b="1" dirty="0"/>
              <a:t>) – </a:t>
            </a:r>
            <a:r>
              <a:rPr lang="ru-RU" sz="2400" dirty="0"/>
              <a:t>например «бюджетники», «служивое сословие» –силовики и др.</a:t>
            </a:r>
          </a:p>
          <a:p>
            <a:pPr algn="ctr"/>
            <a:r>
              <a:rPr lang="ru-RU" b="1" dirty="0"/>
              <a:t>Сословия – это относительно </a:t>
            </a:r>
            <a:r>
              <a:rPr lang="ru-RU" b="1" dirty="0">
                <a:solidFill>
                  <a:srgbClr val="C00000"/>
                </a:solidFill>
              </a:rPr>
              <a:t>замкнутые</a:t>
            </a:r>
            <a:r>
              <a:rPr lang="ru-RU" b="1" dirty="0"/>
              <a:t> социальные группы, принадлежность к которым </a:t>
            </a:r>
            <a:r>
              <a:rPr lang="ru-RU" b="1" dirty="0">
                <a:solidFill>
                  <a:srgbClr val="C00000"/>
                </a:solidFill>
              </a:rPr>
              <a:t>передается по наследству</a:t>
            </a:r>
          </a:p>
          <a:p>
            <a:pPr marL="0" indent="0" algn="ctr">
              <a:buNone/>
            </a:pPr>
            <a:r>
              <a:rPr lang="ru-RU" dirty="0"/>
              <a:t>Отношения по типу - "ресурс - статус - ресурс"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012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5C3DB-18A8-430F-97E6-79F1DA3F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тезисы теории </a:t>
            </a:r>
            <a:r>
              <a:rPr lang="ru-RU" dirty="0" err="1"/>
              <a:t>С.Кордонского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9D4BD-F898-4634-AF44-F7D17F6F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556792"/>
            <a:ext cx="8646132" cy="5045558"/>
          </a:xfrm>
        </p:spPr>
        <p:txBody>
          <a:bodyPr>
            <a:noAutofit/>
          </a:bodyPr>
          <a:lstStyle/>
          <a:p>
            <a:r>
              <a:rPr lang="ru-RU" sz="2000" dirty="0"/>
              <a:t>Сословия – это группы, </a:t>
            </a:r>
            <a:r>
              <a:rPr lang="ru-RU" sz="2000" b="1" dirty="0">
                <a:solidFill>
                  <a:srgbClr val="C00000"/>
                </a:solidFill>
              </a:rPr>
              <a:t>создаваемые государством </a:t>
            </a:r>
            <a:r>
              <a:rPr lang="ru-RU" sz="2000" dirty="0"/>
              <a:t>для решения своих задач. В отличие от классов, которые возникают в ходе расслоения по уровню потребления, сословия создаются для нейтрализации угроз.</a:t>
            </a:r>
          </a:p>
          <a:p>
            <a:r>
              <a:rPr lang="ru-RU" sz="2000" dirty="0"/>
              <a:t>Государство объявило себя </a:t>
            </a:r>
            <a:r>
              <a:rPr lang="ru-RU" sz="2000" b="1" dirty="0">
                <a:solidFill>
                  <a:srgbClr val="C00000"/>
                </a:solidFill>
              </a:rPr>
              <a:t>ресурсным монополистом. </a:t>
            </a:r>
            <a:r>
              <a:rPr lang="ru-RU" sz="2000" dirty="0"/>
              <a:t>Для управления отдельными ресурсами созданы министерства, ведомства, госкорпорации. </a:t>
            </a:r>
          </a:p>
          <a:p>
            <a:r>
              <a:rPr lang="ru-RU" sz="2000" dirty="0"/>
              <a:t>Каждому сословию для его деятельности «полагаются» ресурсы, количество которых ограничено. Ресурсы распределяются государством. Они бывают финансовыми, информационными, властными, сырьевыми и делятся между сословиями </a:t>
            </a:r>
            <a:r>
              <a:rPr lang="ru-RU" sz="2000" b="1" dirty="0">
                <a:solidFill>
                  <a:srgbClr val="C00000"/>
                </a:solidFill>
              </a:rPr>
              <a:t>пропорционально значимости угроз</a:t>
            </a:r>
            <a:r>
              <a:rPr lang="ru-RU" sz="2000" dirty="0"/>
              <a:t>, для нейтрализации которых сословия созданы.</a:t>
            </a:r>
          </a:p>
          <a:p>
            <a:r>
              <a:rPr lang="ru-RU" sz="2000" dirty="0" err="1"/>
              <a:t>Кордонский</a:t>
            </a:r>
            <a:r>
              <a:rPr lang="ru-RU" sz="2000" dirty="0"/>
              <a:t> видит «две России»: </a:t>
            </a:r>
            <a:r>
              <a:rPr lang="ru-RU" sz="2000" b="1" dirty="0">
                <a:solidFill>
                  <a:srgbClr val="C00000"/>
                </a:solidFill>
              </a:rPr>
              <a:t>ядро</a:t>
            </a:r>
            <a:r>
              <a:rPr lang="ru-RU" sz="2000" dirty="0"/>
              <a:t>  (60 проц. населения) (</a:t>
            </a:r>
            <a:r>
              <a:rPr lang="ru-RU" sz="2000" dirty="0" err="1"/>
              <a:t>гослужащие</a:t>
            </a:r>
            <a:r>
              <a:rPr lang="ru-RU" sz="2000" dirty="0"/>
              <a:t> и пенсионеры) и </a:t>
            </a:r>
            <a:r>
              <a:rPr lang="ru-RU" sz="2000" b="1" dirty="0">
                <a:solidFill>
                  <a:srgbClr val="C00000"/>
                </a:solidFill>
              </a:rPr>
              <a:t>пограничный слой (15 проц. населения) </a:t>
            </a:r>
            <a:r>
              <a:rPr lang="ru-RU" sz="2000" dirty="0"/>
              <a:t>(малый бизнес, креативный класс, фрилансеры)</a:t>
            </a:r>
          </a:p>
          <a:p>
            <a:r>
              <a:rPr lang="ru-RU" sz="2000" dirty="0"/>
              <a:t>Между ядром и пограничным слоем есть серьезные противоречия (патриоты и пятая колонна)</a:t>
            </a:r>
          </a:p>
        </p:txBody>
      </p:sp>
    </p:spTree>
    <p:extLst>
      <p:ext uri="{BB962C8B-B14F-4D97-AF65-F5344CB8AC3E}">
        <p14:creationId xmlns:p14="http://schemas.microsoft.com/office/powerpoint/2010/main" val="1423229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DA72-E5A0-42ED-933F-13CA110E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Симон </a:t>
            </a:r>
            <a:r>
              <a:rPr lang="ru-RU" dirty="0" err="1"/>
              <a:t>Кордонский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71878-79C6-4E35-86F6-A8D363023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Ð°ÑÑÐ¸Ð½ÐºÐ¸ Ð¿Ð¾ Ð·Ð°Ð¿ÑÐ¾ÑÑ ÑÐ¸Ð¼Ð¾Ð½ ÐºÐ¾ÑÐ´Ð¾Ð½ÑÐºÐ¸Ð¹">
            <a:extLst>
              <a:ext uri="{FF2B5EF4-FFF2-40B4-BE49-F238E27FC236}">
                <a16:creationId xmlns:a16="http://schemas.microsoft.com/office/drawing/2014/main" id="{6B0C70A1-9C9F-4962-87AD-54BBB8F0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7776864" cy="51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45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врач и пациент взаимоотнош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27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348880"/>
            <a:ext cx="7848872" cy="90300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23"/>
              </a:avLst>
            </a:prstTxWarp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BCA83-C897-4B4D-9280-ABEDA22E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EDC62-292F-4FC2-971B-C2041BEF1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ostnauka.ru/img/2017/09/1vebl.jpg">
            <a:extLst>
              <a:ext uri="{FF2B5EF4-FFF2-40B4-BE49-F238E27FC236}">
                <a16:creationId xmlns:a16="http://schemas.microsoft.com/office/drawing/2014/main" id="{4275A364-2442-4036-8B2E-9F14A2BD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3478566" cy="48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stnauka.ru/img/2017/09/2veber.jpg">
            <a:extLst>
              <a:ext uri="{FF2B5EF4-FFF2-40B4-BE49-F238E27FC236}">
                <a16:creationId xmlns:a16="http://schemas.microsoft.com/office/drawing/2014/main" id="{3234D617-85B6-414E-BED6-6E272B7C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0435"/>
            <a:ext cx="3478566" cy="48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12568-527D-4F50-B283-CED951D2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118EC-55B1-464F-801A-7807BF6E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ru-RU" b="1" i="1" dirty="0"/>
              <a:t>Уорнер У.Л.</a:t>
            </a:r>
            <a:r>
              <a:rPr lang="ru-RU" b="1" dirty="0"/>
              <a:t>, цикл «Янки-Сити»</a:t>
            </a:r>
            <a:endParaRPr lang="ru-RU" dirty="0"/>
          </a:p>
        </p:txBody>
      </p:sp>
      <p:pic>
        <p:nvPicPr>
          <p:cNvPr id="2050" name="Picture 2" descr="https://postnauka.ru/img/2017/09/3yorner.jpg">
            <a:extLst>
              <a:ext uri="{FF2B5EF4-FFF2-40B4-BE49-F238E27FC236}">
                <a16:creationId xmlns:a16="http://schemas.microsoft.com/office/drawing/2014/main" id="{5524F7C4-AECD-4A6B-B9DE-7BA68955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4215"/>
            <a:ext cx="3816424" cy="53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4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022EB-92B8-46B5-839D-3F43E98C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22FBA-65C4-42DD-9737-79040DEB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r>
              <a:rPr lang="ru-RU" dirty="0" err="1"/>
              <a:t>Бурдье</a:t>
            </a:r>
            <a:r>
              <a:rPr lang="ru-RU" dirty="0"/>
              <a:t> П. </a:t>
            </a:r>
            <a:r>
              <a:rPr lang="ru-RU" b="1" dirty="0"/>
              <a:t>Различение. М.: РОССПЭН, 2004</a:t>
            </a:r>
            <a:endParaRPr lang="ru-RU" dirty="0"/>
          </a:p>
        </p:txBody>
      </p:sp>
      <p:pic>
        <p:nvPicPr>
          <p:cNvPr id="4" name="Picture 4" descr="https://postnauka.ru/img/2017/09/5burd.jpg">
            <a:extLst>
              <a:ext uri="{FF2B5EF4-FFF2-40B4-BE49-F238E27FC236}">
                <a16:creationId xmlns:a16="http://schemas.microsoft.com/office/drawing/2014/main" id="{469DE5DE-E2F5-4281-AF2B-F8576807E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8158"/>
            <a:ext cx="3691084" cy="52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2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5E3D0-0EE7-45BF-BDC6-A013C558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CDA46-F67F-41C9-B6CD-3900AABA6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13B90713-0DD4-4DBA-87A1-00E3600A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0"/>
            <a:ext cx="5443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0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>
            <a:extLst>
              <a:ext uri="{FF2B5EF4-FFF2-40B4-BE49-F238E27FC236}">
                <a16:creationId xmlns:a16="http://schemas.microsoft.com/office/drawing/2014/main" id="{DA5E6DA6-C09A-4259-9A7D-6095CAD38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algn="ctr" eaLnBrk="1" hangingPunct="1">
              <a:buFont typeface="Wingdings 2" panose="05020102010507070707" pitchFamily="18" charset="2"/>
              <a:buNone/>
            </a:pPr>
            <a:r>
              <a:rPr lang="ru-RU" altLang="ru-RU" b="1" i="1" dirty="0"/>
              <a:t>Социальное неравенство</a:t>
            </a:r>
            <a:r>
              <a:rPr lang="ru-RU" altLang="ru-RU" dirty="0"/>
              <a:t> – форма социальной дифференциации, при которой отдельные индивиды, социальные группы, слои, классы находятся на разных ступенях вертикальной социальной иерархии и обладают неравными жизненными шансами и возможностями удовлетворения потребностей.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1548</Words>
  <Application>Microsoft Office PowerPoint</Application>
  <PresentationFormat>Экран (4:3)</PresentationFormat>
  <Paragraphs>228</Paragraphs>
  <Slides>49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2" baseType="lpstr">
      <vt:lpstr>Arial</vt:lpstr>
      <vt:lpstr>Arial Black</vt:lpstr>
      <vt:lpstr>Arial Unicode MS</vt:lpstr>
      <vt:lpstr>Bookman Old Style</vt:lpstr>
      <vt:lpstr>Calibri</vt:lpstr>
      <vt:lpstr>Courier New</vt:lpstr>
      <vt:lpstr>Georgia</vt:lpstr>
      <vt:lpstr>Gill Sans MT</vt:lpstr>
      <vt:lpstr>Impact</vt:lpstr>
      <vt:lpstr>Times New Roman</vt:lpstr>
      <vt:lpstr>Wingdings 2</vt:lpstr>
      <vt:lpstr>Wingdings 3</vt:lpstr>
      <vt:lpstr>Тема Office</vt:lpstr>
      <vt:lpstr>      Социальная стратификация  лекция для студентов 1 курса направления «Менеджмент»  по дисциплине социология    </vt:lpstr>
      <vt:lpstr>План лекции</vt:lpstr>
      <vt:lpstr>Цель лекции</vt:lpstr>
      <vt:lpstr>Литература</vt:lpstr>
      <vt:lpstr>Литература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Страта – социальный слой людей, имеющих схожие признаки по доходам, власти, образованию, престижу.</vt:lpstr>
      <vt:lpstr>Любая социальная стратификация (неравенство) строится на принципе монополизации на ресурсы и «жизненные шансы» элитой и попыткой передачи этого по наследству (М.Соколов).  Разные типы стратификации предполагают разные способы этой монополизации</vt:lpstr>
      <vt:lpstr>Способы монополизации ресурсов</vt:lpstr>
      <vt:lpstr>Презентация PowerPoint</vt:lpstr>
      <vt:lpstr>Теории социальной стратификации и социальной мобильности</vt:lpstr>
      <vt:lpstr>Теории социальной стратификации и социальной мобильности</vt:lpstr>
      <vt:lpstr>Презентация PowerPoint</vt:lpstr>
      <vt:lpstr>Презентация PowerPoint</vt:lpstr>
      <vt:lpstr>Методика изучения проблемы бедности и неравенства доходов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Статусная консистентность</vt:lpstr>
      <vt:lpstr>Этническая иерархия в США</vt:lpstr>
      <vt:lpstr>Р.Дарендорф</vt:lpstr>
      <vt:lpstr>Социальная страт-ия российского общества Т.Н. Заславской</vt:lpstr>
      <vt:lpstr>Яппи – революция менеджеров</vt:lpstr>
      <vt:lpstr>Классификация мобильности</vt:lpstr>
      <vt:lpstr>Презентация PowerPoint</vt:lpstr>
      <vt:lpstr>Презентация PowerPoint</vt:lpstr>
      <vt:lpstr>Постмодернисты о социальной стратификации</vt:lpstr>
      <vt:lpstr>Габитус (П.Бурдье)</vt:lpstr>
      <vt:lpstr>Презентация PowerPoint</vt:lpstr>
      <vt:lpstr>Ж. Деррида и дискурс справедливости</vt:lpstr>
      <vt:lpstr>Презентация PowerPoint</vt:lpstr>
      <vt:lpstr>Ж.Бодрийяр</vt:lpstr>
      <vt:lpstr>Ж.Бодрияйяр </vt:lpstr>
      <vt:lpstr>Презентация PowerPoint</vt:lpstr>
      <vt:lpstr>Особенности социальной стратификации в России </vt:lpstr>
      <vt:lpstr>Исследовательские затруднения</vt:lpstr>
      <vt:lpstr>Спектр постсоциалистических стран: от ядра этакратической системы к периферии</vt:lpstr>
      <vt:lpstr>Что такое сословия в современном понимании?</vt:lpstr>
      <vt:lpstr>Основные тезисы теории С.Кордонского </vt:lpstr>
      <vt:lpstr>Симон Кордонский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проектирования процесса обучения</dc:title>
  <dc:creator>1</dc:creator>
  <cp:lastModifiedBy>Lenovo</cp:lastModifiedBy>
  <cp:revision>168</cp:revision>
  <dcterms:created xsi:type="dcterms:W3CDTF">2017-11-17T07:03:52Z</dcterms:created>
  <dcterms:modified xsi:type="dcterms:W3CDTF">2020-11-12T04:39:31Z</dcterms:modified>
</cp:coreProperties>
</file>