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770" r:id="rId1"/>
  </p:sldMasterIdLst>
  <p:notesMasterIdLst>
    <p:notesMasterId r:id="rId49"/>
  </p:notesMasterIdLst>
  <p:handoutMasterIdLst>
    <p:handoutMasterId r:id="rId50"/>
  </p:handoutMasterIdLst>
  <p:sldIdLst>
    <p:sldId id="292" r:id="rId2"/>
    <p:sldId id="374" r:id="rId3"/>
    <p:sldId id="510" r:id="rId4"/>
    <p:sldId id="573" r:id="rId5"/>
    <p:sldId id="558" r:id="rId6"/>
    <p:sldId id="511" r:id="rId7"/>
    <p:sldId id="514" r:id="rId8"/>
    <p:sldId id="505" r:id="rId9"/>
    <p:sldId id="523" r:id="rId10"/>
    <p:sldId id="538" r:id="rId11"/>
    <p:sldId id="540" r:id="rId12"/>
    <p:sldId id="527" r:id="rId13"/>
    <p:sldId id="522" r:id="rId14"/>
    <p:sldId id="539" r:id="rId15"/>
    <p:sldId id="532" r:id="rId16"/>
    <p:sldId id="506" r:id="rId17"/>
    <p:sldId id="541" r:id="rId18"/>
    <p:sldId id="526" r:id="rId19"/>
    <p:sldId id="529" r:id="rId20"/>
    <p:sldId id="530" r:id="rId21"/>
    <p:sldId id="531" r:id="rId22"/>
    <p:sldId id="507" r:id="rId23"/>
    <p:sldId id="528" r:id="rId24"/>
    <p:sldId id="512" r:id="rId25"/>
    <p:sldId id="517" r:id="rId26"/>
    <p:sldId id="513" r:id="rId27"/>
    <p:sldId id="508" r:id="rId28"/>
    <p:sldId id="518" r:id="rId29"/>
    <p:sldId id="533" r:id="rId30"/>
    <p:sldId id="570" r:id="rId31"/>
    <p:sldId id="568" r:id="rId32"/>
    <p:sldId id="565" r:id="rId33"/>
    <p:sldId id="569" r:id="rId34"/>
    <p:sldId id="556" r:id="rId35"/>
    <p:sldId id="557" r:id="rId36"/>
    <p:sldId id="554" r:id="rId37"/>
    <p:sldId id="543" r:id="rId38"/>
    <p:sldId id="544" r:id="rId39"/>
    <p:sldId id="545" r:id="rId40"/>
    <p:sldId id="534" r:id="rId41"/>
    <p:sldId id="546" r:id="rId42"/>
    <p:sldId id="571" r:id="rId43"/>
    <p:sldId id="572" r:id="rId44"/>
    <p:sldId id="373" r:id="rId45"/>
    <p:sldId id="559" r:id="rId46"/>
    <p:sldId id="536" r:id="rId47"/>
    <p:sldId id="495" r:id="rId48"/>
  </p:sldIdLst>
  <p:sldSz cx="9144000" cy="6858000" type="screen4x3"/>
  <p:notesSz cx="9942513" cy="6815138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7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47B6"/>
    <a:srgbClr val="003399"/>
    <a:srgbClr val="1547B7"/>
    <a:srgbClr val="993300"/>
    <a:srgbClr val="000099"/>
    <a:srgbClr val="0959B2"/>
    <a:srgbClr val="F8C301"/>
    <a:srgbClr val="CC6600"/>
    <a:srgbClr val="FF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85" autoAdjust="0"/>
  </p:normalViewPr>
  <p:slideViewPr>
    <p:cSldViewPr showGuides="1">
      <p:cViewPr varScale="1">
        <p:scale>
          <a:sx n="125" d="100"/>
          <a:sy n="12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123" d="100"/>
          <a:sy n="123" d="100"/>
        </p:scale>
        <p:origin x="1638" y="108"/>
      </p:cViewPr>
      <p:guideLst>
        <p:guide orient="horz" pos="2147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72050" y="6410326"/>
            <a:ext cx="2119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AEB04FC8-ED15-4127-9AB7-A94C780658F7}" type="datetime8">
              <a:rPr lang="ru-RU"/>
              <a:pPr>
                <a:defRPr/>
              </a:pPr>
              <a:t>09.01.2021 17:03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82676" y="6359525"/>
            <a:ext cx="3889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550151" y="6359525"/>
            <a:ext cx="138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99928758-4F46-4BB8-87D0-608546AA7D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798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5187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7" y="3236913"/>
            <a:ext cx="72945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9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73826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9" y="6473826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3A3332-FDB5-4BC3-8DB5-AE92543385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9622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79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99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69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69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69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89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40D3-B06D-4AB4-A85B-50212F1A987A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89CE-F93A-404E-A6DB-E278FD98B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5184"/>
            <a:ext cx="4602863" cy="17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2409"/>
      </p:ext>
    </p:extLst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E533-804D-42C1-960A-58829F29D8C5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3D29-10CF-450B-B7C6-EE9F6DFCC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08892"/>
      </p:ext>
    </p:extLst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C51A-0E11-476D-95CB-D749B160769B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7351-CBB4-45E7-A6F2-B957FB5BA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084295"/>
      </p:ext>
    </p:extLst>
  </p:cSld>
  <p:clrMapOvr>
    <a:masterClrMapping/>
  </p:clrMapOvr>
  <p:transition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73163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219200" y="6248400"/>
            <a:ext cx="2819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65E51-4D49-425B-9A25-BF29158CF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38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190501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916113"/>
            <a:ext cx="3429000" cy="4114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1600" y="1916113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1880" y="6356350"/>
            <a:ext cx="951384" cy="365125"/>
          </a:xfrm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58DD93BF-5D2C-4EEE-B110-1A7C89C4C75C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99992" y="6356350"/>
            <a:ext cx="3615680" cy="365125"/>
          </a:xfrm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2C5BE45E-C9BB-4AE1-A083-5243A426338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1424052"/>
      </p:ext>
    </p:extLst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7559" y="6520259"/>
            <a:ext cx="1023392" cy="365125"/>
          </a:xfrm>
        </p:spPr>
        <p:txBody>
          <a:bodyPr/>
          <a:lstStyle>
            <a:lvl1pPr algn="r"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87679" y="6520259"/>
            <a:ext cx="3543672" cy="365125"/>
          </a:xfrm>
        </p:spPr>
        <p:txBody>
          <a:bodyPr/>
          <a:lstStyle>
            <a:lvl1pPr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72" y="274638"/>
            <a:ext cx="800639" cy="951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3"/>
            <a:ext cx="348282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2261"/>
      </p:ext>
    </p:extLst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FA7E-F34F-40A5-880F-6F25ABA38237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375F-ED4C-4D03-8799-0C32D76C3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164614"/>
      </p:ext>
    </p:extLst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5331-8C46-4649-926B-B2D662C2B406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F5E8-C54E-445A-B000-6A4FB1586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913457"/>
      </p:ext>
    </p:extLst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E44D-7229-4064-ADAA-F07CA8E832DC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A7CA-B78E-4D6F-AE25-9781E1DB1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315406"/>
      </p:ext>
    </p:extLst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23A4-58AA-4E16-B26A-2C07981CF83A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DFF5-3B88-4BAB-94B3-0198DC272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84117"/>
      </p:ext>
    </p:extLst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25A8-13F6-4827-BB2C-D440DA7202F3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222F-EF81-4B23-B631-32788856F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138408"/>
      </p:ext>
    </p:extLst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277D-05CC-4FAE-B311-6B750A258AEA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2FC5-3127-4F8F-8193-2A3DC59460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618341"/>
      </p:ext>
    </p:extLst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115F-475C-4941-80CC-5C6BF2374D46}" type="datetime1">
              <a:rPr lang="ru-RU" smtClean="0"/>
              <a:pPr>
                <a:defRPr/>
              </a:pPr>
              <a:t>09.01.2021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C44B-3B13-4ECE-9958-DF9B583E4E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730190"/>
      </p:ext>
    </p:extLst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274638"/>
            <a:ext cx="7430783" cy="10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92276"/>
            <a:ext cx="8229600" cy="456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91880" y="6520259"/>
            <a:ext cx="102339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eaLnBrk="1" hangingPunct="1">
              <a:defRPr sz="1100">
                <a:solidFill>
                  <a:srgbClr val="1547B7"/>
                </a:solidFill>
                <a:latin typeface="Arial" charset="0"/>
              </a:defRPr>
            </a:lvl1pPr>
          </a:lstStyle>
          <a:p>
            <a:pPr>
              <a:defRPr/>
            </a:pPr>
            <a:fld id="{68827B23-F1DA-4F01-8D46-8C7C9C9E3874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0" y="6520259"/>
            <a:ext cx="354367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eaLnBrk="1" hangingPunct="1">
              <a:defRPr sz="1100" smtClean="0">
                <a:solidFill>
                  <a:srgbClr val="1547B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dirty="0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520259"/>
            <a:ext cx="514400" cy="365125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1547B7"/>
                </a:solidFill>
              </a:defRPr>
            </a:lvl1pPr>
          </a:lstStyle>
          <a:p>
            <a:pPr>
              <a:defRPr/>
            </a:pPr>
            <a:fld id="{02786723-4739-4497-A3C3-7BA6394FF4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71" r:id="rId12"/>
    <p:sldLayoutId id="2147484172" r:id="rId13"/>
  </p:sldLayoutIdLst>
  <p:transition>
    <p:cover dir="lu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entlibrary.ru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78896" cy="10661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/>
              <a:t>ВОЛГОГРАДСКИЙ ГОСУДАРСТВЕННЫЙ МЕДИЦИНСКИЙ УНИВЕРСИТЕТ</a:t>
            </a:r>
            <a:br>
              <a:rPr lang="ru-RU" sz="1600" dirty="0"/>
            </a:br>
            <a:r>
              <a:rPr lang="ru-RU" sz="1600" dirty="0">
                <a:ea typeface="Calibri" pitchFamily="34" charset="0"/>
                <a:cs typeface="Times New Roman" pitchFamily="18" charset="0"/>
              </a:rPr>
              <a:t>КАФЕДРА</a:t>
            </a:r>
            <a:r>
              <a:rPr lang="ru-RU" sz="1600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МЕДИКО-СОЦИАЛЬНЫХ ТЕХНОЛОГИЙ</a:t>
            </a:r>
            <a:r>
              <a:rPr lang="ru-RU" sz="16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КУРСОМ ПЕДАГОГИКИ И ОБРАЗОВАТЕЛЬНЫХ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ТЕХНОЛОГИЙ  ДПО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Лекция </a:t>
            </a:r>
            <a:r>
              <a:rPr lang="ru-RU" sz="2800" b="1" dirty="0" smtClean="0">
                <a:solidFill>
                  <a:srgbClr val="7030A0"/>
                </a:solidFill>
              </a:rPr>
              <a:t>19</a:t>
            </a:r>
            <a:endParaRPr lang="ru-RU" sz="2800" b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по «Теории социальной работы»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 для студентов отделения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«Социальная работа»</a:t>
            </a:r>
          </a:p>
          <a:p>
            <a:pPr marL="0" indent="0" algn="ctr">
              <a:buNone/>
            </a:pPr>
            <a:r>
              <a:rPr lang="x-none" sz="3600" b="1">
                <a:solidFill>
                  <a:srgbClr val="1547B6"/>
                </a:solidFill>
              </a:rPr>
              <a:t>Человек – предмет целостного познания и субъект социальной работы</a:t>
            </a:r>
            <a:endParaRPr lang="ru-RU" sz="3600" dirty="0">
              <a:solidFill>
                <a:srgbClr val="1547B6"/>
              </a:solidFill>
            </a:endParaRPr>
          </a:p>
          <a:p>
            <a:pPr marL="0" indent="0" algn="just">
              <a:buNone/>
            </a:pPr>
            <a:endParaRPr lang="ru-RU" altLang="ru-RU" sz="3600" dirty="0" smtClean="0">
              <a:solidFill>
                <a:srgbClr val="1547B6"/>
              </a:solidFill>
            </a:endParaRPr>
          </a:p>
          <a:p>
            <a:pPr marL="0" indent="0" algn="r"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Д.пед.н</a:t>
            </a:r>
            <a:r>
              <a:rPr lang="ru-RU" altLang="ru-RU" sz="2400" dirty="0" smtClean="0">
                <a:solidFill>
                  <a:srgbClr val="002060"/>
                </a:solidFill>
              </a:rPr>
              <a:t>. А.И. </a:t>
            </a:r>
            <a:r>
              <a:rPr lang="ru-RU" altLang="ru-RU" sz="2400" dirty="0" err="1" smtClean="0">
                <a:solidFill>
                  <a:srgbClr val="002060"/>
                </a:solidFill>
              </a:rPr>
              <a:t>Артюхина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1547B6"/>
                </a:solidFill>
              </a:rPr>
              <a:t>       Волгоград 2021</a:t>
            </a:r>
            <a:endParaRPr lang="ru-RU" sz="2800" b="1" dirty="0">
              <a:solidFill>
                <a:srgbClr val="1547B6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Рисунок 1" descr="Описание: 4215-logotip_volgg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1783879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0a2ae59b0b7e5ee1c62e80d684812ac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8558" y="-5680"/>
            <a:ext cx="1800225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0196652"/>
      </p:ext>
    </p:extLst>
  </p:cSld>
  <p:clrMapOvr>
    <a:masterClrMapping/>
  </p:clrMapOvr>
  <p:transition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20482" name="Picture 2" descr="http://cf.ppt-online.org/files/slide/r/RYEhXTyaH6OuKMtLjpNng8fl2WP9mqCrs7wID3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3667"/>
      </p:ext>
    </p:extLst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15362" name="Picture 2" descr="http://cf.ppt-online.org/files/slide/r/RYEhXTyaH6OuKMtLjpNng8fl2WP9mqCrs7wID3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02699"/>
      </p:ext>
    </p:extLst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22530" name="Picture 2" descr="http://cf.ppt-online.org/files/slide/r/RYEhXTyaH6OuKMtLjpNng8fl2WP9mqCrs7wID3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1" y="38211"/>
            <a:ext cx="9144000" cy="68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6525"/>
      </p:ext>
    </p:extLst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12292" name="Picture 4" descr="http://cf.ppt-online.org/files/slide/r/RYEhXTyaH6OuKMtLjpNng8fl2WP9mqCrs7wID3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72017"/>
      </p:ext>
    </p:extLst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16386" name="Picture 2" descr="https://im2-tub-ru.yandex.net/i?id=21084868b88ad56d559284496161317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44000" cy="67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80905"/>
      </p:ext>
    </p:extLst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29698" name="Picture 2" descr="https://im1-tub-ru.yandex.net/i?id=2f1a0e1a877ce8815f12c0141679711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91267"/>
      </p:ext>
    </p:extLst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2050" name="Picture 2" descr="https://im1-tub-ru.yandex.net/i?id=685a5a141974c5f714432830a500fdbb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488832" cy="65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793"/>
      </p:ext>
    </p:extLst>
  </p:cSld>
  <p:clrMapOvr>
    <a:masterClrMapping/>
  </p:clrMapOvr>
  <p:transition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5122" name="Picture 2" descr="https://im3-tub-ru.yandex.net/i?id=80885eeb147e1f7ba01f93315015f798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71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64288" y="6525344"/>
            <a:ext cx="1656184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74367"/>
      </p:ext>
    </p:extLst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21506" name="Picture 2" descr="https://im0-tub-ru.yandex.net/i?id=c76987865f10cf88f456cf293ffb421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" y="-1"/>
            <a:ext cx="91096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14586"/>
      </p:ext>
    </p:extLst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24578" name="Picture 2" descr="https://fs00.infourok.ru/images/doc/128/149716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66756"/>
      </p:ext>
    </p:extLst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896" y="116632"/>
            <a:ext cx="7430783" cy="1066130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Стратегия </a:t>
            </a:r>
            <a:r>
              <a:rPr lang="ru-RU" sz="2400" dirty="0"/>
              <a:t>социальной работы заключается в</a:t>
            </a:r>
            <a:br>
              <a:rPr lang="ru-RU" sz="2400" dirty="0"/>
            </a:br>
            <a:r>
              <a:rPr lang="ru-RU" sz="2400" dirty="0"/>
              <a:t> изучении человека, в его целостности, </a:t>
            </a:r>
            <a:r>
              <a:rPr lang="ru-RU" sz="2400" dirty="0" smtClean="0"/>
              <a:t> его </a:t>
            </a:r>
            <a:r>
              <a:rPr lang="ru-RU" sz="2400" dirty="0"/>
              <a:t>мира, его индивидуальности и универсальности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</a:t>
            </a:r>
            <a:r>
              <a:rPr lang="ru-RU" sz="1600" dirty="0" smtClean="0"/>
              <a:t>М</a:t>
            </a:r>
            <a:r>
              <a:rPr lang="ru-RU" sz="1600" dirty="0"/>
              <a:t>. В. Ромм, Т. А. Ромм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7" name="Picture 49" descr="arrow_metal0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979613"/>
            <a:ext cx="25431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4"/>
          <p:cNvGrpSpPr>
            <a:grpSpLocks/>
          </p:cNvGrpSpPr>
          <p:nvPr/>
        </p:nvGrpSpPr>
        <p:grpSpPr bwMode="auto">
          <a:xfrm flipV="1">
            <a:off x="3725330" y="4212931"/>
            <a:ext cx="755402" cy="606375"/>
            <a:chOff x="2543" y="1006"/>
            <a:chExt cx="416" cy="416"/>
          </a:xfrm>
        </p:grpSpPr>
        <p:sp>
          <p:nvSpPr>
            <p:cNvPr id="10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3" name="Picture 5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5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3761115" y="2857860"/>
            <a:ext cx="794151" cy="632020"/>
            <a:chOff x="3071" y="1006"/>
            <a:chExt cx="416" cy="416"/>
          </a:xfrm>
        </p:grpSpPr>
        <p:sp>
          <p:nvSpPr>
            <p:cNvPr id="1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20" name="Picture 6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8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94"/>
          <p:cNvGrpSpPr>
            <a:grpSpLocks/>
          </p:cNvGrpSpPr>
          <p:nvPr/>
        </p:nvGrpSpPr>
        <p:grpSpPr bwMode="auto">
          <a:xfrm flipV="1">
            <a:off x="3737948" y="1980029"/>
            <a:ext cx="755402" cy="606375"/>
            <a:chOff x="2543" y="1006"/>
            <a:chExt cx="416" cy="416"/>
          </a:xfrm>
        </p:grpSpPr>
        <p:sp>
          <p:nvSpPr>
            <p:cNvPr id="24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7" name="Picture 5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9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93"/>
          <p:cNvGrpSpPr>
            <a:grpSpLocks/>
          </p:cNvGrpSpPr>
          <p:nvPr/>
        </p:nvGrpSpPr>
        <p:grpSpPr bwMode="auto">
          <a:xfrm>
            <a:off x="3649265" y="5394286"/>
            <a:ext cx="794151" cy="632020"/>
            <a:chOff x="3071" y="1006"/>
            <a:chExt cx="416" cy="416"/>
          </a:xfrm>
        </p:grpSpPr>
        <p:sp>
          <p:nvSpPr>
            <p:cNvPr id="31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4" name="Picture 64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36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8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588467" y="16961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Содержание понятия «сущность человека»: многообразие подходов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588467" y="37890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Классификация наиболее распространенных теоретических моделей социальной работы в связи с разными теоретическими взглядами на человека и его </a:t>
            </a:r>
            <a:r>
              <a:rPr lang="ru-RU" dirty="0" smtClean="0"/>
              <a:t>сущность.</a:t>
            </a:r>
          </a:p>
          <a:p>
            <a:endParaRPr lang="ru-RU" dirty="0"/>
          </a:p>
          <a:p>
            <a:r>
              <a:rPr lang="ru-RU" dirty="0"/>
              <a:t>Человек как объект социального воздействия и субъект собственного изменения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16016" y="28435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Человек в системе социальных связей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105112124"/>
      </p:ext>
    </p:extLst>
  </p:cSld>
  <p:clrMapOvr>
    <a:masterClrMapping/>
  </p:clrMapOvr>
  <p:transition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25602" name="Picture 2" descr="http://zero50x.myjino.ru/allpic/12/5980-img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27324"/>
      </p:ext>
    </p:extLst>
  </p:cSld>
  <p:clrMapOvr>
    <a:masterClrMapping/>
  </p:clrMapOvr>
  <p:transition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26626" name="Picture 2" descr="http://textarchive.ru/images/607/1212389/m59931a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8883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30277"/>
      </p:ext>
    </p:extLst>
  </p:cSld>
  <p:clrMapOvr>
    <a:masterClrMapping/>
  </p:clrMapOvr>
  <p:transition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3074" name="Picture 2" descr="https://im0-tub-ru.yandex.net/i?id=4d0a26b4fed26224d795d8aa5710539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2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33163"/>
      </p:ext>
    </p:extLst>
  </p:cSld>
  <p:clrMapOvr>
    <a:masterClrMapping/>
  </p:clrMapOvr>
  <p:transition>
    <p:cover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23554" name="Picture 2" descr="https://ds03.infourok.ru/uploads/ex/0e6d/00041994-14637648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" y="-569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52674"/>
      </p:ext>
    </p:extLst>
  </p:cSld>
  <p:clrMapOvr>
    <a:masterClrMapping/>
  </p:clrMapOvr>
  <p:transition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8194" name="Picture 2" descr="http://www.studfiles.ru/html/2706/610/html_XVmP8xKWPI.mW03/htmlconvd-374jNh_html_2dae49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416824" cy="56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11367"/>
      </p:ext>
    </p:extLst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Человек как предмет познания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13314" name="Picture 2" descr="https://im0-tub-ru.yandex.net/i?id=c40424b216ea6ffc97485f0124ef2db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85500"/>
      </p:ext>
    </p:extLst>
  </p:cSld>
  <p:clrMapOvr>
    <a:masterClrMapping/>
  </p:clrMapOvr>
  <p:transition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как предмет познания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9218" name="Picture 2" descr="https://im0-tub-ru.yandex.net/i?id=62186e20a63bbf142462b1a5c787351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9644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26231"/>
      </p:ext>
    </p:extLst>
  </p:cSld>
  <p:clrMapOvr>
    <a:masterClrMapping/>
  </p:clrMapOvr>
  <p:transition>
    <p:cover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4098" name="Picture 2" descr="http://refy.ru/images/78/139504756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496944" cy="50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88640"/>
            <a:ext cx="79402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Основные подходы к  проблеме соотношения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биологического и социального в человеке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02163"/>
      </p:ext>
    </p:extLst>
  </p:cSld>
  <p:clrMapOvr>
    <a:masterClrMapping/>
  </p:clrMapOvr>
  <p:transition>
    <p:cover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личности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14338" name="Picture 2" descr="http://ok-t.ru/studopediaru/baza17/2439638645378.files/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969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m2-tub-ru.yandex.net/i?id=e46e6c384fbdbd59872a969931d7f942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3771"/>
            <a:ext cx="2700908" cy="1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46310"/>
      </p:ext>
    </p:extLst>
  </p:cSld>
  <p:clrMapOvr>
    <a:masterClrMapping/>
  </p:clrMapOvr>
  <p:transition>
    <p:cover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pic>
        <p:nvPicPr>
          <p:cNvPr id="30722" name="Picture 2" descr="https://im0-tub-ru.yandex.net/i?id=8225cce6bde9595d4f8a104087e08e9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1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1-tub-ru.yandex.net/i?id=bb6d0f260758247b9359411b0e5fff86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3" y="4509120"/>
            <a:ext cx="1849379" cy="24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88896"/>
      </p:ext>
    </p:extLst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бытия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6146" name="Picture 2" descr="http://blog.liga.net/pics/vshimko/2016-09-16%20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33" y="1268760"/>
            <a:ext cx="7403767" cy="50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1-tub-ru.yandex.net/i?id=c3e1421562262efdbbe9e650fca187cc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2677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59859"/>
      </p:ext>
    </p:extLst>
  </p:cSld>
  <p:clrMapOvr>
    <a:masterClrMapping/>
  </p:clrMapOvr>
  <p:transition>
    <p:cover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pic>
        <p:nvPicPr>
          <p:cNvPr id="6146" name="Picture 2" descr="https://cf2.ppt-online.org/files2/slide/j/jgfSsLvDXM37TpAJBP0Yytho5V2kNdFHU4C6ROnbe/slide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073008" cy="68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989868"/>
      </p:ext>
    </p:extLst>
  </p:cSld>
  <p:clrMapOvr>
    <a:masterClrMapping/>
  </p:clrMapOvr>
  <p:transition>
    <p:cover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pic>
        <p:nvPicPr>
          <p:cNvPr id="5122" name="Picture 2" descr="https://thepresentation.ru/img/thumbs/bda61b0ffb863c410291763ec50b4c4f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08504" cy="67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63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</a:t>
            </a:r>
            <a:r>
              <a:rPr lang="x-none" sz="2000" smtClean="0"/>
              <a:t>Жизнь </a:t>
            </a:r>
            <a:r>
              <a:rPr lang="x-none" sz="2000"/>
              <a:t>и смерть, страдание и счастье, порабощение и свобода</a:t>
            </a:r>
            <a:r>
              <a:rPr lang="x-none" sz="2000" smtClean="0"/>
              <a:t>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x-none" sz="2000" smtClean="0"/>
              <a:t> </a:t>
            </a:r>
            <a:r>
              <a:rPr lang="ru-RU" sz="2000" dirty="0" smtClean="0"/>
              <a:t>      </a:t>
            </a:r>
            <a:r>
              <a:rPr lang="x-none" sz="2000" smtClean="0"/>
              <a:t>Индивидуальные</a:t>
            </a:r>
            <a:r>
              <a:rPr lang="x-none" sz="2000"/>
              <a:t>, социальные и глобальные проблемы </a:t>
            </a:r>
            <a:r>
              <a:rPr lang="x-none" sz="2000" smtClean="0"/>
              <a:t>человек</a:t>
            </a:r>
            <a:r>
              <a:rPr lang="ru-RU" sz="2000" dirty="0" smtClean="0"/>
              <a:t>а.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  <a:r>
              <a:rPr lang="x-none" sz="2000" smtClean="0"/>
              <a:t>Философские </a:t>
            </a:r>
            <a:r>
              <a:rPr lang="x-none" sz="2000"/>
              <a:t>аспекты понятий «человек – нуждающийся (клиент)» </a:t>
            </a:r>
            <a:r>
              <a:rPr lang="x-none" sz="2000" smtClean="0"/>
              <a:t>и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x-none" sz="2000" smtClean="0"/>
              <a:t> </a:t>
            </a:r>
            <a:r>
              <a:rPr lang="x-none" sz="2000"/>
              <a:t>«человек помогающий (социальный работник)».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1175822"/>
      </p:ext>
    </p:extLst>
  </p:cSld>
  <p:clrMapOvr>
    <a:masterClrMapping/>
  </p:clrMapOvr>
  <p:transition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8194" name="Picture 2" descr="https://cf2.ppt-online.org/files2/slide/f/FmU8nQ2w9VCstAEYWhG75c06d4IDlyKSqX3ufZLki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0"/>
            <a:ext cx="9098160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61906"/>
      </p:ext>
    </p:extLst>
  </p:cSld>
  <p:clrMapOvr>
    <a:masterClrMapping/>
  </p:clrMapOvr>
  <p:transition>
    <p:cover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2400"/>
              <a:t>Классификация наиболее распространенных теоретических моделей социальной работы в связи с разными теоретическими взглядами на человека и его сущность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x-none" sz="2800" smtClean="0"/>
              <a:t> </a:t>
            </a:r>
            <a:r>
              <a:rPr lang="x-none" sz="2400"/>
              <a:t>человек – природное существо;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sz="2400" smtClean="0"/>
              <a:t>человек </a:t>
            </a:r>
            <a:r>
              <a:rPr lang="x-none" sz="2400"/>
              <a:t>– психосоматическое существо</a:t>
            </a:r>
            <a:r>
              <a:rPr lang="x-none" sz="2400" smtClean="0"/>
              <a:t>;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sz="2400" smtClean="0"/>
              <a:t> </a:t>
            </a:r>
            <a:r>
              <a:rPr lang="x-none" sz="2400"/>
              <a:t>человек – социальное существо;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sz="2400" smtClean="0"/>
              <a:t>человек </a:t>
            </a:r>
            <a:r>
              <a:rPr lang="x-none" sz="2400"/>
              <a:t>– объект обучения;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sz="2400" smtClean="0"/>
              <a:t>человек </a:t>
            </a:r>
            <a:r>
              <a:rPr lang="x-none" sz="2400"/>
              <a:t>– член общества и др.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2555776" y="3636992"/>
            <a:ext cx="6480720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Продолжите классификацию и укажите модель</a:t>
            </a:r>
            <a:r>
              <a:rPr lang="x-none" sz="2400"/>
              <a:t> социальной работы </a:t>
            </a:r>
            <a:r>
              <a:rPr lang="ru-RU" sz="2400" dirty="0" smtClean="0"/>
              <a:t> для каждого класса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903585"/>
      </p:ext>
    </p:extLst>
  </p:cSld>
  <p:clrMapOvr>
    <a:masterClrMapping/>
  </p:clrMapOvr>
  <p:transition>
    <p:cover dir="l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874908"/>
              </p:ext>
            </p:extLst>
          </p:nvPr>
        </p:nvGraphicFramePr>
        <p:xfrm>
          <a:off x="251520" y="1628800"/>
          <a:ext cx="8640960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552728"/>
              </a:tblGrid>
              <a:tr h="435504"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Теория-Модель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471796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Теория систем, </a:t>
                      </a:r>
                      <a:endParaRPr lang="ru-RU" sz="20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Определенным образом интерпретируют объект СР - может выступать как совокупность социальных, психологических и прочих процессов и явлений.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зависимости от ориентации самой модели СР соответствующим образом выглядит и её объект- не просто проблемы индивида, его психической жизни, внутреннего мира, но явления, выходящие за рамки индивидуального существования. Чаще всего, это тот или иной аспект социальных отношений.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Практические аспекты, связанные с оказанием воздействия на объект, вмешательством, преимущественно создаются в рамках самой теоретической модели </a:t>
                      </a:r>
                      <a:endParaRPr lang="ru-RU" sz="2000" dirty="0"/>
                    </a:p>
                  </a:txBody>
                  <a:tcPr/>
                </a:tc>
              </a:tr>
              <a:tr h="1197637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Теория экологических систем</a:t>
                      </a:r>
                      <a:endParaRPr lang="ru-RU" sz="2000" b="1" i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31566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Радикальная</a:t>
                      </a:r>
                      <a:endParaRPr lang="ru-RU" sz="2000" b="1" i="0" dirty="0"/>
                    </a:p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марксистская модель социальной работы</a:t>
                      </a:r>
                      <a:endParaRPr lang="ru-RU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839"/>
            <a:ext cx="6551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Социолого-ориентированные теории социальной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566523479"/>
      </p:ext>
    </p:extLst>
  </p:cSld>
  <p:clrMapOvr>
    <a:masterClrMapping/>
  </p:clrMapOvr>
  <p:transition>
    <p:cover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483147"/>
              </p:ext>
            </p:extLst>
          </p:nvPr>
        </p:nvGraphicFramePr>
        <p:xfrm>
          <a:off x="251520" y="1628800"/>
          <a:ext cx="864096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264696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Теория-Модель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Бихевиористская</a:t>
                      </a:r>
                      <a:endParaRPr lang="ru-RU" sz="20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  <a:endParaRPr lang="ru-RU" sz="20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 интерпретируется скорее как проблемы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внутриличностного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характера, или как связанные с отношениями в малой группе.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Возможна ситуация, когда предполагаются методы вмешательства, разработанные в лоне самой базовой дисциплины.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Однако, в любом случае, идеология и цели вмешательства, планирование конечного результата относится к прерогативам самой теории социальной работы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Гуманистическая</a:t>
                      </a:r>
                      <a:endParaRPr lang="ru-RU" sz="2000" b="1" i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Экзистенциальная (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индивидуалистична,вектор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сознание индивида, осознание им себя и своего бытия в мире).</a:t>
                      </a:r>
                      <a:endParaRPr lang="ru-RU" sz="2000" b="1" i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83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Психолого-</a:t>
            </a:r>
            <a:r>
              <a:rPr lang="ru-RU" sz="3600" b="1" dirty="0" err="1" smtClean="0">
                <a:solidFill>
                  <a:schemeClr val="bg1"/>
                </a:solidFill>
              </a:rPr>
              <a:t>ориентированые</a:t>
            </a:r>
            <a:r>
              <a:rPr lang="ru-RU" sz="3600" b="1" dirty="0" smtClean="0">
                <a:solidFill>
                  <a:schemeClr val="bg1"/>
                </a:solidFill>
              </a:rPr>
              <a:t> модели СР</a:t>
            </a:r>
            <a:r>
              <a:rPr lang="ru-RU" sz="3600" dirty="0"/>
              <a:t> 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81653"/>
      </p:ext>
    </p:extLst>
  </p:cSld>
  <p:clrMapOvr>
    <a:masterClrMapping/>
  </p:clrMapOvr>
  <p:transition>
    <p:cover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186491"/>
              </p:ext>
            </p:extLst>
          </p:nvPr>
        </p:nvGraphicFramePr>
        <p:xfrm>
          <a:off x="323528" y="1265858"/>
          <a:ext cx="864096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5527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Теория-Модель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Когнитивная</a:t>
                      </a:r>
                    </a:p>
                    <a:p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познавательная)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Ориентируется на изменение индивидом себя, адаптацию к среде, а также воздействие на окружение. Важно знать особенности мышления клиента, имеющиеся у него установки и предубеждения. Выявляются возможности регуляции социального поведения клиента путем обучения его «отрабатывать» механизмы своих поступков, чаще всего используется при работе по месту жительства.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Социально-педагогическая</a:t>
                      </a:r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научить преодолевать трудности. Воспитание выступает частью процесса социального становления человека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Ролевая (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социально-психологическая)</a:t>
                      </a:r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Отношения между людьми динамичны, пластичны, в каждом отдельном случае человек действует согласно своей оценке возникающей ситуации. Включает проблемы клиента, связанные с вопросами о том, как себя вести и развиваться с учетом прошлого опыта. 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Витально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-ориентированная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Основана на концепции "жизненных сил", понимаемых как физическая и психическая способность человека к выживанию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864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</a:t>
            </a:r>
            <a:r>
              <a:rPr lang="ru-RU" sz="3200" dirty="0" smtClean="0">
                <a:solidFill>
                  <a:schemeClr val="bg1"/>
                </a:solidFill>
              </a:rPr>
              <a:t>омплексно-ориентированные теории </a:t>
            </a:r>
            <a:r>
              <a:rPr lang="ru-RU" sz="3200" dirty="0">
                <a:solidFill>
                  <a:schemeClr val="bg1"/>
                </a:solidFill>
              </a:rPr>
              <a:t>социальной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57604922"/>
      </p:ext>
    </p:extLst>
  </p:cSld>
  <p:clrMapOvr>
    <a:masterClrMapping/>
  </p:clrMapOvr>
  <p:transition>
    <p:cover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Пространство практики социальной работы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sp>
        <p:nvSpPr>
          <p:cNvPr id="9" name="Овал 8"/>
          <p:cNvSpPr/>
          <p:nvPr/>
        </p:nvSpPr>
        <p:spPr>
          <a:xfrm>
            <a:off x="3599892" y="1412776"/>
            <a:ext cx="5616624" cy="53285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44008" y="3861048"/>
            <a:ext cx="3672408" cy="23316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Информационное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пространство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28184" y="1988840"/>
            <a:ext cx="2232248" cy="19442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Пространство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оциальных отношений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95936" y="2162592"/>
            <a:ext cx="2232248" cy="19442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Физическое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пространство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31323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Часть социального пространства, многогранно, много </a:t>
            </a:r>
            <a:r>
              <a:rPr lang="ru-RU" dirty="0" err="1" smtClean="0"/>
              <a:t>вариантно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Подвижное поле взаимодействий человека и внешней по отношению к нему среды как совокупности физических и социальных факторов оптимизации жизнедеятельности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505850339"/>
      </p:ext>
    </p:extLst>
  </p:cSld>
  <p:clrMapOvr>
    <a:masterClrMapping/>
  </p:clrMapOvr>
  <p:transition>
    <p:cover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Пространство практики социальной работы Физическое пространство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852936"/>
            <a:ext cx="7344816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По задачам в СР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628800"/>
            <a:ext cx="7344816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Инфраструктура </a:t>
            </a:r>
            <a:r>
              <a:rPr lang="ru-RU" sz="2800" dirty="0">
                <a:solidFill>
                  <a:srgbClr val="C00000"/>
                </a:solidFill>
              </a:rPr>
              <a:t>мест, где осуществляется социальная работа (город, село)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005064"/>
            <a:ext cx="7344816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По месту СР в общем содержании деятельности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7976" y="5157192"/>
            <a:ext cx="7344816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По организационному оформлению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845129"/>
      </p:ext>
    </p:extLst>
  </p:cSld>
  <p:clrMapOvr>
    <a:masterClrMapping/>
  </p:clrMapOvr>
  <p:transition>
    <p:cover dir="l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388424" cy="106613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Пространство практики социальной работы Пространство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социальных отношений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Система социально-ролевых и межличностных отношений, формируется в результате субъективного восприятия объективных связей, взаимодействий с окружающими людьми, которые возникают в условиях различных социальных институтов, групп и реализуются с учётом специфики их функционирования.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pic>
        <p:nvPicPr>
          <p:cNvPr id="1026" name="Picture 2" descr="https://st2.depositphotos.com/7755898/10691/v/950/depositphotos_106917536-stock-illustration-multitasking-skillful-african-american-tea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76882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04510"/>
      </p:ext>
    </p:extLst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9218" name="Picture 2" descr="http://images.myshared.ru/5/419073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81185"/>
      </p:ext>
    </p:extLst>
  </p:cSld>
  <p:clrMapOvr>
    <a:masterClrMapping/>
  </p:clrMapOvr>
  <p:transition>
    <p:cover dir="l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31746" name="Picture 2" descr="https://im1-tub-ru.yandex.net/i?id=8c539e8f7d1a9a51576f93f275d1dea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0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02675"/>
      </p:ext>
    </p:extLst>
  </p:cSld>
  <p:clrMapOvr>
    <a:masterClrMapping/>
  </p:clrMapOvr>
  <p:transition>
    <p:cover dir="l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388424" cy="106613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Пространство практики социальной работы Информационное пространство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социальной работы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Совокупность банков и баз данных, технологий их сопровождения и использования, систем ИКТ, обеспечивающих информационное взаимодействие организаций и граждан и удовлетворение их информационных потребностей.</a:t>
            </a:r>
          </a:p>
          <a:p>
            <a:pPr marL="0" indent="0">
              <a:buNone/>
            </a:pPr>
            <a:r>
              <a:rPr lang="ru-RU" sz="2800" dirty="0" smtClean="0"/>
              <a:t>Информационные ресурсы</a:t>
            </a:r>
          </a:p>
          <a:p>
            <a:pPr marL="0" indent="0">
              <a:buNone/>
            </a:pPr>
            <a:r>
              <a:rPr lang="ru-RU" sz="2800" dirty="0" smtClean="0"/>
              <a:t>Документные ресурсы.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  <p:pic>
        <p:nvPicPr>
          <p:cNvPr id="2050" name="Picture 2" descr="http://www.st-vedomosti.ru/sites/default/files/styles/article_image_full_node/public/field/image/uchitel.jpg?itok=E1tL9J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699792" cy="29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42842"/>
      </p:ext>
    </p:extLst>
  </p:cSld>
  <p:clrMapOvr>
    <a:masterClrMapping/>
  </p:clrMapOvr>
  <p:transition>
    <p:cover dir="l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Социальная</a:t>
            </a:r>
            <a:r>
              <a:rPr lang="ru-RU" sz="2400" dirty="0"/>
              <a:t> работа как деятельность общества, направленная на содействие социализации </a:t>
            </a:r>
            <a:r>
              <a:rPr lang="ru-RU" sz="2400" b="1" dirty="0"/>
              <a:t>человека</a:t>
            </a:r>
            <a:r>
              <a:rPr lang="ru-RU" sz="2400" dirty="0"/>
              <a:t> с целью достижения им </a:t>
            </a:r>
            <a:r>
              <a:rPr lang="ru-RU" sz="2400" b="1" dirty="0"/>
              <a:t>социального</a:t>
            </a:r>
            <a:r>
              <a:rPr lang="ru-RU" sz="2400" dirty="0"/>
              <a:t> благополучия, могла сложиться и быть осмысленной как таковая в результате </a:t>
            </a:r>
            <a:r>
              <a:rPr lang="ru-RU" sz="2400" dirty="0" smtClean="0"/>
              <a:t>признания роли</a:t>
            </a:r>
            <a:r>
              <a:rPr lang="ru-RU" sz="2400" dirty="0"/>
              <a:t> </a:t>
            </a:r>
            <a:r>
              <a:rPr lang="ru-RU" sz="2400" b="1" dirty="0"/>
              <a:t>человека</a:t>
            </a:r>
            <a:r>
              <a:rPr lang="ru-RU" sz="2400" dirty="0"/>
              <a:t> </a:t>
            </a:r>
            <a:r>
              <a:rPr lang="ru-RU" sz="2400" b="1" dirty="0"/>
              <a:t>как</a:t>
            </a:r>
            <a:r>
              <a:rPr lang="ru-RU" sz="2400" dirty="0"/>
              <a:t> </a:t>
            </a:r>
            <a:r>
              <a:rPr lang="ru-RU" sz="2400" b="1" dirty="0"/>
              <a:t>субъекта</a:t>
            </a:r>
            <a:r>
              <a:rPr lang="ru-RU" sz="2400" dirty="0"/>
              <a:t> жизнедеятельности общества, </a:t>
            </a:r>
            <a:r>
              <a:rPr lang="ru-RU" sz="2400" b="1" dirty="0"/>
              <a:t>социального</a:t>
            </a:r>
            <a:r>
              <a:rPr lang="ru-RU" sz="2400" dirty="0"/>
              <a:t> прогресса.</a:t>
            </a:r>
            <a:endParaRPr lang="ru-RU" sz="2400" dirty="0" smtClean="0"/>
          </a:p>
          <a:p>
            <a:r>
              <a:rPr lang="ru-RU" sz="2400" dirty="0"/>
              <a:t>Личностные предпосылки субъектной социальной роли: врожденные и приобретенные.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6064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Человек как объект социального воздействия и субъект собственного изменения. </a:t>
            </a:r>
          </a:p>
        </p:txBody>
      </p:sp>
    </p:spTree>
    <p:extLst>
      <p:ext uri="{BB962C8B-B14F-4D97-AF65-F5344CB8AC3E}">
        <p14:creationId xmlns:p14="http://schemas.microsoft.com/office/powerpoint/2010/main" val="2956916912"/>
      </p:ext>
    </p:extLst>
  </p:cSld>
  <p:clrMapOvr>
    <a:masterClrMapping/>
  </p:clrMapOvr>
  <p:transition>
    <p:cover dir="l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/>
              <a:t>Влияние типа и уровня развития общества на требования к социальной субъектности индивида.</a:t>
            </a:r>
            <a:endParaRPr lang="ru-RU" dirty="0"/>
          </a:p>
          <a:p>
            <a:r>
              <a:rPr lang="ru-RU" b="1" dirty="0"/>
              <a:t>Социальная самопомощь и взаимопомощь в системе социальной работы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904831"/>
      </p:ext>
    </p:extLst>
  </p:cSld>
  <p:clrMapOvr>
    <a:masterClrMapping/>
  </p:clrMapOvr>
  <p:transition>
    <p:cover dir="l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Контрольный  вопрос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539552" y="1484784"/>
            <a:ext cx="8280920" cy="4320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Выражение  «Человек-субъект социальной работы» всегда понимается однозначно или нет?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61984732"/>
      </p:ext>
    </p:extLst>
  </p:cSld>
  <p:clrMapOvr>
    <a:masterClrMapping/>
  </p:clrMapOvr>
  <p:transition>
    <p:cover dir="l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08270" cy="106613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  <p:pic>
        <p:nvPicPr>
          <p:cNvPr id="27650" name="Picture 2" descr="http://vuskniga.ru/image/cache/data/new/2/237749807869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227340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Оцените статью скачать pd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6668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91683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Фирсов М. В.</a:t>
            </a:r>
            <a:r>
              <a:rPr lang="ru-RU" b="1" dirty="0"/>
              <a:t> </a:t>
            </a:r>
            <a:r>
              <a:rPr lang="ru-RU" dirty="0"/>
              <a:t>Теория социальной работы [Текст] : учебник для студентов вузов по направлению подготовки "Соц. работа" (квалификация (степень) "бакалавр") / Фирсов М. В., Студёнова Е. Г. . - М. : КНОРУС , 2018 . - 322 с. : ил. . - </a:t>
            </a:r>
            <a:r>
              <a:rPr lang="ru-RU" dirty="0" err="1"/>
              <a:t>Бакалавриат</a:t>
            </a:r>
            <a:r>
              <a:rPr lang="ru-RU" dirty="0"/>
              <a:t> 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Холостова</a:t>
            </a:r>
            <a:r>
              <a:rPr lang="ru-RU" dirty="0"/>
              <a:t> Е. И. Генезис социальной работы в России [Текст ] : учеб. пособие /  </a:t>
            </a:r>
            <a:r>
              <a:rPr lang="ru-RU" dirty="0" err="1"/>
              <a:t>Холостова</a:t>
            </a:r>
            <a:r>
              <a:rPr lang="ru-RU" dirty="0"/>
              <a:t> Е.И. - 3-е изд. - М. : Дашков и Ко, 2015. - 230. – (Социальная работа. Золотой фонд учебной литературы).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Социальная работа [Текст] : учеб. пособие / Басов Н. Ф., Басова В. М., </a:t>
            </a:r>
            <a:r>
              <a:rPr lang="ru-RU" dirty="0" err="1"/>
              <a:t>Бойцова</a:t>
            </a:r>
            <a:r>
              <a:rPr lang="ru-RU" dirty="0"/>
              <a:t> С. В. и др. ; под ред. Н. Ф. Басова. - 3-е изд., </a:t>
            </a:r>
            <a:r>
              <a:rPr lang="ru-RU" dirty="0" err="1"/>
              <a:t>перераб</a:t>
            </a:r>
            <a:r>
              <a:rPr lang="ru-RU" dirty="0"/>
              <a:t>. и доп. - М. : Дашков и Ко, 2016. - 351, [1] с. – (Учебные издания для бакалавров).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Социальная работа [Электронный ресурс]: учебник для бакалавров / Е.И. </a:t>
            </a:r>
            <a:r>
              <a:rPr lang="ru-RU" dirty="0" err="1"/>
              <a:t>Холостова</a:t>
            </a:r>
            <a:r>
              <a:rPr lang="ru-RU" dirty="0"/>
              <a:t> - М. : Дашков и К, 2015. Режим доступа: </a:t>
            </a:r>
            <a:r>
              <a:rPr lang="ru-RU" dirty="0">
                <a:hlinkClick r:id="rId4"/>
              </a:rPr>
              <a:t>http://www.studentlibrary.ru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Теория социальной работы [Текст] : учеб.-метод. пособие / </a:t>
            </a:r>
            <a:r>
              <a:rPr lang="ru-RU" dirty="0" err="1"/>
              <a:t>Артюхина</a:t>
            </a:r>
            <a:r>
              <a:rPr lang="ru-RU" dirty="0"/>
              <a:t> А. И., Чижова В. М., Чумаков В. И., </a:t>
            </a:r>
            <a:r>
              <a:rPr lang="ru-RU" dirty="0" err="1"/>
              <a:t>Волчанский</a:t>
            </a:r>
            <a:r>
              <a:rPr lang="ru-RU" dirty="0"/>
              <a:t> М. Е. ; </a:t>
            </a:r>
            <a:r>
              <a:rPr lang="ru-RU" dirty="0" err="1"/>
              <a:t>ВолгГМУ</a:t>
            </a:r>
            <a:r>
              <a:rPr lang="ru-RU" dirty="0"/>
              <a:t> Минздрава РФ . - Волгоград : Изд-во </a:t>
            </a:r>
            <a:r>
              <a:rPr lang="ru-RU" dirty="0" err="1"/>
              <a:t>ВолгГМУ</a:t>
            </a:r>
            <a:r>
              <a:rPr lang="ru-RU" dirty="0"/>
              <a:t> , 2018 . - 151, [1] с.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484387"/>
      </p:ext>
    </p:extLst>
  </p:cSld>
  <p:clrMapOvr>
    <a:masterClrMapping/>
  </p:clrMapOvr>
  <p:transition>
    <p:cover dir="l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  <p:pic>
        <p:nvPicPr>
          <p:cNvPr id="27656" name="Picture 8" descr="Холостова Е.И. Социальна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72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6196"/>
      </p:ext>
    </p:extLst>
  </p:cSld>
  <p:clrMapOvr>
    <a:masterClrMapping/>
  </p:clrMapOvr>
  <p:transition>
    <p:cover dir="l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 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  <p:pic>
        <p:nvPicPr>
          <p:cNvPr id="7" name="Picture 6" descr="http://rezka-steklo.ru/img/29231248-mezhdunarodnaya-zaschita-prav-invalid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2275"/>
            <a:ext cx="6768751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44630"/>
      </p:ext>
    </p:extLst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026" name="Picture 2" descr="http://present5.com/docs/problema_cheloveka_v_filosofii_i_nauke_images/problema_cheloveka_v_filosofii_i_nauk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5439"/>
      </p:ext>
    </p:extLst>
  </p:cSld>
  <p:clrMapOvr>
    <a:masterClrMapping/>
  </p:clrMapOvr>
  <p:transition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7170" name="Picture 2" descr="http://900igr.net/datas/psikhologija/Struktura-lichnosti/0008-008-Edinstvo-biologicheskogo-i-sotsialnogo-v-cheloveke-obespechivaets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66660"/>
      </p:ext>
    </p:extLst>
  </p:cSld>
  <p:clrMapOvr>
    <a:masterClrMapping/>
  </p:clrMapOvr>
  <p:transition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10242" name="Picture 2" descr="https://im1-tub-ru.yandex.net/i?id=0d5abb096b7d4be4a1362c2d85c7c38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76238"/>
      </p:ext>
    </p:extLst>
  </p:cSld>
  <p:clrMapOvr>
    <a:masterClrMapping/>
  </p:clrMapOvr>
  <p:transition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1026" name="Picture 2" descr="https://im3-tub-ru.yandex.net/i?id=7731803ee2a8271bbb78ab0abccb19b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1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5492"/>
      </p:ext>
    </p:extLst>
  </p:cSld>
  <p:clrMapOvr>
    <a:masterClrMapping/>
  </p:clrMapOvr>
  <p:transition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11266" name="Picture 2" descr="http://cf.ppt-online.org/files/slide/r/RYEhXTyaH6OuKMtLjpNng8fl2WP9mqCrs7wID3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770"/>
      </p:ext>
    </p:extLst>
  </p:cSld>
  <p:clrMapOvr>
    <a:masterClrMapping/>
  </p:clrMapOvr>
  <p:transition>
    <p:cover dir="l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1189</Words>
  <Application>Microsoft Office PowerPoint</Application>
  <PresentationFormat>Экран (4:3)</PresentationFormat>
  <Paragraphs>238</Paragraphs>
  <Slides>47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Wingdings</vt:lpstr>
      <vt:lpstr>Times New Roman</vt:lpstr>
      <vt:lpstr>Calibri</vt:lpstr>
      <vt:lpstr>Специальное оформление</vt:lpstr>
      <vt:lpstr>ВОЛГОГРАДСКИЙ ГОСУДАРСТВЕННЫЙ МЕДИЦИНСКИЙ УНИВЕРСИТЕТ КАФЕДРА МЕДИКО-СОЦИАЛЬНЫХ ТЕХНОЛОГИЙ-С КУРСОМ ПЕДАГОГИКИ И ОБРАЗОВАТЕЛЬНЫХ ТЕХНОЛОГИЙ  ДПО </vt:lpstr>
      <vt:lpstr> Стратегия социальной работы заключается в  изучении человека, в его целостности,  его мира, его индивидуальности и универсальности.                                                                          М. В. Ромм, Т. А. Ромм </vt:lpstr>
      <vt:lpstr>Структура бытия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Человек как предмет познания</vt:lpstr>
      <vt:lpstr>Человек как предмет познания</vt:lpstr>
      <vt:lpstr>Презентация PowerPoint</vt:lpstr>
      <vt:lpstr>Развитие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наиболее распространенных теоретических моделей социальной работы в связи с разными теоретическими взглядами на человека и его сущность</vt:lpstr>
      <vt:lpstr>    </vt:lpstr>
      <vt:lpstr>    </vt:lpstr>
      <vt:lpstr>    </vt:lpstr>
      <vt:lpstr>Пространство практики социальной работы</vt:lpstr>
      <vt:lpstr>Пространство практики социальной работы Физическое пространство</vt:lpstr>
      <vt:lpstr> Пространство практики социальной работы Пространство социальных отношений </vt:lpstr>
      <vt:lpstr>Презентация PowerPoint</vt:lpstr>
      <vt:lpstr> Пространство практики социальной работы Информационное пространство социальной работы </vt:lpstr>
      <vt:lpstr>Презентация PowerPoint</vt:lpstr>
      <vt:lpstr>Презентация PowerPoint</vt:lpstr>
      <vt:lpstr>Контрольный  вопрос</vt:lpstr>
      <vt:lpstr>Литература</vt:lpstr>
      <vt:lpstr>Литература</vt:lpstr>
      <vt:lpstr>Благодарю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2010-04-27T13:42:52Z</dcterms:created>
  <dcterms:modified xsi:type="dcterms:W3CDTF">2021-01-09T13:09:21Z</dcterms:modified>
</cp:coreProperties>
</file>