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1" r:id="rId5"/>
    <p:sldId id="263" r:id="rId6"/>
    <p:sldId id="265" r:id="rId7"/>
    <p:sldId id="267" r:id="rId8"/>
    <p:sldId id="268" r:id="rId9"/>
    <p:sldId id="269" r:id="rId10"/>
    <p:sldId id="271" r:id="rId11"/>
    <p:sldId id="272" r:id="rId12"/>
    <p:sldId id="274" r:id="rId13"/>
    <p:sldId id="275" r:id="rId14"/>
    <p:sldId id="276" r:id="rId15"/>
    <p:sldId id="283" r:id="rId16"/>
    <p:sldId id="284" r:id="rId17"/>
    <p:sldId id="278" r:id="rId18"/>
    <p:sldId id="279" r:id="rId19"/>
    <p:sldId id="280" r:id="rId20"/>
    <p:sldId id="281" r:id="rId21"/>
    <p:sldId id="285" r:id="rId22"/>
    <p:sldId id="286" r:id="rId23"/>
    <p:sldId id="287" r:id="rId24"/>
    <p:sldId id="289" r:id="rId25"/>
    <p:sldId id="291" r:id="rId26"/>
    <p:sldId id="292" r:id="rId27"/>
    <p:sldId id="293" r:id="rId28"/>
    <p:sldId id="296" r:id="rId29"/>
    <p:sldId id="298"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02.06.2019</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02.06.2019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02.06.2019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02.06.2019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02.06.2019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02.06.2019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02.06.2019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02.06.2019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02.06.2019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02.06.2019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02.06.2019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02.06.2019</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980728"/>
            <a:ext cx="7772400" cy="2232248"/>
          </a:xfrm>
        </p:spPr>
        <p:txBody>
          <a:bodyPr>
            <a:normAutofit/>
          </a:bodyPr>
          <a:lstStyle/>
          <a:p>
            <a:pPr algn="ctr"/>
            <a:r>
              <a:rPr lang="ru-RU" sz="4400" dirty="0" smtClean="0">
                <a:solidFill>
                  <a:schemeClr val="tx1"/>
                </a:solidFill>
              </a:rPr>
              <a:t>ОСНОВЫ   ОРАТОРСКОГО ИСКУССТВА </a:t>
            </a:r>
          </a:p>
          <a:p>
            <a:pPr algn="ct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8229600" cy="5487888"/>
          </a:xfrm>
        </p:spPr>
        <p:txBody>
          <a:bodyPr>
            <a:normAutofit lnSpcReduction="10000"/>
          </a:bodyPr>
          <a:lstStyle/>
          <a:p>
            <a:pPr lvl="0" algn="ctr">
              <a:buNone/>
            </a:pPr>
            <a:r>
              <a:rPr lang="ru-RU" dirty="0" smtClean="0"/>
              <a:t>    </a:t>
            </a:r>
          </a:p>
          <a:p>
            <a:pPr lvl="0" algn="ctr">
              <a:buNone/>
            </a:pPr>
            <a:r>
              <a:rPr lang="ru-RU" dirty="0" smtClean="0"/>
              <a:t>3</a:t>
            </a:r>
            <a:r>
              <a:rPr lang="ru-RU" i="1" dirty="0" smtClean="0"/>
              <a:t>. </a:t>
            </a:r>
            <a:r>
              <a:rPr lang="ru-RU" dirty="0" smtClean="0">
                <a:solidFill>
                  <a:srgbClr val="FF0000"/>
                </a:solidFill>
              </a:rPr>
              <a:t>Сложная взаимосвязь между книжной речью и её устным воплощением.</a:t>
            </a:r>
            <a:r>
              <a:rPr lang="ru-RU" i="1" dirty="0" smtClean="0"/>
              <a:t> </a:t>
            </a:r>
            <a:r>
              <a:rPr lang="ru-RU" dirty="0" smtClean="0"/>
              <a:t>В процессе обдумывания и написания речи  выступающий опирается на  книжно-письменные источники, поэтому подготовительный текст – это, по сути, книжная речь. Но, выходя на трибуну, оратор должен не только прочитать текст по рукописи, а произнести так, чтобы его поняли и приняли. И тогда появляются элементы разговорной речи. </a:t>
            </a:r>
            <a:endParaRPr lang="ru-RU" dirty="0" smtClean="0"/>
          </a:p>
          <a:p>
            <a:pPr lvl="0" algn="ctr">
              <a:buNone/>
            </a:pPr>
            <a:endParaRPr lang="ru-RU" dirty="0" smtClean="0"/>
          </a:p>
          <a:p>
            <a:pPr lvl="0" algn="ctr">
              <a:buNone/>
            </a:pPr>
            <a:r>
              <a:rPr lang="ru-RU" dirty="0" smtClean="0"/>
              <a:t>Чем опытнее оратор, тем ему лучше удаётся  перейти от книжно-письменных форм к живой, непосредственной устной речи.</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559896"/>
          </a:xfrm>
        </p:spPr>
        <p:txBody>
          <a:bodyPr>
            <a:normAutofit/>
          </a:bodyPr>
          <a:lstStyle/>
          <a:p>
            <a:pPr lvl="0">
              <a:buNone/>
            </a:pPr>
            <a:r>
              <a:rPr lang="ru-RU" i="1" dirty="0" smtClean="0"/>
              <a:t>    </a:t>
            </a:r>
          </a:p>
          <a:p>
            <a:pPr lvl="0" algn="ctr">
              <a:buNone/>
            </a:pPr>
            <a:r>
              <a:rPr lang="ru-RU" i="1" dirty="0" smtClean="0"/>
              <a:t>    </a:t>
            </a:r>
            <a:r>
              <a:rPr lang="ru-RU" dirty="0" smtClean="0"/>
              <a:t>4</a:t>
            </a:r>
            <a:r>
              <a:rPr lang="ru-RU" i="1" dirty="0" smtClean="0"/>
              <a:t>. </a:t>
            </a:r>
            <a:r>
              <a:rPr lang="ru-RU" i="1" dirty="0" smtClean="0">
                <a:solidFill>
                  <a:srgbClr val="FF0000"/>
                </a:solidFill>
              </a:rPr>
              <a:t>Использование различных средств общения. </a:t>
            </a:r>
            <a:r>
              <a:rPr lang="ru-RU" dirty="0" smtClean="0">
                <a:solidFill>
                  <a:srgbClr val="FF0000"/>
                </a:solidFill>
              </a:rPr>
              <a:t> </a:t>
            </a:r>
            <a:r>
              <a:rPr lang="ru-RU" dirty="0" smtClean="0"/>
              <a:t>Поскольку публичная речь – это устная форма общения, в ней используются не только языковые средства. Важную роль в процессе выступления играют также интонация, громкость голоса, тембр речи, темп, особенности произношения звуков; жесты, мимика, тип выбираемой позы и др.</a:t>
            </a:r>
            <a:r>
              <a:rPr lang="ru-RU" i="1" dirty="0" smtClean="0"/>
              <a:t> </a:t>
            </a:r>
            <a:endParaRPr lang="ru-RU" dirty="0" smtClean="0"/>
          </a:p>
          <a:p>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764704"/>
            <a:ext cx="8229600" cy="1143000"/>
          </a:xfrm>
        </p:spPr>
        <p:txBody>
          <a:bodyPr>
            <a:normAutofit fontScale="90000"/>
          </a:bodyPr>
          <a:lstStyle/>
          <a:p>
            <a:r>
              <a:rPr lang="ru-RU" sz="3600" i="1" dirty="0" smtClean="0"/>
              <a:t/>
            </a:r>
            <a:br>
              <a:rPr lang="ru-RU" sz="3600" i="1" dirty="0" smtClean="0"/>
            </a:br>
            <a:r>
              <a:rPr lang="ru-RU" sz="3600" i="1" dirty="0" smtClean="0"/>
              <a:t/>
            </a:r>
            <a:br>
              <a:rPr lang="ru-RU" sz="3600" i="1" dirty="0" smtClean="0"/>
            </a:br>
            <a:r>
              <a:rPr lang="ru-RU" sz="3600" b="1" dirty="0" smtClean="0"/>
              <a:t>Основные этапы подготовки к выступлению</a:t>
            </a:r>
            <a:r>
              <a:rPr lang="ru-RU" sz="3600" dirty="0" smtClean="0"/>
              <a:t/>
            </a:r>
            <a:br>
              <a:rPr lang="ru-RU" sz="3600" dirty="0" smtClean="0"/>
            </a:br>
            <a:endParaRPr lang="ru-RU" sz="3600" dirty="0"/>
          </a:p>
        </p:txBody>
      </p:sp>
      <p:sp>
        <p:nvSpPr>
          <p:cNvPr id="3" name="Содержимое 2"/>
          <p:cNvSpPr>
            <a:spLocks noGrp="1"/>
          </p:cNvSpPr>
          <p:nvPr>
            <p:ph idx="1"/>
          </p:nvPr>
        </p:nvSpPr>
        <p:spPr/>
        <p:txBody>
          <a:bodyPr>
            <a:normAutofit fontScale="92500" lnSpcReduction="10000"/>
          </a:bodyPr>
          <a:lstStyle/>
          <a:p>
            <a:pPr algn="ctr">
              <a:buNone/>
            </a:pPr>
            <a:r>
              <a:rPr lang="ru-RU" i="1" dirty="0" smtClean="0"/>
              <a:t> </a:t>
            </a:r>
            <a:r>
              <a:rPr lang="ru-RU" dirty="0" smtClean="0"/>
              <a:t>    </a:t>
            </a:r>
            <a:r>
              <a:rPr lang="ru-RU" dirty="0" smtClean="0">
                <a:solidFill>
                  <a:srgbClr val="FF0000"/>
                </a:solidFill>
              </a:rPr>
              <a:t>Повседневная подготовка </a:t>
            </a:r>
            <a:r>
              <a:rPr lang="ru-RU" dirty="0" smtClean="0"/>
              <a:t>к выступлениям – непрерывный процесс работы оратора. Исследователи относят к повседневной подготовке следующие этапы</a:t>
            </a:r>
            <a:r>
              <a:rPr lang="ru-RU" dirty="0" smtClean="0"/>
              <a:t>:</a:t>
            </a:r>
          </a:p>
          <a:p>
            <a:pPr algn="ctr">
              <a:buNone/>
            </a:pPr>
            <a:endParaRPr lang="ru-RU" dirty="0" smtClean="0"/>
          </a:p>
          <a:p>
            <a:pPr algn="ctr">
              <a:buNone/>
            </a:pPr>
            <a:r>
              <a:rPr lang="ru-RU" dirty="0" smtClean="0"/>
              <a:t>    1. Приобретение новых  знаний, накопление сведений из различных областей науки и техники</a:t>
            </a:r>
            <a:r>
              <a:rPr lang="ru-RU" dirty="0" smtClean="0"/>
              <a:t>.</a:t>
            </a:r>
          </a:p>
          <a:p>
            <a:pPr algn="ctr">
              <a:buNone/>
            </a:pPr>
            <a:endParaRPr lang="ru-RU" dirty="0" smtClean="0"/>
          </a:p>
          <a:p>
            <a:pPr algn="ctr">
              <a:buNone/>
            </a:pPr>
            <a:r>
              <a:rPr lang="ru-RU" dirty="0" smtClean="0"/>
              <a:t>   2. Создание собственного архива</a:t>
            </a:r>
            <a:r>
              <a:rPr lang="ru-RU" dirty="0" smtClean="0"/>
              <a:t>.</a:t>
            </a:r>
          </a:p>
          <a:p>
            <a:pPr algn="ctr">
              <a:buNone/>
            </a:pPr>
            <a:endParaRPr lang="ru-RU" dirty="0" smtClean="0"/>
          </a:p>
          <a:p>
            <a:pPr algn="ctr">
              <a:buNone/>
            </a:pPr>
            <a:r>
              <a:rPr lang="ru-RU" dirty="0" smtClean="0"/>
              <a:t>   3.  Овладение техникой речи (фонационное дыхание, голос и дикция).</a:t>
            </a:r>
          </a:p>
          <a:p>
            <a:pPr algn="ct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ctr">
              <a:buNone/>
            </a:pPr>
            <a:r>
              <a:rPr lang="ru-RU" dirty="0" smtClean="0"/>
              <a:t>4</a:t>
            </a:r>
            <a:r>
              <a:rPr lang="ru-RU" dirty="0" smtClean="0"/>
              <a:t>. Повышение культуры устной и письменной речи</a:t>
            </a:r>
            <a:r>
              <a:rPr lang="ru-RU" dirty="0" smtClean="0"/>
              <a:t>.</a:t>
            </a:r>
          </a:p>
          <a:p>
            <a:pPr algn="ctr">
              <a:buNone/>
            </a:pPr>
            <a:endParaRPr lang="ru-RU" dirty="0" smtClean="0"/>
          </a:p>
          <a:p>
            <a:pPr algn="ctr">
              <a:buNone/>
            </a:pPr>
            <a:r>
              <a:rPr lang="ru-RU" dirty="0" smtClean="0"/>
              <a:t>5. Критический анализ выступлений</a:t>
            </a:r>
            <a:r>
              <a:rPr lang="ru-RU" dirty="0" smtClean="0"/>
              <a:t>.</a:t>
            </a:r>
          </a:p>
          <a:p>
            <a:pPr algn="ctr">
              <a:buNone/>
            </a:pPr>
            <a:endParaRPr lang="ru-RU" dirty="0" smtClean="0"/>
          </a:p>
          <a:p>
            <a:pPr algn="ctr">
              <a:buNone/>
            </a:pPr>
            <a:r>
              <a:rPr lang="ru-RU" dirty="0" smtClean="0"/>
              <a:t>6. Овладение методикой публичного выступления</a:t>
            </a:r>
            <a:r>
              <a:rPr lang="ru-RU" dirty="0" smtClean="0"/>
              <a:t>.</a:t>
            </a:r>
          </a:p>
          <a:p>
            <a:pPr algn="ctr">
              <a:buNone/>
            </a:pPr>
            <a:endParaRPr lang="ru-RU" dirty="0" smtClean="0"/>
          </a:p>
          <a:p>
            <a:pPr algn="ctr">
              <a:buNone/>
            </a:pPr>
            <a:r>
              <a:rPr lang="ru-RU" dirty="0" smtClean="0"/>
              <a:t>7. Подготовка к конкретному выступлению.</a:t>
            </a:r>
          </a:p>
          <a:p>
            <a:pPr algn="ct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559896"/>
          </a:xfrm>
        </p:spPr>
        <p:txBody>
          <a:bodyPr>
            <a:normAutofit lnSpcReduction="10000"/>
          </a:bodyPr>
          <a:lstStyle/>
          <a:p>
            <a:pPr algn="ctr">
              <a:buNone/>
            </a:pPr>
            <a:r>
              <a:rPr lang="ru-RU" dirty="0" smtClean="0"/>
              <a:t> </a:t>
            </a:r>
            <a:r>
              <a:rPr lang="ru-RU" dirty="0" smtClean="0"/>
              <a:t>     </a:t>
            </a:r>
            <a:r>
              <a:rPr lang="ru-RU" dirty="0" smtClean="0"/>
              <a:t>В современных риториках рассматриваются </a:t>
            </a:r>
            <a:r>
              <a:rPr lang="ru-RU" dirty="0" smtClean="0">
                <a:solidFill>
                  <a:srgbClr val="FF0000"/>
                </a:solidFill>
              </a:rPr>
              <a:t>следующие этапы подготовки </a:t>
            </a:r>
            <a:r>
              <a:rPr lang="ru-RU" dirty="0" smtClean="0"/>
              <a:t>к конкретному выступлению</a:t>
            </a:r>
            <a:r>
              <a:rPr lang="ru-RU" dirty="0" smtClean="0"/>
              <a:t>.</a:t>
            </a:r>
          </a:p>
          <a:p>
            <a:pPr algn="ctr">
              <a:buNone/>
            </a:pPr>
            <a:r>
              <a:rPr lang="ru-RU" dirty="0" smtClean="0"/>
              <a:t>    </a:t>
            </a:r>
            <a:r>
              <a:rPr lang="ru-RU" dirty="0" smtClean="0"/>
              <a:t>1. Выбор темы и определение целевой установки: </a:t>
            </a:r>
          </a:p>
          <a:p>
            <a:pPr algn="ctr">
              <a:buNone/>
            </a:pPr>
            <a:r>
              <a:rPr lang="ru-RU" dirty="0" smtClean="0"/>
              <a:t> </a:t>
            </a:r>
            <a:r>
              <a:rPr lang="ru-RU" dirty="0" smtClean="0"/>
              <a:t>– </a:t>
            </a:r>
            <a:r>
              <a:rPr lang="ru-RU" dirty="0" smtClean="0"/>
              <a:t>выбирать надо тему, которая соответствует знаниям и интересам оратора;</a:t>
            </a:r>
          </a:p>
          <a:p>
            <a:pPr algn="ctr">
              <a:buNone/>
            </a:pPr>
            <a:r>
              <a:rPr lang="ru-RU" dirty="0" smtClean="0"/>
              <a:t> </a:t>
            </a:r>
            <a:r>
              <a:rPr lang="ru-RU" dirty="0" smtClean="0"/>
              <a:t>– </a:t>
            </a:r>
            <a:r>
              <a:rPr lang="ru-RU" dirty="0" smtClean="0"/>
              <a:t>выбранная тема должна соответствовать интересам аудитории</a:t>
            </a:r>
            <a:r>
              <a:rPr lang="ru-RU" dirty="0" smtClean="0"/>
              <a:t>.</a:t>
            </a:r>
            <a:endParaRPr lang="ru-RU" dirty="0" smtClean="0"/>
          </a:p>
          <a:p>
            <a:pPr algn="ctr">
              <a:buNone/>
            </a:pPr>
            <a:r>
              <a:rPr lang="ru-RU" dirty="0" smtClean="0"/>
              <a:t>    2. Подбор материала, его изучение и анализ.</a:t>
            </a:r>
          </a:p>
          <a:p>
            <a:pPr algn="ctr">
              <a:buNone/>
            </a:pPr>
            <a:r>
              <a:rPr lang="ru-RU" dirty="0" smtClean="0"/>
              <a:t>3. Разработка плана выступления.</a:t>
            </a:r>
          </a:p>
          <a:p>
            <a:pPr algn="ctr">
              <a:buNone/>
            </a:pPr>
            <a:r>
              <a:rPr lang="ru-RU" dirty="0" smtClean="0"/>
              <a:t>4. Работа над композицией.</a:t>
            </a:r>
          </a:p>
          <a:p>
            <a:pPr algn="ctr">
              <a:buNone/>
            </a:pPr>
            <a:r>
              <a:rPr lang="ru-RU" dirty="0" smtClean="0"/>
              <a:t>5. Написание текста выступления.</a:t>
            </a:r>
          </a:p>
          <a:p>
            <a:pPr algn="ctr">
              <a:buNone/>
            </a:pPr>
            <a:r>
              <a:rPr lang="ru-RU" dirty="0" smtClean="0"/>
              <a:t>6. Овладение материалом выступления.</a:t>
            </a:r>
          </a:p>
          <a:p>
            <a:pPr algn="ct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68760"/>
            <a:ext cx="8229600" cy="5055840"/>
          </a:xfrm>
        </p:spPr>
        <p:txBody>
          <a:bodyPr>
            <a:normAutofit/>
          </a:bodyPr>
          <a:lstStyle/>
          <a:p>
            <a:pPr algn="ctr">
              <a:buNone/>
            </a:pPr>
            <a:r>
              <a:rPr lang="ru-RU" dirty="0" smtClean="0"/>
              <a:t>    Успех публичного выступления определяется  в первую очередь его содержанием.  Оратор должен приложить максимум усилий, чтобы </a:t>
            </a:r>
            <a:r>
              <a:rPr lang="ru-RU" dirty="0" smtClean="0">
                <a:solidFill>
                  <a:srgbClr val="FF0000"/>
                </a:solidFill>
              </a:rPr>
              <a:t>собрать интересный и полезный </a:t>
            </a:r>
            <a:r>
              <a:rPr lang="ru-RU" dirty="0" smtClean="0"/>
              <a:t> для  аудитории </a:t>
            </a:r>
            <a:r>
              <a:rPr lang="ru-RU" dirty="0" smtClean="0">
                <a:solidFill>
                  <a:srgbClr val="FF0000"/>
                </a:solidFill>
              </a:rPr>
              <a:t>материал </a:t>
            </a:r>
            <a:r>
              <a:rPr lang="ru-RU" dirty="0" smtClean="0"/>
              <a:t>по выбранной теме</a:t>
            </a:r>
            <a:r>
              <a:rPr lang="ru-RU" dirty="0" smtClean="0"/>
              <a:t>.</a:t>
            </a:r>
          </a:p>
          <a:p>
            <a:pPr algn="ctr">
              <a:buNone/>
            </a:pPr>
            <a:endParaRPr lang="ru-RU" dirty="0" smtClean="0"/>
          </a:p>
          <a:p>
            <a:pPr algn="ctr">
              <a:buNone/>
            </a:pPr>
            <a:r>
              <a:rPr lang="ru-RU" dirty="0" smtClean="0"/>
              <a:t>	Определены основные источники, из которых можно черпать новые идеи,  сведения, факты. К ним относятся</a:t>
            </a:r>
            <a:r>
              <a:rPr lang="ru-RU" dirty="0" smtClean="0"/>
              <a:t>:</a:t>
            </a:r>
          </a:p>
          <a:p>
            <a:pPr algn="ctr">
              <a:buNone/>
            </a:pPr>
            <a:endParaRPr lang="ru-RU"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68760"/>
            <a:ext cx="8229600" cy="5055840"/>
          </a:xfrm>
        </p:spPr>
        <p:txBody>
          <a:bodyPr>
            <a:normAutofit fontScale="85000" lnSpcReduction="20000"/>
          </a:bodyPr>
          <a:lstStyle/>
          <a:p>
            <a:pPr algn="ctr">
              <a:buNone/>
            </a:pPr>
            <a:r>
              <a:rPr lang="ru-RU" dirty="0" smtClean="0"/>
              <a:t>– </a:t>
            </a:r>
            <a:r>
              <a:rPr lang="ru-RU" dirty="0" smtClean="0"/>
              <a:t> официальные </a:t>
            </a:r>
            <a:r>
              <a:rPr lang="ru-RU" dirty="0" smtClean="0"/>
              <a:t>документы</a:t>
            </a:r>
            <a:r>
              <a:rPr lang="ru-RU" dirty="0" smtClean="0"/>
              <a:t>;</a:t>
            </a:r>
          </a:p>
          <a:p>
            <a:pPr algn="ctr">
              <a:buNone/>
            </a:pPr>
            <a:endParaRPr lang="ru-RU" dirty="0" smtClean="0"/>
          </a:p>
          <a:p>
            <a:pPr algn="ctr">
              <a:buNone/>
            </a:pPr>
            <a:r>
              <a:rPr lang="ru-RU" dirty="0" smtClean="0"/>
              <a:t>– </a:t>
            </a:r>
            <a:r>
              <a:rPr lang="ru-RU" dirty="0" smtClean="0"/>
              <a:t> научная </a:t>
            </a:r>
            <a:r>
              <a:rPr lang="ru-RU" dirty="0" smtClean="0"/>
              <a:t>и научно-популярная литература</a:t>
            </a:r>
            <a:r>
              <a:rPr lang="ru-RU" dirty="0" smtClean="0"/>
              <a:t>;</a:t>
            </a:r>
          </a:p>
          <a:p>
            <a:pPr algn="ctr">
              <a:buNone/>
            </a:pPr>
            <a:endParaRPr lang="ru-RU" dirty="0" smtClean="0"/>
          </a:p>
          <a:p>
            <a:pPr algn="ctr">
              <a:buNone/>
            </a:pPr>
            <a:r>
              <a:rPr lang="ru-RU" dirty="0" smtClean="0"/>
              <a:t>– </a:t>
            </a:r>
            <a:r>
              <a:rPr lang="ru-RU" dirty="0" smtClean="0"/>
              <a:t> справочная </a:t>
            </a:r>
            <a:r>
              <a:rPr lang="ru-RU" dirty="0" smtClean="0"/>
              <a:t>литература</a:t>
            </a:r>
            <a:r>
              <a:rPr lang="ru-RU" dirty="0" smtClean="0"/>
              <a:t>;</a:t>
            </a:r>
          </a:p>
          <a:p>
            <a:pPr algn="ctr">
              <a:buFontTx/>
              <a:buChar char="-"/>
            </a:pPr>
            <a:endParaRPr lang="ru-RU" dirty="0" smtClean="0"/>
          </a:p>
          <a:p>
            <a:pPr algn="ctr">
              <a:buNone/>
            </a:pPr>
            <a:r>
              <a:rPr lang="ru-RU" dirty="0" smtClean="0"/>
              <a:t>– </a:t>
            </a:r>
            <a:r>
              <a:rPr lang="ru-RU" dirty="0" smtClean="0"/>
              <a:t> художественная </a:t>
            </a:r>
            <a:r>
              <a:rPr lang="ru-RU" dirty="0" smtClean="0"/>
              <a:t>литература</a:t>
            </a:r>
            <a:r>
              <a:rPr lang="ru-RU" dirty="0" smtClean="0"/>
              <a:t>;</a:t>
            </a:r>
          </a:p>
          <a:p>
            <a:pPr algn="ctr">
              <a:buFontTx/>
              <a:buChar char="-"/>
            </a:pPr>
            <a:endParaRPr lang="ru-RU" dirty="0" smtClean="0"/>
          </a:p>
          <a:p>
            <a:pPr algn="ctr">
              <a:buNone/>
            </a:pPr>
            <a:r>
              <a:rPr lang="ru-RU" dirty="0" smtClean="0"/>
              <a:t>– </a:t>
            </a:r>
            <a:r>
              <a:rPr lang="ru-RU" dirty="0" smtClean="0"/>
              <a:t> статьи </a:t>
            </a:r>
            <a:r>
              <a:rPr lang="ru-RU" dirty="0" smtClean="0"/>
              <a:t>из газет и журналов</a:t>
            </a:r>
            <a:r>
              <a:rPr lang="ru-RU" dirty="0" smtClean="0"/>
              <a:t>;</a:t>
            </a:r>
          </a:p>
          <a:p>
            <a:pPr algn="ctr">
              <a:buFontTx/>
              <a:buChar char="-"/>
            </a:pPr>
            <a:endParaRPr lang="ru-RU" dirty="0" smtClean="0"/>
          </a:p>
          <a:p>
            <a:pPr algn="ctr">
              <a:buNone/>
            </a:pPr>
            <a:r>
              <a:rPr lang="ru-RU" dirty="0" smtClean="0"/>
              <a:t>– </a:t>
            </a:r>
            <a:r>
              <a:rPr lang="ru-RU" dirty="0" smtClean="0"/>
              <a:t> передачи </a:t>
            </a:r>
            <a:r>
              <a:rPr lang="ru-RU" dirty="0" smtClean="0"/>
              <a:t>радио и телевидения и др</a:t>
            </a:r>
            <a:r>
              <a:rPr lang="ru-RU" dirty="0" smtClean="0"/>
              <a:t>.</a:t>
            </a:r>
          </a:p>
          <a:p>
            <a:pPr algn="ctr">
              <a:buFontTx/>
              <a:buChar char="-"/>
            </a:pPr>
            <a:endParaRPr lang="ru-RU" dirty="0" smtClean="0"/>
          </a:p>
          <a:p>
            <a:pPr algn="ctr">
              <a:buNone/>
            </a:pPr>
            <a:r>
              <a:rPr lang="ru-RU" dirty="0" smtClean="0"/>
              <a:t>	Чтобы  выступление получилось более содержательным, лучше использовать не один источник, а несколько.</a:t>
            </a:r>
          </a:p>
          <a:p>
            <a:pPr algn="ct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229600" cy="5343872"/>
          </a:xfrm>
        </p:spPr>
        <p:txBody>
          <a:bodyPr>
            <a:normAutofit fontScale="92500" lnSpcReduction="10000"/>
          </a:bodyPr>
          <a:lstStyle/>
          <a:p>
            <a:pPr algn="ctr">
              <a:buNone/>
            </a:pPr>
            <a:r>
              <a:rPr lang="ru-RU" i="1" dirty="0" smtClean="0">
                <a:solidFill>
                  <a:srgbClr val="FF0000"/>
                </a:solidFill>
              </a:rPr>
              <a:t>        </a:t>
            </a:r>
          </a:p>
          <a:p>
            <a:pPr algn="ctr">
              <a:buNone/>
            </a:pPr>
            <a:r>
              <a:rPr lang="ru-RU" dirty="0" smtClean="0">
                <a:solidFill>
                  <a:srgbClr val="FF0000"/>
                </a:solidFill>
              </a:rPr>
              <a:t>    Разработка плана выступления. </a:t>
            </a:r>
            <a:endParaRPr lang="ru-RU" dirty="0" smtClean="0">
              <a:solidFill>
                <a:srgbClr val="FF0000"/>
              </a:solidFill>
            </a:endParaRPr>
          </a:p>
          <a:p>
            <a:pPr algn="ctr">
              <a:buNone/>
            </a:pPr>
            <a:r>
              <a:rPr lang="ru-RU" dirty="0" smtClean="0">
                <a:solidFill>
                  <a:srgbClr val="FF0000"/>
                </a:solidFill>
              </a:rPr>
              <a:t> </a:t>
            </a:r>
            <a:endParaRPr lang="ru-RU" dirty="0" smtClean="0">
              <a:solidFill>
                <a:srgbClr val="FF0000"/>
              </a:solidFill>
            </a:endParaRPr>
          </a:p>
          <a:p>
            <a:pPr algn="ctr">
              <a:buNone/>
            </a:pPr>
            <a:r>
              <a:rPr lang="ru-RU" i="1" dirty="0" smtClean="0"/>
              <a:t>	</a:t>
            </a:r>
            <a:r>
              <a:rPr lang="ru-RU" dirty="0" smtClean="0"/>
              <a:t>На разных этапах подготовки речи составляются различные по цели и назначению планы: предварительный, рабочий и основной. </a:t>
            </a:r>
            <a:endParaRPr lang="ru-RU" dirty="0" smtClean="0"/>
          </a:p>
          <a:p>
            <a:pPr algn="ctr">
              <a:buNone/>
            </a:pPr>
            <a:endParaRPr lang="ru-RU" dirty="0" smtClean="0"/>
          </a:p>
          <a:p>
            <a:pPr algn="ctr">
              <a:buNone/>
            </a:pPr>
            <a:r>
              <a:rPr lang="ru-RU" dirty="0" smtClean="0"/>
              <a:t>	Предварительный план  рекомендуют составлять сразу после выбора темы и определения целевой установки</a:t>
            </a:r>
            <a:r>
              <a:rPr lang="ru-RU" dirty="0" smtClean="0"/>
              <a:t>.</a:t>
            </a:r>
          </a:p>
          <a:p>
            <a:pPr algn="ctr">
              <a:buNone/>
            </a:pPr>
            <a:endParaRPr lang="ru-RU" dirty="0" smtClean="0"/>
          </a:p>
          <a:p>
            <a:pPr algn="ctr">
              <a:buNone/>
            </a:pPr>
            <a:r>
              <a:rPr lang="ru-RU" dirty="0" smtClean="0"/>
              <a:t>	 Рабочий план составляется после того, как изучена литература, обдумана тема, собран фактический материал.</a:t>
            </a:r>
          </a:p>
          <a:p>
            <a:pPr algn="ctr">
              <a:buNone/>
            </a:pPr>
            <a:r>
              <a:rPr lang="ru-RU" dirty="0" smtClean="0"/>
              <a:t>	</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229600" cy="5343872"/>
          </a:xfrm>
        </p:spPr>
        <p:txBody>
          <a:bodyPr>
            <a:normAutofit/>
          </a:bodyPr>
          <a:lstStyle/>
          <a:p>
            <a:pPr algn="ctr">
              <a:buNone/>
            </a:pPr>
            <a:r>
              <a:rPr lang="ru-RU" dirty="0" smtClean="0"/>
              <a:t>    </a:t>
            </a:r>
          </a:p>
          <a:p>
            <a:pPr algn="ctr">
              <a:buNone/>
            </a:pPr>
            <a:r>
              <a:rPr lang="ru-RU" dirty="0" smtClean="0"/>
              <a:t>    На основе рабочего плана оратору рекомендуется составить основной план, называющий вопросы, которые будут освещаться в выступлении. Он пишется не столько для оратора, сколько  для слушателей, чтобы облегчить им  процесс восприятия речи</a:t>
            </a:r>
            <a:r>
              <a:rPr lang="ru-RU" dirty="0" smtClean="0"/>
              <a:t>.</a:t>
            </a:r>
          </a:p>
          <a:p>
            <a:pPr algn="ctr">
              <a:buNone/>
            </a:pPr>
            <a:endParaRPr lang="ru-RU" dirty="0" smtClean="0"/>
          </a:p>
          <a:p>
            <a:pPr algn="ctr">
              <a:buNone/>
            </a:pPr>
            <a:r>
              <a:rPr lang="ru-RU" dirty="0" smtClean="0"/>
              <a:t>    Он должен быть логически выдержанным, последовательным, с естественным переходом от одного пункта к другому.</a:t>
            </a:r>
          </a:p>
          <a:p>
            <a:pPr algn="ctr">
              <a:buNone/>
            </a:pPr>
            <a:r>
              <a:rPr lang="ru-RU" dirty="0" smtClean="0"/>
              <a:t> </a:t>
            </a:r>
          </a:p>
          <a:p>
            <a:pPr algn="ct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8229600" cy="5415880"/>
          </a:xfrm>
        </p:spPr>
        <p:txBody>
          <a:bodyPr>
            <a:normAutofit/>
          </a:bodyPr>
          <a:lstStyle/>
          <a:p>
            <a:pPr algn="ctr">
              <a:buNone/>
            </a:pPr>
            <a:r>
              <a:rPr lang="ru-RU" i="1" dirty="0" smtClean="0"/>
              <a:t>    </a:t>
            </a:r>
          </a:p>
          <a:p>
            <a:pPr algn="ctr">
              <a:buNone/>
            </a:pPr>
            <a:r>
              <a:rPr lang="ru-RU" i="1" dirty="0" smtClean="0">
                <a:solidFill>
                  <a:srgbClr val="FF0000"/>
                </a:solidFill>
              </a:rPr>
              <a:t>    </a:t>
            </a:r>
            <a:r>
              <a:rPr lang="ru-RU" dirty="0" smtClean="0">
                <a:solidFill>
                  <a:srgbClr val="FF0000"/>
                </a:solidFill>
              </a:rPr>
              <a:t>Овладение материалом выступления</a:t>
            </a:r>
            <a:r>
              <a:rPr lang="ru-RU" i="1" dirty="0" smtClean="0"/>
              <a:t>.</a:t>
            </a:r>
            <a:r>
              <a:rPr lang="ru-RU" dirty="0" smtClean="0"/>
              <a:t> Это весьма ответственный этап. Иногда его называют репетицией. Написанный текст следует хорошо осмыслить, проанализировать, выделить основные смысловые части, продумать связь между ними, несколько раз перечитать текст, заучить отдельные фрагменты, произнести вслух, восстановить в памяти план и содержание.</a:t>
            </a:r>
          </a:p>
          <a:p>
            <a:pPr algn="ctr">
              <a:buNone/>
            </a:pPr>
            <a:r>
              <a:rPr lang="ru-RU" dirty="0" smtClean="0"/>
              <a:t>	</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631904"/>
          </a:xfrm>
        </p:spPr>
        <p:txBody>
          <a:bodyPr>
            <a:normAutofit fontScale="70000" lnSpcReduction="20000"/>
          </a:bodyPr>
          <a:lstStyle/>
          <a:p>
            <a:pPr algn="ctr">
              <a:buNone/>
            </a:pPr>
            <a:r>
              <a:rPr lang="ru-RU" sz="4700" b="1" dirty="0" smtClean="0"/>
              <a:t>Риторика</a:t>
            </a:r>
          </a:p>
          <a:p>
            <a:pPr algn="ctr">
              <a:buNone/>
            </a:pPr>
            <a:r>
              <a:rPr lang="ru-RU" dirty="0" smtClean="0"/>
              <a:t> 	</a:t>
            </a:r>
            <a:r>
              <a:rPr lang="ru-RU" sz="3800" dirty="0" smtClean="0"/>
              <a:t>Термин </a:t>
            </a:r>
            <a:r>
              <a:rPr lang="ru-RU" sz="3800" i="1" dirty="0" smtClean="0">
                <a:solidFill>
                  <a:srgbClr val="FF0000"/>
                </a:solidFill>
              </a:rPr>
              <a:t>ораторское искусство</a:t>
            </a:r>
            <a:r>
              <a:rPr lang="ru-RU" sz="3800" dirty="0" smtClean="0">
                <a:solidFill>
                  <a:srgbClr val="FF0000"/>
                </a:solidFill>
              </a:rPr>
              <a:t> </a:t>
            </a:r>
            <a:r>
              <a:rPr lang="ru-RU" sz="3800" dirty="0" smtClean="0"/>
              <a:t>(лат. </a:t>
            </a:r>
            <a:r>
              <a:rPr lang="en-US" sz="3800" dirty="0" err="1" smtClean="0"/>
              <a:t>oratoria</a:t>
            </a:r>
            <a:r>
              <a:rPr lang="ru-RU" sz="3800" dirty="0" smtClean="0"/>
              <a:t>) античного происхождения. Его синонимами являются греческое слово  </a:t>
            </a:r>
            <a:r>
              <a:rPr lang="ru-RU" sz="3800" i="1" dirty="0" smtClean="0">
                <a:solidFill>
                  <a:srgbClr val="FF0000"/>
                </a:solidFill>
              </a:rPr>
              <a:t>риторика</a:t>
            </a:r>
            <a:r>
              <a:rPr lang="ru-RU" sz="3800" dirty="0" smtClean="0">
                <a:solidFill>
                  <a:srgbClr val="FF0000"/>
                </a:solidFill>
              </a:rPr>
              <a:t> </a:t>
            </a:r>
            <a:r>
              <a:rPr lang="ru-RU" sz="3800" dirty="0" smtClean="0"/>
              <a:t> и русское </a:t>
            </a:r>
            <a:r>
              <a:rPr lang="ru-RU" sz="3800" i="1" dirty="0" smtClean="0">
                <a:solidFill>
                  <a:srgbClr val="FF0000"/>
                </a:solidFill>
              </a:rPr>
              <a:t>красноречие. </a:t>
            </a:r>
            <a:r>
              <a:rPr lang="ru-RU" sz="3800" dirty="0" smtClean="0">
                <a:solidFill>
                  <a:srgbClr val="FF0000"/>
                </a:solidFill>
              </a:rPr>
              <a:t> </a:t>
            </a:r>
            <a:r>
              <a:rPr lang="ru-RU" sz="3800" dirty="0" smtClean="0"/>
              <a:t>В 17-титомном «Словаре современного русского литературного языка» даются следующие определения: </a:t>
            </a:r>
            <a:endParaRPr lang="ru-RU" sz="3800" dirty="0" smtClean="0"/>
          </a:p>
          <a:p>
            <a:pPr algn="ctr">
              <a:buNone/>
            </a:pPr>
            <a:endParaRPr lang="ru-RU" sz="3800" dirty="0" smtClean="0"/>
          </a:p>
          <a:p>
            <a:pPr algn="ctr">
              <a:buNone/>
            </a:pPr>
            <a:r>
              <a:rPr lang="ru-RU" sz="4000" i="1" dirty="0" smtClean="0">
                <a:solidFill>
                  <a:srgbClr val="FF0000"/>
                </a:solidFill>
              </a:rPr>
              <a:t>Риторика </a:t>
            </a:r>
            <a:r>
              <a:rPr lang="ru-RU" sz="4000" dirty="0" smtClean="0"/>
              <a:t>–</a:t>
            </a:r>
            <a:r>
              <a:rPr lang="ru-RU" sz="4000" i="1" dirty="0" smtClean="0">
                <a:solidFill>
                  <a:srgbClr val="FF0000"/>
                </a:solidFill>
              </a:rPr>
              <a:t> </a:t>
            </a:r>
            <a:r>
              <a:rPr lang="ru-RU" sz="4000" dirty="0" smtClean="0"/>
              <a:t>ораторское искусство,  теория красноречия // Учебный предмет, изучающий теорию красноречия</a:t>
            </a:r>
            <a:r>
              <a:rPr lang="ru-RU" sz="4000" dirty="0" smtClean="0"/>
              <a:t>.</a:t>
            </a:r>
          </a:p>
          <a:p>
            <a:pPr algn="ctr">
              <a:buNone/>
            </a:pPr>
            <a:endParaRPr lang="ru-RU" sz="4000" i="1" dirty="0" smtClean="0">
              <a:solidFill>
                <a:srgbClr val="FF0000"/>
              </a:solidFill>
            </a:endParaRPr>
          </a:p>
          <a:p>
            <a:pPr algn="ctr">
              <a:buNone/>
            </a:pPr>
            <a:r>
              <a:rPr lang="ru-RU" sz="4000" i="1" dirty="0" smtClean="0">
                <a:solidFill>
                  <a:srgbClr val="FF0000"/>
                </a:solidFill>
              </a:rPr>
              <a:t>    Красноречие</a:t>
            </a:r>
            <a:r>
              <a:rPr lang="ru-RU" sz="4000" dirty="0" smtClean="0"/>
              <a:t> – Способность, умение говорить красиво, убедительно; ораторское искусство. </a:t>
            </a:r>
          </a:p>
          <a:p>
            <a:pPr algn="ctr">
              <a:buNone/>
            </a:pPr>
            <a:endParaRPr lang="ru-RU" sz="3800" dirty="0" smtClean="0"/>
          </a:p>
          <a:p>
            <a:pPr algn="ct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908720"/>
            <a:ext cx="8229600" cy="1143000"/>
          </a:xfrm>
        </p:spPr>
        <p:txBody>
          <a:bodyPr>
            <a:normAutofit fontScale="90000"/>
          </a:bodyPr>
          <a:lstStyle/>
          <a:p>
            <a:pPr algn="ctr"/>
            <a:r>
              <a:rPr lang="ru-RU" dirty="0" smtClean="0"/>
              <a:t>Общие принципы построения выступления</a:t>
            </a:r>
            <a:endParaRPr lang="ru-RU" dirty="0"/>
          </a:p>
        </p:txBody>
      </p:sp>
      <p:sp>
        <p:nvSpPr>
          <p:cNvPr id="3" name="Содержимое 2"/>
          <p:cNvSpPr>
            <a:spLocks noGrp="1"/>
          </p:cNvSpPr>
          <p:nvPr>
            <p:ph idx="1"/>
          </p:nvPr>
        </p:nvSpPr>
        <p:spPr/>
        <p:txBody>
          <a:bodyPr>
            <a:normAutofit fontScale="40000" lnSpcReduction="20000"/>
          </a:bodyPr>
          <a:lstStyle/>
          <a:p>
            <a:pPr algn="ctr">
              <a:buNone/>
            </a:pPr>
            <a:endParaRPr lang="ru-RU" dirty="0" smtClean="0"/>
          </a:p>
          <a:p>
            <a:pPr algn="ctr">
              <a:buNone/>
            </a:pPr>
            <a:r>
              <a:rPr lang="ru-RU" dirty="0" smtClean="0"/>
              <a:t> </a:t>
            </a:r>
          </a:p>
          <a:p>
            <a:pPr algn="ctr">
              <a:buNone/>
            </a:pPr>
            <a:r>
              <a:rPr lang="ru-RU" sz="4500" i="1" dirty="0" smtClean="0"/>
              <a:t>     </a:t>
            </a:r>
            <a:r>
              <a:rPr lang="ru-RU" sz="5800" dirty="0" smtClean="0">
                <a:solidFill>
                  <a:srgbClr val="FF0000"/>
                </a:solidFill>
              </a:rPr>
              <a:t>Логико-композиционное построение ораторской речи</a:t>
            </a:r>
            <a:r>
              <a:rPr lang="ru-RU" sz="5800" dirty="0" smtClean="0"/>
              <a:t>.  Для успешного публичного выступления необходимо подумать, как расположить подготовленный материал. Важно уделить серьёзное внимание работе над композицией речи</a:t>
            </a:r>
            <a:r>
              <a:rPr lang="ru-RU" sz="5800" dirty="0" smtClean="0"/>
              <a:t>.</a:t>
            </a:r>
          </a:p>
          <a:p>
            <a:pPr algn="ctr">
              <a:buNone/>
            </a:pPr>
            <a:endParaRPr lang="ru-RU" sz="5800" dirty="0" smtClean="0"/>
          </a:p>
          <a:p>
            <a:pPr algn="ctr">
              <a:buNone/>
            </a:pPr>
            <a:r>
              <a:rPr lang="ru-RU" sz="5800" dirty="0" smtClean="0">
                <a:solidFill>
                  <a:srgbClr val="FF0000"/>
                </a:solidFill>
              </a:rPr>
              <a:t>	Композиция речи </a:t>
            </a:r>
            <a:r>
              <a:rPr lang="ru-RU" sz="5800" dirty="0" smtClean="0"/>
              <a:t>– построение выступления, соотношение его отдельных частей и отношение каждой части ко  всему выступлению как единому целому.</a:t>
            </a:r>
          </a:p>
          <a:p>
            <a:pPr algn="ctr">
              <a:buNone/>
            </a:pPr>
            <a:r>
              <a:rPr lang="ru-RU" sz="5800" dirty="0" smtClean="0"/>
              <a:t>	</a:t>
            </a:r>
          </a:p>
          <a:p>
            <a:pPr algn="ctr">
              <a:buNone/>
            </a:pP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229600" cy="5343872"/>
          </a:xfrm>
        </p:spPr>
        <p:txBody>
          <a:bodyPr>
            <a:normAutofit/>
          </a:bodyPr>
          <a:lstStyle/>
          <a:p>
            <a:pPr algn="ctr">
              <a:buNone/>
            </a:pPr>
            <a:r>
              <a:rPr lang="ru-RU" dirty="0" smtClean="0"/>
              <a:t>    Существуют общие принципы построения выступления. </a:t>
            </a:r>
            <a:endParaRPr lang="ru-RU" dirty="0" smtClean="0"/>
          </a:p>
          <a:p>
            <a:pPr algn="ctr">
              <a:buNone/>
            </a:pPr>
            <a:endParaRPr lang="ru-RU" dirty="0" smtClean="0"/>
          </a:p>
          <a:p>
            <a:pPr algn="ctr">
              <a:buNone/>
            </a:pPr>
            <a:r>
              <a:rPr lang="ru-RU" dirty="0" smtClean="0"/>
              <a:t>    </a:t>
            </a:r>
            <a:r>
              <a:rPr lang="ru-RU" dirty="0" smtClean="0">
                <a:solidFill>
                  <a:srgbClr val="FF0000"/>
                </a:solidFill>
              </a:rPr>
              <a:t>Принцип последовательности </a:t>
            </a:r>
            <a:r>
              <a:rPr lang="ru-RU" dirty="0" smtClean="0"/>
              <a:t>– каждая высказанная мысль должна вытекать их предшествующей или быть с ней соотносима</a:t>
            </a:r>
            <a:r>
              <a:rPr lang="ru-RU" dirty="0" smtClean="0"/>
              <a:t>.</a:t>
            </a:r>
          </a:p>
          <a:p>
            <a:pPr algn="ctr">
              <a:buNone/>
            </a:pPr>
            <a:endParaRPr lang="ru-RU" dirty="0" smtClean="0"/>
          </a:p>
          <a:p>
            <a:pPr algn="ctr">
              <a:buNone/>
            </a:pPr>
            <a:r>
              <a:rPr lang="ru-RU" dirty="0" smtClean="0"/>
              <a:t>	</a:t>
            </a:r>
            <a:r>
              <a:rPr lang="ru-RU" dirty="0" smtClean="0">
                <a:solidFill>
                  <a:srgbClr val="FF0000"/>
                </a:solidFill>
              </a:rPr>
              <a:t>Принцип усиления </a:t>
            </a:r>
            <a:r>
              <a:rPr lang="ru-RU" dirty="0" smtClean="0"/>
              <a:t>– значимость, вес, убедительность аргументов и доказательств должны постепенно нарастать.</a:t>
            </a:r>
          </a:p>
          <a:p>
            <a:pPr algn="ctr">
              <a:buNone/>
            </a:pPr>
            <a:r>
              <a:rPr lang="ru-RU" dirty="0" smtClean="0"/>
              <a:t>	</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52736"/>
            <a:ext cx="8229600" cy="5271864"/>
          </a:xfrm>
        </p:spPr>
        <p:txBody>
          <a:bodyPr>
            <a:normAutofit/>
          </a:bodyPr>
          <a:lstStyle/>
          <a:p>
            <a:pPr algn="ctr">
              <a:buNone/>
            </a:pPr>
            <a:r>
              <a:rPr lang="ru-RU" dirty="0" smtClean="0"/>
              <a:t>   </a:t>
            </a:r>
            <a:r>
              <a:rPr lang="ru-RU" dirty="0" smtClean="0">
                <a:solidFill>
                  <a:srgbClr val="FF0000"/>
                </a:solidFill>
              </a:rPr>
              <a:t>Принцип органического единства </a:t>
            </a:r>
            <a:r>
              <a:rPr lang="ru-RU" dirty="0" smtClean="0"/>
              <a:t>– распределение материала и организация его в речи должны вытекать из самого материала и намерений оратора</a:t>
            </a:r>
            <a:r>
              <a:rPr lang="ru-RU" dirty="0" smtClean="0"/>
              <a:t>.</a:t>
            </a:r>
          </a:p>
          <a:p>
            <a:pPr algn="ctr">
              <a:buNone/>
            </a:pPr>
            <a:endParaRPr lang="ru-RU" dirty="0" smtClean="0"/>
          </a:p>
          <a:p>
            <a:pPr algn="ctr">
              <a:buNone/>
            </a:pPr>
            <a:r>
              <a:rPr lang="ru-RU" dirty="0" smtClean="0"/>
              <a:t>	</a:t>
            </a:r>
            <a:r>
              <a:rPr lang="ru-RU" dirty="0" smtClean="0">
                <a:solidFill>
                  <a:srgbClr val="FF0000"/>
                </a:solidFill>
              </a:rPr>
              <a:t>Принцип экономии </a:t>
            </a:r>
            <a:r>
              <a:rPr lang="ru-RU" dirty="0" smtClean="0"/>
              <a:t>– умение достигать поставленной цели наиболее простым рациональным способом с минимальной затратой усилий, времени, речевых средств.</a:t>
            </a:r>
          </a:p>
          <a:p>
            <a:pPr algn="ctr">
              <a:buNone/>
            </a:pPr>
            <a:endParaRPr lang="ru-RU" dirty="0" smtClean="0"/>
          </a:p>
          <a:p>
            <a:pPr algn="ctr">
              <a:buNone/>
            </a:pP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559896"/>
          </a:xfrm>
        </p:spPr>
        <p:txBody>
          <a:bodyPr>
            <a:normAutofit lnSpcReduction="10000"/>
          </a:bodyPr>
          <a:lstStyle/>
          <a:p>
            <a:pPr algn="ctr">
              <a:buNone/>
            </a:pPr>
            <a:r>
              <a:rPr lang="ru-RU" dirty="0" smtClean="0"/>
              <a:t>   Наиболее распространённой структурой  устного выступления считается трёхчастная, включающая в себя следующие элементы: вступление, главную часть и заключение.	</a:t>
            </a:r>
            <a:endParaRPr lang="ru-RU" dirty="0" smtClean="0"/>
          </a:p>
          <a:p>
            <a:pPr algn="ctr">
              <a:buNone/>
            </a:pPr>
            <a:endParaRPr lang="ru-RU" dirty="0" smtClean="0"/>
          </a:p>
          <a:p>
            <a:pPr algn="ctr">
              <a:buNone/>
            </a:pPr>
            <a:r>
              <a:rPr lang="ru-RU" dirty="0" smtClean="0"/>
              <a:t>   </a:t>
            </a:r>
            <a:r>
              <a:rPr lang="ru-RU" dirty="0" smtClean="0">
                <a:solidFill>
                  <a:srgbClr val="FF0000"/>
                </a:solidFill>
              </a:rPr>
              <a:t>Вступление. </a:t>
            </a:r>
            <a:r>
              <a:rPr lang="ru-RU" dirty="0" smtClean="0"/>
              <a:t>Успех публичного выступления во многом зависит от того, как оратор начал говорить, насколько ему удалось заинтересовать аудиторию</a:t>
            </a:r>
            <a:r>
              <a:rPr lang="ru-RU" dirty="0" smtClean="0"/>
              <a:t>.</a:t>
            </a:r>
          </a:p>
          <a:p>
            <a:pPr algn="ctr">
              <a:buNone/>
            </a:pPr>
            <a:endParaRPr lang="ru-RU" dirty="0" smtClean="0"/>
          </a:p>
          <a:p>
            <a:pPr algn="ctr">
              <a:buNone/>
            </a:pPr>
            <a:r>
              <a:rPr lang="ru-RU" dirty="0" smtClean="0"/>
              <a:t> Во вступлении подчёркивается актуальность  темы, значение её для данной аудитории, формируется цель выступления, кратко излагается история вопроса. </a:t>
            </a:r>
            <a:r>
              <a:rPr lang="ru-RU" dirty="0" smtClean="0">
                <a:solidFill>
                  <a:srgbClr val="FF0000"/>
                </a:solidFill>
              </a:rPr>
              <a:t>Задача выступления </a:t>
            </a:r>
            <a:r>
              <a:rPr lang="ru-RU" dirty="0" smtClean="0"/>
              <a:t>– подготовить слушателей к восприятию данной темы.</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229600" cy="5343872"/>
          </a:xfrm>
        </p:spPr>
        <p:txBody>
          <a:bodyPr>
            <a:normAutofit fontScale="92500" lnSpcReduction="20000"/>
          </a:bodyPr>
          <a:lstStyle/>
          <a:p>
            <a:pPr algn="ctr">
              <a:buNone/>
            </a:pPr>
            <a:r>
              <a:rPr lang="ru-RU" i="1" dirty="0" smtClean="0">
                <a:solidFill>
                  <a:srgbClr val="FF0000"/>
                </a:solidFill>
              </a:rPr>
              <a:t>   </a:t>
            </a:r>
          </a:p>
          <a:p>
            <a:pPr algn="ctr">
              <a:buNone/>
            </a:pPr>
            <a:r>
              <a:rPr lang="ru-RU" i="1" dirty="0" smtClean="0">
                <a:solidFill>
                  <a:srgbClr val="FF0000"/>
                </a:solidFill>
              </a:rPr>
              <a:t>    Главная часть. </a:t>
            </a:r>
            <a:r>
              <a:rPr lang="ru-RU" dirty="0" smtClean="0"/>
              <a:t>Наиболее ответственной является главная часть выступления. В ней излагается основной материал, последовательно разъясняются  высказанные положения, доказывается их правильность, слушатели подводятся к необходимым выводам</a:t>
            </a:r>
            <a:r>
              <a:rPr lang="ru-RU" dirty="0" smtClean="0"/>
              <a:t>.</a:t>
            </a:r>
          </a:p>
          <a:p>
            <a:pPr algn="ctr">
              <a:buNone/>
            </a:pPr>
            <a:endParaRPr lang="ru-RU" dirty="0" smtClean="0"/>
          </a:p>
          <a:p>
            <a:pPr algn="ctr">
              <a:buNone/>
            </a:pPr>
            <a:r>
              <a:rPr lang="ru-RU" dirty="0" smtClean="0">
                <a:solidFill>
                  <a:srgbClr val="FF0000"/>
                </a:solidFill>
              </a:rPr>
              <a:t>Заключение</a:t>
            </a:r>
            <a:r>
              <a:rPr lang="ru-RU" dirty="0" smtClean="0"/>
              <a:t> является </a:t>
            </a:r>
            <a:r>
              <a:rPr lang="ru-RU" i="1" dirty="0" smtClean="0"/>
              <a:t>в</a:t>
            </a:r>
            <a:r>
              <a:rPr lang="ru-RU" dirty="0" smtClean="0"/>
              <a:t>ажной композиционной частью любого выступления. Убедительное и яркое заключение запоминается слушателем, оставляет хорошее впечатление о речи</a:t>
            </a:r>
            <a:r>
              <a:rPr lang="ru-RU" dirty="0" smtClean="0"/>
              <a:t>.</a:t>
            </a:r>
          </a:p>
          <a:p>
            <a:pPr algn="ctr">
              <a:buNone/>
            </a:pPr>
            <a:endParaRPr lang="ru-RU" dirty="0" smtClean="0"/>
          </a:p>
          <a:p>
            <a:pPr algn="ctr">
              <a:buNone/>
            </a:pPr>
            <a:r>
              <a:rPr lang="ru-RU" dirty="0" smtClean="0"/>
              <a:t>    В заключении подводятся итоги сказанного, делаются выводы, ставятся перед слушателями конкретные задачи.</a:t>
            </a:r>
          </a:p>
          <a:p>
            <a:pPr algn="ctr">
              <a:buNone/>
            </a:pP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96752"/>
            <a:ext cx="8229600" cy="1152128"/>
          </a:xfrm>
        </p:spPr>
        <p:txBody>
          <a:bodyPr>
            <a:normAutofit fontScale="90000"/>
          </a:bodyPr>
          <a:lstStyle/>
          <a:p>
            <a:pPr algn="ctr"/>
            <a:r>
              <a:rPr lang="ru-RU" i="1" dirty="0" smtClean="0"/>
              <a:t/>
            </a:r>
            <a:br>
              <a:rPr lang="ru-RU" i="1" dirty="0" smtClean="0"/>
            </a:br>
            <a:r>
              <a:rPr lang="ru-RU" i="1" dirty="0" smtClean="0"/>
              <a:t/>
            </a:r>
            <a:br>
              <a:rPr lang="ru-RU" i="1" dirty="0" smtClean="0"/>
            </a:br>
            <a:r>
              <a:rPr lang="ru-RU" dirty="0" smtClean="0"/>
              <a:t/>
            </a:r>
            <a:br>
              <a:rPr lang="ru-RU" dirty="0" smtClean="0"/>
            </a:br>
            <a:r>
              <a:rPr lang="ru-RU" i="1" dirty="0" smtClean="0"/>
              <a:t> </a:t>
            </a:r>
            <a:r>
              <a:rPr lang="ru-RU" b="1" dirty="0" smtClean="0"/>
              <a:t>Оратор и его аудитория</a:t>
            </a:r>
            <a:r>
              <a:rPr lang="ru-RU" dirty="0" smtClean="0"/>
              <a:t/>
            </a:r>
            <a:br>
              <a:rPr lang="ru-RU" dirty="0" smtClean="0"/>
            </a:br>
            <a:r>
              <a:rPr lang="ru-RU" dirty="0" smtClean="0"/>
              <a:t>	</a:t>
            </a:r>
            <a:endParaRPr lang="ru-RU" dirty="0"/>
          </a:p>
        </p:txBody>
      </p:sp>
      <p:sp>
        <p:nvSpPr>
          <p:cNvPr id="3" name="Содержимое 2"/>
          <p:cNvSpPr>
            <a:spLocks noGrp="1"/>
          </p:cNvSpPr>
          <p:nvPr>
            <p:ph idx="1"/>
          </p:nvPr>
        </p:nvSpPr>
        <p:spPr/>
        <p:txBody>
          <a:bodyPr>
            <a:normAutofit fontScale="92500" lnSpcReduction="10000"/>
          </a:bodyPr>
          <a:lstStyle/>
          <a:p>
            <a:pPr algn="ctr">
              <a:buNone/>
            </a:pPr>
            <a:r>
              <a:rPr lang="ru-RU" dirty="0" smtClean="0"/>
              <a:t>     </a:t>
            </a:r>
            <a:endParaRPr lang="ru-RU" dirty="0" smtClean="0"/>
          </a:p>
          <a:p>
            <a:pPr algn="ctr">
              <a:buNone/>
            </a:pPr>
            <a:r>
              <a:rPr lang="ru-RU" dirty="0" smtClean="0"/>
              <a:t>Чтобы </a:t>
            </a:r>
            <a:r>
              <a:rPr lang="ru-RU" dirty="0" smtClean="0"/>
              <a:t>выступать публично, оратор должен обладать рядом специальных </a:t>
            </a:r>
            <a:r>
              <a:rPr lang="ru-RU" dirty="0" smtClean="0">
                <a:solidFill>
                  <a:srgbClr val="FF0000"/>
                </a:solidFill>
              </a:rPr>
              <a:t>навыков и умений</a:t>
            </a:r>
            <a:r>
              <a:rPr lang="ru-RU" dirty="0" smtClean="0"/>
              <a:t>.</a:t>
            </a:r>
          </a:p>
          <a:p>
            <a:pPr algn="ctr">
              <a:buNone/>
            </a:pPr>
            <a:r>
              <a:rPr lang="ru-RU" dirty="0" smtClean="0"/>
              <a:t> </a:t>
            </a:r>
          </a:p>
          <a:p>
            <a:pPr algn="ctr">
              <a:buNone/>
            </a:pPr>
            <a:r>
              <a:rPr lang="ru-RU" dirty="0" smtClean="0">
                <a:solidFill>
                  <a:srgbClr val="FF0000"/>
                </a:solidFill>
              </a:rPr>
              <a:t>Основные   навыки</a:t>
            </a:r>
            <a:r>
              <a:rPr lang="ru-RU" dirty="0" smtClean="0">
                <a:solidFill>
                  <a:srgbClr val="FF0000"/>
                </a:solidFill>
              </a:rPr>
              <a:t>:</a:t>
            </a:r>
          </a:p>
          <a:p>
            <a:pPr algn="ctr">
              <a:buNone/>
            </a:pPr>
            <a:r>
              <a:rPr lang="ru-RU" dirty="0" smtClean="0"/>
              <a:t>– </a:t>
            </a:r>
            <a:r>
              <a:rPr lang="ru-RU" dirty="0" smtClean="0"/>
              <a:t>отбор литературы;</a:t>
            </a:r>
          </a:p>
          <a:p>
            <a:pPr algn="ctr">
              <a:buNone/>
            </a:pPr>
            <a:r>
              <a:rPr lang="ru-RU" dirty="0" smtClean="0"/>
              <a:t>– </a:t>
            </a:r>
            <a:r>
              <a:rPr lang="ru-RU" dirty="0" smtClean="0"/>
              <a:t>изучение отобранной литературы;</a:t>
            </a:r>
          </a:p>
          <a:p>
            <a:pPr algn="ctr">
              <a:buNone/>
            </a:pPr>
            <a:r>
              <a:rPr lang="ru-RU" dirty="0" smtClean="0"/>
              <a:t>– </a:t>
            </a:r>
            <a:r>
              <a:rPr lang="ru-RU" dirty="0" smtClean="0"/>
              <a:t>составление плана;</a:t>
            </a:r>
          </a:p>
          <a:p>
            <a:pPr algn="ctr">
              <a:buNone/>
            </a:pPr>
            <a:r>
              <a:rPr lang="ru-RU" dirty="0" smtClean="0"/>
              <a:t>– </a:t>
            </a:r>
            <a:r>
              <a:rPr lang="ru-RU" dirty="0" smtClean="0"/>
              <a:t>написание текста речи;</a:t>
            </a:r>
          </a:p>
          <a:p>
            <a:pPr algn="ctr">
              <a:buNone/>
            </a:pPr>
            <a:r>
              <a:rPr lang="ru-RU" dirty="0" smtClean="0"/>
              <a:t>– </a:t>
            </a:r>
            <a:r>
              <a:rPr lang="ru-RU" dirty="0" smtClean="0"/>
              <a:t>самообладание перед аудиторией;</a:t>
            </a:r>
          </a:p>
          <a:p>
            <a:pPr algn="ctr">
              <a:buNone/>
            </a:pPr>
            <a:r>
              <a:rPr lang="ru-RU" dirty="0" smtClean="0"/>
              <a:t>– </a:t>
            </a:r>
            <a:r>
              <a:rPr lang="ru-RU" dirty="0" smtClean="0"/>
              <a:t>ориентация во времени.</a:t>
            </a:r>
          </a:p>
          <a:p>
            <a:pPr algn="ctr">
              <a:buNone/>
            </a:pP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12776"/>
            <a:ext cx="8229600" cy="4911824"/>
          </a:xfrm>
        </p:spPr>
        <p:txBody>
          <a:bodyPr>
            <a:normAutofit/>
          </a:bodyPr>
          <a:lstStyle/>
          <a:p>
            <a:pPr algn="ctr">
              <a:buNone/>
            </a:pPr>
            <a:r>
              <a:rPr lang="ru-RU" dirty="0" smtClean="0">
                <a:solidFill>
                  <a:srgbClr val="FF0000"/>
                </a:solidFill>
              </a:rPr>
              <a:t>Он    должен   уметь:</a:t>
            </a:r>
          </a:p>
          <a:p>
            <a:pPr algn="ctr">
              <a:buNone/>
            </a:pPr>
            <a:endParaRPr lang="ru-RU" dirty="0" smtClean="0">
              <a:solidFill>
                <a:srgbClr val="FF0000"/>
              </a:solidFill>
            </a:endParaRPr>
          </a:p>
          <a:p>
            <a:pPr>
              <a:buNone/>
            </a:pPr>
            <a:r>
              <a:rPr lang="ru-RU" dirty="0" smtClean="0"/>
              <a:t>– </a:t>
            </a:r>
            <a:r>
              <a:rPr lang="ru-RU" dirty="0" smtClean="0"/>
              <a:t>самостоятельно подготовить выступление;</a:t>
            </a:r>
          </a:p>
          <a:p>
            <a:pPr>
              <a:buNone/>
            </a:pPr>
            <a:r>
              <a:rPr lang="ru-RU" dirty="0" smtClean="0"/>
              <a:t>– </a:t>
            </a:r>
            <a:r>
              <a:rPr lang="ru-RU" dirty="0" smtClean="0"/>
              <a:t>доходчиво и убедительно излагать материал;</a:t>
            </a:r>
          </a:p>
          <a:p>
            <a:pPr>
              <a:buNone/>
            </a:pPr>
            <a:r>
              <a:rPr lang="ru-RU" dirty="0" smtClean="0"/>
              <a:t>– </a:t>
            </a:r>
            <a:r>
              <a:rPr lang="ru-RU" dirty="0" smtClean="0"/>
              <a:t>отвечать на вопросы слушателей;</a:t>
            </a:r>
          </a:p>
          <a:p>
            <a:pPr>
              <a:buNone/>
            </a:pPr>
            <a:r>
              <a:rPr lang="ru-RU" dirty="0" smtClean="0"/>
              <a:t>– </a:t>
            </a:r>
            <a:r>
              <a:rPr lang="ru-RU" dirty="0" smtClean="0"/>
              <a:t>устанавливать и поддерживать контакт с аудиторией;</a:t>
            </a:r>
          </a:p>
          <a:p>
            <a:pPr>
              <a:buNone/>
            </a:pPr>
            <a:r>
              <a:rPr lang="ru-RU" dirty="0" smtClean="0"/>
              <a:t>– </a:t>
            </a:r>
            <a:r>
              <a:rPr lang="ru-RU" dirty="0" smtClean="0"/>
              <a:t>применять технические средства,  наглядные пособия и т. д.</a:t>
            </a:r>
          </a:p>
          <a:p>
            <a:pPr>
              <a:buNone/>
            </a:pPr>
            <a:r>
              <a:rPr lang="ru-RU" dirty="0" smtClean="0"/>
              <a:t> </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703912"/>
          </a:xfrm>
        </p:spPr>
        <p:txBody>
          <a:bodyPr>
            <a:normAutofit fontScale="85000" lnSpcReduction="20000"/>
          </a:bodyPr>
          <a:lstStyle/>
          <a:p>
            <a:pPr>
              <a:buNone/>
            </a:pPr>
            <a:r>
              <a:rPr lang="ru-RU" dirty="0" smtClean="0"/>
              <a:t>    </a:t>
            </a:r>
            <a:r>
              <a:rPr lang="ru-RU" dirty="0" smtClean="0"/>
              <a:t>    </a:t>
            </a:r>
            <a:r>
              <a:rPr lang="ru-RU" dirty="0" smtClean="0"/>
              <a:t>Самое высшее проявление мастерства публичного выступления, важнейшее условие эффективности ораторской речи – это </a:t>
            </a:r>
            <a:r>
              <a:rPr lang="ru-RU" dirty="0" smtClean="0">
                <a:solidFill>
                  <a:srgbClr val="FF0000"/>
                </a:solidFill>
              </a:rPr>
              <a:t>контакт со слушателями</a:t>
            </a:r>
            <a:r>
              <a:rPr lang="ru-RU" dirty="0" smtClean="0"/>
              <a:t>. Он возникает  прежде всего на основе совместной мыслительной деятельности, называемой  учёными интеллектуальным сопереживанием</a:t>
            </a:r>
            <a:r>
              <a:rPr lang="ru-RU" dirty="0" smtClean="0"/>
              <a:t>.</a:t>
            </a:r>
          </a:p>
          <a:p>
            <a:pPr algn="ctr">
              <a:buNone/>
            </a:pPr>
            <a:endParaRPr lang="ru-RU" dirty="0" smtClean="0"/>
          </a:p>
          <a:p>
            <a:pPr algn="ctr">
              <a:buNone/>
            </a:pPr>
            <a:r>
              <a:rPr lang="ru-RU" dirty="0" smtClean="0"/>
              <a:t>Психологи подчёркивают, что необходимым условием возникновения контакта между оратором и аудиторией является искреннее, настоящее уважение к слушателям, признание в них партнёров по общению</a:t>
            </a:r>
            <a:r>
              <a:rPr lang="ru-RU" dirty="0" smtClean="0"/>
              <a:t>.</a:t>
            </a:r>
          </a:p>
          <a:p>
            <a:pPr algn="ctr">
              <a:buNone/>
            </a:pPr>
            <a:endParaRPr lang="ru-RU" dirty="0" smtClean="0"/>
          </a:p>
          <a:p>
            <a:pPr algn="ctr">
              <a:buNone/>
            </a:pPr>
            <a:r>
              <a:rPr lang="ru-RU" dirty="0" smtClean="0"/>
              <a:t>	</a:t>
            </a:r>
            <a:r>
              <a:rPr lang="ru-RU" dirty="0" smtClean="0"/>
              <a:t> </a:t>
            </a:r>
            <a:r>
              <a:rPr lang="ru-RU" dirty="0" smtClean="0">
                <a:solidFill>
                  <a:srgbClr val="FF0000"/>
                </a:solidFill>
              </a:rPr>
              <a:t>Факторы</a:t>
            </a:r>
            <a:r>
              <a:rPr lang="ru-RU" dirty="0" smtClean="0"/>
              <a:t>, влияющие на установление контакта: </a:t>
            </a:r>
            <a:endParaRPr lang="ru-RU" dirty="0" smtClean="0"/>
          </a:p>
          <a:p>
            <a:pPr algn="ctr">
              <a:buNone/>
            </a:pPr>
            <a:endParaRPr lang="ru-RU" dirty="0" smtClean="0"/>
          </a:p>
          <a:p>
            <a:pPr>
              <a:buNone/>
            </a:pPr>
            <a:r>
              <a:rPr lang="ru-RU" dirty="0" smtClean="0"/>
              <a:t> –</a:t>
            </a:r>
            <a:r>
              <a:rPr lang="ru-RU" dirty="0" smtClean="0"/>
              <a:t> </a:t>
            </a:r>
            <a:r>
              <a:rPr lang="ru-RU" dirty="0" smtClean="0"/>
              <a:t>актуальность обсуждаемого вопроса, новизна в освещении данной темы, </a:t>
            </a:r>
          </a:p>
          <a:p>
            <a:pPr>
              <a:buNone/>
            </a:pPr>
            <a:r>
              <a:rPr lang="ru-RU" dirty="0" smtClean="0"/>
              <a:t>    интересное содержание выступления;</a:t>
            </a:r>
          </a:p>
          <a:p>
            <a:pPr>
              <a:buNone/>
            </a:pPr>
            <a:r>
              <a:rPr lang="ru-RU" dirty="0" smtClean="0"/>
              <a:t> –</a:t>
            </a:r>
            <a:r>
              <a:rPr lang="ru-RU" dirty="0" smtClean="0"/>
              <a:t> </a:t>
            </a:r>
            <a:r>
              <a:rPr lang="ru-RU" dirty="0" smtClean="0"/>
              <a:t>личность оратора и его репутация.</a:t>
            </a: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559896"/>
          </a:xfrm>
        </p:spPr>
        <p:txBody>
          <a:bodyPr>
            <a:normAutofit fontScale="92500" lnSpcReduction="20000"/>
          </a:bodyPr>
          <a:lstStyle/>
          <a:p>
            <a:pPr algn="ctr">
              <a:buNone/>
            </a:pPr>
            <a:r>
              <a:rPr lang="ru-RU" i="1" dirty="0" smtClean="0"/>
              <a:t>    </a:t>
            </a:r>
            <a:r>
              <a:rPr lang="ru-RU" dirty="0" smtClean="0">
                <a:solidFill>
                  <a:srgbClr val="FF0000"/>
                </a:solidFill>
              </a:rPr>
              <a:t>Приёмы управления аудиторией</a:t>
            </a:r>
            <a:r>
              <a:rPr lang="ru-RU" dirty="0" smtClean="0"/>
              <a:t>. Эти приёмы описаны теоретиками ораторского искусства, </a:t>
            </a:r>
            <a:r>
              <a:rPr lang="ru-RU" dirty="0" smtClean="0"/>
              <a:t>учёными – методистами</a:t>
            </a:r>
            <a:r>
              <a:rPr lang="ru-RU" dirty="0" smtClean="0"/>
              <a:t>.</a:t>
            </a:r>
          </a:p>
          <a:p>
            <a:pPr algn="ctr">
              <a:buNone/>
            </a:pPr>
            <a:endParaRPr lang="ru-RU" dirty="0" smtClean="0"/>
          </a:p>
          <a:p>
            <a:pPr algn="ctr">
              <a:buNone/>
            </a:pPr>
            <a:r>
              <a:rPr lang="ru-RU" dirty="0" smtClean="0"/>
              <a:t>    Одним из интересных ораторских приёмов является так называемая </a:t>
            </a:r>
            <a:r>
              <a:rPr lang="ru-RU" dirty="0" smtClean="0">
                <a:solidFill>
                  <a:srgbClr val="FF0000"/>
                </a:solidFill>
              </a:rPr>
              <a:t>тайна занимательности.</a:t>
            </a:r>
            <a:r>
              <a:rPr lang="ru-RU" dirty="0" smtClean="0"/>
              <a:t>  Для того чтобы заинтересовать слушателей, предмет</a:t>
            </a:r>
          </a:p>
          <a:p>
            <a:pPr algn="ctr">
              <a:buNone/>
            </a:pPr>
            <a:r>
              <a:rPr lang="ru-RU" dirty="0" smtClean="0"/>
              <a:t>    речи сразу не обозначается</a:t>
            </a:r>
            <a:r>
              <a:rPr lang="ru-RU" dirty="0" smtClean="0"/>
              <a:t>.</a:t>
            </a:r>
          </a:p>
          <a:p>
            <a:pPr algn="ctr">
              <a:buNone/>
            </a:pPr>
            <a:endParaRPr lang="ru-RU" dirty="0" smtClean="0"/>
          </a:p>
          <a:p>
            <a:pPr algn="ctr">
              <a:buNone/>
            </a:pPr>
            <a:r>
              <a:rPr lang="ru-RU" dirty="0" smtClean="0">
                <a:solidFill>
                  <a:srgbClr val="FF0000"/>
                </a:solidFill>
              </a:rPr>
              <a:t>Вопросно-ответный приём</a:t>
            </a:r>
            <a:r>
              <a:rPr lang="ru-RU" dirty="0" smtClean="0"/>
              <a:t>. Оратор вслух раздумывает над поставленной </a:t>
            </a:r>
          </a:p>
          <a:p>
            <a:pPr algn="ctr">
              <a:buNone/>
            </a:pPr>
            <a:r>
              <a:rPr lang="ru-RU" dirty="0" smtClean="0"/>
              <a:t>   проблемой. Он ставит перед аудиторией вопросы и сам на них отвечает, </a:t>
            </a:r>
          </a:p>
          <a:p>
            <a:pPr algn="ctr">
              <a:buNone/>
            </a:pPr>
            <a:r>
              <a:rPr lang="ru-RU" dirty="0" smtClean="0"/>
              <a:t>    выдвигает возможные сомнения  и возражения.</a:t>
            </a:r>
          </a:p>
          <a:p>
            <a:pPr algn="ctr">
              <a:buNone/>
            </a:pPr>
            <a:r>
              <a:rPr lang="ru-RU" dirty="0" smtClean="0"/>
              <a:t>    </a:t>
            </a:r>
            <a:r>
              <a:rPr lang="ru-RU" dirty="0" smtClean="0">
                <a:solidFill>
                  <a:srgbClr val="FF0000"/>
                </a:solidFill>
              </a:rPr>
              <a:t>Приём сопереживания.</a:t>
            </a:r>
          </a:p>
          <a:p>
            <a:pPr algn="ctr">
              <a:buNone/>
            </a:pPr>
            <a:r>
              <a:rPr lang="ru-RU" dirty="0" smtClean="0">
                <a:solidFill>
                  <a:srgbClr val="FF0000"/>
                </a:solidFill>
              </a:rPr>
              <a:t>    Приём соучастия и др.</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507288" cy="5559896"/>
          </a:xfrm>
        </p:spPr>
        <p:txBody>
          <a:bodyPr>
            <a:normAutofit/>
          </a:bodyPr>
          <a:lstStyle/>
          <a:p>
            <a:pPr algn="ctr">
              <a:buNone/>
            </a:pPr>
            <a:r>
              <a:rPr lang="ru-RU" sz="2400" b="1" dirty="0" smtClean="0"/>
              <a:t>Вопросы к </a:t>
            </a:r>
            <a:r>
              <a:rPr lang="ru-RU" sz="2400" b="1" dirty="0" smtClean="0"/>
              <a:t>лекции</a:t>
            </a:r>
          </a:p>
          <a:p>
            <a:pPr algn="ctr">
              <a:buNone/>
            </a:pPr>
            <a:endParaRPr lang="ru-RU" sz="2400" dirty="0" smtClean="0"/>
          </a:p>
          <a:p>
            <a:pPr>
              <a:buNone/>
            </a:pPr>
            <a:r>
              <a:rPr lang="ru-RU" sz="2400" b="1" dirty="0" smtClean="0"/>
              <a:t> </a:t>
            </a:r>
            <a:r>
              <a:rPr lang="ru-RU" sz="2400" dirty="0" smtClean="0"/>
              <a:t>1. </a:t>
            </a:r>
            <a:r>
              <a:rPr lang="ru-RU" sz="2400" dirty="0" smtClean="0"/>
              <a:t>Раскройте </a:t>
            </a:r>
            <a:r>
              <a:rPr lang="ru-RU" sz="2400" dirty="0" smtClean="0"/>
              <a:t>содержание понятия «ораторское искусство». Назовите основные особенности ораторского искусства как социального явления. Расскажите об этапах развития риторики в России. </a:t>
            </a:r>
            <a:endParaRPr lang="ru-RU" sz="2400" dirty="0" smtClean="0"/>
          </a:p>
          <a:p>
            <a:pPr>
              <a:buNone/>
            </a:pPr>
            <a:r>
              <a:rPr lang="ru-RU" sz="2400" dirty="0" smtClean="0"/>
              <a:t>2. </a:t>
            </a:r>
            <a:r>
              <a:rPr lang="ru-RU" sz="2400" dirty="0" smtClean="0"/>
              <a:t>Что </a:t>
            </a:r>
            <a:r>
              <a:rPr lang="ru-RU" sz="2400" dirty="0" smtClean="0"/>
              <a:t>такое </a:t>
            </a:r>
            <a:r>
              <a:rPr lang="ru-RU" sz="2400" i="1" dirty="0" smtClean="0"/>
              <a:t>публичная речь? </a:t>
            </a:r>
            <a:r>
              <a:rPr lang="ru-RU" sz="2400" dirty="0" smtClean="0"/>
              <a:t>Какими особенностями она характеризуется? </a:t>
            </a:r>
            <a:endParaRPr lang="ru-RU" sz="2400" dirty="0" smtClean="0"/>
          </a:p>
          <a:p>
            <a:pPr>
              <a:buNone/>
            </a:pPr>
            <a:r>
              <a:rPr lang="ru-RU" sz="2400" dirty="0" smtClean="0"/>
              <a:t>3</a:t>
            </a:r>
            <a:r>
              <a:rPr lang="ru-RU" sz="2400" dirty="0" smtClean="0"/>
              <a:t>. Охарактеризуйте этапы подготовки к </a:t>
            </a:r>
            <a:r>
              <a:rPr lang="ru-RU" sz="2400" dirty="0" smtClean="0"/>
              <a:t>выступлению.</a:t>
            </a:r>
          </a:p>
          <a:p>
            <a:pPr>
              <a:buNone/>
            </a:pPr>
            <a:r>
              <a:rPr lang="ru-RU" sz="2400" dirty="0" smtClean="0"/>
              <a:t>4</a:t>
            </a:r>
            <a:r>
              <a:rPr lang="ru-RU" sz="2400" dirty="0" smtClean="0"/>
              <a:t>. Что такое «композиция речи»? Каковы характеристики её основных </a:t>
            </a:r>
            <a:r>
              <a:rPr lang="ru-RU" sz="2400" dirty="0" smtClean="0"/>
              <a:t>элементов?</a:t>
            </a:r>
          </a:p>
          <a:p>
            <a:pPr>
              <a:buNone/>
            </a:pPr>
            <a:r>
              <a:rPr lang="ru-RU" sz="2400" dirty="0" smtClean="0"/>
              <a:t>5</a:t>
            </a:r>
            <a:r>
              <a:rPr lang="ru-RU" sz="2400" dirty="0" smtClean="0"/>
              <a:t>. Какими специальными навыками и умениями должен обладать оратор?</a:t>
            </a:r>
          </a:p>
          <a:p>
            <a:pPr>
              <a:buNone/>
            </a:pPr>
            <a:endParaRPr lang="ru-RU" sz="2400" dirty="0" smtClean="0"/>
          </a:p>
          <a:p>
            <a:endParaRPr lang="ru-R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8229600" cy="5415880"/>
          </a:xfrm>
        </p:spPr>
        <p:txBody>
          <a:bodyPr>
            <a:normAutofit fontScale="92500" lnSpcReduction="20000"/>
          </a:bodyPr>
          <a:lstStyle/>
          <a:p>
            <a:pPr algn="ctr"/>
            <a:endParaRPr lang="ru-RU" i="1" dirty="0" smtClean="0"/>
          </a:p>
          <a:p>
            <a:pPr algn="ctr">
              <a:buNone/>
            </a:pPr>
            <a:r>
              <a:rPr lang="ru-RU" i="1" dirty="0" smtClean="0">
                <a:solidFill>
                  <a:srgbClr val="FF0000"/>
                </a:solidFill>
              </a:rPr>
              <a:t>    </a:t>
            </a:r>
          </a:p>
          <a:p>
            <a:pPr algn="ctr">
              <a:buNone/>
            </a:pPr>
            <a:r>
              <a:rPr lang="ru-RU" i="1" dirty="0" smtClean="0">
                <a:solidFill>
                  <a:srgbClr val="FF0000"/>
                </a:solidFill>
              </a:rPr>
              <a:t>    Ораторским искусством</a:t>
            </a:r>
            <a:r>
              <a:rPr lang="ru-RU" dirty="0" smtClean="0">
                <a:solidFill>
                  <a:srgbClr val="FF0000"/>
                </a:solidFill>
              </a:rPr>
              <a:t> </a:t>
            </a:r>
            <a:r>
              <a:rPr lang="ru-RU" dirty="0" smtClean="0"/>
              <a:t>называют исторически сложившуюся науку о красноречии и учебную дисциплину, излагающую основы ораторского мастерства. </a:t>
            </a:r>
            <a:endParaRPr lang="ru-RU" dirty="0" smtClean="0"/>
          </a:p>
          <a:p>
            <a:pPr algn="ctr">
              <a:buNone/>
            </a:pPr>
            <a:endParaRPr lang="ru-RU" dirty="0" smtClean="0"/>
          </a:p>
          <a:p>
            <a:pPr algn="ctr">
              <a:buNone/>
            </a:pPr>
            <a:r>
              <a:rPr lang="ru-RU" dirty="0" smtClean="0"/>
              <a:t>Традиционно красноречие рассматривалось как  один из видов искусства. Его часто сравнивали с поэзией и актёрским творчеством (Аристотель, </a:t>
            </a:r>
            <a:r>
              <a:rPr lang="ru-RU" dirty="0" smtClean="0"/>
              <a:t>Цицерон,             М</a:t>
            </a:r>
            <a:r>
              <a:rPr lang="ru-RU" dirty="0" smtClean="0"/>
              <a:t>. Ломоносов, В. Белинский</a:t>
            </a:r>
            <a:r>
              <a:rPr lang="ru-RU" dirty="0" smtClean="0"/>
              <a:t>).</a:t>
            </a:r>
          </a:p>
          <a:p>
            <a:pPr algn="ctr">
              <a:buNone/>
            </a:pPr>
            <a:endParaRPr lang="ru-RU" dirty="0" smtClean="0"/>
          </a:p>
          <a:p>
            <a:pPr algn="ctr">
              <a:buNone/>
            </a:pPr>
            <a:r>
              <a:rPr lang="ru-RU" dirty="0" smtClean="0"/>
              <a:t>    История ораторского искусства составляет одну из самых замечательных страниц истории культуры человечества.</a:t>
            </a:r>
          </a:p>
          <a:p>
            <a:pPr algn="ctr">
              <a:buNone/>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620688"/>
            <a:ext cx="8229600" cy="5904656"/>
          </a:xfrm>
        </p:spPr>
        <p:txBody>
          <a:bodyPr>
            <a:noAutofit/>
          </a:bodyPr>
          <a:lstStyle/>
          <a:p>
            <a:pPr algn="ctr">
              <a:buNone/>
            </a:pPr>
            <a:r>
              <a:rPr lang="ru-RU" sz="2400" dirty="0" smtClean="0"/>
              <a:t>    Родиной красноречия считается Древняя Греция. 	Крупнейшим теоретиком античной риторики был древнегреческий философ и учёный </a:t>
            </a:r>
            <a:r>
              <a:rPr lang="ru-RU" sz="2400" dirty="0" smtClean="0">
                <a:solidFill>
                  <a:srgbClr val="FF0000"/>
                </a:solidFill>
              </a:rPr>
              <a:t>Аристотель</a:t>
            </a:r>
            <a:r>
              <a:rPr lang="ru-RU" sz="2400" dirty="0" smtClean="0"/>
              <a:t>. Он заложил основы риторики как науки. В единственном древнегреческом сочинении по красноречию, дошедшем до нас  в целостном виде под названием «Риторика», учёный рассматривает язык, стиль и структуру публичной речи</a:t>
            </a:r>
            <a:r>
              <a:rPr lang="ru-RU" sz="2400" dirty="0" smtClean="0"/>
              <a:t>.</a:t>
            </a:r>
          </a:p>
          <a:p>
            <a:pPr algn="ctr">
              <a:buNone/>
            </a:pPr>
            <a:endParaRPr lang="ru-RU" sz="2400" dirty="0" smtClean="0"/>
          </a:p>
          <a:p>
            <a:pPr algn="ctr">
              <a:buNone/>
            </a:pPr>
            <a:r>
              <a:rPr lang="ru-RU" sz="2400" dirty="0" smtClean="0"/>
              <a:t>Крупнейшим </a:t>
            </a:r>
            <a:r>
              <a:rPr lang="ru-RU" sz="2400" dirty="0" smtClean="0"/>
              <a:t>теоретиком и практиком  ораторского искусства в Древнем Риме  был знаменитый </a:t>
            </a:r>
            <a:r>
              <a:rPr lang="ru-RU" sz="2400" dirty="0" smtClean="0">
                <a:solidFill>
                  <a:srgbClr val="FF0000"/>
                </a:solidFill>
              </a:rPr>
              <a:t>Цицерон, </a:t>
            </a:r>
            <a:r>
              <a:rPr lang="ru-RU" sz="2400" dirty="0" smtClean="0"/>
              <a:t>уделивший большое внимание  учению об идеальном ораторе.</a:t>
            </a:r>
          </a:p>
          <a:p>
            <a:pPr algn="ctr">
              <a:buNone/>
            </a:pPr>
            <a:r>
              <a:rPr lang="ru-RU" sz="2400" dirty="0" smtClean="0"/>
              <a:t>    И Аристотель и Цицерон  заложили фундамент  науки об ораторском искусстве.  </a:t>
            </a:r>
          </a:p>
          <a:p>
            <a:pPr algn="ctr">
              <a:buNone/>
            </a:pPr>
            <a:endParaRPr lang="ru-RU" sz="2400" dirty="0" smtClean="0"/>
          </a:p>
          <a:p>
            <a:pPr algn="ctr">
              <a:buNone/>
            </a:pPr>
            <a:r>
              <a:rPr lang="ru-RU" sz="2400" dirty="0" smtClean="0"/>
              <a:t>	</a:t>
            </a:r>
            <a:endParaRPr lang="ru-RU"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764704"/>
            <a:ext cx="8229600" cy="5541248"/>
          </a:xfrm>
        </p:spPr>
        <p:txBody>
          <a:bodyPr>
            <a:normAutofit fontScale="92500" lnSpcReduction="10000"/>
          </a:bodyPr>
          <a:lstStyle/>
          <a:p>
            <a:pPr algn="ctr">
              <a:buNone/>
            </a:pPr>
            <a:r>
              <a:rPr lang="ru-RU" dirty="0" smtClean="0"/>
              <a:t>    </a:t>
            </a:r>
          </a:p>
          <a:p>
            <a:pPr algn="ctr">
              <a:buNone/>
            </a:pPr>
            <a:endParaRPr lang="ru-RU" dirty="0" smtClean="0"/>
          </a:p>
          <a:p>
            <a:pPr algn="ctr">
              <a:buNone/>
            </a:pPr>
            <a:r>
              <a:rPr lang="ru-RU" dirty="0" smtClean="0"/>
              <a:t>    Россия имеет богатейшие риторические традиции. Огромную роль в развитии отечественной риторики сыграл </a:t>
            </a:r>
            <a:r>
              <a:rPr lang="ru-RU" dirty="0" smtClean="0">
                <a:solidFill>
                  <a:srgbClr val="FF0000"/>
                </a:solidFill>
              </a:rPr>
              <a:t>М. Ломоносов,</a:t>
            </a:r>
            <a:r>
              <a:rPr lang="ru-RU" dirty="0" smtClean="0"/>
              <a:t> которого Н. Карамзин назвал «отцом российского красноречия</a:t>
            </a:r>
            <a:r>
              <a:rPr lang="ru-RU" dirty="0" smtClean="0"/>
              <a:t>».</a:t>
            </a:r>
          </a:p>
          <a:p>
            <a:pPr algn="ctr">
              <a:buNone/>
            </a:pPr>
            <a:endParaRPr lang="ru-RU" dirty="0" smtClean="0"/>
          </a:p>
          <a:p>
            <a:pPr algn="ctr">
              <a:buNone/>
            </a:pPr>
            <a:endParaRPr lang="ru-RU" dirty="0" smtClean="0"/>
          </a:p>
          <a:p>
            <a:pPr algn="ctr">
              <a:buNone/>
            </a:pPr>
            <a:r>
              <a:rPr lang="ru-RU" dirty="0" smtClean="0"/>
              <a:t>Мысли основателя отечественной риторики развивали передовые  общественные деятели,   учёные, педагоги России: государственный и политический деятель </a:t>
            </a:r>
            <a:r>
              <a:rPr lang="ru-RU" dirty="0" smtClean="0"/>
              <a:t> </a:t>
            </a:r>
            <a:r>
              <a:rPr lang="ru-RU" dirty="0" smtClean="0">
                <a:solidFill>
                  <a:srgbClr val="FF0000"/>
                </a:solidFill>
              </a:rPr>
              <a:t>М.М</a:t>
            </a:r>
            <a:r>
              <a:rPr lang="ru-RU" dirty="0" smtClean="0">
                <a:solidFill>
                  <a:srgbClr val="FF0000"/>
                </a:solidFill>
              </a:rPr>
              <a:t>. Сперанский</a:t>
            </a:r>
            <a:r>
              <a:rPr lang="ru-RU" dirty="0" smtClean="0"/>
              <a:t>, Значительное место в истории отечественной науки о красноречии занимает «Риторика» </a:t>
            </a:r>
            <a:r>
              <a:rPr lang="ru-RU" dirty="0" smtClean="0">
                <a:solidFill>
                  <a:srgbClr val="FF0000"/>
                </a:solidFill>
              </a:rPr>
              <a:t>И.С. Рижского</a:t>
            </a:r>
            <a:r>
              <a:rPr lang="ru-RU" dirty="0" smtClean="0"/>
              <a:t>, написанная в 1796 году.</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52736"/>
            <a:ext cx="8229600" cy="5271864"/>
          </a:xfrm>
        </p:spPr>
        <p:txBody>
          <a:bodyPr>
            <a:normAutofit fontScale="92500" lnSpcReduction="20000"/>
          </a:bodyPr>
          <a:lstStyle/>
          <a:p>
            <a:pPr algn="ctr">
              <a:buNone/>
            </a:pPr>
            <a:r>
              <a:rPr lang="ru-RU" dirty="0" smtClean="0"/>
              <a:t>   Первую половину 19 века исследователи считают временем расцвета русской риторики. </a:t>
            </a:r>
          </a:p>
          <a:p>
            <a:pPr algn="ctr">
              <a:buNone/>
            </a:pPr>
            <a:r>
              <a:rPr lang="ru-RU" dirty="0" smtClean="0"/>
              <a:t>    Характерная особенность русской риторики – деление её на </a:t>
            </a:r>
            <a:r>
              <a:rPr lang="ru-RU" dirty="0" smtClean="0">
                <a:solidFill>
                  <a:srgbClr val="FF0000"/>
                </a:solidFill>
              </a:rPr>
              <a:t>общую</a:t>
            </a:r>
            <a:r>
              <a:rPr lang="ru-RU" dirty="0" smtClean="0"/>
              <a:t>, рассматривающую общие законы речи, и </a:t>
            </a:r>
            <a:r>
              <a:rPr lang="ru-RU" dirty="0" smtClean="0">
                <a:solidFill>
                  <a:srgbClr val="FF0000"/>
                </a:solidFill>
              </a:rPr>
              <a:t>частную</a:t>
            </a:r>
            <a:r>
              <a:rPr lang="ru-RU" dirty="0" smtClean="0"/>
              <a:t>, описывающую прозу, её виды и разновидности</a:t>
            </a:r>
            <a:r>
              <a:rPr lang="ru-RU" dirty="0" smtClean="0"/>
              <a:t>.</a:t>
            </a:r>
          </a:p>
          <a:p>
            <a:pPr algn="ctr">
              <a:buNone/>
            </a:pPr>
            <a:endParaRPr lang="ru-RU" dirty="0" smtClean="0"/>
          </a:p>
          <a:p>
            <a:pPr algn="ctr">
              <a:buNone/>
            </a:pPr>
            <a:r>
              <a:rPr lang="ru-RU" dirty="0" smtClean="0"/>
              <a:t>Во 2-ой половине 19 века начинается постепенный упадок риторики как науки. </a:t>
            </a:r>
            <a:endParaRPr lang="ru-RU" dirty="0" smtClean="0"/>
          </a:p>
          <a:p>
            <a:pPr algn="ctr">
              <a:buNone/>
            </a:pPr>
            <a:endParaRPr lang="ru-RU" dirty="0" smtClean="0"/>
          </a:p>
          <a:p>
            <a:pPr algn="ctr">
              <a:buNone/>
            </a:pPr>
            <a:r>
              <a:rPr lang="ru-RU" dirty="0" smtClean="0"/>
              <a:t>    Общественный и научный интерес к проблемам ораторского искусства в нашей стране вновь возродился в 70-х годах прошлого века в связи с запросами и требованиями  устной агитации и пропаганды. Ораторскому искусству начали обучать в некоторых вузах страны.</a:t>
            </a:r>
          </a:p>
          <a:p>
            <a:pPr algn="ctr">
              <a:buNone/>
            </a:pPr>
            <a:endParaRPr lang="ru-RU" dirty="0" smtClean="0"/>
          </a:p>
          <a:p>
            <a:pPr algn="ct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703912"/>
          </a:xfrm>
        </p:spPr>
        <p:txBody>
          <a:bodyPr/>
          <a:lstStyle/>
          <a:p>
            <a:pPr>
              <a:buNone/>
            </a:pPr>
            <a:r>
              <a:rPr lang="ru-RU" dirty="0" smtClean="0"/>
              <a:t>    </a:t>
            </a:r>
          </a:p>
          <a:p>
            <a:pPr algn="ctr">
              <a:buNone/>
            </a:pPr>
            <a:r>
              <a:rPr lang="ru-RU" dirty="0" smtClean="0"/>
              <a:t>    В настоящее время велика общественная потребность в практическом овладении ораторским искусством различными слоями населения вследствие  процессов демократизации, развития предпринимательской деятельности, повышения общей культуры населения.</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80728"/>
            <a:ext cx="8229600" cy="1440160"/>
          </a:xfrm>
        </p:spPr>
        <p:txBody>
          <a:bodyPr>
            <a:normAutofit fontScale="90000"/>
          </a:bodyPr>
          <a:lstStyle/>
          <a:p>
            <a:pPr algn="ctr"/>
            <a:r>
              <a:rPr lang="ru-RU" b="1" dirty="0" smtClean="0"/>
              <a:t>Характеристика публичной речи</a:t>
            </a:r>
            <a:br>
              <a:rPr lang="ru-RU" b="1" dirty="0" smtClean="0"/>
            </a:br>
            <a:endParaRPr lang="ru-RU" b="1" dirty="0"/>
          </a:p>
        </p:txBody>
      </p:sp>
      <p:sp>
        <p:nvSpPr>
          <p:cNvPr id="3" name="Содержимое 2"/>
          <p:cNvSpPr>
            <a:spLocks noGrp="1"/>
          </p:cNvSpPr>
          <p:nvPr>
            <p:ph idx="1"/>
          </p:nvPr>
        </p:nvSpPr>
        <p:spPr/>
        <p:txBody>
          <a:bodyPr>
            <a:normAutofit/>
          </a:bodyPr>
          <a:lstStyle/>
          <a:p>
            <a:pPr>
              <a:buNone/>
            </a:pPr>
            <a:r>
              <a:rPr lang="ru-RU" dirty="0" smtClean="0"/>
              <a:t>   </a:t>
            </a:r>
          </a:p>
          <a:p>
            <a:pPr algn="ctr">
              <a:buNone/>
            </a:pPr>
            <a:r>
              <a:rPr lang="ru-RU" i="1" dirty="0" smtClean="0"/>
              <a:t>     </a:t>
            </a:r>
            <a:r>
              <a:rPr lang="ru-RU" dirty="0" smtClean="0">
                <a:solidFill>
                  <a:srgbClr val="FF0000"/>
                </a:solidFill>
              </a:rPr>
              <a:t>Публичная речь </a:t>
            </a:r>
            <a:r>
              <a:rPr lang="ru-RU" dirty="0" smtClean="0"/>
              <a:t>– это особая форма речевой деятельности в условиях непосредственного общения, речь, адресованная определённой аудитории, ораторская речь</a:t>
            </a:r>
            <a:r>
              <a:rPr lang="ru-RU" dirty="0" smtClean="0"/>
              <a:t>.</a:t>
            </a:r>
          </a:p>
          <a:p>
            <a:pPr algn="ctr">
              <a:buNone/>
            </a:pPr>
            <a:endParaRPr lang="ru-RU" dirty="0" smtClean="0"/>
          </a:p>
          <a:p>
            <a:pPr algn="ctr">
              <a:buNone/>
            </a:pPr>
            <a:r>
              <a:rPr lang="ru-RU" dirty="0" smtClean="0"/>
              <a:t>    Она произносится с целью  информирования слушателей и оказания на них желаемого воздействия (убеждение, внушение, воодушевление, призыв к действию и т.д.).</a:t>
            </a:r>
          </a:p>
          <a:p>
            <a:pPr algn="ct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703912"/>
          </a:xfrm>
        </p:spPr>
        <p:txBody>
          <a:bodyPr>
            <a:normAutofit fontScale="92500" lnSpcReduction="20000"/>
          </a:bodyPr>
          <a:lstStyle/>
          <a:p>
            <a:pPr algn="ctr">
              <a:buNone/>
            </a:pPr>
            <a:r>
              <a:rPr lang="ru-RU" dirty="0" smtClean="0"/>
              <a:t>    </a:t>
            </a:r>
          </a:p>
          <a:p>
            <a:pPr algn="ctr">
              <a:buNone/>
            </a:pPr>
            <a:r>
              <a:rPr lang="ru-RU" dirty="0" smtClean="0"/>
              <a:t>    Ораторская речь характеризуется </a:t>
            </a:r>
            <a:r>
              <a:rPr lang="ru-RU" i="1" dirty="0" smtClean="0">
                <a:solidFill>
                  <a:srgbClr val="FF0000"/>
                </a:solidFill>
              </a:rPr>
              <a:t>рядом особенностей</a:t>
            </a:r>
            <a:r>
              <a:rPr lang="ru-RU" dirty="0" smtClean="0"/>
              <a:t>, определяющих её сущность</a:t>
            </a:r>
            <a:r>
              <a:rPr lang="ru-RU" dirty="0" smtClean="0"/>
              <a:t>.</a:t>
            </a:r>
          </a:p>
          <a:p>
            <a:pPr algn="ctr">
              <a:buNone/>
            </a:pPr>
            <a:endParaRPr lang="ru-RU" dirty="0" smtClean="0"/>
          </a:p>
          <a:p>
            <a:pPr lvl="0" algn="ctr">
              <a:buNone/>
            </a:pPr>
            <a:r>
              <a:rPr lang="ru-RU" i="1" dirty="0" smtClean="0"/>
              <a:t>    </a:t>
            </a:r>
            <a:r>
              <a:rPr lang="ru-RU" dirty="0" smtClean="0"/>
              <a:t>1. </a:t>
            </a:r>
            <a:r>
              <a:rPr lang="ru-RU" i="1" dirty="0" smtClean="0">
                <a:solidFill>
                  <a:srgbClr val="FF0000"/>
                </a:solidFill>
              </a:rPr>
              <a:t>Наличие обратной связи</a:t>
            </a:r>
            <a:r>
              <a:rPr lang="ru-RU" dirty="0" smtClean="0">
                <a:solidFill>
                  <a:srgbClr val="FF0000"/>
                </a:solidFill>
              </a:rPr>
              <a:t> </a:t>
            </a:r>
            <a:r>
              <a:rPr lang="ru-RU" i="1" dirty="0" smtClean="0">
                <a:solidFill>
                  <a:srgbClr val="FF0000"/>
                </a:solidFill>
              </a:rPr>
              <a:t>(реакция на слова оратора).</a:t>
            </a:r>
            <a:r>
              <a:rPr lang="ru-RU" dirty="0" smtClean="0"/>
              <a:t> В процессе выступления оратор имеет возможность наблюдать за поведением аудитории и в соответствии с этим корректировать свою речь.  Именно «обратная связь» является важным средством установления контакта со слушателями</a:t>
            </a:r>
            <a:r>
              <a:rPr lang="ru-RU" dirty="0" smtClean="0"/>
              <a:t>.</a:t>
            </a:r>
          </a:p>
          <a:p>
            <a:pPr lvl="0" algn="ctr">
              <a:buNone/>
            </a:pPr>
            <a:endParaRPr lang="ru-RU" dirty="0" smtClean="0"/>
          </a:p>
          <a:p>
            <a:pPr algn="ctr">
              <a:buNone/>
            </a:pPr>
            <a:r>
              <a:rPr lang="ru-RU" dirty="0" smtClean="0"/>
              <a:t>2. </a:t>
            </a:r>
            <a:r>
              <a:rPr lang="ru-RU" dirty="0" smtClean="0">
                <a:solidFill>
                  <a:srgbClr val="FF0000"/>
                </a:solidFill>
              </a:rPr>
              <a:t>Устная форма общения. </a:t>
            </a:r>
            <a:r>
              <a:rPr lang="ru-RU" dirty="0" smtClean="0"/>
              <a:t>Публичная речь представляет собой живой непосредственный разговор со слушателями. Важно построить и организовать публичное выступление таким образом, чтобы его содержание сразу понималось и легко усваивалось слушателями.</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105</TotalTime>
  <Words>1182</Words>
  <Application>Microsoft Office PowerPoint</Application>
  <PresentationFormat>Экран (4:3)</PresentationFormat>
  <Paragraphs>180</Paragraphs>
  <Slides>29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Поток</vt:lpstr>
      <vt:lpstr>Слайд 1</vt:lpstr>
      <vt:lpstr>Слайд 2</vt:lpstr>
      <vt:lpstr>Слайд 3</vt:lpstr>
      <vt:lpstr>Слайд 4</vt:lpstr>
      <vt:lpstr>Слайд 5</vt:lpstr>
      <vt:lpstr>Слайд 6</vt:lpstr>
      <vt:lpstr>Слайд 7</vt:lpstr>
      <vt:lpstr>Характеристика публичной речи </vt:lpstr>
      <vt:lpstr>Слайд 9</vt:lpstr>
      <vt:lpstr>Слайд 10</vt:lpstr>
      <vt:lpstr>Слайд 11</vt:lpstr>
      <vt:lpstr>  Основные этапы подготовки к выступлению </vt:lpstr>
      <vt:lpstr>Слайд 13</vt:lpstr>
      <vt:lpstr>Слайд 14</vt:lpstr>
      <vt:lpstr>Слайд 15</vt:lpstr>
      <vt:lpstr>Слайд 16</vt:lpstr>
      <vt:lpstr>Слайд 17</vt:lpstr>
      <vt:lpstr>Слайд 18</vt:lpstr>
      <vt:lpstr>Слайд 19</vt:lpstr>
      <vt:lpstr>Общие принципы построения выступления</vt:lpstr>
      <vt:lpstr>Слайд 21</vt:lpstr>
      <vt:lpstr>Слайд 22</vt:lpstr>
      <vt:lpstr>Слайд 23</vt:lpstr>
      <vt:lpstr>Слайд 24</vt:lpstr>
      <vt:lpstr>    Оратор и его аудитория  </vt:lpstr>
      <vt:lpstr>Слайд 26</vt:lpstr>
      <vt:lpstr>Слайд 27</vt:lpstr>
      <vt:lpstr>Слайд 28</vt:lpstr>
      <vt:lpstr>Слайд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rusyaz3417</dc:creator>
  <cp:lastModifiedBy>Пользователь Windows</cp:lastModifiedBy>
  <cp:revision>41</cp:revision>
  <dcterms:created xsi:type="dcterms:W3CDTF">2018-11-13T04:43:37Z</dcterms:created>
  <dcterms:modified xsi:type="dcterms:W3CDTF">2019-06-02T12:32:18Z</dcterms:modified>
</cp:coreProperties>
</file>