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  <p:sldMasterId id="2147483818" r:id="rId14"/>
    <p:sldMasterId id="2147483830" r:id="rId15"/>
    <p:sldMasterId id="2147483842" r:id="rId16"/>
    <p:sldMasterId id="2147483854" r:id="rId17"/>
  </p:sldMasterIdLst>
  <p:notesMasterIdLst>
    <p:notesMasterId r:id="rId82"/>
  </p:notesMasterIdLst>
  <p:handoutMasterIdLst>
    <p:handoutMasterId r:id="rId83"/>
  </p:handoutMasterIdLst>
  <p:sldIdLst>
    <p:sldId id="256" r:id="rId18"/>
    <p:sldId id="319" r:id="rId19"/>
    <p:sldId id="270" r:id="rId20"/>
    <p:sldId id="282" r:id="rId21"/>
    <p:sldId id="283" r:id="rId22"/>
    <p:sldId id="284" r:id="rId23"/>
    <p:sldId id="285" r:id="rId24"/>
    <p:sldId id="302" r:id="rId25"/>
    <p:sldId id="351" r:id="rId26"/>
    <p:sldId id="346" r:id="rId27"/>
    <p:sldId id="347" r:id="rId28"/>
    <p:sldId id="278" r:id="rId29"/>
    <p:sldId id="287" r:id="rId30"/>
    <p:sldId id="288" r:id="rId31"/>
    <p:sldId id="289" r:id="rId32"/>
    <p:sldId id="274" r:id="rId33"/>
    <p:sldId id="271" r:id="rId34"/>
    <p:sldId id="272" r:id="rId35"/>
    <p:sldId id="273" r:id="rId36"/>
    <p:sldId id="321" r:id="rId37"/>
    <p:sldId id="290" r:id="rId38"/>
    <p:sldId id="291" r:id="rId39"/>
    <p:sldId id="292" r:id="rId40"/>
    <p:sldId id="293" r:id="rId41"/>
    <p:sldId id="294" r:id="rId42"/>
    <p:sldId id="344" r:id="rId43"/>
    <p:sldId id="345" r:id="rId44"/>
    <p:sldId id="322" r:id="rId45"/>
    <p:sldId id="323" r:id="rId46"/>
    <p:sldId id="324" r:id="rId47"/>
    <p:sldId id="325" r:id="rId48"/>
    <p:sldId id="326" r:id="rId49"/>
    <p:sldId id="352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5" r:id="rId68"/>
    <p:sldId id="306" r:id="rId69"/>
    <p:sldId id="308" r:id="rId70"/>
    <p:sldId id="309" r:id="rId71"/>
    <p:sldId id="310" r:id="rId72"/>
    <p:sldId id="311" r:id="rId73"/>
    <p:sldId id="312" r:id="rId74"/>
    <p:sldId id="313" r:id="rId75"/>
    <p:sldId id="314" r:id="rId76"/>
    <p:sldId id="315" r:id="rId77"/>
    <p:sldId id="316" r:id="rId78"/>
    <p:sldId id="348" r:id="rId79"/>
    <p:sldId id="349" r:id="rId80"/>
    <p:sldId id="350" r:id="rId8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8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4" Type="http://schemas.openxmlformats.org/officeDocument/2006/relationships/slide" Target="slides/slide7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66" Type="http://schemas.openxmlformats.org/officeDocument/2006/relationships/slide" Target="slides/slide49.xml"/><Relationship Id="rId87" Type="http://schemas.openxmlformats.org/officeDocument/2006/relationships/tableStyles" Target="tableStyles.xml"/><Relationship Id="rId61" Type="http://schemas.openxmlformats.org/officeDocument/2006/relationships/slide" Target="slides/slide44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916E4CC-C1BF-4167-9504-6949B9AEA3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BDC93F-6D32-4E73-B96B-3F83EC6E6E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899A4-15BE-4DD9-A8C6-DD4CDE7CF360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937F5A-E225-46CD-8FC2-02F3AEFBD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83B4A-971A-42F6-A45F-C815AAD845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889-D5B7-4ABD-B2B6-3423DB046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18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55E2E-7101-4573-B0B0-CAED53B45E8B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D5F64-6388-4F68-941E-635EAA069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7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>
            <a:extLst>
              <a:ext uri="{FF2B5EF4-FFF2-40B4-BE49-F238E27FC236}">
                <a16:creationId xmlns:a16="http://schemas.microsoft.com/office/drawing/2014/main" id="{CF87957D-D256-4996-BCA2-1B55BC34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06AAFD0-43AD-477C-B120-191A92C67F9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6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>
            <a:extLst>
              <a:ext uri="{FF2B5EF4-FFF2-40B4-BE49-F238E27FC236}">
                <a16:creationId xmlns:a16="http://schemas.microsoft.com/office/drawing/2014/main" id="{E93B981B-3191-43A2-8C2A-0615E609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D7B460D-A1A7-42D6-8C33-A1A8DD07913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4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>
            <a:extLst>
              <a:ext uri="{FF2B5EF4-FFF2-40B4-BE49-F238E27FC236}">
                <a16:creationId xmlns:a16="http://schemas.microsoft.com/office/drawing/2014/main" id="{429494CB-A9B1-456C-B7CB-2035297D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E81E47C-DB35-4CAC-9CFC-7833BEE8AF7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>
            <a:extLst>
              <a:ext uri="{FF2B5EF4-FFF2-40B4-BE49-F238E27FC236}">
                <a16:creationId xmlns:a16="http://schemas.microsoft.com/office/drawing/2014/main" id="{0756EFF8-EA2F-4F50-B507-A22BF99C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4D57D41-F313-4874-A011-0AEAA67BFED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8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7A6663A7-9C25-4042-B601-F21535B90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EDF92D1-98B4-444F-9F65-2B11923CDEF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614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06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43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43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15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96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0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>
            <a:extLst>
              <a:ext uri="{FF2B5EF4-FFF2-40B4-BE49-F238E27FC236}">
                <a16:creationId xmlns:a16="http://schemas.microsoft.com/office/drawing/2014/main" id="{9089AF93-532F-4218-9C33-0797D562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23DEBCF-B9EC-41D9-8064-B91166A6BFB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1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4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10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1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9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96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96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19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62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>
            <a:extLst>
              <a:ext uri="{FF2B5EF4-FFF2-40B4-BE49-F238E27FC236}">
                <a16:creationId xmlns:a16="http://schemas.microsoft.com/office/drawing/2014/main" id="{E9D0C258-7E35-4868-96F5-2890EECE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D7BC001E-E11B-47A7-9FB8-61885D1D5BD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9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5B8A9EA9-731B-434B-84AD-CC9215FC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2406752-A2C8-41D0-8F86-20AC1535B8F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28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>
            <a:extLst>
              <a:ext uri="{FF2B5EF4-FFF2-40B4-BE49-F238E27FC236}">
                <a16:creationId xmlns:a16="http://schemas.microsoft.com/office/drawing/2014/main" id="{74F869AC-BD19-4660-9C2F-F19D3A88A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F9BC977-655A-4F59-997F-04FA121EB8F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24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E0BAE786-A642-4728-8CEB-1E2696F3F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AF526C5-6AF0-4FB8-AAB8-5451AFC37686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70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>
            <a:extLst>
              <a:ext uri="{FF2B5EF4-FFF2-40B4-BE49-F238E27FC236}">
                <a16:creationId xmlns:a16="http://schemas.microsoft.com/office/drawing/2014/main" id="{DEE5DB73-DFD5-415D-99C3-3C7CD8F5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3426A3F-EE73-4D39-926D-CD1971562C4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36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>
            <a:extLst>
              <a:ext uri="{FF2B5EF4-FFF2-40B4-BE49-F238E27FC236}">
                <a16:creationId xmlns:a16="http://schemas.microsoft.com/office/drawing/2014/main" id="{1D251E52-BFFD-43B3-BF31-565D8AAF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B37C7D9F-92D7-4852-8A0F-04E4B82D6F7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59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>
            <a:extLst>
              <a:ext uri="{FF2B5EF4-FFF2-40B4-BE49-F238E27FC236}">
                <a16:creationId xmlns:a16="http://schemas.microsoft.com/office/drawing/2014/main" id="{8F387215-2273-4BCA-AC02-241C4CE4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A4D4B13B-80DE-4085-A062-F577906C999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40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>
            <a:extLst>
              <a:ext uri="{FF2B5EF4-FFF2-40B4-BE49-F238E27FC236}">
                <a16:creationId xmlns:a16="http://schemas.microsoft.com/office/drawing/2014/main" id="{0D0C7C99-A930-408E-9CCB-E0D26C1B5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A2E7C9D-E417-41AD-BAB4-289172A2162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167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AD7B00-4DE2-438D-A9A4-3A9FBC35BF4A}" type="slidenum">
              <a:rPr lang="ru-RU">
                <a:solidFill>
                  <a:srgbClr val="000000"/>
                </a:solidFill>
              </a:rPr>
              <a:pPr eaLnBrk="1" hangingPunct="1"/>
              <a:t>62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3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>
            <a:extLst>
              <a:ext uri="{FF2B5EF4-FFF2-40B4-BE49-F238E27FC236}">
                <a16:creationId xmlns:a16="http://schemas.microsoft.com/office/drawing/2014/main" id="{58A51308-CE5A-4580-B62B-49F6C8AB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6F5D21E-5DA3-4ADA-B123-C048D735587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3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>
            <a:extLst>
              <a:ext uri="{FF2B5EF4-FFF2-40B4-BE49-F238E27FC236}">
                <a16:creationId xmlns:a16="http://schemas.microsoft.com/office/drawing/2014/main" id="{AB174C1C-CC24-47AF-B7DD-7154E3E1B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7187B1AA-3294-45B6-A3A4-CB3B43715E6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>
            <a:extLst>
              <a:ext uri="{FF2B5EF4-FFF2-40B4-BE49-F238E27FC236}">
                <a16:creationId xmlns:a16="http://schemas.microsoft.com/office/drawing/2014/main" id="{02DD4470-CE2D-486E-8D14-03F2C9A4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2A198230-1F64-4438-B869-1CEDF4CFFCA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2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>
            <a:extLst>
              <a:ext uri="{FF2B5EF4-FFF2-40B4-BE49-F238E27FC236}">
                <a16:creationId xmlns:a16="http://schemas.microsoft.com/office/drawing/2014/main" id="{B1EF5A70-00D2-4280-A164-065FDC89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D0EF12B-C2ED-4C7C-8645-422B3F34598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79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C2CF-5135-45E4-8221-D077D771AFD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8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>
            <a:extLst>
              <a:ext uri="{FF2B5EF4-FFF2-40B4-BE49-F238E27FC236}">
                <a16:creationId xmlns:a16="http://schemas.microsoft.com/office/drawing/2014/main" id="{1B961E4C-91DE-46C0-B9EC-F86275ED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864" y="756045"/>
            <a:ext cx="2535436" cy="37284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61DE076-EAF5-4BDA-8AA3-D48223B781C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76117" y="4722694"/>
            <a:ext cx="5405800" cy="44706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5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A0E81-5EA0-4199-B260-33ADFC37D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5C3E5A-D370-4287-A6BB-E4EF9A63D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B77C4-662B-4165-9181-C63B5B8C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94160-2841-4EDB-AC74-50FBC287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F215D-A8F2-4097-B8F2-256DA22A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9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30BC9-90F5-4257-B61D-F52E7566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8800C-7CF8-44C4-ABF0-D6441E712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0F952-152C-43F4-B4FA-EFE7068D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3201F-B981-418A-9C9D-B774C8DE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B3A82-CCD5-4C3B-8DB2-76BD8263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56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037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49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06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297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326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914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278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587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952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8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FCA2AA-9F24-48F8-93AE-1E749DFBC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B8E14-F0DB-4563-8B4F-000E23BB3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69B14-5FAF-428F-9466-C55215C8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CD6F7-8F36-4EF1-A5B8-F2A5B4C0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C2319-F417-4802-8DCD-4ED1D25D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632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40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70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73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668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752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54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041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532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356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5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9526"/>
            <a:ext cx="10356851" cy="1433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1" y="1905001"/>
            <a:ext cx="5075767" cy="4233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396567" y="1905000"/>
            <a:ext cx="5077884" cy="2039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396567" y="4097339"/>
            <a:ext cx="5077884" cy="204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2">
            <a:extLst>
              <a:ext uri="{FF2B5EF4-FFF2-40B4-BE49-F238E27FC236}">
                <a16:creationId xmlns:a16="http://schemas.microsoft.com/office/drawing/2014/main" id="{E35EE493-9871-4D10-A0BC-5313F9B3F0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3">
            <a:extLst>
              <a:ext uri="{FF2B5EF4-FFF2-40B4-BE49-F238E27FC236}">
                <a16:creationId xmlns:a16="http://schemas.microsoft.com/office/drawing/2014/main" id="{10AA5B5C-EA0C-4EAE-B78D-3F7DC13A9E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4">
            <a:extLst>
              <a:ext uri="{FF2B5EF4-FFF2-40B4-BE49-F238E27FC236}">
                <a16:creationId xmlns:a16="http://schemas.microsoft.com/office/drawing/2014/main" id="{C627D025-609F-4A07-B1DF-E7F1C8CC36A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Page </a:t>
            </a:r>
            <a:fld id="{8A80D139-D985-430F-8C65-A931334EF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6048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209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595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225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709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839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207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128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174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527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2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9526"/>
            <a:ext cx="10356851" cy="143351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17601" y="1905001"/>
            <a:ext cx="5075767" cy="4233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6567" y="1905001"/>
            <a:ext cx="5077884" cy="42338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2">
            <a:extLst>
              <a:ext uri="{FF2B5EF4-FFF2-40B4-BE49-F238E27FC236}">
                <a16:creationId xmlns:a16="http://schemas.microsoft.com/office/drawing/2014/main" id="{F0C92389-8906-4EA1-ACF7-FF55F6966FE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3">
            <a:extLst>
              <a:ext uri="{FF2B5EF4-FFF2-40B4-BE49-F238E27FC236}">
                <a16:creationId xmlns:a16="http://schemas.microsoft.com/office/drawing/2014/main" id="{E71FE07C-5654-41DD-A917-163176D88B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4">
            <a:extLst>
              <a:ext uri="{FF2B5EF4-FFF2-40B4-BE49-F238E27FC236}">
                <a16:creationId xmlns:a16="http://schemas.microsoft.com/office/drawing/2014/main" id="{545827C6-58EB-45F2-9AA0-FF1F8FFCF9F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Page </a:t>
            </a:r>
            <a:fld id="{2FF7A76C-C080-4256-B40F-0346E393A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685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496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25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78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53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21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320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35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232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99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31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307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446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789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86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56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375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587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815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321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6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92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643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639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650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247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4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116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630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956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63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798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2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363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406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486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408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844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785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91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418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16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01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34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551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89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871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97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868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915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528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68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108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2772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7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4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036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331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600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3082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380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78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97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1979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382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29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21BC8-C617-4E0A-8D90-FF030CEEC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D7CEC-D3DE-4BBB-A4AD-BA0949104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2FE19-B418-4EB8-BFAD-4E5F8066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A6C66-B0FE-416F-A618-C86F05A7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8A785-88A0-46F3-99DD-FDB1C1BF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339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98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8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5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1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55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61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1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82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4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B719F-E921-4A1D-9B8C-5A793022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3771FD-A1C4-4A38-B6E5-D92193F00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0C7524-7456-4317-A73B-750068AC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810068-34D1-4EB9-A9C0-0FA2E59E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E68FE-D577-449C-87D8-9CA8A44E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7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02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3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2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4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43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18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47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86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6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C75F-2A55-489A-9B7C-0EFFECE7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67E60-D3B4-457B-A2D5-ADE48581A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72B031-6731-4A2A-9C22-5E2527288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C5FC52-D2F4-4EDE-B3FD-A3D07D8E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3C934D-3F19-4658-BD83-1AC96AC0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F75AF-B6A3-4E4E-BBA9-0195F223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42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85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0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97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2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8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4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5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44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2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9F296-5B7F-44E0-9E64-36802BC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50A02-DD0A-4899-8979-819830EB2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8D54AB-A2CD-4832-B9D5-24A2553D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31B76B-73C0-4B87-812A-5F300D25C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E92390-AD2A-455C-B41F-E02E28E61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F7C350-41BC-4B42-B8F4-FE28A45A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A3DF48-2823-45E4-A73B-9BE42FC1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A30C87-0D3F-41A7-AB81-D7687CC0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535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52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31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68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20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45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6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48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1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68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8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E6F72-5B22-4F8F-B29A-D3E69C2C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EADBA5-6EEB-4160-BE77-137D50EE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412CE5-8002-49BA-866C-177F29D5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A22520-CD09-4C18-8CBA-ABF3A1A7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440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84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28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27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23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0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08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403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32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544DFD-33F6-45F8-BB76-65AE00E1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8BEA4B-F47B-42B1-B114-5CD31BFC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928D9C-30AC-4798-8556-E2C4F616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961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466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38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479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222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6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3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659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43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131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6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1C567-2C12-446E-B8BD-496BAC3B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0FDDC-6E9E-4F9F-B359-86C6AAEB9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4B51D1-B91D-420D-B477-BBB04E7B5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9D7B0-EF48-4178-9468-BC2E8CB6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06F334-8D47-4F49-92FC-7B148AA4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64292B-C2D0-4A06-8C93-B0C86C5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8080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0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209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60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797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91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829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505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8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207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6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7E2B6-1A81-4287-86D8-46E2CC7D3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B7660-3845-413B-BB35-F2719FAE4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16D829-BA53-423B-B5BB-50AE31B58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914E9-E65E-4780-872E-937956F8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93276-DEB2-4C34-8377-FD3FE51A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A606A-429A-4419-9341-B9C81D96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243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62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145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88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8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941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571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97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648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553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1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0BCCB-15EA-42E7-99DB-5527FF5D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B1678-D95C-44DA-9808-9FEF9C841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CA177-C291-438E-891B-E1CE7A5B4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43BA-10A9-495F-B90A-910E2136D41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119C2-0D31-49D3-8C68-DB7AC79C6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30894-53DE-4DAB-9439-0DCA86B06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DF6D-BE14-4660-BA67-8CCE16A7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7438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648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966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71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15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065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820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582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076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118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128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038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770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907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543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14.05.2024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27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D65F1-7678-4FF0-8706-8A6578B33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4667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ДЕГЕНЕРАТИВНЫЕ (АТРОФИЧЕСКИЕ) ЗАБОЛЕВАНИЯ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36505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ОСНОВНОЙ СИНДРОМ - ДЕМЕНЦИЯ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290" y="1028700"/>
            <a:ext cx="11361420" cy="55778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/>
              <a:t>Приобретенное слабоумие – расстройство связанное с прогрессирующим органическим церебральным заболеванием либо перенесенным тяжелым органическим поражением ГМ, которое проявляется стойким оскудением психической деятельности с нарушением ряда высших корковых функций, особенно когнитивных, сопровождается обеднением эмоций, нарушением эмоционального контроля, поведения или мотиваций, сознание при этом не изменено, приводит к </a:t>
            </a:r>
            <a:r>
              <a:rPr lang="ru-RU" sz="3600" dirty="0" err="1"/>
              <a:t>дезадаптации</a:t>
            </a:r>
            <a:r>
              <a:rPr lang="ru-RU" sz="3600" dirty="0"/>
              <a:t> в повседневной жизни. Симптомы должны наблюдаться в течение не менее 6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11680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581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Симптомы деменции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180" y="845818"/>
            <a:ext cx="11590020" cy="57378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Расстройства мышления </a:t>
            </a:r>
            <a:r>
              <a:rPr lang="ru-RU" dirty="0"/>
              <a:t>(понижение способности к абстрагированию, логическому мышлению, нарушение вербальных функций)</a:t>
            </a:r>
          </a:p>
          <a:p>
            <a:pPr algn="just"/>
            <a:r>
              <a:rPr lang="ru-RU" b="1" dirty="0"/>
              <a:t>Расстройства высших функций </a:t>
            </a:r>
            <a:r>
              <a:rPr lang="ru-RU" dirty="0"/>
              <a:t>(агнозия, апраксия, афазия, </a:t>
            </a:r>
            <a:r>
              <a:rPr lang="ru-RU" dirty="0" err="1"/>
              <a:t>акалькулия</a:t>
            </a:r>
            <a:r>
              <a:rPr lang="ru-RU" dirty="0"/>
              <a:t>, аграфия, алексия)</a:t>
            </a:r>
          </a:p>
          <a:p>
            <a:pPr algn="just"/>
            <a:r>
              <a:rPr lang="ru-RU" b="1" dirty="0"/>
              <a:t>Нарушения памяти</a:t>
            </a:r>
          </a:p>
          <a:p>
            <a:pPr algn="just"/>
            <a:r>
              <a:rPr lang="ru-RU" b="1" dirty="0"/>
              <a:t>Расстройства внимания </a:t>
            </a:r>
            <a:r>
              <a:rPr lang="ru-RU" dirty="0"/>
              <a:t>(способности реагирования на несколько стимулов одновременно, нарушение переключения внимания)</a:t>
            </a:r>
          </a:p>
          <a:p>
            <a:pPr algn="just"/>
            <a:r>
              <a:rPr lang="ru-RU" b="1" dirty="0"/>
              <a:t>Волевые расстройства </a:t>
            </a:r>
            <a:r>
              <a:rPr lang="ru-RU" dirty="0"/>
              <a:t>(вялость, бездеятельность, безынициативность, двигательная расторможенность, непродуктивная суетливость)</a:t>
            </a:r>
          </a:p>
          <a:p>
            <a:pPr algn="just"/>
            <a:r>
              <a:rPr lang="ru-RU" b="1" dirty="0"/>
              <a:t>Расстройство влечений и поведения</a:t>
            </a:r>
          </a:p>
          <a:p>
            <a:pPr algn="just"/>
            <a:r>
              <a:rPr lang="ru-RU" b="1" dirty="0"/>
              <a:t>Эмоциональные нарушения </a:t>
            </a:r>
            <a:r>
              <a:rPr lang="ru-RU" dirty="0"/>
              <a:t>(аффективная неустойчивость, немотивированное снижение или повышение настроения, дисфория,  нивелировка или гротескное заострение черт личности).</a:t>
            </a:r>
          </a:p>
          <a:p>
            <a:pPr algn="just"/>
            <a:r>
              <a:rPr lang="ru-RU" b="1" dirty="0"/>
              <a:t>Снижение  критики к своему состоянию </a:t>
            </a:r>
          </a:p>
        </p:txBody>
      </p:sp>
    </p:spTree>
    <p:extLst>
      <p:ext uri="{BB962C8B-B14F-4D97-AF65-F5344CB8AC3E}">
        <p14:creationId xmlns:p14="http://schemas.microsoft.com/office/powerpoint/2010/main" val="154835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E8307-CC51-44B1-8156-287BA3BA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22"/>
            <a:ext cx="10515600" cy="7288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" panose="020F0502020204030204"/>
              </a:rPr>
              <a:t>б-</a:t>
            </a:r>
            <a:r>
              <a:rPr lang="ru-RU" sz="4000" b="1" dirty="0" err="1">
                <a:solidFill>
                  <a:srgbClr val="C00000"/>
                </a:solidFill>
                <a:latin typeface="Calibri" panose="020F0502020204030204"/>
              </a:rPr>
              <a:t>нь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/>
              </a:rPr>
              <a:t> Альцгеймера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Calibri" panose="020F0502020204030204"/>
              </a:rPr>
              <a:t>с ранним началом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A02EA-02E5-471E-B4F0-A05191D56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861391"/>
            <a:ext cx="11913705" cy="58640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Дебют</a:t>
            </a:r>
            <a:r>
              <a:rPr lang="ru-RU" dirty="0">
                <a:solidFill>
                  <a:prstClr val="black"/>
                </a:solidFill>
              </a:rPr>
              <a:t> медленный до 65 лет (чаще 55-60)</a:t>
            </a:r>
          </a:p>
          <a:p>
            <a:pPr algn="just"/>
            <a:r>
              <a:rPr lang="ru-RU" b="1" dirty="0"/>
              <a:t>Клиника</a:t>
            </a:r>
            <a:r>
              <a:rPr lang="ru-RU" dirty="0"/>
              <a:t>: начинается с </a:t>
            </a:r>
            <a:r>
              <a:rPr lang="ru-RU" dirty="0" err="1"/>
              <a:t>мнестических</a:t>
            </a:r>
            <a:r>
              <a:rPr lang="ru-RU" dirty="0"/>
              <a:t> нарушений в виде ослабления памяти на текущие события, постепенно переходящее в фиксационную </a:t>
            </a:r>
            <a:r>
              <a:rPr lang="ru-RU" b="1" dirty="0">
                <a:solidFill>
                  <a:srgbClr val="C00000"/>
                </a:solidFill>
              </a:rPr>
              <a:t>амнезию</a:t>
            </a:r>
            <a:r>
              <a:rPr lang="ru-RU" dirty="0"/>
              <a:t>, затем в прогрессирующую амнезию.</a:t>
            </a:r>
          </a:p>
          <a:p>
            <a:pPr algn="just"/>
            <a:r>
              <a:rPr lang="ru-RU" dirty="0"/>
              <a:t>на первых этапах присутствует осознание болезни - </a:t>
            </a:r>
            <a:r>
              <a:rPr lang="ru-RU" b="1" dirty="0">
                <a:solidFill>
                  <a:srgbClr val="C00000"/>
                </a:solidFill>
              </a:rPr>
              <a:t>формальная критика</a:t>
            </a:r>
            <a:r>
              <a:rPr lang="ru-RU" b="1" dirty="0"/>
              <a:t>,</a:t>
            </a:r>
            <a:r>
              <a:rPr lang="ru-RU" dirty="0"/>
              <a:t> личностные расстройства выражены сначала не резко - </a:t>
            </a:r>
            <a:r>
              <a:rPr lang="ru-RU" b="1" dirty="0">
                <a:solidFill>
                  <a:srgbClr val="C00000"/>
                </a:solidFill>
              </a:rPr>
              <a:t>сохранение ядра личности</a:t>
            </a:r>
            <a:endParaRPr lang="ru-RU" dirty="0"/>
          </a:p>
          <a:p>
            <a:pPr algn="just"/>
            <a:r>
              <a:rPr lang="ru-RU" dirty="0"/>
              <a:t>Быстро возникают грубые расстройства практических навыков – </a:t>
            </a:r>
            <a:r>
              <a:rPr lang="ru-RU" b="1" dirty="0">
                <a:solidFill>
                  <a:srgbClr val="C00000"/>
                </a:solidFill>
              </a:rPr>
              <a:t>апраксия </a:t>
            </a:r>
            <a:r>
              <a:rPr lang="ru-RU" b="1" dirty="0"/>
              <a:t>- </a:t>
            </a:r>
            <a:r>
              <a:rPr lang="ru-RU" dirty="0"/>
              <a:t>потеря способности выполнять привычные действия</a:t>
            </a:r>
          </a:p>
          <a:p>
            <a:pPr algn="just"/>
            <a:r>
              <a:rPr lang="ru-RU" dirty="0"/>
              <a:t>Расстройства речи - дизартрия и </a:t>
            </a:r>
            <a:r>
              <a:rPr lang="ru-RU" dirty="0" err="1"/>
              <a:t>логоклония</a:t>
            </a:r>
            <a:r>
              <a:rPr lang="ru-RU" dirty="0"/>
              <a:t> (повторение отдельных слогов)</a:t>
            </a:r>
          </a:p>
          <a:p>
            <a:pPr algn="just"/>
            <a:r>
              <a:rPr lang="ru-RU" dirty="0"/>
              <a:t>При письме – повторы, выпадение отдельных букв и слогов</a:t>
            </a:r>
          </a:p>
          <a:p>
            <a:pPr algn="just"/>
            <a:r>
              <a:rPr lang="ru-RU" dirty="0"/>
              <a:t>Утрачивается способность к счету</a:t>
            </a:r>
          </a:p>
          <a:p>
            <a:pPr algn="just"/>
            <a:r>
              <a:rPr lang="ru-RU" dirty="0"/>
              <a:t>Затрудняется осмысление ситуации, дезориентация в новой обстановке</a:t>
            </a:r>
          </a:p>
          <a:p>
            <a:pPr algn="just"/>
            <a:r>
              <a:rPr lang="ru-RU" dirty="0"/>
              <a:t>Не понимая степени своей беспомощности больные выйдя из дома теряются</a:t>
            </a:r>
          </a:p>
          <a:p>
            <a:pPr algn="just"/>
            <a:r>
              <a:rPr lang="ru-RU" dirty="0"/>
              <a:t>Изменения личности – </a:t>
            </a:r>
            <a:r>
              <a:rPr lang="ru-RU" b="1" dirty="0">
                <a:solidFill>
                  <a:srgbClr val="C00000"/>
                </a:solidFill>
              </a:rPr>
              <a:t>тотальное слабоумие</a:t>
            </a:r>
          </a:p>
          <a:p>
            <a:pPr algn="just"/>
            <a:r>
              <a:rPr lang="ru-RU" dirty="0"/>
              <a:t>В отличии от БА с поздним началом (старое название - сенильная деменция) не характерны конфабуляции и сдвиг ситуации в прошлое</a:t>
            </a:r>
          </a:p>
        </p:txBody>
      </p:sp>
    </p:spTree>
    <p:extLst>
      <p:ext uri="{BB962C8B-B14F-4D97-AF65-F5344CB8AC3E}">
        <p14:creationId xmlns:p14="http://schemas.microsoft.com/office/powerpoint/2010/main" val="41530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C403F780-AA4D-4C36-A049-4C55971C0C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Инициальная стадия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A629E10-A16A-4FE7-989E-1A6094001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331" y="1916114"/>
            <a:ext cx="7772400" cy="1800225"/>
          </a:xfrm>
        </p:spPr>
        <p:txBody>
          <a:bodyPr/>
          <a:lstStyle/>
          <a:p>
            <a:pPr marL="0" indent="0">
              <a:spcBef>
                <a:spcPts val="45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b="1" dirty="0">
                <a:solidFill>
                  <a:srgbClr val="9900CC"/>
                </a:solidFill>
              </a:rPr>
              <a:t>СОМНИТЕЛЬНАЯ ДЕМЕНЦИЯ</a:t>
            </a: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/>
              <a:t>-часто повторяющаяся забывчивость</a:t>
            </a: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/>
              <a:t>-неполное воспроизведение событий</a:t>
            </a: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/>
              <a:t>-сужение интеллектуальных интересов</a:t>
            </a: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800" dirty="0"/>
              <a:t>-нивелировка личностных особенностей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B6F6BA6-5662-4C60-BAE8-0FB9D287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31" y="3860800"/>
            <a:ext cx="1073426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450"/>
              </a:spcBef>
            </a:pPr>
            <a:r>
              <a:rPr lang="ru-RU" altLang="ru-RU" dirty="0">
                <a:solidFill>
                  <a:srgbClr val="40458C"/>
                </a:solidFill>
                <a:latin typeface="Tahoma" panose="020B0604030504040204" pitchFamily="34" charset="0"/>
              </a:rPr>
              <a:t>  </a:t>
            </a:r>
            <a:r>
              <a:rPr lang="ru-RU" altLang="ru-RU" b="1" dirty="0">
                <a:solidFill>
                  <a:srgbClr val="9900CC"/>
                </a:solidFill>
                <a:latin typeface="+mn-lt"/>
              </a:rPr>
              <a:t>МЯГКАЯ ДЕМЕНЦИЯ</a:t>
            </a:r>
          </a:p>
          <a:p>
            <a:pPr eaLnBrk="1" hangingPunct="1">
              <a:spcBef>
                <a:spcPts val="450"/>
              </a:spcBef>
            </a:pPr>
            <a:r>
              <a:rPr lang="ru-RU" altLang="ru-RU" dirty="0">
                <a:solidFill>
                  <a:schemeClr val="tx1"/>
                </a:solidFill>
                <a:latin typeface="Tahoma" panose="020B0604030504040204" pitchFamily="34" charset="0"/>
              </a:rPr>
              <a:t>- ухудшение памяти на текущие события</a:t>
            </a:r>
          </a:p>
          <a:p>
            <a:pPr eaLnBrk="1" hangingPunct="1">
              <a:spcBef>
                <a:spcPts val="450"/>
              </a:spcBef>
            </a:pPr>
            <a:r>
              <a:rPr lang="ru-RU" altLang="ru-RU" dirty="0">
                <a:solidFill>
                  <a:schemeClr val="tx1"/>
                </a:solidFill>
                <a:latin typeface="Tahoma" panose="020B0604030504040204" pitchFamily="34" charset="0"/>
              </a:rPr>
              <a:t>- затруднения в абстрактном мышлении</a:t>
            </a:r>
          </a:p>
          <a:p>
            <a:pPr eaLnBrk="1" hangingPunct="1">
              <a:spcBef>
                <a:spcPts val="450"/>
              </a:spcBef>
            </a:pPr>
            <a:r>
              <a:rPr lang="ru-RU" altLang="ru-RU" dirty="0">
                <a:solidFill>
                  <a:schemeClr val="tx1"/>
                </a:solidFill>
                <a:latin typeface="Tahoma" panose="020B0604030504040204" pitchFamily="34" charset="0"/>
              </a:rPr>
              <a:t>- нарушение корковых функций (чаще речи)</a:t>
            </a:r>
          </a:p>
          <a:p>
            <a:pPr eaLnBrk="1" hangingPunct="1">
              <a:spcBef>
                <a:spcPts val="450"/>
              </a:spcBef>
            </a:pPr>
            <a:r>
              <a:rPr lang="ru-RU" altLang="ru-RU" dirty="0">
                <a:solidFill>
                  <a:schemeClr val="tx1"/>
                </a:solidFill>
                <a:latin typeface="Tahoma" panose="020B0604030504040204" pitchFamily="34" charset="0"/>
              </a:rPr>
              <a:t>- изменение личности (</a:t>
            </a:r>
            <a:r>
              <a:rPr lang="ru-RU" altLang="ru-RU" dirty="0" err="1">
                <a:solidFill>
                  <a:schemeClr val="tx1"/>
                </a:solidFill>
                <a:latin typeface="Tahoma" panose="020B0604030504040204" pitchFamily="34" charset="0"/>
              </a:rPr>
              <a:t>психопатоподобное</a:t>
            </a:r>
            <a:r>
              <a:rPr lang="ru-RU" altLang="ru-RU" dirty="0">
                <a:solidFill>
                  <a:schemeClr val="tx1"/>
                </a:solidFill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ts val="450"/>
              </a:spcBef>
            </a:pPr>
            <a:r>
              <a:rPr lang="ru-RU" altLang="ru-RU" dirty="0">
                <a:solidFill>
                  <a:schemeClr val="tx1"/>
                </a:solidFill>
                <a:latin typeface="Tahoma" panose="020B0604030504040204" pitchFamily="34" charset="0"/>
              </a:rPr>
              <a:t>- утрата профессиональной и социальной активности</a:t>
            </a:r>
          </a:p>
          <a:p>
            <a:pPr eaLnBrk="1" hangingPunct="1">
              <a:spcBef>
                <a:spcPts val="450"/>
              </a:spcBef>
            </a:pPr>
            <a:r>
              <a:rPr lang="ru-RU" altLang="ru-RU" dirty="0">
                <a:solidFill>
                  <a:schemeClr val="tx1"/>
                </a:solidFill>
                <a:latin typeface="Tahoma" panose="020B0604030504040204" pitchFamily="34" charset="0"/>
              </a:rPr>
              <a:t>- присоединение аффективных и бредовых расстройств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FB341118-5F18-4603-8AC6-E5EC44DB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926" y="1406525"/>
            <a:ext cx="3425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40458C"/>
                </a:solidFill>
              </a:rPr>
              <a:t>Продолжительность 15-20 лет</a:t>
            </a:r>
          </a:p>
        </p:txBody>
      </p:sp>
      <p:pic>
        <p:nvPicPr>
          <p:cNvPr id="21510" name="Picture 5">
            <a:extLst>
              <a:ext uri="{FF2B5EF4-FFF2-40B4-BE49-F238E27FC236}">
                <a16:creationId xmlns:a16="http://schemas.microsoft.com/office/drawing/2014/main" id="{7102FD6A-57E2-4D8B-9303-9BFEDC60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21" y="1123950"/>
            <a:ext cx="3238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13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CD6D5617-42D7-495D-9E45-6417C46AC0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11016"/>
            <a:ext cx="7772400" cy="8440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Стадия умеренной деменции</a:t>
            </a: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94BE2A10-205E-4611-A76E-452165F9B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3" y="1513622"/>
            <a:ext cx="11728174" cy="48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solidFill>
                  <a:schemeClr val="tx1"/>
                </a:solidFill>
              </a:rPr>
              <a:t>1. 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Нарушение высших корковых функций</a:t>
            </a: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 - амнезия, апраксия, агнозия, афазия</a:t>
            </a: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 - нарушение ориентировки во времени и окружающей обстановке</a:t>
            </a: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 - выраженное снижение аналитико-синтетической функции интеллекта</a:t>
            </a:r>
          </a:p>
          <a:p>
            <a:pPr algn="just" eaLnBrk="1" hangingPunct="1"/>
            <a:endParaRPr lang="ru-RU" altLang="ru-RU" sz="2400" dirty="0">
              <a:solidFill>
                <a:schemeClr val="tx1"/>
              </a:solidFill>
              <a:latin typeface="+mn-lt"/>
            </a:endParaRP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2. Неврологические симптомы</a:t>
            </a: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 - повышение мышечного тонуса, единичные припадки</a:t>
            </a: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 - </a:t>
            </a:r>
            <a:r>
              <a:rPr lang="ru-RU" altLang="ru-RU" sz="2400" dirty="0" err="1">
                <a:solidFill>
                  <a:schemeClr val="tx1"/>
                </a:solidFill>
                <a:latin typeface="+mn-lt"/>
              </a:rPr>
              <a:t>паркинсоноподобные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расстройства (</a:t>
            </a:r>
            <a:r>
              <a:rPr lang="ru-RU" altLang="ru-RU" sz="2400" dirty="0" err="1">
                <a:solidFill>
                  <a:schemeClr val="tx1"/>
                </a:solidFill>
                <a:latin typeface="+mn-lt"/>
              </a:rPr>
              <a:t>акинетико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-гипертонические)</a:t>
            </a: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 - диссоциированные неврологические синдромы (скованность без ригидности, амимия без общего </a:t>
            </a:r>
            <a:r>
              <a:rPr lang="ru-RU" altLang="ru-RU" sz="2400" dirty="0" err="1">
                <a:solidFill>
                  <a:schemeClr val="tx1"/>
                </a:solidFill>
                <a:latin typeface="+mn-lt"/>
              </a:rPr>
              <a:t>акинеза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, расстройства походки)</a:t>
            </a: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 - </a:t>
            </a:r>
            <a:r>
              <a:rPr lang="ru-RU" altLang="ru-RU" sz="2400" dirty="0" err="1">
                <a:solidFill>
                  <a:schemeClr val="tx1"/>
                </a:solidFill>
                <a:latin typeface="+mn-lt"/>
              </a:rPr>
              <a:t>хореоподобные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altLang="ru-RU" sz="2400" dirty="0" err="1">
                <a:solidFill>
                  <a:schemeClr val="tx1"/>
                </a:solidFill>
                <a:latin typeface="+mn-lt"/>
              </a:rPr>
              <a:t>миоклонические</a:t>
            </a:r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 гиперкинезы</a:t>
            </a:r>
          </a:p>
          <a:p>
            <a:pPr algn="just" eaLnBrk="1" hangingPunct="1"/>
            <a:endParaRPr lang="ru-RU" altLang="ru-RU" sz="2400" dirty="0">
              <a:solidFill>
                <a:schemeClr val="tx1"/>
              </a:solidFill>
              <a:latin typeface="+mn-lt"/>
            </a:endParaRPr>
          </a:p>
          <a:p>
            <a:pPr algn="just" eaLnBrk="1" hangingPunct="1"/>
            <a:r>
              <a:rPr lang="ru-RU" altLang="ru-RU" sz="2400" dirty="0">
                <a:solidFill>
                  <a:schemeClr val="tx1"/>
                </a:solidFill>
                <a:latin typeface="+mn-lt"/>
              </a:rPr>
              <a:t>3. Сохранение критичности к своему состоянию</a:t>
            </a:r>
          </a:p>
        </p:txBody>
      </p:sp>
    </p:spTree>
    <p:extLst>
      <p:ext uri="{BB962C8B-B14F-4D97-AF65-F5344CB8AC3E}">
        <p14:creationId xmlns:p14="http://schemas.microsoft.com/office/powerpoint/2010/main" val="1938946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2D2A33B1-9D9C-46B0-8753-0457C12056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Стадия тяжелой деменции</a:t>
            </a: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B4D66018-1549-4F2C-9BFB-C4B4E34C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53" y="1851025"/>
            <a:ext cx="10443541" cy="20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40458C"/>
                </a:solidFill>
              </a:rPr>
              <a:t>    </a:t>
            </a:r>
            <a:r>
              <a:rPr lang="ru-RU" altLang="ru-RU" b="1" dirty="0">
                <a:solidFill>
                  <a:srgbClr val="9900CC"/>
                </a:solidFill>
              </a:rPr>
              <a:t>ТЯЖЕЛАЯ ДЕМЕНЦИЯ</a:t>
            </a:r>
          </a:p>
          <a:p>
            <a:pPr algn="just" eaLnBrk="1" hangingPunct="1"/>
            <a:r>
              <a:rPr lang="ru-RU" altLang="ru-RU" dirty="0">
                <a:solidFill>
                  <a:srgbClr val="40458C"/>
                </a:solidFill>
              </a:rPr>
              <a:t>- </a:t>
            </a:r>
            <a:r>
              <a:rPr lang="ru-RU" altLang="ru-RU" dirty="0">
                <a:solidFill>
                  <a:schemeClr val="tx1"/>
                </a:solidFill>
              </a:rPr>
              <a:t>фрагментарная память, утрата самообслуживания.</a:t>
            </a:r>
          </a:p>
          <a:p>
            <a:pPr algn="just" eaLnBrk="1" hangingPunct="1"/>
            <a:r>
              <a:rPr lang="ru-RU" altLang="ru-RU" dirty="0">
                <a:solidFill>
                  <a:schemeClr val="tx1"/>
                </a:solidFill>
              </a:rPr>
              <a:t>- апраксия (полный распад способности к организованной деятельности)</a:t>
            </a:r>
          </a:p>
          <a:p>
            <a:pPr algn="just" eaLnBrk="1" hangingPunct="1"/>
            <a:r>
              <a:rPr lang="ru-RU" altLang="ru-RU" dirty="0">
                <a:solidFill>
                  <a:schemeClr val="tx1"/>
                </a:solidFill>
              </a:rPr>
              <a:t>- агнозия (не узнавание окружающих и предметов, источников звука)</a:t>
            </a:r>
          </a:p>
          <a:p>
            <a:pPr marL="285750" indent="-285750" algn="just" eaLnBrk="1" hangingPunct="1"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</a:rPr>
              <a:t>афазия (полный распад способности к пониманию речи, 	 нарушение словообразования, </a:t>
            </a:r>
          </a:p>
          <a:p>
            <a:pPr algn="just" eaLnBrk="1" hangingPunct="1"/>
            <a:r>
              <a:rPr lang="ru-RU" altLang="ru-RU" dirty="0">
                <a:solidFill>
                  <a:schemeClr val="tx1"/>
                </a:solidFill>
              </a:rPr>
              <a:t>насильственная речь)</a:t>
            </a:r>
          </a:p>
          <a:p>
            <a:pPr algn="just" eaLnBrk="1" hangingPunct="1"/>
            <a:r>
              <a:rPr lang="ru-RU" altLang="ru-RU" dirty="0">
                <a:solidFill>
                  <a:schemeClr val="tx1"/>
                </a:solidFill>
              </a:rPr>
              <a:t>- появление автоматизмов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AD2E836C-EC5E-4FA6-B9A7-07B61561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54" y="4268788"/>
            <a:ext cx="11146724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40458C"/>
                </a:solidFill>
              </a:rPr>
              <a:t>    </a:t>
            </a:r>
            <a:r>
              <a:rPr lang="ru-RU" altLang="ru-RU" b="1" dirty="0">
                <a:solidFill>
                  <a:srgbClr val="9900CC"/>
                </a:solidFill>
              </a:rPr>
              <a:t>КОНЕЧНАЯ СТАДИЯ</a:t>
            </a:r>
          </a:p>
          <a:p>
            <a:pPr eaLnBrk="1" hangingPunct="1"/>
            <a:r>
              <a:rPr lang="ru-RU" altLang="ru-RU" dirty="0">
                <a:solidFill>
                  <a:srgbClr val="40458C"/>
                </a:solidFill>
              </a:rPr>
              <a:t>- </a:t>
            </a:r>
            <a:r>
              <a:rPr lang="ru-RU" altLang="ru-RU" dirty="0">
                <a:solidFill>
                  <a:schemeClr val="tx1"/>
                </a:solidFill>
              </a:rPr>
              <a:t>тотальный распад памяти, интеллекта, всей психической деятельности</a:t>
            </a:r>
          </a:p>
          <a:p>
            <a:pPr eaLnBrk="1" hangingPunct="1"/>
            <a:r>
              <a:rPr lang="ru-RU" altLang="ru-RU" dirty="0">
                <a:solidFill>
                  <a:schemeClr val="tx1"/>
                </a:solidFill>
              </a:rPr>
              <a:t>- вынужденная «эмбриональная» поза, насильственные движения,  автоматизмы, примитивные рефлексы, </a:t>
            </a:r>
            <a:r>
              <a:rPr lang="ru-RU" altLang="ru-RU" dirty="0" err="1">
                <a:solidFill>
                  <a:schemeClr val="tx1"/>
                </a:solidFill>
              </a:rPr>
              <a:t>эпиприпадки</a:t>
            </a:r>
            <a:endParaRPr lang="ru-RU" altLang="ru-RU" dirty="0">
              <a:solidFill>
                <a:schemeClr val="tx1"/>
              </a:solidFill>
            </a:endParaRPr>
          </a:p>
          <a:p>
            <a:pPr eaLnBrk="1" hangingPunct="1"/>
            <a:r>
              <a:rPr lang="ru-RU" altLang="ru-RU" dirty="0">
                <a:solidFill>
                  <a:schemeClr val="tx1"/>
                </a:solidFill>
              </a:rPr>
              <a:t>- похудение до кахексии, эндокринные расстройства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1094899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B1AA8-465F-4CBA-B114-B75CB70C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" y="1"/>
            <a:ext cx="11859905" cy="10508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" panose="020F0502020204030204"/>
              </a:rPr>
              <a:t>ДЕМЕНЦИЯ С ПОЗДНИМ НАЧАЛОМ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1D9165-B9ED-4839-9E89-E350797A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5" y="1050879"/>
            <a:ext cx="11750723" cy="5636524"/>
          </a:xfrm>
        </p:spPr>
        <p:txBody>
          <a:bodyPr/>
          <a:lstStyle/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prstClr val="black"/>
                </a:solidFill>
              </a:rPr>
              <a:t>Распространенность</a:t>
            </a:r>
          </a:p>
          <a:p>
            <a:pPr marL="0" lv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5-10% всех лиц старше 65 лет, с увеличением возраста риск возникновения растет</a:t>
            </a:r>
          </a:p>
          <a:p>
            <a:pPr marL="0" lv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prstClr val="black"/>
                </a:solidFill>
              </a:rPr>
              <a:t>Женщины страдают в два раза чаще, чем мужчины</a:t>
            </a:r>
            <a:endParaRPr lang="ru-RU" b="1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Простая форма – без психотических расстройств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Психотическая форма – возникают психозы (у 10% больных), проявляются бредом ущерба, галлюцинозами, </a:t>
            </a:r>
            <a:r>
              <a:rPr lang="ru-RU" dirty="0" err="1">
                <a:solidFill>
                  <a:prstClr val="black"/>
                </a:solidFill>
              </a:rPr>
              <a:t>парафренными</a:t>
            </a:r>
            <a:r>
              <a:rPr lang="ru-RU" dirty="0">
                <a:solidFill>
                  <a:prstClr val="black"/>
                </a:solidFill>
              </a:rPr>
              <a:t> состояниями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lang="ru-R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BB64A-FBB2-4C28-8117-DF942D3E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365126"/>
            <a:ext cx="11750722" cy="8358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+mn-lt"/>
              </a:rPr>
              <a:t>Болезнь Альцгеймера с поздним началом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F70F0-CD8F-455B-A0E4-48F7688C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1201004"/>
            <a:ext cx="11727976" cy="56569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Начало в 65-85 лет медленное, малозаметное, изменения напоминают личностные сдвиги характерные для старения, но отличаются большей выраженностью, более быстрым прогрессированием.</a:t>
            </a:r>
          </a:p>
          <a:p>
            <a:pPr algn="just"/>
            <a:r>
              <a:rPr lang="ru-RU" dirty="0"/>
              <a:t>Нарастающая </a:t>
            </a:r>
            <a:r>
              <a:rPr lang="ru-RU" dirty="0" err="1"/>
              <a:t>мнестико</a:t>
            </a:r>
            <a:r>
              <a:rPr lang="ru-RU" dirty="0"/>
              <a:t>-интеллектуальная недостаточность выступает на первый план, со временем достигает глубокого слабоумия</a:t>
            </a:r>
          </a:p>
          <a:p>
            <a:pPr algn="just"/>
            <a:r>
              <a:rPr lang="ru-RU" dirty="0"/>
              <a:t>Нарушения мышления начинаются с трудностей при абстрагировании и обобщении, установлении причинно-следственных связей, доходят до невозможности осмысления окружающей обстановки</a:t>
            </a:r>
          </a:p>
          <a:p>
            <a:pPr algn="just"/>
            <a:r>
              <a:rPr lang="ru-RU" dirty="0"/>
              <a:t>Расстройства памяти развиваются по закономерностям прогрессирующей амнезии. </a:t>
            </a:r>
          </a:p>
          <a:p>
            <a:pPr algn="just"/>
            <a:r>
              <a:rPr lang="ru-RU" dirty="0"/>
              <a:t>Фиксационная амнезия приводит сначала к дезориентировке во времени, затем в окружающей обстановке, позднее в собственной личности.</a:t>
            </a:r>
          </a:p>
          <a:p>
            <a:pPr algn="just"/>
            <a:r>
              <a:rPr lang="ru-RU" dirty="0"/>
              <a:t>Пробелы памяти заполняются ложными воспоминаниями (конфабуляции)</a:t>
            </a:r>
          </a:p>
        </p:txBody>
      </p:sp>
    </p:spTree>
    <p:extLst>
      <p:ext uri="{BB962C8B-B14F-4D97-AF65-F5344CB8AC3E}">
        <p14:creationId xmlns:p14="http://schemas.microsoft.com/office/powerpoint/2010/main" val="308161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FB6EB-30D7-458D-8039-6252F0FA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177421"/>
            <a:ext cx="11791666" cy="84616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" panose="020F0502020204030204"/>
              </a:rPr>
              <a:t>Болезнь Альцгеймера с поздним началом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02202-B66D-4FCF-92B5-A466E899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1" y="914402"/>
            <a:ext cx="6646459" cy="5827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«Сдвиг ситуации в прошлое» – утрачивается память о последних годах, десятилетиях, оживляются воспоминания о далеком прошлом. Больные утверждают, что им не 80, а 20 лет.</a:t>
            </a:r>
          </a:p>
          <a:p>
            <a:pPr algn="just"/>
            <a:r>
              <a:rPr lang="ru-RU" dirty="0"/>
              <a:t>Извращение формулы сна: продолжительный дневной сон сочетается с ночной бессонницей, сопровождающейся суетливостью, бесцельными хождениями, ложной ориентировкой, сборами в дорогу, попытками ухода</a:t>
            </a:r>
          </a:p>
          <a:p>
            <a:pPr algn="just"/>
            <a:r>
              <a:rPr lang="ru-RU" dirty="0"/>
              <a:t>Нарушения эмоционального фона: сначала угрюмость, недовольство, ворчливость, затем сменяются беспечностью и эйфорией</a:t>
            </a:r>
          </a:p>
          <a:p>
            <a:pPr algn="just"/>
            <a:r>
              <a:rPr lang="ru-RU" dirty="0"/>
              <a:t>Поведение в начале относительно упорядоченное, постепенно становится суетливым, бестолковым, беспомощным, неряшливым. Уходят из дома и не могут найти дорогу назад, наполняют жилье газом, затопляют его, совершают поджоги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163" y="914401"/>
            <a:ext cx="4852837" cy="3231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163" y="3766717"/>
            <a:ext cx="4852837" cy="29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AAB13-7C91-4851-8FA7-1217F753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4" y="191069"/>
            <a:ext cx="11914496" cy="73697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" panose="020F0502020204030204"/>
              </a:rPr>
              <a:t>Болезнь Альцгеймера с поздним началом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52C87-F57F-42AE-A5DA-3E2FA26B2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" y="1078173"/>
            <a:ext cx="11791666" cy="55887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Течение</a:t>
            </a:r>
            <a:r>
              <a:rPr lang="ru-RU" dirty="0"/>
              <a:t> непрерывно- или </a:t>
            </a:r>
            <a:r>
              <a:rPr lang="ru-RU" dirty="0" err="1"/>
              <a:t>волнообразнопрогрессирующее</a:t>
            </a:r>
            <a:endParaRPr lang="ru-RU" dirty="0"/>
          </a:p>
          <a:p>
            <a:pPr algn="just"/>
            <a:r>
              <a:rPr lang="ru-RU" b="1" dirty="0">
                <a:solidFill>
                  <a:prstClr val="black"/>
                </a:solidFill>
              </a:rPr>
              <a:t>Прогноз: </a:t>
            </a:r>
            <a:r>
              <a:rPr lang="ru-RU" dirty="0">
                <a:solidFill>
                  <a:prstClr val="black"/>
                </a:solidFill>
              </a:rPr>
              <a:t>крайне неблагоприятный в связи с неизбежностью глубокого слабоумия.</a:t>
            </a:r>
            <a:endParaRPr lang="ru-RU" dirty="0"/>
          </a:p>
          <a:p>
            <a:pPr algn="just"/>
            <a:r>
              <a:rPr lang="ru-RU" dirty="0"/>
              <a:t>Глубокий распад психики сочетается с относительной физической сохранностью</a:t>
            </a:r>
          </a:p>
          <a:p>
            <a:pPr algn="just"/>
            <a:r>
              <a:rPr lang="ru-RU" dirty="0"/>
              <a:t>Часть больных доживают до стадии маразма: почти неподвижны, безучастны, лежат в эмбриональной позе, практически не доступны общению, речевому контакту, сохраняются лишь биологические потребности</a:t>
            </a:r>
          </a:p>
          <a:p>
            <a:pPr algn="just"/>
            <a:r>
              <a:rPr lang="ru-RU" dirty="0"/>
              <a:t>Смерть – в результате </a:t>
            </a:r>
            <a:r>
              <a:rPr lang="ru-RU" dirty="0" err="1"/>
              <a:t>интеркурентных</a:t>
            </a:r>
            <a:r>
              <a:rPr lang="ru-RU" dirty="0"/>
              <a:t> заболеваний через 2-10 лет от начала заболевания</a:t>
            </a:r>
          </a:p>
          <a:p>
            <a:pPr algn="just"/>
            <a:r>
              <a:rPr lang="ru-RU" dirty="0"/>
              <a:t>Несколько лучше прогноз при особенно позднем начале (после 80 лет), темп нарастания слабоумия более медленный</a:t>
            </a:r>
          </a:p>
        </p:txBody>
      </p:sp>
    </p:spTree>
    <p:extLst>
      <p:ext uri="{BB962C8B-B14F-4D97-AF65-F5344CB8AC3E}">
        <p14:creationId xmlns:p14="http://schemas.microsoft.com/office/powerpoint/2010/main" val="1799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B8AA6A2-1B72-4B53-9703-920A51577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1692" y="365125"/>
            <a:ext cx="11643360" cy="80249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+mn-lt"/>
              </a:rPr>
              <a:t>Общие особенности атрофических заболеваний ГМ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6BDAC04-584E-401C-9216-180D54CB1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948" y="1266092"/>
            <a:ext cx="11844997" cy="559190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altLang="ru-RU" dirty="0"/>
              <a:t>развитие слабоумия вследствие прогрессирующей дисфункции и дегенерации клеточных элементов коры головного мозга</a:t>
            </a:r>
          </a:p>
          <a:p>
            <a:pPr algn="just">
              <a:defRPr/>
            </a:pPr>
            <a:r>
              <a:rPr lang="ru-RU" altLang="ru-RU" dirty="0"/>
              <a:t>постепенное начало</a:t>
            </a:r>
          </a:p>
          <a:p>
            <a:pPr algn="just">
              <a:defRPr/>
            </a:pPr>
            <a:r>
              <a:rPr lang="ru-RU" altLang="ru-RU" dirty="0" err="1"/>
              <a:t>прогредиентность</a:t>
            </a:r>
            <a:endParaRPr lang="ru-RU" altLang="ru-RU" dirty="0"/>
          </a:p>
          <a:p>
            <a:pPr algn="just">
              <a:defRPr/>
            </a:pPr>
            <a:r>
              <a:rPr lang="ru-RU" altLang="ru-RU" dirty="0"/>
              <a:t>необратимость</a:t>
            </a:r>
          </a:p>
          <a:p>
            <a:pPr algn="just">
              <a:defRPr/>
            </a:pPr>
            <a:r>
              <a:rPr lang="ru-RU" altLang="ru-RU" dirty="0"/>
              <a:t>в основе клинических проявлений – </a:t>
            </a:r>
            <a:r>
              <a:rPr lang="ru-RU" altLang="ru-RU" dirty="0" err="1"/>
              <a:t>дефицитарные</a:t>
            </a:r>
            <a:r>
              <a:rPr lang="ru-RU" altLang="ru-RU" dirty="0"/>
              <a:t> (негативные)  расстройства (снижение познавательных процессов: памяти, внимания, интеллекта)</a:t>
            </a:r>
          </a:p>
          <a:p>
            <a:pPr algn="just">
              <a:defRPr/>
            </a:pPr>
            <a:r>
              <a:rPr lang="ru-RU" altLang="ru-RU" dirty="0"/>
              <a:t>продуктивные расстройства факультативны</a:t>
            </a:r>
          </a:p>
          <a:p>
            <a:pPr algn="just">
              <a:defRPr/>
            </a:pPr>
            <a:r>
              <a:rPr lang="ru-RU" altLang="ru-RU" dirty="0"/>
              <a:t>присоединение неврологических знаков</a:t>
            </a:r>
          </a:p>
          <a:p>
            <a:pPr algn="just">
              <a:defRPr/>
            </a:pPr>
            <a:r>
              <a:rPr lang="ru-RU" altLang="ru-RU" dirty="0"/>
              <a:t>преимущественно эндогенный характер болезненного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0000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 flipH="1">
            <a:off x="-2848296" y="3422362"/>
            <a:ext cx="649422" cy="3061629"/>
          </a:xfrm>
          <a:custGeom>
            <a:avLst/>
            <a:gdLst>
              <a:gd name="connsiteX0" fmla="*/ 208038 w 1475619"/>
              <a:gd name="connsiteY0" fmla="*/ 0 h 3539066"/>
              <a:gd name="connsiteX1" fmla="*/ 1470781 w 1475619"/>
              <a:gd name="connsiteY1" fmla="*/ 1756229 h 3539066"/>
              <a:gd name="connsiteX2" fmla="*/ 237067 w 1475619"/>
              <a:gd name="connsiteY2" fmla="*/ 3265714 h 3539066"/>
              <a:gd name="connsiteX3" fmla="*/ 48381 w 1475619"/>
              <a:gd name="connsiteY3" fmla="*/ 3396343 h 3539066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  <a:gd name="connsiteX0" fmla="*/ 18439 w 1281182"/>
              <a:gd name="connsiteY0" fmla="*/ 26313 h 3292027"/>
              <a:gd name="connsiteX1" fmla="*/ 1281182 w 1281182"/>
              <a:gd name="connsiteY1" fmla="*/ 1782542 h 3292027"/>
              <a:gd name="connsiteX2" fmla="*/ 47468 w 1281182"/>
              <a:gd name="connsiteY2" fmla="*/ 3292027 h 3292027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3" h="3265714">
                <a:moveTo>
                  <a:pt x="0" y="0"/>
                </a:moveTo>
                <a:lnTo>
                  <a:pt x="1262743" y="1756229"/>
                </a:lnTo>
                <a:lnTo>
                  <a:pt x="29029" y="3265714"/>
                </a:lnTo>
              </a:path>
            </a:pathLst>
          </a:custGeom>
          <a:ln w="1905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3E7697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55"/>
          <p:cNvSpPr/>
          <p:nvPr/>
        </p:nvSpPr>
        <p:spPr>
          <a:xfrm>
            <a:off x="1524000" y="4"/>
            <a:ext cx="9144000" cy="130304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rtlCol="0" anchor="ctr"/>
          <a:lstStyle/>
          <a:p>
            <a:pPr marL="162260" defTabSz="834375">
              <a:lnSpc>
                <a:spcPct val="90000"/>
              </a:lnSpc>
              <a:defRPr/>
            </a:pPr>
            <a:r>
              <a:rPr lang="ru-RU" sz="2600" b="1" spc="46" dirty="0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300" b="1" spc="-183" dirty="0">
                <a:ln w="1905"/>
                <a:gradFill>
                  <a:gsLst>
                    <a:gs pos="59000">
                      <a:srgbClr val="A5C249">
                        <a:lumMod val="75000"/>
                      </a:srgbClr>
                    </a:gs>
                    <a:gs pos="100000">
                      <a:srgbClr val="A5C249">
                        <a:lumMod val="5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Диагностика</a:t>
            </a:r>
            <a:r>
              <a:rPr lang="ru-RU" sz="3300" b="1" spc="-183" dirty="0">
                <a:ln w="1905"/>
                <a:gradFill>
                  <a:gsLst>
                    <a:gs pos="59000">
                      <a:srgbClr val="0F6FC6"/>
                    </a:gs>
                    <a:gs pos="100000">
                      <a:srgbClr val="0F6FC6">
                        <a:lumMod val="75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 </a:t>
            </a:r>
            <a:r>
              <a:rPr lang="ru-RU" sz="2600" b="1" spc="46" dirty="0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деменции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24001" y="1577366"/>
            <a:ext cx="4591492" cy="548632"/>
          </a:xfrm>
          <a:custGeom>
            <a:avLst/>
            <a:gdLst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625902"/>
              <a:gd name="connsiteY0" fmla="*/ 0 h 455979"/>
              <a:gd name="connsiteX1" fmla="*/ 2625902 w 2625902"/>
              <a:gd name="connsiteY1" fmla="*/ 0 h 455979"/>
              <a:gd name="connsiteX2" fmla="*/ 2625902 w 2625902"/>
              <a:gd name="connsiteY2" fmla="*/ 455979 h 455979"/>
              <a:gd name="connsiteX3" fmla="*/ 0 w 2625902"/>
              <a:gd name="connsiteY3" fmla="*/ 455979 h 455979"/>
              <a:gd name="connsiteX4" fmla="*/ 0 w 2625902"/>
              <a:gd name="connsiteY4" fmla="*/ 0 h 4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902" h="455979">
                <a:moveTo>
                  <a:pt x="0" y="0"/>
                </a:moveTo>
                <a:lnTo>
                  <a:pt x="2625902" y="0"/>
                </a:lnTo>
                <a:lnTo>
                  <a:pt x="2625902" y="455979"/>
                </a:lnTo>
                <a:lnTo>
                  <a:pt x="0" y="4559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98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200" spc="91" dirty="0" err="1">
                <a:latin typeface="Arial" pitchFamily="34" charset="0"/>
                <a:cs typeface="Arial" pitchFamily="34" charset="0"/>
              </a:rPr>
              <a:t>Нейровизуализация</a:t>
            </a:r>
            <a:endParaRPr lang="ru-RU" sz="2200" spc="9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2" y="1577366"/>
            <a:ext cx="4583447" cy="548632"/>
          </a:xfrm>
          <a:custGeom>
            <a:avLst/>
            <a:gdLst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625902"/>
              <a:gd name="connsiteY0" fmla="*/ 0 h 455979"/>
              <a:gd name="connsiteX1" fmla="*/ 2625902 w 2625902"/>
              <a:gd name="connsiteY1" fmla="*/ 0 h 455979"/>
              <a:gd name="connsiteX2" fmla="*/ 2625902 w 2625902"/>
              <a:gd name="connsiteY2" fmla="*/ 455979 h 455979"/>
              <a:gd name="connsiteX3" fmla="*/ 0 w 2625902"/>
              <a:gd name="connsiteY3" fmla="*/ 455979 h 455979"/>
              <a:gd name="connsiteX4" fmla="*/ 0 w 2625902"/>
              <a:gd name="connsiteY4" fmla="*/ 0 h 4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902" h="455979">
                <a:moveTo>
                  <a:pt x="0" y="0"/>
                </a:moveTo>
                <a:lnTo>
                  <a:pt x="2625902" y="0"/>
                </a:lnTo>
                <a:lnTo>
                  <a:pt x="2625902" y="455979"/>
                </a:lnTo>
                <a:lnTo>
                  <a:pt x="0" y="4559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6424"/>
              </a:gs>
              <a:gs pos="0">
                <a:schemeClr val="tx2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200" spc="91" dirty="0">
                <a:latin typeface="Arial" pitchFamily="34" charset="0"/>
                <a:cs typeface="Arial" pitchFamily="34" charset="0"/>
              </a:rPr>
              <a:t>Симптоматика</a:t>
            </a:r>
          </a:p>
        </p:txBody>
      </p:sp>
      <p:cxnSp>
        <p:nvCxnSpPr>
          <p:cNvPr id="4" name="Прямая соединительная линия 3"/>
          <p:cNvCxnSpPr>
            <a:stCxn id="20" idx="2"/>
          </p:cNvCxnSpPr>
          <p:nvPr/>
        </p:nvCxnSpPr>
        <p:spPr>
          <a:xfrm>
            <a:off x="6096000" y="1303051"/>
            <a:ext cx="0" cy="5555848"/>
          </a:xfrm>
          <a:prstGeom prst="line">
            <a:avLst/>
          </a:prstGeom>
          <a:ln w="41275">
            <a:gradFill>
              <a:gsLst>
                <a:gs pos="0">
                  <a:schemeClr val="bg1">
                    <a:lumMod val="50000"/>
                    <a:alpha val="42000"/>
                  </a:schemeClr>
                </a:gs>
                <a:gs pos="50000">
                  <a:srgbClr val="333333">
                    <a:alpha val="51000"/>
                  </a:srgbClr>
                </a:gs>
                <a:gs pos="100000">
                  <a:srgbClr val="333333">
                    <a:alpha val="29000"/>
                  </a:srgbClr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732">
            <a:off x="1910989" y="2828676"/>
            <a:ext cx="2508772" cy="3085714"/>
          </a:xfrm>
          <a:prstGeom prst="roundRect">
            <a:avLst>
              <a:gd name="adj" fmla="val 7089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197">
            <a:off x="3083450" y="2412551"/>
            <a:ext cx="2508772" cy="3085714"/>
          </a:xfrm>
          <a:prstGeom prst="roundRect">
            <a:avLst>
              <a:gd name="adj" fmla="val 7089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659334" y="5249334"/>
            <a:ext cx="1916053" cy="1223247"/>
            <a:chOff x="2413000" y="5511800"/>
            <a:chExt cx="2165207" cy="1284410"/>
          </a:xfrm>
        </p:grpSpPr>
        <p:sp>
          <p:nvSpPr>
            <p:cNvPr id="50" name="TextBox 49"/>
            <p:cNvSpPr txBox="1"/>
            <p:nvPr/>
          </p:nvSpPr>
          <p:spPr>
            <a:xfrm>
              <a:off x="2972538" y="6553836"/>
              <a:ext cx="1605669" cy="242374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500" b="1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МРТ – снимки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413000" y="5511800"/>
              <a:ext cx="698500" cy="1143000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029" name="Picture 5" descr="C:\Users\hp\Desktop\симптомы-атеросклероза-аорты-записывает-врач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5700"/>
          <a:stretch/>
        </p:blipFill>
        <p:spPr bwMode="auto">
          <a:xfrm rot="21280380">
            <a:off x="6388599" y="3089390"/>
            <a:ext cx="2898611" cy="202181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te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087">
            <a:off x="8457092" y="2901276"/>
            <a:ext cx="1811899" cy="260291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32549" y="4976709"/>
            <a:ext cx="1375183" cy="940894"/>
            <a:chOff x="5725964" y="4876734"/>
            <a:chExt cx="1554005" cy="978157"/>
          </a:xfrm>
        </p:grpSpPr>
        <p:sp>
          <p:nvSpPr>
            <p:cNvPr id="51" name="TextBox 50"/>
            <p:cNvSpPr txBox="1"/>
            <p:nvPr/>
          </p:nvSpPr>
          <p:spPr>
            <a:xfrm>
              <a:off x="6356346" y="5614917"/>
              <a:ext cx="923623" cy="239974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500" b="1" dirty="0">
                  <a:ln w="13500">
                    <a:noFill/>
                    <a:prstDash val="solid"/>
                  </a:ln>
                  <a:solidFill>
                    <a:srgbClr val="10CF9B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ru-RU" sz="1500" b="1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жалобы</a:t>
              </a: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725964" y="4876734"/>
              <a:ext cx="643197" cy="838144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599539" y="5175268"/>
            <a:ext cx="1089563" cy="769632"/>
            <a:chOff x="8190854" y="5515057"/>
            <a:chExt cx="1231244" cy="808114"/>
          </a:xfrm>
        </p:grpSpPr>
        <p:sp>
          <p:nvSpPr>
            <p:cNvPr id="53" name="TextBox 52"/>
            <p:cNvSpPr txBox="1"/>
            <p:nvPr/>
          </p:nvSpPr>
          <p:spPr>
            <a:xfrm>
              <a:off x="8723965" y="6080797"/>
              <a:ext cx="698133" cy="242374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500" b="1" dirty="0">
                  <a:ln w="13500">
                    <a:noFill/>
                    <a:prstDash val="solid"/>
                  </a:ln>
                  <a:solidFill>
                    <a:srgbClr val="10CF9B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ru-RU" sz="1500" b="1" dirty="0">
                  <a:ln w="13500">
                    <a:noFill/>
                    <a:prstDash val="solid"/>
                  </a:ln>
                  <a:solidFill>
                    <a:prstClr val="white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тесты</a:t>
              </a: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8190854" y="5515057"/>
              <a:ext cx="574627" cy="683252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9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6DB3B0EC-EE4C-4D8A-9A8C-9EFC8973F0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>
                <a:solidFill>
                  <a:srgbClr val="C00000"/>
                </a:solidFill>
              </a:rPr>
              <a:t>Диагностические критерии БА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E8BE713-A598-49E3-8D99-CC3840787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061" y="1143000"/>
            <a:ext cx="5724939" cy="5257800"/>
          </a:xfrm>
        </p:spPr>
        <p:txBody>
          <a:bodyPr/>
          <a:lstStyle/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Наличие синдрома деменции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Множественный когнитивный дефицит: расстройство памяти и афазия (апраксия, агнозия, нарушение интеллектуальной деятельности)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Снижение социальной или профессиональной адаптации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Постепенное малозаметное начало и неуклонно прогрессирующее течение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FEDE578-51EF-4B28-B385-EEFEC25ED4E9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6324599" y="1143001"/>
            <a:ext cx="5496339" cy="5257799"/>
          </a:xfrm>
        </p:spPr>
        <p:txBody>
          <a:bodyPr/>
          <a:lstStyle/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Отсутствие данных за другое заболевание или повреждение ЦНС, системное заболевание или  состояние интоксикации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Признаки выявляются вне состояния помраченного сознания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Отсутствие другого психического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2836040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>
            <a:extLst>
              <a:ext uri="{FF2B5EF4-FFF2-40B4-BE49-F238E27FC236}">
                <a16:creationId xmlns:a16="http://schemas.microsoft.com/office/drawing/2014/main" id="{6D062B54-B2FB-490B-A13B-DB331C836C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2208" y="307974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Диагностика</a:t>
            </a:r>
          </a:p>
        </p:txBody>
      </p:sp>
      <p:sp>
        <p:nvSpPr>
          <p:cNvPr id="1028" name="Text Box 2">
            <a:extLst>
              <a:ext uri="{FF2B5EF4-FFF2-40B4-BE49-F238E27FC236}">
                <a16:creationId xmlns:a16="http://schemas.microsoft.com/office/drawing/2014/main" id="{28D7A7DD-1884-4111-A999-C37E857F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1860551"/>
            <a:ext cx="758031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40458C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Прижизненная визуализация мозговых структур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ru-RU" sz="2400">
              <a:solidFill>
                <a:srgbClr val="40458C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2. Нейропсихологическое исследование</a:t>
            </a:r>
          </a:p>
          <a:p>
            <a:pPr eaLnBrk="1" hangingPunct="1">
              <a:buClrTx/>
              <a:buSzTx/>
              <a:buFontTx/>
              <a:buNone/>
            </a:pPr>
            <a:endParaRPr lang="ru-RU" altLang="ru-RU" sz="2400">
              <a:solidFill>
                <a:srgbClr val="40458C"/>
              </a:solidFill>
              <a:latin typeface="Tahoma" panose="020B060403050404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3. Нейрофизиологические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  </a:t>
            </a:r>
            <a:r>
              <a:rPr lang="ru-RU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 </a:t>
            </a:r>
            <a:r>
              <a:rPr lang="en-US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исследования</a:t>
            </a:r>
          </a:p>
          <a:p>
            <a:pPr eaLnBrk="1" hangingPunct="1">
              <a:buClrTx/>
              <a:buSzTx/>
              <a:buFontTx/>
              <a:buNone/>
            </a:pPr>
            <a:endParaRPr lang="ru-RU" altLang="ru-RU" sz="2400">
              <a:solidFill>
                <a:srgbClr val="40458C"/>
              </a:solidFill>
              <a:latin typeface="Tahoma" panose="020B060403050404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4. Биохимические исследования</a:t>
            </a:r>
          </a:p>
          <a:p>
            <a:pPr eaLnBrk="1" hangingPunct="1">
              <a:buClrTx/>
              <a:buSzTx/>
              <a:buFontTx/>
              <a:buNone/>
            </a:pPr>
            <a:endParaRPr lang="ru-RU" altLang="ru-RU" sz="2400">
              <a:solidFill>
                <a:srgbClr val="40458C"/>
              </a:solidFill>
              <a:latin typeface="Tahoma" panose="020B060403050404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u-RU" altLang="ru-RU" sz="2400">
                <a:solidFill>
                  <a:srgbClr val="40458C"/>
                </a:solidFill>
                <a:latin typeface="Tahoma" panose="020B0604030504040204" pitchFamily="34" charset="0"/>
              </a:rPr>
              <a:t>5. Генетическое тестирование</a:t>
            </a:r>
          </a:p>
          <a:p>
            <a:pPr eaLnBrk="1" hangingPunct="1">
              <a:buClrTx/>
              <a:buSzTx/>
              <a:buFontTx/>
              <a:buNone/>
            </a:pPr>
            <a:endParaRPr lang="ru-RU" altLang="ru-RU" sz="2400">
              <a:solidFill>
                <a:srgbClr val="40458C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EEA27C9A-9FC8-4FB8-BABC-53570D4BDE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1" y="3124200"/>
          <a:ext cx="26066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1523810" imgH="1714739" progId="">
                  <p:embed/>
                </p:oleObj>
              </mc:Choice>
              <mc:Fallback>
                <p:oleObj r:id="rId4" imgW="1523810" imgH="1714739" progId="">
                  <p:embed/>
                  <p:pic>
                    <p:nvPicPr>
                      <p:cNvPr id="1026" name="Object 3">
                        <a:extLst>
                          <a:ext uri="{FF2B5EF4-FFF2-40B4-BE49-F238E27FC236}">
                            <a16:creationId xmlns:a16="http://schemas.microsoft.com/office/drawing/2014/main" id="{EEA27C9A-9FC8-4FB8-BABC-53570D4BD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3124200"/>
                        <a:ext cx="2606675" cy="2933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0630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">
            <a:extLst>
              <a:ext uri="{FF2B5EF4-FFF2-40B4-BE49-F238E27FC236}">
                <a16:creationId xmlns:a16="http://schemas.microsoft.com/office/drawing/2014/main" id="{51EB8A20-4BB3-4046-9CB5-408F328F88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1113"/>
            <a:ext cx="7772400" cy="14351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Прижизненная визуализация мозговых структур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32A517C4-9593-4209-8F2B-19737DD10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5410200" cy="4598988"/>
          </a:xfrm>
        </p:spPr>
        <p:txBody>
          <a:bodyPr/>
          <a:lstStyle/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/>
              <a:t>Центральная атрофия – расширение боковых и </a:t>
            </a:r>
            <a:r>
              <a:rPr lang="en-US" altLang="ru-RU" sz="2400"/>
              <a:t>III</a:t>
            </a:r>
            <a:r>
              <a:rPr lang="ru-RU" altLang="ru-RU" sz="2400"/>
              <a:t> желудочков</a:t>
            </a:r>
          </a:p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/>
              <a:t>Корковая атрофия – расширение субарахноидальных пространств</a:t>
            </a:r>
          </a:p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/>
              <a:t>Атрофия гиппокампа – уменьшение его объема, расширение перигиппокампальных щелей</a:t>
            </a:r>
          </a:p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/>
              <a:t>Лейкоареоз – диффузное перивентрикулярное разрежение белого вещества не более ¼ его общей площади</a:t>
            </a:r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8E4AB8D9-C8CA-4E41-BD4F-D60E0EDA0C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1" y="1371600"/>
          <a:ext cx="26971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4" imgW="2438095" imgH="1790476" progId="">
                  <p:embed/>
                </p:oleObj>
              </mc:Choice>
              <mc:Fallback>
                <p:oleObj r:id="rId4" imgW="2438095" imgH="1790476" progId="">
                  <p:embed/>
                  <p:pic>
                    <p:nvPicPr>
                      <p:cNvPr id="2050" name="Object 3">
                        <a:extLst>
                          <a:ext uri="{FF2B5EF4-FFF2-40B4-BE49-F238E27FC236}">
                            <a16:creationId xmlns:a16="http://schemas.microsoft.com/office/drawing/2014/main" id="{8E4AB8D9-C8CA-4E41-BD4F-D60E0EDA0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1371600"/>
                        <a:ext cx="2697163" cy="1981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>
            <a:extLst>
              <a:ext uri="{FF2B5EF4-FFF2-40B4-BE49-F238E27FC236}">
                <a16:creationId xmlns:a16="http://schemas.microsoft.com/office/drawing/2014/main" id="{0193D542-E5DD-4889-8411-C5D094DDB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3810000"/>
          <a:ext cx="28590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6" imgW="2419048" imgH="1676634" progId="">
                  <p:embed/>
                </p:oleObj>
              </mc:Choice>
              <mc:Fallback>
                <p:oleObj r:id="rId6" imgW="2419048" imgH="1676634" progId="">
                  <p:embed/>
                  <p:pic>
                    <p:nvPicPr>
                      <p:cNvPr id="2051" name="Object 4">
                        <a:extLst>
                          <a:ext uri="{FF2B5EF4-FFF2-40B4-BE49-F238E27FC236}">
                            <a16:creationId xmlns:a16="http://schemas.microsoft.com/office/drawing/2014/main" id="{0193D542-E5DD-4889-8411-C5D094DDB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10000"/>
                        <a:ext cx="2859088" cy="1981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5">
            <a:extLst>
              <a:ext uri="{FF2B5EF4-FFF2-40B4-BE49-F238E27FC236}">
                <a16:creationId xmlns:a16="http://schemas.microsoft.com/office/drawing/2014/main" id="{FC951C39-D2B7-4489-B687-5A5BEBF4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6" y="3352801"/>
            <a:ext cx="28178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40458C"/>
                </a:solidFill>
                <a:latin typeface="Tahoma" panose="020B0604030504040204" pitchFamily="34" charset="0"/>
              </a:rPr>
              <a:t>МРТ. Аксиальный срез</a:t>
            </a:r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id="{9250D27E-5219-435B-9E54-4AFDFA376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6638" y="5791201"/>
            <a:ext cx="2863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40458C"/>
                </a:solidFill>
                <a:latin typeface="Tahoma" panose="020B0604030504040204" pitchFamily="34" charset="0"/>
              </a:rPr>
              <a:t>МРТ. Коронарный срез</a:t>
            </a:r>
          </a:p>
        </p:txBody>
      </p:sp>
    </p:spTree>
    <p:extLst>
      <p:ext uri="{BB962C8B-B14F-4D97-AF65-F5344CB8AC3E}">
        <p14:creationId xmlns:p14="http://schemas.microsoft.com/office/powerpoint/2010/main" val="171063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>
            <a:extLst>
              <a:ext uri="{FF2B5EF4-FFF2-40B4-BE49-F238E27FC236}">
                <a16:creationId xmlns:a16="http://schemas.microsoft.com/office/drawing/2014/main" id="{CA5760A5-1662-4ABF-A138-EE1F5DF393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8052" y="42863"/>
            <a:ext cx="11423374" cy="155575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>
                <a:solidFill>
                  <a:srgbClr val="C00000"/>
                </a:solidFill>
              </a:rPr>
              <a:t>РЕТ-позитронно-эмиссионная томография, </a:t>
            </a:r>
            <a:r>
              <a:rPr lang="en-US" altLang="ru-RU" sz="3200" b="1" dirty="0">
                <a:solidFill>
                  <a:srgbClr val="C00000"/>
                </a:solidFill>
              </a:rPr>
              <a:t>SPECT</a:t>
            </a:r>
            <a:r>
              <a:rPr lang="ru-RU" altLang="ru-RU" sz="3200" b="1" dirty="0">
                <a:solidFill>
                  <a:srgbClr val="C00000"/>
                </a:solidFill>
              </a:rPr>
              <a:t> – однофотонная эмиссионная компьютерная томография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B002BB1E-496C-475D-9A26-B4F0CD77A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574" y="1524000"/>
            <a:ext cx="5569226" cy="4852988"/>
          </a:xfrm>
        </p:spPr>
        <p:txBody>
          <a:bodyPr/>
          <a:lstStyle/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Билатеральное уменьшение кровотока в височно-теменных отделах </a:t>
            </a:r>
            <a:r>
              <a:rPr lang="ru-RU" altLang="ru-RU" sz="2400" dirty="0" err="1"/>
              <a:t>коры</a:t>
            </a:r>
            <a:r>
              <a:rPr lang="en-US" altLang="ru-RU" sz="2400" dirty="0"/>
              <a:t> (SPECT)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Атрофия височных долей и уменьшение кровотока в височно-теменных отделах </a:t>
            </a:r>
            <a:r>
              <a:rPr lang="ru-RU" altLang="ru-RU" sz="2400" dirty="0" err="1"/>
              <a:t>коры</a:t>
            </a:r>
            <a:r>
              <a:rPr lang="en-US" altLang="ru-RU" sz="2400" dirty="0"/>
              <a:t> (CT, SPECT)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Снижение метаболизма  глюкозы, холинергический дефицит (РЕТ)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ADA98408-29E5-4920-965B-F1B807B74F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828801"/>
          <a:ext cx="38100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3343742" imgH="2505425" progId="">
                  <p:embed/>
                </p:oleObj>
              </mc:Choice>
              <mc:Fallback>
                <p:oleObj r:id="rId4" imgW="3343742" imgH="2505425" progId="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id="{ADA98408-29E5-4920-965B-F1B807B74F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28801"/>
                        <a:ext cx="3810000" cy="2854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>
            <a:extLst>
              <a:ext uri="{FF2B5EF4-FFF2-40B4-BE49-F238E27FC236}">
                <a16:creationId xmlns:a16="http://schemas.microsoft.com/office/drawing/2014/main" id="{A4472269-ECBF-43DE-ABF2-15FAEFFA0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4876801"/>
            <a:ext cx="53149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40458C"/>
                </a:solidFill>
                <a:latin typeface="Tahoma" panose="020B0604030504040204" pitchFamily="34" charset="0"/>
              </a:rPr>
              <a:t>РЕТ. Изменения в височной и теменной</a:t>
            </a:r>
          </a:p>
          <a:p>
            <a:pPr algn="ctr" eaLnBrk="1" hangingPunct="1"/>
            <a:r>
              <a:rPr lang="ru-RU" altLang="ru-RU" sz="2000">
                <a:solidFill>
                  <a:srgbClr val="40458C"/>
                </a:solidFill>
                <a:latin typeface="Tahoma" panose="020B0604030504040204" pitchFamily="34" charset="0"/>
              </a:rPr>
              <a:t>зонах головного мозга с распространением</a:t>
            </a:r>
          </a:p>
          <a:p>
            <a:pPr algn="ctr" eaLnBrk="1" hangingPunct="1"/>
            <a:r>
              <a:rPr lang="ru-RU" altLang="ru-RU" sz="2000">
                <a:solidFill>
                  <a:srgbClr val="40458C"/>
                </a:solidFill>
                <a:latin typeface="Tahoma" panose="020B0604030504040204" pitchFamily="34" charset="0"/>
              </a:rPr>
              <a:t>на кору лобных долей</a:t>
            </a:r>
          </a:p>
        </p:txBody>
      </p:sp>
    </p:spTree>
    <p:extLst>
      <p:ext uri="{BB962C8B-B14F-4D97-AF65-F5344CB8AC3E}">
        <p14:creationId xmlns:p14="http://schemas.microsoft.com/office/powerpoint/2010/main" val="2580667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46186587-975F-45F1-B3AA-49D575904E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6348" y="134938"/>
            <a:ext cx="11158330" cy="13128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>
                <a:solidFill>
                  <a:srgbClr val="C00000"/>
                </a:solidFill>
              </a:rPr>
              <a:t>Нейропсихологическое    исследование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D24ECA9-B801-4378-B991-21AFA75EC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122" y="1524001"/>
            <a:ext cx="9621078" cy="4837042"/>
          </a:xfrm>
        </p:spPr>
        <p:txBody>
          <a:bodyPr>
            <a:normAutofit/>
          </a:bodyPr>
          <a:lstStyle/>
          <a:p>
            <a:pPr marL="338138" indent="-338138" algn="just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Оценка высших корковых функций, памяти и мыслительной деятельности пациента на ранних этапах заболевания</a:t>
            </a:r>
          </a:p>
          <a:p>
            <a:pPr marL="338138" indent="-338138" algn="just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При БА в патологический процесс сначала вовлекаются теменные, теменно-затылочные и височные отделы мозга с последующим распространением его на префронтальные и </a:t>
            </a:r>
            <a:r>
              <a:rPr lang="ru-RU" altLang="ru-RU" dirty="0" err="1"/>
              <a:t>премоторные</a:t>
            </a:r>
            <a:r>
              <a:rPr lang="ru-RU" altLang="ru-RU" dirty="0"/>
              <a:t> зоны. </a:t>
            </a:r>
          </a:p>
        </p:txBody>
      </p:sp>
    </p:spTree>
    <p:extLst>
      <p:ext uri="{BB962C8B-B14F-4D97-AF65-F5344CB8AC3E}">
        <p14:creationId xmlns:p14="http://schemas.microsoft.com/office/powerpoint/2010/main" val="357270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E65370D1-99C4-4B2C-BC58-17BF990E9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74562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C00000"/>
                </a:solidFill>
              </a:rPr>
              <a:t>Нарушение письма при афферентной моторной афазии</a:t>
            </a:r>
          </a:p>
        </p:txBody>
      </p:sp>
      <p:pic>
        <p:nvPicPr>
          <p:cNvPr id="102404" name="Picture 4" descr="luria-2_04_d2">
            <a:extLst>
              <a:ext uri="{FF2B5EF4-FFF2-40B4-BE49-F238E27FC236}">
                <a16:creationId xmlns:a16="http://schemas.microsoft.com/office/drawing/2014/main" id="{BEF59A3D-87F2-4F27-9D22-10655B153EF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8071" y="1341438"/>
            <a:ext cx="7892844" cy="5256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32B382F6-D950-4499-92A5-FBD51A7BB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Предметная агнозия</a:t>
            </a:r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A242028C-BC65-4915-B778-9501ADF6748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54157" y="2080591"/>
            <a:ext cx="5565913" cy="451899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1.Больной не может узнать предмет на картинке.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2.Больной может описать предмет, но не узнать его.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3.На ощупь с закрытыми глазами может ощупать и сказать, что это.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dirty="0"/>
          </a:p>
        </p:txBody>
      </p:sp>
      <p:pic>
        <p:nvPicPr>
          <p:cNvPr id="107526" name="Picture 6" descr="2008-11-17-10-19-36-1">
            <a:extLst>
              <a:ext uri="{FF2B5EF4-FFF2-40B4-BE49-F238E27FC236}">
                <a16:creationId xmlns:a16="http://schemas.microsoft.com/office/drawing/2014/main" id="{A5148B57-01D6-456D-9805-EA199680C2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9600" y="1412876"/>
            <a:ext cx="1657350" cy="1592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28" name="Picture 8" descr="2008-11-17-10-19-36-2">
            <a:extLst>
              <a:ext uri="{FF2B5EF4-FFF2-40B4-BE49-F238E27FC236}">
                <a16:creationId xmlns:a16="http://schemas.microsoft.com/office/drawing/2014/main" id="{C324C5A0-908B-4E48-B74F-8FB97947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141663"/>
            <a:ext cx="1657350" cy="16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9" name="Picture 9" descr="2008-11-17-10-19-36-3">
            <a:extLst>
              <a:ext uri="{FF2B5EF4-FFF2-40B4-BE49-F238E27FC236}">
                <a16:creationId xmlns:a16="http://schemas.microsoft.com/office/drawing/2014/main" id="{B8C6CCD3-C7C1-4DAA-B852-67B759A5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868864"/>
            <a:ext cx="165735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alt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Амнестическая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афазия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Содержимое 19" descr="neiro-blic-obsledovanie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9918" y="1428736"/>
            <a:ext cx="5786478" cy="5000660"/>
          </a:xfrm>
        </p:spPr>
      </p:pic>
    </p:spTree>
    <p:extLst>
      <p:ext uri="{BB962C8B-B14F-4D97-AF65-F5344CB8AC3E}">
        <p14:creationId xmlns:p14="http://schemas.microsoft.com/office/powerpoint/2010/main" val="3144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95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Сенсорная афазия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952596" y="2000240"/>
            <a:ext cx="8258204" cy="432436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Семантическая афазия, как раннее проявление сенсорной.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 «мамина дочка».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881290" y="4286256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167042" y="3786190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738678" y="4714884"/>
            <a:ext cx="632076" cy="48577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4881554" y="4429132"/>
            <a:ext cx="314324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B9BF6-16D0-445F-8BE2-2F5EA5C7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3" y="165653"/>
            <a:ext cx="11586949" cy="80501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Болезнь Альцгеймера (БА)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2C669-7EAF-4232-A957-D9AAFB52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970672"/>
            <a:ext cx="11926956" cy="57216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Состояние прогрессирующего тотального слабоумия с началом в предстарческом или старческом возрасте, обусловленное церебрально-атрофическим процессом, выражающимся в диффузной первичной атрофии коры ГМ с преимущественным поражением теменных и височных долей, а так же отчетливыми изменениями в подкорковых ганглиях.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C00000"/>
                </a:solidFill>
              </a:rPr>
              <a:t>Этиология</a:t>
            </a:r>
            <a:r>
              <a:rPr lang="ru-RU" b="1" dirty="0"/>
              <a:t>: </a:t>
            </a:r>
            <a:r>
              <a:rPr lang="ru-RU" dirty="0"/>
              <a:t>эндогенно-органическое психическое заболевание с наследственной предрасположенностью.</a:t>
            </a:r>
          </a:p>
          <a:p>
            <a:pPr marL="0" indent="0" algn="just">
              <a:spcBef>
                <a:spcPts val="700"/>
              </a:spcBef>
              <a:buClr>
                <a:srgbClr val="6F89F7"/>
              </a:buClr>
              <a:buSzPct val="9000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b="1" dirty="0" err="1">
                <a:solidFill>
                  <a:srgbClr val="C00000"/>
                </a:solidFill>
              </a:rPr>
              <a:t>Тригерными</a:t>
            </a:r>
            <a:r>
              <a:rPr lang="ru-RU" b="1" dirty="0">
                <a:solidFill>
                  <a:srgbClr val="C00000"/>
                </a:solidFill>
              </a:rPr>
              <a:t> факторы</a:t>
            </a:r>
            <a:r>
              <a:rPr lang="ru-RU" b="1" dirty="0"/>
              <a:t>: </a:t>
            </a:r>
            <a:r>
              <a:rPr lang="ru-RU" dirty="0"/>
              <a:t>тяжелые соматические заболевания, ЧМТ, хронические интоксикации, общий наркоз, </a:t>
            </a:r>
            <a:r>
              <a:rPr lang="ru-RU" altLang="ru-RU" dirty="0"/>
              <a:t>заболевания щитовидной железы в анамнезе, поздний возраст матери при рождении, предшествующие невротические расстройства и депрессивные эпизоды</a:t>
            </a:r>
            <a:endParaRPr lang="ru-RU" dirty="0"/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C00000"/>
                </a:solidFill>
              </a:rPr>
              <a:t>Патогенез</a:t>
            </a:r>
            <a:r>
              <a:rPr lang="ru-RU" sz="2600" b="1" dirty="0">
                <a:solidFill>
                  <a:prstClr val="black"/>
                </a:solidFill>
              </a:rPr>
              <a:t>: </a:t>
            </a:r>
            <a:r>
              <a:rPr lang="ru-RU" sz="2600" dirty="0">
                <a:solidFill>
                  <a:prstClr val="black"/>
                </a:solidFill>
              </a:rPr>
              <a:t>накопление амилоида (сенильные бляшки, отложения в стенках сосудов), поражение амилоидозом участков нервной ткани, изменения </a:t>
            </a:r>
            <a:r>
              <a:rPr lang="ru-RU" sz="2600" dirty="0" err="1">
                <a:solidFill>
                  <a:prstClr val="black"/>
                </a:solidFill>
              </a:rPr>
              <a:t>нейрофибрил</a:t>
            </a:r>
            <a:r>
              <a:rPr lang="ru-RU" sz="2600" dirty="0">
                <a:solidFill>
                  <a:prstClr val="black"/>
                </a:solidFill>
              </a:rPr>
              <a:t> – </a:t>
            </a:r>
            <a:r>
              <a:rPr lang="ru-RU" sz="2600" dirty="0" err="1">
                <a:solidFill>
                  <a:prstClr val="black"/>
                </a:solidFill>
              </a:rPr>
              <a:t>альцгеймеровские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dirty="0" err="1">
                <a:solidFill>
                  <a:prstClr val="black"/>
                </a:solidFill>
              </a:rPr>
              <a:t>нейрофибрилы</a:t>
            </a:r>
            <a:r>
              <a:rPr lang="ru-RU" sz="2600" dirty="0">
                <a:solidFill>
                  <a:prstClr val="black"/>
                </a:solidFill>
              </a:rPr>
              <a:t>, образование сенильных бляшек, сморщивание или набухание клеток паренхимы мозга, дистрофические и некротические изменения в них, диффузная атрофия </a:t>
            </a:r>
            <a:r>
              <a:rPr lang="ru-RU" sz="2600" dirty="0" err="1">
                <a:solidFill>
                  <a:prstClr val="black"/>
                </a:solidFill>
              </a:rPr>
              <a:t>коры</a:t>
            </a:r>
            <a:r>
              <a:rPr lang="ru-RU" sz="2600" dirty="0">
                <a:solidFill>
                  <a:prstClr val="black"/>
                </a:solidFill>
              </a:rPr>
              <a:t> головного мозга, истончение извилин и расширение борозд, расширение желудочков мозга вследствие внутренней гидроцефалии, вторичное сдавление гипофиза. Снижение функции холинергической системы мозга.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9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Моторная афазия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1952596" y="2143116"/>
            <a:ext cx="8258204" cy="4181484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Поговорки.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Из-под топота копыт пыль по полю летит;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Шла Саша по шоссе и сосала сушку;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Карл у Клары украл кораллы, Клара у Карла украла кларнет.</a:t>
            </a:r>
          </a:p>
          <a:p>
            <a:r>
              <a:rPr lang="ru-RU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Сложные в произношении слова и словосочетания.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Сыворотка из-под простокваши;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Производственный кооператив;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Электромонтер и т.п.</a:t>
            </a:r>
          </a:p>
        </p:txBody>
      </p:sp>
    </p:spTree>
    <p:extLst>
      <p:ext uri="{BB962C8B-B14F-4D97-AF65-F5344CB8AC3E}">
        <p14:creationId xmlns:p14="http://schemas.microsoft.com/office/powerpoint/2010/main" val="22377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Логоклоническое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заикание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2024034" y="1928802"/>
            <a:ext cx="8186766" cy="439579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устной речи («спотыкание» на первых буквах слов);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письменной речи: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48" y="3286124"/>
            <a:ext cx="6286544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95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Конструктивная апраксия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24" name="Рисунок 23" descr="image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24" y="1857364"/>
            <a:ext cx="3143272" cy="4000528"/>
          </a:xfrm>
          <a:prstGeom prst="rect">
            <a:avLst/>
          </a:prstGeom>
        </p:spPr>
      </p:pic>
      <p:pic>
        <p:nvPicPr>
          <p:cNvPr id="25" name="Рисунок 24" descr="1278410909_20100706-1406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63" y="1857364"/>
            <a:ext cx="3352799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Это все еще моя мама. В Саратове заработало альцгеймер-кафе «Клуб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614149"/>
            <a:ext cx="9580728" cy="59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38400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Кинестетический </a:t>
            </a:r>
            <a:r>
              <a:rPr lang="ru-RU" alt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праксис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Праксис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позы: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Перенос позы с одной руки на другую при закрытых глазах.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22ee31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496" y="1357298"/>
            <a:ext cx="3643338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52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Пространственный </a:t>
            </a:r>
            <a:r>
              <a:rPr lang="ru-RU" alt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праксис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Содержимое 17" descr="img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2662" y="1714489"/>
            <a:ext cx="7215238" cy="3929089"/>
          </a:xfrm>
        </p:spPr>
      </p:pic>
    </p:spTree>
    <p:extLst>
      <p:ext uri="{BB962C8B-B14F-4D97-AF65-F5344CB8AC3E}">
        <p14:creationId xmlns:p14="http://schemas.microsoft.com/office/powerpoint/2010/main" val="39731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Динамический </a:t>
            </a:r>
            <a:r>
              <a:rPr lang="ru-RU" alt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праксис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2024034" y="1643050"/>
            <a:ext cx="8229600" cy="438912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 «кулак-ребро-ладонь».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Тест на реципрокную координацию.</a:t>
            </a:r>
          </a:p>
        </p:txBody>
      </p:sp>
      <p:pic>
        <p:nvPicPr>
          <p:cNvPr id="19" name="Рисунок 18" descr="i_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42" y="4643446"/>
            <a:ext cx="5000660" cy="2000264"/>
          </a:xfrm>
          <a:prstGeom prst="rect">
            <a:avLst/>
          </a:prstGeom>
        </p:spPr>
      </p:pic>
      <p:pic>
        <p:nvPicPr>
          <p:cNvPr id="20" name="Рисунок 19" descr="luria-3_03_b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70" y="2214554"/>
            <a:ext cx="3286148" cy="18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24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Деменция при болезни Альцгеймера с ранним началом (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афато-апракто-агностическое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слабоумие)</a:t>
            </a:r>
            <a:endParaRPr lang="en-US" alt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18615" y="1785926"/>
            <a:ext cx="8598089" cy="45386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восприятия (зрительные агнозии)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предметная, буквенная, цифровая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лицевая </a:t>
            </a:r>
          </a:p>
          <a:p>
            <a:pPr algn="just"/>
            <a:r>
              <a:rPr lang="ru-RU" sz="3200">
                <a:latin typeface="Times New Roman" pitchFamily="18" charset="0"/>
                <a:cs typeface="Times New Roman" pitchFamily="18" charset="0"/>
              </a:rPr>
              <a:t>симультанная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характеризуется нарушением способности одновременного восприятия нескольких объектов или целой ситуации. Больной при таком нарушении может воспринимать только тот объект, который находится в фокусе внимания.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328275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631" y="3619867"/>
            <a:ext cx="2643174" cy="30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384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Предметная, буквенная, цифровая </a:t>
            </a:r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агнозия</a:t>
            </a:r>
            <a:endParaRPr lang="en-US" alt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8" name="Содержимое 17" descr="stimuln_material_-_balashowa002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8282" y="1142984"/>
            <a:ext cx="4071966" cy="3143272"/>
          </a:xfrm>
        </p:spPr>
      </p:pic>
      <p:pic>
        <p:nvPicPr>
          <p:cNvPr id="20" name="Рисунок 19" descr="stimuln_material_-_balashowa00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850" y="3000372"/>
            <a:ext cx="5018150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52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Предметный </a:t>
            </a:r>
            <a:r>
              <a:rPr lang="ru-RU" alt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гнозис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2024034" y="1714488"/>
            <a:ext cx="8229600" cy="438912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Перечеркнутые предметы</a:t>
            </a: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7" name="Рисунок 16" descr="stimuln_material_-_balashowa0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10" y="2214554"/>
            <a:ext cx="5643602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B892454D-48EB-446B-9F86-1DE0CF066F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Этиология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CB11B36-0035-4D96-A37E-990F64B1D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339" y="1524001"/>
            <a:ext cx="11304103" cy="4876799"/>
          </a:xfrm>
        </p:spPr>
        <p:txBody>
          <a:bodyPr/>
          <a:lstStyle/>
          <a:p>
            <a:pPr marL="338138" indent="-338138" algn="just">
              <a:spcBef>
                <a:spcPts val="1800"/>
              </a:spcBef>
              <a:spcAft>
                <a:spcPts val="18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Аутосомно-доминантный тип наследования (10%): семейные формы с ранним началом заболевания (до 65 лет), мутация в единственном гене.</a:t>
            </a:r>
          </a:p>
          <a:p>
            <a:pPr marL="338138" indent="-338138" algn="just">
              <a:spcBef>
                <a:spcPts val="1800"/>
              </a:spcBef>
              <a:spcAft>
                <a:spcPts val="18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 err="1" smtClean="0"/>
              <a:t>Полигогенный</a:t>
            </a:r>
            <a:r>
              <a:rPr lang="ru-RU" altLang="ru-RU" dirty="0" smtClean="0"/>
              <a:t> </a:t>
            </a:r>
            <a:r>
              <a:rPr lang="ru-RU" altLang="ru-RU" dirty="0"/>
              <a:t>тип наследования: семейные формы с поздним началом заболевания (после 65 лет), мутация в одном или нескольких генах и модификационный эффект в других.</a:t>
            </a:r>
          </a:p>
          <a:p>
            <a:pPr marL="338138" indent="-338138" algn="just">
              <a:spcBef>
                <a:spcPts val="1800"/>
              </a:spcBef>
              <a:spcAft>
                <a:spcPts val="18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Спорадические мутации или полиморфизм в генах: большинство пациентов с БА. </a:t>
            </a:r>
          </a:p>
        </p:txBody>
      </p:sp>
    </p:spTree>
    <p:extLst>
      <p:ext uri="{BB962C8B-B14F-4D97-AF65-F5344CB8AC3E}">
        <p14:creationId xmlns:p14="http://schemas.microsoft.com/office/powerpoint/2010/main" val="77850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Предметный </a:t>
            </a:r>
            <a:r>
              <a:rPr lang="ru-RU" alt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гнозис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952596" y="1714488"/>
            <a:ext cx="8229600" cy="438912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Поппельрейтера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219122_html_57f325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14" y="2357430"/>
            <a:ext cx="6072230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Лицевая агнозия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22" descr="m7394c9b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84" y="1500174"/>
            <a:ext cx="4214842" cy="4786346"/>
          </a:xfrm>
        </p:spPr>
      </p:pic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Симультанная агнозия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04" y="1571612"/>
            <a:ext cx="5429288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alt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Симультанная агнозия</a:t>
            </a:r>
            <a:endParaRPr lang="en-US" alt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9629778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726693" y="6553201"/>
            <a:ext cx="28997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дегенеративная</a:t>
            </a:r>
            <a:r>
              <a:rPr lang="de-DE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+</a:t>
            </a:r>
            <a:r>
              <a:rPr lang="ru-RU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сосудистая</a:t>
            </a:r>
            <a:r>
              <a:rPr lang="de-DE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063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881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063750" y="6400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Рисунок 16" descr="загружено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62" y="1214422"/>
            <a:ext cx="7086642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1F096004-629C-40FD-96E8-E7AACC0F14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809" y="11113"/>
            <a:ext cx="11343861" cy="1435100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Нейрофизиологические исследования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AA380B8-1C3A-4D1A-9FF4-FEFE40F00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670" y="1905000"/>
            <a:ext cx="10402956" cy="4469296"/>
          </a:xfrm>
        </p:spPr>
        <p:txBody>
          <a:bodyPr/>
          <a:lstStyle/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ЭЭГ – нарастание медленно-волновой активности и Д-активности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ЭЭГ-картирование – метод компьютерного анализа и отображения пространственной организации электрической активности головного мозга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Исследование зрительных вызванных потенциалов</a:t>
            </a:r>
          </a:p>
          <a:p>
            <a:pPr marL="338138" indent="-338138">
              <a:spcBef>
                <a:spcPts val="700"/>
              </a:spcBef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9717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E49FEE5C-239E-4236-A5C0-D9EB9DB2B5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374" y="304800"/>
            <a:ext cx="7626626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dirty="0">
                <a:solidFill>
                  <a:srgbClr val="C00000"/>
                </a:solidFill>
                <a:latin typeface="+mn-lt"/>
              </a:rPr>
              <a:t>Биохимические исследования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E9AD3EC-A03F-41BF-9BE0-56D7B7F67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7772400" cy="4878388"/>
          </a:xfrm>
        </p:spPr>
        <p:txBody>
          <a:bodyPr/>
          <a:lstStyle/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Концентрация тау-протеина в цереброспинальной жидкости у носителей мутации в АРР-гене в 3 раза выше, чем у здоровых лиц</a:t>
            </a:r>
          </a:p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Снижение </a:t>
            </a:r>
            <a:r>
              <a:rPr lang="ru-RU" altLang="ru-RU" sz="2400" b="1" dirty="0">
                <a:latin typeface="Symbol" panose="05050102010706020507" pitchFamily="18" charset="2"/>
              </a:rPr>
              <a:t></a:t>
            </a:r>
            <a:r>
              <a:rPr lang="ru-RU" altLang="ru-RU" sz="2400" dirty="0"/>
              <a:t>-АРР в цереброспинальной жидкости больных по сравнению с группой возрастного контроля</a:t>
            </a:r>
          </a:p>
          <a:p>
            <a:pPr marL="338138" indent="-338138">
              <a:spcBef>
                <a:spcPts val="900"/>
              </a:spcBef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3600" b="1" dirty="0">
                <a:solidFill>
                  <a:srgbClr val="C00000"/>
                </a:solidFill>
              </a:rPr>
              <a:t>Генетическое тестирование</a:t>
            </a:r>
          </a:p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На </a:t>
            </a:r>
            <a:r>
              <a:rPr lang="ru-RU" altLang="ru-RU" sz="2400" b="1" dirty="0">
                <a:latin typeface="Symbol" panose="05050102010706020507" pitchFamily="18" charset="2"/>
              </a:rPr>
              <a:t></a:t>
            </a:r>
            <a:r>
              <a:rPr lang="ru-RU" altLang="ru-RU" sz="2400" dirty="0"/>
              <a:t>-АРР, </a:t>
            </a:r>
            <a:r>
              <a:rPr lang="en-US" altLang="ru-RU" sz="2400" dirty="0"/>
              <a:t>PSN</a:t>
            </a:r>
            <a:r>
              <a:rPr lang="ru-RU" altLang="ru-RU" sz="2400" dirty="0"/>
              <a:t>-1, </a:t>
            </a:r>
            <a:r>
              <a:rPr lang="en-US" altLang="ru-RU" sz="2400" dirty="0"/>
              <a:t>PSN</a:t>
            </a:r>
            <a:r>
              <a:rPr lang="ru-RU" altLang="ru-RU" sz="2400" dirty="0"/>
              <a:t>-2 - для больных с очень ранним началом деменции, особенно если биологические родственники имеют похожее развитие заболевания</a:t>
            </a:r>
          </a:p>
          <a:p>
            <a:pPr marL="338138" indent="-338138">
              <a:spcBef>
                <a:spcPts val="6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400" dirty="0"/>
              <a:t>На аллель </a:t>
            </a:r>
            <a:r>
              <a:rPr lang="ru-RU" altLang="ru-RU" sz="2400" b="1" dirty="0">
                <a:latin typeface="Symbol" panose="05050102010706020507" pitchFamily="18" charset="2"/>
              </a:rPr>
              <a:t></a:t>
            </a:r>
            <a:r>
              <a:rPr lang="ru-RU" altLang="ru-RU" sz="2400" dirty="0"/>
              <a:t>4 </a:t>
            </a:r>
            <a:r>
              <a:rPr lang="ru-RU" altLang="ru-RU" sz="2400" dirty="0" err="1"/>
              <a:t>АроЕ</a:t>
            </a:r>
            <a:r>
              <a:rPr lang="ru-RU" altLang="ru-RU" sz="2400" dirty="0"/>
              <a:t> – не имеет диагностической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161255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F0F096DC-5AC1-46C7-BD35-3A3D28081E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967409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Лечение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935FBEA0-8CAC-4472-830D-6BCCE1DA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45" y="4024313"/>
            <a:ext cx="377666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30701711-C6B5-4D87-99AA-CECA459E2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9357" y="1272209"/>
            <a:ext cx="10986052" cy="528099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/>
              <a:t>Компенсаторная (заместительная) терапия</a:t>
            </a:r>
          </a:p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err="1"/>
              <a:t>Протективная</a:t>
            </a:r>
            <a:r>
              <a:rPr lang="ru-RU" altLang="ru-RU" sz="3200" dirty="0"/>
              <a:t> терапия</a:t>
            </a:r>
          </a:p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/>
              <a:t>Противовоспалительная терапия</a:t>
            </a:r>
          </a:p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err="1"/>
              <a:t>Психофармакотерапия</a:t>
            </a:r>
            <a:r>
              <a:rPr lang="ru-RU" altLang="ru-RU" sz="3200" dirty="0"/>
              <a:t> продуктивных психопатологических </a:t>
            </a:r>
            <a:r>
              <a:rPr lang="ru-RU" altLang="ru-RU" sz="3200" i="1" dirty="0"/>
              <a:t> </a:t>
            </a:r>
            <a:r>
              <a:rPr lang="ru-RU" altLang="ru-RU" sz="3200" dirty="0"/>
              <a:t>расстройств</a:t>
            </a:r>
          </a:p>
          <a:p>
            <a:pPr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/>
              <a:t>Психологическая коррекция</a:t>
            </a:r>
          </a:p>
        </p:txBody>
      </p:sp>
    </p:spTree>
    <p:extLst>
      <p:ext uri="{BB962C8B-B14F-4D97-AF65-F5344CB8AC3E}">
        <p14:creationId xmlns:p14="http://schemas.microsoft.com/office/powerpoint/2010/main" val="3407449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C1EB5330-B45F-4DC7-92B3-87770FD54E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7565" y="516835"/>
            <a:ext cx="9508435" cy="1635816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Заместительная</a:t>
            </a:r>
            <a:br>
              <a:rPr lang="ru-RU" altLang="ru-RU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терапия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60402F0-77D2-4D28-853E-A1F1B294A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2365" y="2152650"/>
            <a:ext cx="10336696" cy="3975099"/>
          </a:xfrm>
        </p:spPr>
        <p:txBody>
          <a:bodyPr>
            <a:normAutofit/>
          </a:bodyPr>
          <a:lstStyle/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Ингибиторы </a:t>
            </a:r>
            <a:r>
              <a:rPr lang="ru-RU" altLang="ru-RU" dirty="0" err="1"/>
              <a:t>ацетилхолинэстеразы</a:t>
            </a:r>
            <a:r>
              <a:rPr lang="ru-RU" altLang="ru-RU" dirty="0"/>
              <a:t>: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   </a:t>
            </a:r>
            <a:r>
              <a:rPr lang="ru-RU" altLang="ru-RU" dirty="0" err="1"/>
              <a:t>такрин</a:t>
            </a:r>
            <a:r>
              <a:rPr lang="ru-RU" altLang="ru-RU" dirty="0"/>
              <a:t> (</a:t>
            </a:r>
            <a:r>
              <a:rPr lang="ru-RU" altLang="ru-RU" dirty="0" err="1"/>
              <a:t>когнекс</a:t>
            </a:r>
            <a:r>
              <a:rPr lang="ru-RU" altLang="ru-RU" dirty="0"/>
              <a:t>), </a:t>
            </a:r>
            <a:r>
              <a:rPr lang="ru-RU" altLang="ru-RU" dirty="0" err="1"/>
              <a:t>амиридин</a:t>
            </a:r>
            <a:r>
              <a:rPr lang="ru-RU" altLang="ru-RU" dirty="0"/>
              <a:t>, </a:t>
            </a:r>
            <a:r>
              <a:rPr lang="ru-RU" altLang="ru-RU" dirty="0" err="1"/>
              <a:t>экселон</a:t>
            </a:r>
            <a:r>
              <a:rPr lang="ru-RU" altLang="ru-RU" dirty="0"/>
              <a:t> (</a:t>
            </a:r>
            <a:r>
              <a:rPr lang="ru-RU" altLang="ru-RU" dirty="0" err="1"/>
              <a:t>ривастигмин</a:t>
            </a:r>
            <a:r>
              <a:rPr lang="ru-RU" altLang="ru-RU" dirty="0"/>
              <a:t>)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Ингибиторы </a:t>
            </a:r>
            <a:r>
              <a:rPr lang="ru-RU" altLang="ru-RU" dirty="0" err="1"/>
              <a:t>моноаминоксидазы</a:t>
            </a:r>
            <a:r>
              <a:rPr lang="ru-RU" altLang="ru-RU" dirty="0"/>
              <a:t> типа В: </a:t>
            </a:r>
            <a:r>
              <a:rPr lang="ru-RU" altLang="ru-RU" dirty="0" err="1"/>
              <a:t>юмекс</a:t>
            </a:r>
            <a:r>
              <a:rPr lang="ru-RU" altLang="ru-RU" dirty="0"/>
              <a:t> (</a:t>
            </a:r>
            <a:r>
              <a:rPr lang="ru-RU" altLang="ru-RU" dirty="0" err="1"/>
              <a:t>сележелин</a:t>
            </a:r>
            <a:r>
              <a:rPr lang="ru-RU" altLang="ru-RU" dirty="0"/>
              <a:t>)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Ингибиторы обратного захвата серотонина: </a:t>
            </a:r>
            <a:r>
              <a:rPr lang="ru-RU" altLang="ru-RU" dirty="0" err="1"/>
              <a:t>циталопрам</a:t>
            </a:r>
            <a:endParaRPr lang="ru-RU" altLang="ru-RU" dirty="0"/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Модуляторы </a:t>
            </a:r>
            <a:r>
              <a:rPr lang="ru-RU" altLang="ru-RU" dirty="0" err="1"/>
              <a:t>глутаматергической</a:t>
            </a:r>
            <a:r>
              <a:rPr lang="ru-RU" altLang="ru-RU" dirty="0"/>
              <a:t> системы: </a:t>
            </a:r>
            <a:r>
              <a:rPr lang="ru-RU" altLang="ru-RU" dirty="0" err="1"/>
              <a:t>акатинол</a:t>
            </a:r>
            <a:r>
              <a:rPr lang="ru-RU" altLang="ru-RU" dirty="0"/>
              <a:t> (</a:t>
            </a:r>
            <a:r>
              <a:rPr lang="ru-RU" altLang="ru-RU" dirty="0" err="1"/>
              <a:t>мемантин</a:t>
            </a:r>
            <a:r>
              <a:rPr lang="ru-RU" altLang="ru-RU" dirty="0"/>
              <a:t>)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CC446428-EFDF-42B0-85CF-D7374DD6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1113"/>
            <a:ext cx="36576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825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32770745-DC26-4227-A9FD-4C65107C2D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err="1">
                <a:solidFill>
                  <a:srgbClr val="C00000"/>
                </a:solidFill>
              </a:rPr>
              <a:t>Протективная</a:t>
            </a:r>
            <a:r>
              <a:rPr lang="ru-RU" altLang="ru-RU" b="1" dirty="0">
                <a:solidFill>
                  <a:srgbClr val="C00000"/>
                </a:solidFill>
              </a:rPr>
              <a:t> терапия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1713DB2-6FE6-4EBA-9AD0-DE956AF7A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103" y="1905000"/>
            <a:ext cx="10601739" cy="4469296"/>
          </a:xfrm>
        </p:spPr>
        <p:txBody>
          <a:bodyPr/>
          <a:lstStyle/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 err="1"/>
              <a:t>Ноотропы</a:t>
            </a:r>
            <a:r>
              <a:rPr lang="ru-RU" altLang="ru-RU" dirty="0"/>
              <a:t>: </a:t>
            </a:r>
            <a:r>
              <a:rPr lang="ru-RU" altLang="ru-RU" dirty="0" err="1"/>
              <a:t>пирацетам</a:t>
            </a:r>
            <a:r>
              <a:rPr lang="ru-RU" altLang="ru-RU" dirty="0"/>
              <a:t> (</a:t>
            </a:r>
            <a:r>
              <a:rPr lang="ru-RU" altLang="ru-RU" dirty="0" err="1"/>
              <a:t>ноотропил</a:t>
            </a:r>
            <a:r>
              <a:rPr lang="ru-RU" altLang="ru-RU" dirty="0"/>
              <a:t>), </a:t>
            </a:r>
            <a:r>
              <a:rPr lang="ru-RU" altLang="ru-RU" dirty="0" err="1"/>
              <a:t>пиридитол</a:t>
            </a:r>
            <a:r>
              <a:rPr lang="ru-RU" altLang="ru-RU" dirty="0"/>
              <a:t> (</a:t>
            </a:r>
            <a:r>
              <a:rPr lang="ru-RU" altLang="ru-RU" dirty="0" err="1"/>
              <a:t>энцефабол</a:t>
            </a:r>
            <a:r>
              <a:rPr lang="ru-RU" altLang="ru-RU" dirty="0"/>
              <a:t>)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Вазоактивные средства: </a:t>
            </a:r>
            <a:r>
              <a:rPr lang="ru-RU" altLang="ru-RU" dirty="0" err="1"/>
              <a:t>ницерголин</a:t>
            </a:r>
            <a:r>
              <a:rPr lang="ru-RU" altLang="ru-RU" dirty="0"/>
              <a:t> (</a:t>
            </a:r>
            <a:r>
              <a:rPr lang="ru-RU" altLang="ru-RU" dirty="0" err="1"/>
              <a:t>сермион</a:t>
            </a:r>
            <a:r>
              <a:rPr lang="ru-RU" altLang="ru-RU" dirty="0"/>
              <a:t>)</a:t>
            </a:r>
          </a:p>
          <a:p>
            <a:pPr marL="338138" indent="-338138">
              <a:spcBef>
                <a:spcPts val="1200"/>
              </a:spcBef>
              <a:spcAft>
                <a:spcPts val="1200"/>
              </a:spcAft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Препараты, обладающие нейротрофическими свойствами: </a:t>
            </a:r>
            <a:r>
              <a:rPr lang="ru-RU" altLang="ru-RU" dirty="0" err="1"/>
              <a:t>церебролизин</a:t>
            </a:r>
            <a:r>
              <a:rPr lang="ru-RU" altLang="ru-RU" dirty="0"/>
              <a:t>, </a:t>
            </a:r>
            <a:r>
              <a:rPr lang="ru-RU" altLang="ru-RU" dirty="0" err="1"/>
              <a:t>актовегин</a:t>
            </a:r>
            <a:r>
              <a:rPr lang="ru-RU" altLang="ru-RU" dirty="0"/>
              <a:t>, </a:t>
            </a:r>
            <a:r>
              <a:rPr lang="ru-RU" altLang="ru-RU" dirty="0" err="1"/>
              <a:t>глиатиллин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2196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0B9D3D27-F64C-44EC-B24F-D9624BCC63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err="1">
                <a:solidFill>
                  <a:srgbClr val="C00000"/>
                </a:solidFill>
              </a:rPr>
              <a:t>Психофармакотерапия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6A94C10-6BBA-4790-97C2-B322B40C1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905000"/>
            <a:ext cx="7772400" cy="4114800"/>
          </a:xfrm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/>
              <a:t>Ингибиторы обратного захвата серотонина </a:t>
            </a:r>
          </a:p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/>
              <a:t>Нейролептики только у пациентов с тяжелыми поведенческими или психотическими симптомами, причем должны назначаться препараты, не имеющие холинергических эффектов</a:t>
            </a:r>
          </a:p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/>
              <a:t>Трициклические антидепрессанты  противопоказаны, а бензодиазепиновые производные могут назначаться лишь кратковременно </a:t>
            </a:r>
          </a:p>
        </p:txBody>
      </p:sp>
    </p:spTree>
    <p:extLst>
      <p:ext uri="{BB962C8B-B14F-4D97-AF65-F5344CB8AC3E}">
        <p14:creationId xmlns:p14="http://schemas.microsoft.com/office/powerpoint/2010/main" val="1871432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840FAF7-33BE-4AEF-A952-3A1EDEE831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7809" y="239151"/>
            <a:ext cx="11608904" cy="111134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  <a:latin typeface="+mn-lt"/>
              </a:rPr>
              <a:t>Гены, ответственные за семейные формы БА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228EEE9-3DA8-447A-A46B-EEF491BAA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8139" y="1600200"/>
            <a:ext cx="10522226" cy="4668838"/>
          </a:xfrm>
        </p:spPr>
        <p:txBody>
          <a:bodyPr/>
          <a:lstStyle/>
          <a:p>
            <a:pPr marL="338138" indent="-338138" algn="just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21 хромосома - ген амилоидного предшественника (</a:t>
            </a:r>
            <a:r>
              <a:rPr lang="ru-RU" altLang="ru-RU" dirty="0">
                <a:latin typeface="Symbol" panose="05050102010706020507" pitchFamily="18" charset="2"/>
              </a:rPr>
              <a:t></a:t>
            </a:r>
            <a:r>
              <a:rPr lang="ru-RU" altLang="ru-RU" dirty="0"/>
              <a:t>-АРР) –3-5%</a:t>
            </a:r>
          </a:p>
          <a:p>
            <a:pPr marL="338138" indent="-338138" algn="just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14 хромосома – ген пресенилин-1 (</a:t>
            </a:r>
            <a:r>
              <a:rPr lang="en-US" altLang="ru-RU" dirty="0"/>
              <a:t>PSN</a:t>
            </a:r>
            <a:r>
              <a:rPr lang="ru-RU" altLang="ru-RU" dirty="0"/>
              <a:t>-1) – 60-70%</a:t>
            </a:r>
          </a:p>
          <a:p>
            <a:pPr marL="338138" indent="-338138" algn="just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1 хромосома – ген пресенилин-2 (</a:t>
            </a:r>
            <a:r>
              <a:rPr lang="en-US" altLang="ru-RU" dirty="0"/>
              <a:t>PSN</a:t>
            </a:r>
            <a:r>
              <a:rPr lang="ru-RU" altLang="ru-RU" dirty="0"/>
              <a:t>-2)</a:t>
            </a:r>
          </a:p>
          <a:p>
            <a:pPr marL="338138" indent="-338138" algn="just">
              <a:spcBef>
                <a:spcPts val="700"/>
              </a:spcBef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ru-RU" altLang="ru-RU" dirty="0"/>
          </a:p>
          <a:p>
            <a:pPr marL="338138" indent="-338138" algn="just">
              <a:spcBef>
                <a:spcPts val="700"/>
              </a:spcBef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b="1" dirty="0">
                <a:latin typeface="Symbol" panose="05050102010706020507" pitchFamily="18" charset="2"/>
              </a:rPr>
              <a:t></a:t>
            </a:r>
            <a:r>
              <a:rPr lang="ru-RU" altLang="ru-RU" dirty="0"/>
              <a:t>4-изоморфный вариант гена </a:t>
            </a:r>
            <a:r>
              <a:rPr lang="ru-RU" altLang="ru-RU" dirty="0" err="1"/>
              <a:t>аполипопротеина</a:t>
            </a:r>
            <a:r>
              <a:rPr lang="ru-RU" altLang="ru-RU" dirty="0"/>
              <a:t> Е (</a:t>
            </a:r>
            <a:r>
              <a:rPr lang="ru-RU" altLang="ru-RU" dirty="0" err="1"/>
              <a:t>АроЕ</a:t>
            </a:r>
            <a:r>
              <a:rPr lang="ru-RU" altLang="ru-RU" dirty="0"/>
              <a:t>) – генетический фактор риска возникновения БА в позднем возрасте (25-40% случаев БА). Ускоряет агрегацию </a:t>
            </a:r>
            <a:r>
              <a:rPr lang="ru-RU" altLang="ru-RU" dirty="0">
                <a:latin typeface="Symbol" panose="05050102010706020507" pitchFamily="18" charset="2"/>
              </a:rPr>
              <a:t></a:t>
            </a:r>
            <a:r>
              <a:rPr lang="ru-RU" altLang="ru-RU" dirty="0"/>
              <a:t>-амилоида.</a:t>
            </a:r>
          </a:p>
        </p:txBody>
      </p:sp>
    </p:spTree>
    <p:extLst>
      <p:ext uri="{BB962C8B-B14F-4D97-AF65-F5344CB8AC3E}">
        <p14:creationId xmlns:p14="http://schemas.microsoft.com/office/powerpoint/2010/main" val="107029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8010F75C-9466-44A8-9E74-E26FC7E69A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Психологическая коррекция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19AC21C-467B-483E-AC03-745FD5B72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905000"/>
            <a:ext cx="7772400" cy="4114800"/>
          </a:xfrm>
        </p:spPr>
        <p:txBody>
          <a:bodyPr/>
          <a:lstStyle/>
          <a:p>
            <a:pPr marL="338138" indent="-338138"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/>
              <a:t>Когнитивная поддержка на стадии мягкой деменции</a:t>
            </a:r>
          </a:p>
          <a:p>
            <a:pPr marL="338138" indent="-338138"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/>
              <a:t>Обучение навыкам одновременно с повторным их воспроизведением</a:t>
            </a:r>
          </a:p>
          <a:p>
            <a:pPr marL="338138" indent="-338138"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/>
              <a:t>Опора на сохраненные когнитивные функции</a:t>
            </a:r>
          </a:p>
          <a:p>
            <a:pPr marL="338138" indent="-338138"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/>
              <a:t>Использование привычных навыков </a:t>
            </a:r>
          </a:p>
        </p:txBody>
      </p:sp>
    </p:spTree>
    <p:extLst>
      <p:ext uri="{BB962C8B-B14F-4D97-AF65-F5344CB8AC3E}">
        <p14:creationId xmlns:p14="http://schemas.microsoft.com/office/powerpoint/2010/main" val="2297417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0FA0E31-81CF-4953-ABBC-47964CF38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626" y="751923"/>
            <a:ext cx="9669600" cy="5688633"/>
          </a:xfrm>
        </p:spPr>
        <p:txBody>
          <a:bodyPr>
            <a:normAutofit/>
          </a:bodyPr>
          <a:lstStyle/>
          <a:p>
            <a:pPr algn="just"/>
            <a:r>
              <a:rPr lang="ru-RU" altLang="ru-RU" sz="3200" b="1" u="sng" dirty="0">
                <a:solidFill>
                  <a:srgbClr val="C00000"/>
                </a:solidFill>
              </a:rPr>
              <a:t>Болезнь Пика</a:t>
            </a:r>
            <a:r>
              <a:rPr lang="ru-RU" altLang="ru-RU" sz="3200" b="1" dirty="0">
                <a:solidFill>
                  <a:srgbClr val="C00000"/>
                </a:solidFill>
              </a:rPr>
              <a:t> (БП) </a:t>
            </a:r>
            <a:r>
              <a:rPr lang="ru-RU" altLang="ru-RU" sz="3200" dirty="0"/>
              <a:t>— </a:t>
            </a:r>
            <a:r>
              <a:rPr lang="ru-RU" altLang="ru-RU" sz="2800" dirty="0"/>
              <a:t>прогрессирующее </a:t>
            </a:r>
            <a:r>
              <a:rPr lang="ru-RU" altLang="ru-RU" sz="2800" dirty="0" err="1"/>
              <a:t>нейродегенеративное</a:t>
            </a:r>
            <a:r>
              <a:rPr lang="ru-RU" altLang="ru-RU" sz="2800" dirty="0"/>
              <a:t> заболевание центральной нервной системы, встречающееся обычно в возрасте 50-60 лет и характеризующееся деструкцией и атрофией </a:t>
            </a:r>
            <a:r>
              <a:rPr lang="ru-RU" altLang="ru-RU" sz="2800" dirty="0" err="1"/>
              <a:t>коры</a:t>
            </a:r>
            <a:r>
              <a:rPr lang="ru-RU" altLang="ru-RU" sz="2800" dirty="0"/>
              <a:t> головного мозга, преимущественно в области </a:t>
            </a:r>
            <a:r>
              <a:rPr lang="ru-RU" altLang="ru-RU" sz="2800" b="1" dirty="0">
                <a:solidFill>
                  <a:srgbClr val="C00000"/>
                </a:solidFill>
              </a:rPr>
              <a:t>лобных и височных долей</a:t>
            </a:r>
            <a:r>
              <a:rPr lang="ru-RU" altLang="ru-RU" sz="2800" dirty="0"/>
              <a:t>.</a:t>
            </a:r>
            <a:br>
              <a:rPr lang="ru-RU" altLang="ru-RU" sz="2800" dirty="0"/>
            </a:br>
            <a:r>
              <a:rPr lang="ru-RU" altLang="ru-RU" sz="2800" dirty="0"/>
              <a:t>сопровождается рано наступающей утратой критики и социальной адаптации (при относительной сохранности инструментальных функций интеллекта) и приводящее к развитию тотального слабоумия с характерной клинической картиной деменции лобного типа.</a:t>
            </a:r>
          </a:p>
        </p:txBody>
      </p:sp>
    </p:spTree>
    <p:extLst>
      <p:ext uri="{BB962C8B-B14F-4D97-AF65-F5344CB8AC3E}">
        <p14:creationId xmlns:p14="http://schemas.microsoft.com/office/powerpoint/2010/main" val="27364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DEE85957-F971-411D-85B1-8892A27B4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91548"/>
            <a:ext cx="10515600" cy="5885415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altLang="ru-RU" dirty="0"/>
              <a:t>Изменения ткани головного мозга при болезни Пика сводится к чрезмерному истончению </a:t>
            </a:r>
            <a:r>
              <a:rPr lang="ru-RU" altLang="ru-RU" dirty="0" err="1"/>
              <a:t>коры</a:t>
            </a:r>
            <a:r>
              <a:rPr lang="ru-RU" altLang="ru-RU" dirty="0"/>
              <a:t>, так что мозг напоминает картину "высохшего ядра грецкого ореха". 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ru-RU" altLang="ru-RU" dirty="0">
                <a:solidFill>
                  <a:prstClr val="black"/>
                </a:solidFill>
              </a:rPr>
              <a:t>Заболевание было описано </a:t>
            </a:r>
            <a:r>
              <a:rPr lang="ru-RU" altLang="ru-RU" dirty="0" err="1">
                <a:solidFill>
                  <a:prstClr val="black"/>
                </a:solidFill>
              </a:rPr>
              <a:t>А.Пиком</a:t>
            </a:r>
            <a:r>
              <a:rPr lang="ru-RU" altLang="ru-RU" dirty="0">
                <a:solidFill>
                  <a:prstClr val="black"/>
                </a:solidFill>
              </a:rPr>
              <a:t> в 1892г. 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ru-RU" altLang="ru-RU" dirty="0">
                <a:solidFill>
                  <a:prstClr val="black"/>
                </a:solidFill>
              </a:rPr>
              <a:t>Альцгеймер выявил нейроморфологические изменения в виде клеток и телец Пика и указал на их сочетание с локальной мозговой атрофией области </a:t>
            </a:r>
            <a:r>
              <a:rPr lang="ru-RU" altLang="ru-RU" u="sng" dirty="0">
                <a:solidFill>
                  <a:prstClr val="black"/>
                </a:solidFill>
              </a:rPr>
              <a:t>лобных и височных долей</a:t>
            </a:r>
            <a:r>
              <a:rPr lang="ru-RU" altLang="ru-RU" dirty="0">
                <a:solidFill>
                  <a:prstClr val="black"/>
                </a:solidFill>
              </a:rPr>
              <a:t>.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ru-RU" altLang="ru-RU" dirty="0">
                <a:solidFill>
                  <a:prstClr val="black"/>
                </a:solidFill>
              </a:rPr>
              <a:t>Средний возраст начала заболевания равен 55-56 лет. Основная нозологическая особенность- преобладание личностных изменений в клинической картине, тогда как инструментальные функции интеллекта  (память, внимание, ориентировка) нарушаются значительно меньше.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095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918F932-004B-46CE-8543-5FB947A6D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574" y="404811"/>
            <a:ext cx="10800522" cy="633412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C00000"/>
                </a:solidFill>
                <a:latin typeface="+mn-lt"/>
              </a:rPr>
              <a:t>Начальная стадия БП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4B5E77DA-D42B-44F0-B295-255D24921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236" y="1038223"/>
            <a:ext cx="10800521" cy="5472113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ru-RU" altLang="ru-RU" sz="2400" dirty="0"/>
              <a:t>При преимущественном поражении полюса лобных долей постепенно нарастают бездеятельность, вялость, апатия, побуждения снижаются до </a:t>
            </a:r>
            <a:r>
              <a:rPr lang="ru-RU" altLang="ru-RU" sz="2400" dirty="0" err="1"/>
              <a:t>аспонтанности</a:t>
            </a:r>
            <a:r>
              <a:rPr lang="ru-RU" altLang="ru-RU" sz="2400" dirty="0"/>
              <a:t>, оскудевает психическая, речевая и моторная активность.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400" dirty="0"/>
              <a:t>При преобладании атрофии в орбитальной </a:t>
            </a:r>
            <a:r>
              <a:rPr lang="ru-RU" altLang="ru-RU" sz="2400" dirty="0" err="1"/>
              <a:t>коре</a:t>
            </a:r>
            <a:r>
              <a:rPr lang="ru-RU" altLang="ru-RU" sz="2400" dirty="0"/>
              <a:t> развивается псевдопаралитический синдром: утрачивается чувство такта, дистанции, появляются расторможенность низших влечений, эйфория, экспансивность, импульсивность быстро наступают нарушения понятийного мышления (понимание пословиц).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400" dirty="0"/>
              <a:t>Височная и лобно-височная атрофия характеризуется стереотипностью речи, поступков и движений. </a:t>
            </a:r>
          </a:p>
          <a:p>
            <a:pPr marL="609600" indent="-609600" algn="just">
              <a:lnSpc>
                <a:spcPct val="80000"/>
              </a:lnSpc>
            </a:pPr>
            <a:r>
              <a:rPr lang="ru-RU" altLang="ru-RU" sz="2400" dirty="0"/>
              <a:t>Характерны очаговые расстройства в виде нарушений устной и письменной речи в виде нарастания обеднения словарного запаса до полной утраты экспрессивной речи.</a:t>
            </a:r>
          </a:p>
        </p:txBody>
      </p:sp>
    </p:spTree>
    <p:extLst>
      <p:ext uri="{BB962C8B-B14F-4D97-AF65-F5344CB8AC3E}">
        <p14:creationId xmlns:p14="http://schemas.microsoft.com/office/powerpoint/2010/main" val="17600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>
            <a:extLst>
              <a:ext uri="{FF2B5EF4-FFF2-40B4-BE49-F238E27FC236}">
                <a16:creationId xmlns:a16="http://schemas.microsoft.com/office/drawing/2014/main" id="{A56FB249-A44E-40C0-B7F2-4FD6F9839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8470" y="476250"/>
            <a:ext cx="8872330" cy="5657850"/>
          </a:xfrm>
        </p:spPr>
        <p:txBody>
          <a:bodyPr/>
          <a:lstStyle/>
          <a:p>
            <a:pPr marL="609600" indent="-609600" algn="just">
              <a:spcBef>
                <a:spcPts val="1200"/>
              </a:spcBef>
              <a:spcAft>
                <a:spcPts val="1200"/>
              </a:spcAft>
            </a:pPr>
            <a:r>
              <a:rPr lang="ru-RU" altLang="ru-RU" dirty="0"/>
              <a:t>По мере развития болезненного процесса клиническая картина все больше приближается к тотальному слабоумию с нарушением памяти и ориентировки.</a:t>
            </a:r>
          </a:p>
          <a:p>
            <a:pPr marL="609600" indent="-609600" algn="just">
              <a:spcBef>
                <a:spcPts val="1200"/>
              </a:spcBef>
              <a:spcAft>
                <a:spcPts val="1200"/>
              </a:spcAft>
            </a:pPr>
            <a:r>
              <a:rPr lang="ru-RU" altLang="ru-RU" dirty="0"/>
              <a:t>Для стадии далеко зашедшей деменции характерен синдром </a:t>
            </a:r>
            <a:r>
              <a:rPr lang="en-US" altLang="ru-RU" dirty="0" err="1"/>
              <a:t>Kluiver</a:t>
            </a:r>
            <a:r>
              <a:rPr lang="ru-RU" altLang="ru-RU" dirty="0"/>
              <a:t>-</a:t>
            </a:r>
            <a:r>
              <a:rPr lang="en-US" altLang="ru-RU" dirty="0" err="1"/>
              <a:t>Bucy</a:t>
            </a:r>
            <a:r>
              <a:rPr lang="ru-RU" altLang="ru-RU" dirty="0"/>
              <a:t>: расторможенность влечений (булимия и гиперсексуальность). </a:t>
            </a:r>
          </a:p>
          <a:p>
            <a:pPr marL="609600" indent="-609600" algn="just">
              <a:spcBef>
                <a:spcPts val="1200"/>
              </a:spcBef>
              <a:spcAft>
                <a:spcPts val="1200"/>
              </a:spcAft>
            </a:pPr>
            <a:r>
              <a:rPr lang="ru-RU" altLang="ru-RU" dirty="0"/>
              <a:t>Исход заболевания - глобальное слабоумие с тотальным распадом речи, гнозиса, развития полного маразма и беспомощности.</a:t>
            </a:r>
          </a:p>
        </p:txBody>
      </p:sp>
    </p:spTree>
    <p:extLst>
      <p:ext uri="{BB962C8B-B14F-4D97-AF65-F5344CB8AC3E}">
        <p14:creationId xmlns:p14="http://schemas.microsoft.com/office/powerpoint/2010/main" val="40622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253F880-82C8-448A-A4FF-269588847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solidFill>
                  <a:srgbClr val="C00000"/>
                </a:solidFill>
              </a:rPr>
              <a:t>Лечение БП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5F7227B-E21D-4B5F-BF5F-A2AE80417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Эффективных способов терапии не существует. При развитии выраженных психотических расстройств и нарушений поведения показано очень осторожное назначение нейролептиков.</a:t>
            </a:r>
          </a:p>
        </p:txBody>
      </p:sp>
    </p:spTree>
    <p:extLst>
      <p:ext uri="{BB962C8B-B14F-4D97-AF65-F5344CB8AC3E}">
        <p14:creationId xmlns:p14="http://schemas.microsoft.com/office/powerpoint/2010/main" val="11795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A40000"/>
                </a:solidFill>
                <a:latin typeface="+mn-lt"/>
              </a:rPr>
              <a:t>СКРИНИНГ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dirty="0"/>
              <a:t>	</a:t>
            </a:r>
            <a:r>
              <a:rPr lang="ru-RU" sz="4000" dirty="0"/>
              <a:t>метод раннего выявления болезни в популяции людей  </a:t>
            </a:r>
            <a:r>
              <a:rPr lang="ru-RU" sz="4000" b="1" dirty="0"/>
              <a:t>БЕЗ ЖАЛОБ</a:t>
            </a:r>
            <a:r>
              <a:rPr lang="ru-RU" sz="4000" dirty="0"/>
              <a:t>  (симптомов)</a:t>
            </a:r>
          </a:p>
        </p:txBody>
      </p:sp>
    </p:spTree>
    <p:extLst>
      <p:ext uri="{BB962C8B-B14F-4D97-AF65-F5344CB8AC3E}">
        <p14:creationId xmlns:p14="http://schemas.microsoft.com/office/powerpoint/2010/main" val="34138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A40000"/>
                </a:solidFill>
              </a:rPr>
              <a:t>Зачем проводить скрининг деменции?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329642" cy="5043510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u-RU" dirty="0"/>
              <a:t>Выявление обратимых деменций (</a:t>
            </a:r>
            <a:r>
              <a:rPr lang="ru-RU" dirty="0" err="1"/>
              <a:t>нормотензивная</a:t>
            </a:r>
            <a:r>
              <a:rPr lang="ru-RU" dirty="0"/>
              <a:t> гидроцефалия – НТГ – триада </a:t>
            </a:r>
            <a:r>
              <a:rPr lang="ru-RU" dirty="0" err="1"/>
              <a:t>Хакима-Адамса</a:t>
            </a:r>
            <a:r>
              <a:rPr lang="ru-RU" dirty="0"/>
              <a:t>, гипотиреоз и т.д.)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u-RU" dirty="0"/>
              <a:t>Дольше сохранить пациенту когнитивные функции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u-RU" dirty="0"/>
              <a:t>Дать возможность семье подготовиться  к изменениям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u-RU" dirty="0"/>
              <a:t>Улучшить качество жизни пациента и семьи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u-RU" dirty="0"/>
              <a:t>Пациент с деменцией не жалуется на соматические проблемы (нужно плановое обследование)</a:t>
            </a:r>
          </a:p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ru-RU" dirty="0"/>
              <a:t>Социальная  (инвалидность, обучение родственников) и  юридическая  помощь (планирование семейных дел, опека)</a:t>
            </a:r>
          </a:p>
        </p:txBody>
      </p:sp>
    </p:spTree>
    <p:extLst>
      <p:ext uri="{BB962C8B-B14F-4D97-AF65-F5344CB8AC3E}">
        <p14:creationId xmlns:p14="http://schemas.microsoft.com/office/powerpoint/2010/main" val="2246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274638"/>
            <a:ext cx="8858312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A40000"/>
                </a:solidFill>
              </a:rPr>
              <a:t>Как проводить скрининг деменции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1357298"/>
            <a:ext cx="8715436" cy="5143536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/>
              <a:t>Шкалы: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Mini-Cog</a:t>
            </a:r>
            <a:r>
              <a:rPr lang="ru-RU" dirty="0"/>
              <a:t> – 3 задания,  3 минуты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Mini </a:t>
            </a:r>
            <a:r>
              <a:rPr lang="ru-RU" b="1" dirty="0"/>
              <a:t> </a:t>
            </a:r>
            <a:r>
              <a:rPr lang="en-US" b="1" dirty="0"/>
              <a:t>Mental </a:t>
            </a:r>
            <a:r>
              <a:rPr lang="ru-RU" b="1" dirty="0"/>
              <a:t> </a:t>
            </a:r>
            <a:r>
              <a:rPr lang="en-US" b="1" dirty="0"/>
              <a:t>State</a:t>
            </a:r>
            <a:r>
              <a:rPr lang="ru-RU" b="1" dirty="0"/>
              <a:t> </a:t>
            </a:r>
            <a:r>
              <a:rPr lang="en-US" b="1" dirty="0"/>
              <a:t> Examination  </a:t>
            </a:r>
            <a:r>
              <a:rPr lang="ru-RU" b="1" dirty="0"/>
              <a:t> </a:t>
            </a:r>
            <a:r>
              <a:rPr lang="en-US" dirty="0"/>
              <a:t>(</a:t>
            </a:r>
            <a:r>
              <a:rPr lang="en-US" b="1" dirty="0"/>
              <a:t>MMSE</a:t>
            </a:r>
            <a:r>
              <a:rPr lang="en-US" dirty="0"/>
              <a:t>) </a:t>
            </a:r>
            <a:r>
              <a:rPr lang="ru-RU" dirty="0"/>
              <a:t>  </a:t>
            </a:r>
            <a:r>
              <a:rPr lang="en-US" dirty="0"/>
              <a:t>– </a:t>
            </a:r>
            <a:r>
              <a:rPr lang="ru-RU" dirty="0"/>
              <a:t> 11 заданий,  10 минут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Montreal Cognitive </a:t>
            </a:r>
            <a:r>
              <a:rPr lang="en-US" b="1" dirty="0" err="1"/>
              <a:t>Asessment</a:t>
            </a:r>
            <a:r>
              <a:rPr lang="en-US" b="1" dirty="0"/>
              <a:t> Scale </a:t>
            </a:r>
            <a:r>
              <a:rPr lang="ru-RU" b="1" dirty="0"/>
              <a:t>(</a:t>
            </a:r>
            <a:r>
              <a:rPr lang="en-US" b="1" dirty="0" err="1"/>
              <a:t>MoCA</a:t>
            </a:r>
            <a:r>
              <a:rPr lang="en-US" b="1" dirty="0"/>
              <a:t> test </a:t>
            </a:r>
            <a:r>
              <a:rPr lang="ru-RU" b="1" dirty="0"/>
              <a:t>)</a:t>
            </a:r>
            <a:r>
              <a:rPr lang="ru-RU" dirty="0"/>
              <a:t>  </a:t>
            </a:r>
            <a:r>
              <a:rPr lang="en-US" dirty="0"/>
              <a:t>– 13 </a:t>
            </a:r>
            <a:r>
              <a:rPr lang="ru-RU" dirty="0"/>
              <a:t>заданий,   15 минут</a:t>
            </a:r>
          </a:p>
        </p:txBody>
      </p:sp>
    </p:spTree>
    <p:extLst>
      <p:ext uri="{BB962C8B-B14F-4D97-AF65-F5344CB8AC3E}">
        <p14:creationId xmlns:p14="http://schemas.microsoft.com/office/powerpoint/2010/main" val="1593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40000"/>
                </a:solidFill>
              </a:rPr>
              <a:t>Mini-Cog</a:t>
            </a:r>
            <a:r>
              <a:rPr lang="ru-RU" b="1" dirty="0">
                <a:solidFill>
                  <a:srgbClr val="A40000"/>
                </a:solidFill>
              </a:rPr>
              <a:t> – 3 задания, 3 минуты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8977" y="1285860"/>
            <a:ext cx="11113477" cy="528641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«Я сейчас назову три слова, вы их запомните и повторите»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«Нарисуйте круглый циферблат часов и нарисуйте на них стрелки показывающие время ….» (все задание говорим сразу, если забыл инструкцию задание не сделано)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После выполнения часов просим повторить три  слова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endParaRPr lang="ru-RU" dirty="0"/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dirty="0"/>
              <a:t>	Есть ошибки - тест не пройден, чувствительность 90%, </a:t>
            </a:r>
            <a:r>
              <a:rPr lang="ru-RU" dirty="0" err="1"/>
              <a:t>малоинформативен</a:t>
            </a:r>
            <a:r>
              <a:rPr lang="ru-RU" dirty="0"/>
              <a:t> для обнаружения легких и умеренных   когнитивных   расстройств.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20348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07F69729-3BD3-49AD-B3CF-26A33DCE73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>
                <a:solidFill>
                  <a:srgbClr val="C00000"/>
                </a:solidFill>
              </a:rPr>
              <a:t>Патогенез</a:t>
            </a:r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369C0D3C-A091-4BF2-917C-07D79DEA2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2209800" cy="990600"/>
          </a:xfrm>
          <a:prstGeom prst="roundRect">
            <a:avLst>
              <a:gd name="adj" fmla="val 16667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Мутация в</a:t>
            </a:r>
          </a:p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гене </a:t>
            </a:r>
            <a:r>
              <a:rPr lang="ru-RU" altLang="ru-RU" sz="2800">
                <a:solidFill>
                  <a:srgbClr val="40458C"/>
                </a:solidFill>
                <a:latin typeface="Symbol" panose="05050102010706020507" pitchFamily="18" charset="2"/>
              </a:rPr>
              <a:t></a:t>
            </a:r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-АРР</a:t>
            </a:r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A338CB99-9A4F-4BF1-AD2D-0B0DD0C67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371600"/>
            <a:ext cx="2743200" cy="1066800"/>
          </a:xfrm>
          <a:prstGeom prst="roundRect">
            <a:avLst>
              <a:gd name="adj" fmla="val 16667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Гиперпродукция</a:t>
            </a:r>
          </a:p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Symbol" panose="05050102010706020507" pitchFamily="18" charset="2"/>
              </a:rPr>
              <a:t></a:t>
            </a:r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-амилоида</a:t>
            </a:r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3F642CCC-A52D-4786-B093-D3C95F03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81400"/>
            <a:ext cx="3657600" cy="1066800"/>
          </a:xfrm>
          <a:prstGeom prst="roundRect">
            <a:avLst>
              <a:gd name="adj" fmla="val 16667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Удлинение молекулы</a:t>
            </a:r>
          </a:p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Symbol" panose="05050102010706020507" pitchFamily="18" charset="2"/>
              </a:rPr>
              <a:t></a:t>
            </a:r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-амилоида</a:t>
            </a:r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C491FEAF-FCFE-4043-8427-21151CF22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209800"/>
            <a:ext cx="2514600" cy="1371600"/>
          </a:xfrm>
          <a:prstGeom prst="roundRect">
            <a:avLst>
              <a:gd name="adj" fmla="val 16667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Образование</a:t>
            </a:r>
          </a:p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амилоидных</a:t>
            </a:r>
          </a:p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бляшек</a:t>
            </a:r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11151A07-8FCC-4CDD-95B0-90CDFC103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181600"/>
            <a:ext cx="3124200" cy="838200"/>
          </a:xfrm>
          <a:prstGeom prst="roundRect">
            <a:avLst>
              <a:gd name="adj" fmla="val 16667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Нейротоксичность</a:t>
            </a:r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551F9A9B-BC55-404F-8825-39CA5ECC6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76800"/>
            <a:ext cx="2895600" cy="1447800"/>
          </a:xfrm>
          <a:prstGeom prst="roundRect">
            <a:avLst>
              <a:gd name="adj" fmla="val 16667"/>
            </a:avLst>
          </a:prstGeom>
          <a:solidFill>
            <a:srgbClr val="ECD882"/>
          </a:solidFill>
          <a:ln w="9360">
            <a:solidFill>
              <a:srgbClr val="40458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Дегенеративные</a:t>
            </a:r>
          </a:p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изменения в</a:t>
            </a:r>
          </a:p>
          <a:p>
            <a:pPr algn="ctr" eaLnBrk="1" hangingPunct="1"/>
            <a:r>
              <a:rPr lang="ru-RU" altLang="ru-RU" sz="2800">
                <a:solidFill>
                  <a:srgbClr val="40458C"/>
                </a:solidFill>
                <a:latin typeface="Tahoma" panose="020B0604030504040204" pitchFamily="34" charset="0"/>
              </a:rPr>
              <a:t>нейронах</a:t>
            </a:r>
          </a:p>
        </p:txBody>
      </p:sp>
      <p:sp>
        <p:nvSpPr>
          <p:cNvPr id="14345" name="Line 8">
            <a:extLst>
              <a:ext uri="{FF2B5EF4-FFF2-40B4-BE49-F238E27FC236}">
                <a16:creationId xmlns:a16="http://schemas.microsoft.com/office/drawing/2014/main" id="{71C65CA4-F825-41C5-BF57-E0AEBD308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1824039"/>
            <a:ext cx="990600" cy="466725"/>
          </a:xfrm>
          <a:prstGeom prst="line">
            <a:avLst/>
          </a:prstGeom>
          <a:noFill/>
          <a:ln w="57240">
            <a:solidFill>
              <a:srgbClr val="40458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9">
            <a:extLst>
              <a:ext uri="{FF2B5EF4-FFF2-40B4-BE49-F238E27FC236}">
                <a16:creationId xmlns:a16="http://schemas.microsoft.com/office/drawing/2014/main" id="{EFBCC3EA-222D-45DF-99C9-68CAC63A0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276600"/>
            <a:ext cx="457200" cy="609600"/>
          </a:xfrm>
          <a:prstGeom prst="line">
            <a:avLst/>
          </a:prstGeom>
          <a:noFill/>
          <a:ln w="57240">
            <a:solidFill>
              <a:srgbClr val="40458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7" name="Line 10">
            <a:extLst>
              <a:ext uri="{FF2B5EF4-FFF2-40B4-BE49-F238E27FC236}">
                <a16:creationId xmlns:a16="http://schemas.microsoft.com/office/drawing/2014/main" id="{DD36D902-30DC-43E3-92C8-D3DD39D48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828800"/>
            <a:ext cx="1066800" cy="381000"/>
          </a:xfrm>
          <a:prstGeom prst="line">
            <a:avLst/>
          </a:prstGeom>
          <a:noFill/>
          <a:ln w="57240">
            <a:solidFill>
              <a:srgbClr val="40458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419CC2F4-8387-4DDF-82DC-9FF7D6485A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3576639"/>
            <a:ext cx="685800" cy="314325"/>
          </a:xfrm>
          <a:prstGeom prst="line">
            <a:avLst/>
          </a:prstGeom>
          <a:noFill/>
          <a:ln w="57240">
            <a:solidFill>
              <a:srgbClr val="40458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12">
            <a:extLst>
              <a:ext uri="{FF2B5EF4-FFF2-40B4-BE49-F238E27FC236}">
                <a16:creationId xmlns:a16="http://schemas.microsoft.com/office/drawing/2014/main" id="{0C0AD2D4-5040-4BBF-8ACD-A674B17EE9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4839" y="3581400"/>
            <a:ext cx="923925" cy="1600200"/>
          </a:xfrm>
          <a:prstGeom prst="line">
            <a:avLst/>
          </a:prstGeom>
          <a:noFill/>
          <a:ln w="57240">
            <a:solidFill>
              <a:srgbClr val="40458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id="{26BBA1E4-BFB8-49E6-ADE3-BEC25F87C9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4039" y="5638800"/>
            <a:ext cx="1000125" cy="1588"/>
          </a:xfrm>
          <a:prstGeom prst="line">
            <a:avLst/>
          </a:prstGeom>
          <a:noFill/>
          <a:ln w="57240">
            <a:solidFill>
              <a:srgbClr val="40458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38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A40000"/>
                </a:solidFill>
              </a:rPr>
              <a:t>Mini </a:t>
            </a:r>
            <a:r>
              <a:rPr lang="ru-RU" b="1" dirty="0">
                <a:solidFill>
                  <a:srgbClr val="A40000"/>
                </a:solidFill>
              </a:rPr>
              <a:t> </a:t>
            </a:r>
            <a:r>
              <a:rPr lang="en-US" b="1" dirty="0">
                <a:solidFill>
                  <a:srgbClr val="A40000"/>
                </a:solidFill>
              </a:rPr>
              <a:t>Mental </a:t>
            </a:r>
            <a:r>
              <a:rPr lang="ru-RU" b="1" dirty="0">
                <a:solidFill>
                  <a:srgbClr val="A40000"/>
                </a:solidFill>
              </a:rPr>
              <a:t> </a:t>
            </a:r>
            <a:r>
              <a:rPr lang="en-US" b="1" dirty="0">
                <a:solidFill>
                  <a:srgbClr val="A40000"/>
                </a:solidFill>
              </a:rPr>
              <a:t>State</a:t>
            </a:r>
            <a:r>
              <a:rPr lang="ru-RU" b="1" dirty="0">
                <a:solidFill>
                  <a:srgbClr val="A40000"/>
                </a:solidFill>
              </a:rPr>
              <a:t> </a:t>
            </a:r>
            <a:r>
              <a:rPr lang="en-US" b="1" dirty="0">
                <a:solidFill>
                  <a:srgbClr val="A40000"/>
                </a:solidFill>
              </a:rPr>
              <a:t> Examination  </a:t>
            </a:r>
            <a:r>
              <a:rPr lang="ru-RU" b="1" dirty="0">
                <a:solidFill>
                  <a:srgbClr val="A40000"/>
                </a:solidFill>
              </a:rPr>
              <a:t> </a:t>
            </a:r>
            <a:r>
              <a:rPr lang="en-US" dirty="0">
                <a:solidFill>
                  <a:srgbClr val="A40000"/>
                </a:solidFill>
              </a:rPr>
              <a:t>(</a:t>
            </a:r>
            <a:r>
              <a:rPr lang="en-US" b="1" dirty="0">
                <a:solidFill>
                  <a:srgbClr val="A40000"/>
                </a:solidFill>
              </a:rPr>
              <a:t>MMSE</a:t>
            </a:r>
            <a:r>
              <a:rPr lang="en-US" dirty="0">
                <a:solidFill>
                  <a:srgbClr val="A40000"/>
                </a:solidFill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8640" y="1428736"/>
            <a:ext cx="6547492" cy="6000792"/>
          </a:xfrm>
        </p:spPr>
        <p:txBody>
          <a:bodyPr>
            <a:normAutofit fontScale="70000" lnSpcReduction="20000"/>
          </a:bodyPr>
          <a:lstStyle/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Ориентировка во времени</a:t>
            </a:r>
            <a:r>
              <a:rPr lang="ru-RU" sz="3300" dirty="0"/>
              <a:t>: 0 – 5 Назовите дату (число, месяц, год, день недели) </a:t>
            </a:r>
          </a:p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Ориентировка в месте</a:t>
            </a:r>
            <a:r>
              <a:rPr lang="ru-RU" sz="3300" dirty="0"/>
              <a:t>: 0 – 5 Где мы находимся? (страна, область, город, клиника, комната) </a:t>
            </a:r>
          </a:p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Восприятие</a:t>
            </a:r>
            <a:r>
              <a:rPr lang="ru-RU" sz="3300" dirty="0"/>
              <a:t>: 0 – 3   Повторите три слова: карандаш, дом, копейка </a:t>
            </a:r>
          </a:p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Концентрация внимания</a:t>
            </a:r>
            <a:r>
              <a:rPr lang="ru-RU" sz="3300" dirty="0"/>
              <a:t>: 0 – 5 Серийный счет («от 100 отнять 7») - пять раз </a:t>
            </a:r>
            <a:r>
              <a:rPr lang="ru-RU" sz="3300" i="1" dirty="0"/>
              <a:t>Либо: Произнесите </a:t>
            </a:r>
            <a:r>
              <a:rPr lang="ru-RU" sz="3300" dirty="0"/>
              <a:t>слово «земля» наоборот </a:t>
            </a:r>
          </a:p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Память:</a:t>
            </a:r>
            <a:r>
              <a:rPr lang="ru-RU" sz="3300" dirty="0"/>
              <a:t> 0 – 3 Припомните 3 слова (см. п. 3) </a:t>
            </a:r>
          </a:p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Речь:</a:t>
            </a:r>
            <a:r>
              <a:rPr lang="ru-RU" sz="3300" dirty="0"/>
              <a:t> 0 – 2 Называние (ручка и часы) Повторите предложение: «Никаких если, и или но» </a:t>
            </a:r>
          </a:p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3-этапная команда</a:t>
            </a:r>
            <a:r>
              <a:rPr lang="ru-RU" sz="3300" dirty="0"/>
              <a:t>: 0 – 1 «Возьмите правой рукой лист бумаги, сложите его вдвое и положите на стол» </a:t>
            </a:r>
          </a:p>
          <a:p>
            <a:pPr marL="180000" indent="-360000" algn="just">
              <a:spcBef>
                <a:spcPts val="0"/>
              </a:spcBef>
              <a:buAutoNum type="arabicPeriod"/>
            </a:pPr>
            <a:r>
              <a:rPr lang="ru-RU" sz="3300" i="1" dirty="0"/>
              <a:t>Чтение</a:t>
            </a:r>
            <a:r>
              <a:rPr lang="ru-RU" sz="3300" dirty="0"/>
              <a:t>: «Прочтите и выполните» 0 – 3 а) 3акройте глаза б) Напишите предложение </a:t>
            </a:r>
          </a:p>
          <a:p>
            <a:pPr marL="180000" indent="-36000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3300" i="1" dirty="0"/>
              <a:t>Срисуйте рисунок    </a:t>
            </a:r>
            <a:r>
              <a:rPr lang="ru-RU" sz="3300" dirty="0"/>
              <a:t>0 – 3</a:t>
            </a:r>
          </a:p>
          <a:p>
            <a:pPr marL="180000" indent="-360000" algn="just">
              <a:spcBef>
                <a:spcPts val="0"/>
              </a:spcBef>
              <a:buNone/>
            </a:pPr>
            <a:r>
              <a:rPr lang="ru-RU" sz="3300" dirty="0"/>
              <a:t> 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dirty="0"/>
              <a:t>ОБЩИЙ БАЛЛ: 0 – 30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310446" y="1643050"/>
            <a:ext cx="3000396" cy="2571768"/>
          </a:xfrm>
        </p:spPr>
        <p:txBody>
          <a:bodyPr>
            <a:noAutofit/>
          </a:bodyPr>
          <a:lstStyle/>
          <a:p>
            <a:r>
              <a:rPr lang="ru-RU" sz="2200" dirty="0"/>
              <a:t>Мало оценивает исполнительные функции  (можно пропустить  случаи деменции  с преимущественным поражением лобной доли)</a:t>
            </a:r>
          </a:p>
        </p:txBody>
      </p:sp>
      <p:pic>
        <p:nvPicPr>
          <p:cNvPr id="5" name="Picture 2" descr="http://psylab.info/images/6/62/MM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4" y="4429133"/>
            <a:ext cx="2571768" cy="1928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1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8" y="1"/>
            <a:ext cx="11760590" cy="9286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40000"/>
                </a:solidFill>
              </a:rPr>
              <a:t>Montreal Cognitive </a:t>
            </a:r>
            <a:r>
              <a:rPr lang="en-US" b="1" dirty="0" err="1">
                <a:solidFill>
                  <a:srgbClr val="A40000"/>
                </a:solidFill>
              </a:rPr>
              <a:t>Asessment</a:t>
            </a:r>
            <a:r>
              <a:rPr lang="en-US" b="1" dirty="0">
                <a:solidFill>
                  <a:srgbClr val="A40000"/>
                </a:solidFill>
              </a:rPr>
              <a:t> Scale </a:t>
            </a:r>
            <a:r>
              <a:rPr lang="ru-RU" b="1" dirty="0">
                <a:solidFill>
                  <a:srgbClr val="A40000"/>
                </a:solidFill>
              </a:rPr>
              <a:t>(</a:t>
            </a:r>
            <a:r>
              <a:rPr lang="en-US" b="1" dirty="0" err="1">
                <a:solidFill>
                  <a:srgbClr val="A40000"/>
                </a:solidFill>
              </a:rPr>
              <a:t>MoCA</a:t>
            </a:r>
            <a:r>
              <a:rPr lang="en-US" b="1" dirty="0">
                <a:solidFill>
                  <a:srgbClr val="A40000"/>
                </a:solidFill>
              </a:rPr>
              <a:t> test </a:t>
            </a:r>
            <a:r>
              <a:rPr lang="ru-RU" b="1" dirty="0">
                <a:solidFill>
                  <a:srgbClr val="A40000"/>
                </a:solidFill>
              </a:rPr>
              <a:t>)</a:t>
            </a:r>
            <a:endParaRPr lang="ru-RU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332898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parkinsons.va.gov/Consortium/images/Mo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21" y="928671"/>
            <a:ext cx="7854784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3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00" name="Group 11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1726369"/>
              </p:ext>
            </p:extLst>
          </p:nvPr>
        </p:nvGraphicFramePr>
        <p:xfrm>
          <a:off x="0" y="0"/>
          <a:ext cx="12192001" cy="6899464"/>
        </p:xfrm>
        <a:graphic>
          <a:graphicData uri="http://schemas.openxmlformats.org/drawingml/2006/table">
            <a:tbl>
              <a:tblPr/>
              <a:tblGrid>
                <a:gridCol w="165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Признак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Болезнь Альцгеймера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Болезнь Пика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Сосудистая деменция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Возраст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 65 – с ранним началом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После 65 – с поздним началом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55 лет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Манифестация в 50-65 лет с предшествующим периодом псевдоневрастенических жалоб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Область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Диффузная первичная атрофия коры ГМ с преимущественным поражением теменных, затылочных и височных долей и изменением в подкорковых ганглиях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Локальная атрофия коры ГМ с поражением лобных и височных извилин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Диффузная атрофия коры, при инсульте сочетающаяся с локальными поражениями ГМ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Изменения личности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Сначала малозаметны, позже очевидны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Отчетливо выражены с самого начала болезни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Заострение личностных черт без разрушения «ядра личности»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Расстройства памяти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 начала заболевания прогрессирующая амнезия и амнестическая афазия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начале не выражены, затем не такие грубые, как при болезни Альцгеймера и сосудистой деменции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безынсультном течении нарастают медленно, носят характер гипомнезии и анэкфории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4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Сознание болезни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Формальная критика в начале и отсутствие критики в последующем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Полное отсутствие критики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Критическое переживание своей болезни, стремление компенсировать дефект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Привычные моторные навыки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Апраксия на первом этапе болезни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Способность выполнять привычные действия сохраняется длительное время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безынсультном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течении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праксис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грубо не страдает, после инсульта нарушения возникают остро, соответствуют зоне поражения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2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31" name="Group 10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621795"/>
              </p:ext>
            </p:extLst>
          </p:nvPr>
        </p:nvGraphicFramePr>
        <p:xfrm>
          <a:off x="0" y="0"/>
          <a:ext cx="12192000" cy="6905624"/>
        </p:xfrm>
        <a:graphic>
          <a:graphicData uri="http://schemas.openxmlformats.org/drawingml/2006/table">
            <a:tbl>
              <a:tblPr/>
              <a:tblGrid>
                <a:gridCol w="2256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Признак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Болезнь Альцгеймера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Болезнь Пика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Сосудистая деменция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Интеллект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Выраженное тотальное слабоумие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Тотальное слабоумие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Лакунарное слабоумие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Гнозис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Агнозия (симультанная, зрительная, слуховая, тактильная)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Нарушение восприятия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Выраженность нарушений зависит от формы течения болезни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Речь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Дизартрия, логоклония, персеверации, семантическое выхолащивание (Афазия)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Стоячие речевые обороты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 безынсультном течении не нарушена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Способность к счету и письму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Нарушается в начале заболевания(повторы и пропуски букв в письме)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Может длительное время сохраняться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Изменение почерка без грубых грамматических ошибок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5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Эмоционально-волевые расстройства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 начале растерянность, благодушие, общительность, говорливость, в последующем – безразличие к окружающему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Выражены: пассивность, расторможенность влечений, грубость, отсутствие стыдливости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Слабодушие, эмоциональная лабильность, снижение фонового настроения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8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Продуктивная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симптоматика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Персекуторный бред в начале болезни, галлюцинации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Нет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Остро на фоне резкого нарушения мозгового кровообращения, часто помрачение сознания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2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39" name="Group 6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80125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244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Признак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Болезнь Альцгеймера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Болезнь Пика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Сосудистая деменция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Неврологическая симптоматика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Возникает постепенно на поздних этапах болезни, иногда эпилептиформные припадки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Остро на фоне резкого нарушения мозгового кровообращения, иногда эпилептиформные припадки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Соматическое состояние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Длительное время отмечается соматическое благополучие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Длительное время отмечается соматическое благополучие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Часто жалобы на головную боль, боль в сердце, повышение АД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Течение заболевания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Неуклонное прогрессирование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Быстрое неуклонное прогрессирование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«мерцающий» характер на фоне общего нарастания симптомов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F0CABD4F-0F69-4944-A0A7-C42386A3AB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err="1">
                <a:solidFill>
                  <a:srgbClr val="C00000"/>
                </a:solidFill>
              </a:rPr>
              <a:t>Нейроморфология</a:t>
            </a:r>
            <a:r>
              <a:rPr lang="ru-RU" altLang="ru-RU" b="1" dirty="0">
                <a:solidFill>
                  <a:srgbClr val="C00000"/>
                </a:solidFill>
              </a:rPr>
              <a:t> БА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5E0633-A7C5-4F25-9D21-16010C015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7565" y="1600200"/>
            <a:ext cx="11502887" cy="4114800"/>
          </a:xfrm>
        </p:spPr>
        <p:txBody>
          <a:bodyPr/>
          <a:lstStyle/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Атрофия вещества головного мозга</a:t>
            </a:r>
          </a:p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Утрата нейронов и синапсов</a:t>
            </a:r>
          </a:p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 err="1"/>
              <a:t>Грануловакуолярная</a:t>
            </a:r>
            <a:r>
              <a:rPr lang="ru-RU" altLang="ru-RU" dirty="0"/>
              <a:t> дегенерация</a:t>
            </a:r>
          </a:p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Сенильные бляшки и </a:t>
            </a:r>
          </a:p>
          <a:p>
            <a:pPr marL="0" indent="0">
              <a:spcBef>
                <a:spcPts val="700"/>
              </a:spcBef>
              <a:buClr>
                <a:srgbClr val="6F89F7"/>
              </a:buClr>
              <a:buSzPct val="90000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	нейрофибриллярные</a:t>
            </a:r>
          </a:p>
          <a:p>
            <a:pPr marL="338138" indent="-338138">
              <a:spcBef>
                <a:spcPts val="700"/>
              </a:spcBef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   клубки</a:t>
            </a:r>
          </a:p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/>
              <a:t>Амилоидная ангиопатия</a:t>
            </a:r>
          </a:p>
          <a:p>
            <a:pPr marL="338138" indent="-338138">
              <a:spcBef>
                <a:spcPts val="700"/>
              </a:spcBef>
              <a:buClr>
                <a:srgbClr val="6F89F7"/>
              </a:buClr>
              <a:buSzPct val="90000"/>
              <a:buFont typeface="Tahoma" panose="020B060403050404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dirty="0" err="1"/>
              <a:t>Глиоз</a:t>
            </a:r>
            <a:endParaRPr lang="ru-RU" altLang="ru-RU" dirty="0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3062B566-2772-416E-926F-EFBF17EB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6" y="1447801"/>
            <a:ext cx="5645426" cy="520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377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то такое болезнь Альцгеймера и почему люди заболевают слабоумие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6" y="148964"/>
            <a:ext cx="9294126" cy="658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олезнь Альцгеймера научатся лечить | 4tel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245660"/>
            <a:ext cx="9416955" cy="63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8137</TotalTime>
  <Words>3077</Words>
  <Application>Microsoft Office PowerPoint</Application>
  <PresentationFormat>Широкоэкранный</PresentationFormat>
  <Paragraphs>402</Paragraphs>
  <Slides>64</Slides>
  <Notes>36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64</vt:i4>
      </vt:variant>
    </vt:vector>
  </HeadingPairs>
  <TitlesOfParts>
    <vt:vector size="91" baseType="lpstr">
      <vt:lpstr>Arial</vt:lpstr>
      <vt:lpstr>Calibri</vt:lpstr>
      <vt:lpstr>Calibri Light</vt:lpstr>
      <vt:lpstr>Constantia</vt:lpstr>
      <vt:lpstr>Lucida Sans Unicode</vt:lpstr>
      <vt:lpstr>Symbol</vt:lpstr>
      <vt:lpstr>Tahoma</vt:lpstr>
      <vt:lpstr>Times New Roman</vt:lpstr>
      <vt:lpstr>Wingdings</vt:lpstr>
      <vt:lpstr>Wingdings 2</vt:lpstr>
      <vt:lpstr>Тема Office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14_Поток</vt:lpstr>
      <vt:lpstr>15_Поток</vt:lpstr>
      <vt:lpstr>16_Поток</vt:lpstr>
      <vt:lpstr>ДЕГЕНЕРАТИВНЫЕ (АТРОФИЧЕСКИЕ) ЗАБОЛЕВАНИЯ ГОЛОВНОГО МОЗГА</vt:lpstr>
      <vt:lpstr>Общие особенности атрофических заболеваний ГМ</vt:lpstr>
      <vt:lpstr>Болезнь Альцгеймера (БА)</vt:lpstr>
      <vt:lpstr>Этиология</vt:lpstr>
      <vt:lpstr>Гены, ответственные за семейные формы БА</vt:lpstr>
      <vt:lpstr>Патогенез</vt:lpstr>
      <vt:lpstr>Нейроморфология БА</vt:lpstr>
      <vt:lpstr>Презентация PowerPoint</vt:lpstr>
      <vt:lpstr>Презентация PowerPoint</vt:lpstr>
      <vt:lpstr>ОСНОВНОЙ СИНДРОМ - ДЕМЕНЦИЯ</vt:lpstr>
      <vt:lpstr>Симптомы деменции</vt:lpstr>
      <vt:lpstr>б-нь Альцгеймера с ранним началом</vt:lpstr>
      <vt:lpstr>Инициальная стадия</vt:lpstr>
      <vt:lpstr>Стадия умеренной деменции</vt:lpstr>
      <vt:lpstr>Стадия тяжелой деменции</vt:lpstr>
      <vt:lpstr>ДЕМЕНЦИЯ С ПОЗДНИМ НАЧАЛОМ</vt:lpstr>
      <vt:lpstr>Болезнь Альцгеймера с поздним началом</vt:lpstr>
      <vt:lpstr>Болезнь Альцгеймера с поздним началом</vt:lpstr>
      <vt:lpstr>Болезнь Альцгеймера с поздним началом</vt:lpstr>
      <vt:lpstr>Презентация PowerPoint</vt:lpstr>
      <vt:lpstr>Диагностические критерии БА</vt:lpstr>
      <vt:lpstr>Диагностика</vt:lpstr>
      <vt:lpstr>Прижизненная визуализация мозговых структур</vt:lpstr>
      <vt:lpstr>РЕТ-позитронно-эмиссионная томография, SPECT – однофотонная эмиссионная компьютерная томография</vt:lpstr>
      <vt:lpstr>Нейропсихологическое    исследование</vt:lpstr>
      <vt:lpstr>Нарушение письма при афферентной моторной афазии</vt:lpstr>
      <vt:lpstr>Предметная агнозия</vt:lpstr>
      <vt:lpstr>                Амнестическая афазия</vt:lpstr>
      <vt:lpstr>                  Сенсорная афазия</vt:lpstr>
      <vt:lpstr>                    Моторная афазия</vt:lpstr>
      <vt:lpstr>           Логоклоническое заикание</vt:lpstr>
      <vt:lpstr>           Конструктивная апраксия</vt:lpstr>
      <vt:lpstr>Презентация PowerPoint</vt:lpstr>
      <vt:lpstr>            Кинестетический праксис</vt:lpstr>
      <vt:lpstr>           Пространственный праксис</vt:lpstr>
      <vt:lpstr>             Динамический праксис</vt:lpstr>
      <vt:lpstr>Деменция при болезни Альцгеймера с ранним началом (афато-апракто-агностическое слабоумие)</vt:lpstr>
      <vt:lpstr>    Предметная, буквенная, цифровая агнозия</vt:lpstr>
      <vt:lpstr>                   Предметный гнозис</vt:lpstr>
      <vt:lpstr>                 Предметный гнозис</vt:lpstr>
      <vt:lpstr>                    Лицевая агнозия</vt:lpstr>
      <vt:lpstr>             Симультанная агнозия</vt:lpstr>
      <vt:lpstr>               Симультанная агнозия</vt:lpstr>
      <vt:lpstr>Нейрофизиологические исследования</vt:lpstr>
      <vt:lpstr>Биохимические исследования</vt:lpstr>
      <vt:lpstr>Лечение</vt:lpstr>
      <vt:lpstr>Заместительная терапия</vt:lpstr>
      <vt:lpstr>Протективная терапия</vt:lpstr>
      <vt:lpstr>Психофармакотерапия</vt:lpstr>
      <vt:lpstr>Психологическая коррекция</vt:lpstr>
      <vt:lpstr>Болезнь Пика (БП) — прогрессирующее нейродегенеративное заболевание центральной нервной системы, встречающееся обычно в возрасте 50-60 лет и характеризующееся деструкцией и атрофией коры головного мозга, преимущественно в области лобных и височных долей. сопровождается рано наступающей утратой критики и социальной адаптации (при относительной сохранности инструментальных функций интеллекта) и приводящее к развитию тотального слабоумия с характерной клинической картиной деменции лобного типа.</vt:lpstr>
      <vt:lpstr>Презентация PowerPoint</vt:lpstr>
      <vt:lpstr>Начальная стадия БП</vt:lpstr>
      <vt:lpstr>Презентация PowerPoint</vt:lpstr>
      <vt:lpstr>Лечение БП</vt:lpstr>
      <vt:lpstr>СКРИНИНГ</vt:lpstr>
      <vt:lpstr>Зачем проводить скрининг деменции?</vt:lpstr>
      <vt:lpstr>Как проводить скрининг деменции</vt:lpstr>
      <vt:lpstr>Mini-Cog – 3 задания, 3 минуты</vt:lpstr>
      <vt:lpstr>Mini  Mental  State  Examination   (MMSE)</vt:lpstr>
      <vt:lpstr>Montreal Cognitive Asessment Scale (MoCA test 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Психические расстройства позднего возраста</dc:title>
  <dc:creator>Ольга</dc:creator>
  <cp:lastModifiedBy>Natalia</cp:lastModifiedBy>
  <cp:revision>133</cp:revision>
  <cp:lastPrinted>2018-03-16T08:55:36Z</cp:lastPrinted>
  <dcterms:created xsi:type="dcterms:W3CDTF">2018-03-15T14:54:01Z</dcterms:created>
  <dcterms:modified xsi:type="dcterms:W3CDTF">2024-05-14T09:26:42Z</dcterms:modified>
</cp:coreProperties>
</file>