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75" r:id="rId4"/>
    <p:sldId id="262" r:id="rId5"/>
    <p:sldId id="263" r:id="rId6"/>
    <p:sldId id="264" r:id="rId7"/>
    <p:sldId id="276" r:id="rId8"/>
    <p:sldId id="277" r:id="rId9"/>
    <p:sldId id="282" r:id="rId10"/>
    <p:sldId id="278" r:id="rId11"/>
    <p:sldId id="279" r:id="rId12"/>
    <p:sldId id="280" r:id="rId13"/>
    <p:sldId id="281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407D-80F9-4310-B5A3-3CBA8D395F71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2943-C31B-4671-8A2F-E8B65C132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5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2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99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9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5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5035-E857-49FF-AB1D-C45D0FED127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08EA5-7081-49B9-BAA2-3FE42CE4F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Lecture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PHYLUM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74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Life cycle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(metamorphosis)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4330"/>
            <a:ext cx="8596668" cy="104887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Incomplete metamorphosis: </a:t>
            </a:r>
            <a:r>
              <a:rPr lang="en-US" sz="2800" dirty="0" smtClean="0"/>
              <a:t>the intermediate stage (</a:t>
            </a:r>
            <a:r>
              <a:rPr lang="en-US" sz="2800" dirty="0" smtClean="0">
                <a:solidFill>
                  <a:srgbClr val="00B050"/>
                </a:solidFill>
              </a:rPr>
              <a:t>Nymph</a:t>
            </a:r>
            <a:r>
              <a:rPr lang="en-US" sz="2800" dirty="0" smtClean="0"/>
              <a:t>) resemble the adult stage (</a:t>
            </a:r>
            <a:r>
              <a:rPr lang="en-US" sz="2800" dirty="0" smtClean="0">
                <a:solidFill>
                  <a:srgbClr val="00B050"/>
                </a:solidFill>
              </a:rPr>
              <a:t>imago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15" y="2601542"/>
            <a:ext cx="605874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09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Life cycle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(metamorphosis)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1906"/>
            <a:ext cx="8596668" cy="1004047"/>
          </a:xfrm>
        </p:spPr>
        <p:txBody>
          <a:bodyPr/>
          <a:lstStyle/>
          <a:p>
            <a:r>
              <a:rPr lang="en-US" sz="2800" dirty="0">
                <a:solidFill>
                  <a:srgbClr val="00B0F0"/>
                </a:solidFill>
              </a:rPr>
              <a:t>Complete metamorphosis: </a:t>
            </a:r>
            <a:r>
              <a:rPr lang="en-US" sz="2800" dirty="0"/>
              <a:t>the intermediate stage (</a:t>
            </a:r>
            <a:r>
              <a:rPr lang="en-US" sz="2800" dirty="0">
                <a:solidFill>
                  <a:srgbClr val="00B050"/>
                </a:solidFill>
              </a:rPr>
              <a:t>Larva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B050"/>
                </a:solidFill>
              </a:rPr>
              <a:t>Pupa</a:t>
            </a:r>
            <a:r>
              <a:rPr lang="en-US" sz="2800" dirty="0"/>
              <a:t>) differ from the adult stage.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56" y="3177147"/>
            <a:ext cx="49419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0989"/>
            <a:ext cx="10420972" cy="55303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Phylum Arthropoda </a:t>
            </a:r>
            <a:r>
              <a:rPr lang="en-US" sz="3200" dirty="0" smtClean="0"/>
              <a:t>includes 3 classes of medical importance: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00B0F0"/>
                </a:solidFill>
              </a:rPr>
              <a:t>CLASS CRUSTACEA </a:t>
            </a:r>
            <a:r>
              <a:rPr lang="en-US" sz="3200" dirty="0" smtClean="0"/>
              <a:t>(</a:t>
            </a:r>
            <a:r>
              <a:rPr lang="en-US" sz="3200" dirty="0" err="1" smtClean="0"/>
              <a:t>cyclops</a:t>
            </a:r>
            <a:r>
              <a:rPr lang="en-US" sz="3200" dirty="0" smtClean="0"/>
              <a:t>, crabs)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CLASS ARACHNIDA </a:t>
            </a:r>
            <a:r>
              <a:rPr lang="en-US" sz="3200" dirty="0" smtClean="0"/>
              <a:t>(scorpions, spiders, ticks, mites)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CLASS INSECTA </a:t>
            </a:r>
            <a:r>
              <a:rPr lang="en-US" sz="3200" dirty="0" smtClean="0"/>
              <a:t>(mosquitoes, flies, bugs, lice, fleas)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956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General characteristic of different classes of arthropods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1193"/>
              </p:ext>
            </p:extLst>
          </p:nvPr>
        </p:nvGraphicFramePr>
        <p:xfrm>
          <a:off x="1344170" y="1883664"/>
          <a:ext cx="7726679" cy="456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463"/>
                <a:gridCol w="1931463"/>
                <a:gridCol w="1931463"/>
                <a:gridCol w="1932290"/>
              </a:tblGrid>
              <a:tr h="713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CRUSTACEA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ARACHNIDA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INSECTA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Body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Cephalothorax, abdomen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Cephalothoracs</a:t>
                      </a:r>
                      <a:r>
                        <a:rPr lang="en-US" sz="1600" dirty="0">
                          <a:effectLst/>
                        </a:rPr>
                        <a:t>, abdomen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Head, thorax, abdomen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Antennae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Two pairs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absent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pair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Legs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pairs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pairs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pairs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Wings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absent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absent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1-2 pairs (sometimes absent)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08188" y="2617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89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Thank you for attention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MEDICAL ARAHNOENTOMOLOGY</a:t>
            </a:r>
            <a:r>
              <a:rPr lang="en-US" dirty="0"/>
              <a:t/>
            </a:r>
            <a:br>
              <a:rPr lang="en-US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2283"/>
            <a:ext cx="8596668" cy="458908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is </a:t>
            </a:r>
            <a:r>
              <a:rPr lang="en-US" sz="2400" dirty="0"/>
              <a:t>a </a:t>
            </a:r>
            <a:r>
              <a:rPr lang="en-US" sz="2400" dirty="0" smtClean="0"/>
              <a:t>division </a:t>
            </a:r>
            <a:r>
              <a:rPr lang="en-US" sz="2400" dirty="0"/>
              <a:t>of medical parasitology that studies </a:t>
            </a:r>
            <a:r>
              <a:rPr lang="en-US" sz="2400" dirty="0" smtClean="0"/>
              <a:t>the morphology, </a:t>
            </a:r>
            <a:r>
              <a:rPr lang="en-US" sz="2400" dirty="0"/>
              <a:t>ecology of representatives of the type of Arthropods, which have medical </a:t>
            </a:r>
            <a:r>
              <a:rPr lang="en-US" sz="2400" dirty="0" smtClean="0"/>
              <a:t>significance</a:t>
            </a:r>
          </a:p>
          <a:p>
            <a:r>
              <a:rPr lang="en-US" sz="2400" dirty="0" smtClean="0"/>
              <a:t>Arthropods have </a:t>
            </a:r>
            <a:r>
              <a:rPr lang="en-US" sz="2400" dirty="0"/>
              <a:t>medical interest due to the fact that some representatives of this type are:</a:t>
            </a:r>
          </a:p>
          <a:p>
            <a:r>
              <a:rPr lang="en-US" sz="2400" dirty="0"/>
              <a:t> human </a:t>
            </a:r>
            <a:r>
              <a:rPr lang="en-US" sz="2400" dirty="0" err="1" smtClean="0"/>
              <a:t>ectoparasites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en-US" sz="2400" dirty="0"/>
              <a:t> intermediate hosts of human parasites;</a:t>
            </a:r>
          </a:p>
          <a:p>
            <a:r>
              <a:rPr lang="en-US" sz="2400" dirty="0"/>
              <a:t> carriers of vector borne pathogens;</a:t>
            </a:r>
          </a:p>
          <a:p>
            <a:r>
              <a:rPr lang="en-US" sz="2400" dirty="0"/>
              <a:t> poisonous animals.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84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75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Medical </a:t>
            </a:r>
            <a:r>
              <a:rPr lang="en-US" dirty="0">
                <a:solidFill>
                  <a:srgbClr val="FF0000"/>
                </a:solidFill>
              </a:rPr>
              <a:t>interest </a:t>
            </a:r>
            <a:r>
              <a:rPr lang="en-US" dirty="0" smtClean="0">
                <a:solidFill>
                  <a:srgbClr val="FF0000"/>
                </a:solidFill>
              </a:rPr>
              <a:t>of Arthropods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09" y="1497106"/>
            <a:ext cx="8596668" cy="43559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due to the fact that some representatives of this type are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dirty="0"/>
              <a:t>human </a:t>
            </a:r>
            <a:r>
              <a:rPr lang="en-US" sz="3200" dirty="0" err="1"/>
              <a:t>ectoparasites</a:t>
            </a:r>
            <a:r>
              <a:rPr lang="en-US" sz="3200" dirty="0"/>
              <a:t>;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intermediate hosts of human parasites;</a:t>
            </a:r>
          </a:p>
          <a:p>
            <a:r>
              <a:rPr lang="en-US" sz="3200" dirty="0" smtClean="0"/>
              <a:t> vector of causative </a:t>
            </a:r>
            <a:r>
              <a:rPr lang="en-US" sz="3200" dirty="0"/>
              <a:t>agents of diseases;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poisonous animals.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09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9507"/>
            <a:ext cx="9336242" cy="4391856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Body </a:t>
            </a:r>
            <a:r>
              <a:rPr lang="en-US" sz="3600" dirty="0"/>
              <a:t>is triploblastic.</a:t>
            </a:r>
          </a:p>
          <a:p>
            <a:r>
              <a:rPr lang="en-US" sz="3600" dirty="0"/>
              <a:t>Bilaterally symmetrical. </a:t>
            </a:r>
          </a:p>
          <a:p>
            <a:r>
              <a:rPr lang="en-US" sz="3600" dirty="0"/>
              <a:t>They have </a:t>
            </a:r>
            <a:r>
              <a:rPr lang="en-US" sz="3600" dirty="0" err="1"/>
              <a:t>haemocoel</a:t>
            </a:r>
            <a:r>
              <a:rPr lang="en-US" sz="3600" dirty="0"/>
              <a:t>. Coelom (i.e. body cavity) is filled with blood or fluid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Body have jointed legs. (There may be 3 pairs, 4 pairs, 5 pairs, many pairs).</a:t>
            </a:r>
          </a:p>
          <a:p>
            <a:r>
              <a:rPr lang="en-US" sz="3600" dirty="0"/>
              <a:t>Body is covered with </a:t>
            </a:r>
            <a:r>
              <a:rPr lang="en-US" sz="3600" dirty="0" err="1"/>
              <a:t>chitinous</a:t>
            </a:r>
            <a:r>
              <a:rPr lang="en-US" sz="3600" dirty="0"/>
              <a:t> exoskeleton. 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8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General characteristics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87506" y="1470213"/>
            <a:ext cx="5564108" cy="4571150"/>
          </a:xfrm>
        </p:spPr>
        <p:txBody>
          <a:bodyPr>
            <a:normAutofit/>
          </a:bodyPr>
          <a:lstStyle/>
          <a:p>
            <a:r>
              <a:rPr lang="en-US" sz="2400" dirty="0"/>
              <a:t>Body is divided into head, thorax and abdomen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NOTE: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some (crustacean and </a:t>
            </a:r>
            <a:r>
              <a:rPr lang="en-US" sz="2400" dirty="0" err="1"/>
              <a:t>arachnida</a:t>
            </a:r>
            <a:r>
              <a:rPr lang="en-US" sz="2400" dirty="0"/>
              <a:t>) body is divided into cephalothorax (head and thorax is fused) and abdomen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Body may be undivided (ticks). </a:t>
            </a:r>
            <a:endParaRPr lang="en-US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14" y="2160589"/>
            <a:ext cx="2699999" cy="1800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174" y="1598920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13" y="4100975"/>
            <a:ext cx="207282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88141"/>
            <a:ext cx="5553137" cy="45532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Nervous system </a:t>
            </a:r>
            <a:r>
              <a:rPr lang="en-US" sz="2800" dirty="0"/>
              <a:t>consists of brain and ventral nerve cord. Sensory organ include antennae, sensory hairs for touch and chemoreceptor, simple and compound eyes, auditory organs and so on.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68" y="1175664"/>
            <a:ext cx="310313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7859"/>
            <a:ext cx="8596668" cy="524350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Circulatory system </a:t>
            </a:r>
            <a:r>
              <a:rPr lang="en-US" sz="3200" dirty="0"/>
              <a:t>is of </a:t>
            </a:r>
            <a:r>
              <a:rPr lang="en-US" sz="3200" dirty="0">
                <a:solidFill>
                  <a:srgbClr val="00B0F0"/>
                </a:solidFill>
              </a:rPr>
              <a:t>open type </a:t>
            </a:r>
            <a:r>
              <a:rPr lang="en-US" sz="3200" dirty="0"/>
              <a:t>i.e. do not have blood vessels. The blood is colorless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Respiration</a:t>
            </a:r>
            <a:r>
              <a:rPr lang="en-US" sz="3200" dirty="0"/>
              <a:t> takes place by: </a:t>
            </a:r>
            <a:r>
              <a:rPr lang="en-US" sz="3200" dirty="0">
                <a:solidFill>
                  <a:srgbClr val="00B0F0"/>
                </a:solidFill>
              </a:rPr>
              <a:t>gills</a:t>
            </a:r>
            <a:r>
              <a:rPr lang="en-US" sz="3200" dirty="0"/>
              <a:t> (in Crustaceans) or </a:t>
            </a:r>
            <a:r>
              <a:rPr lang="en-US" sz="3200" dirty="0">
                <a:solidFill>
                  <a:srgbClr val="00B0F0"/>
                </a:solidFill>
              </a:rPr>
              <a:t>trachea</a:t>
            </a:r>
            <a:r>
              <a:rPr lang="en-US" sz="3200" dirty="0"/>
              <a:t> (in insects) or </a:t>
            </a:r>
            <a:r>
              <a:rPr lang="en-US" sz="3200" dirty="0" err="1">
                <a:solidFill>
                  <a:srgbClr val="00B0F0"/>
                </a:solidFill>
              </a:rPr>
              <a:t>booklungs</a:t>
            </a:r>
            <a:r>
              <a:rPr lang="en-US" sz="3200" dirty="0"/>
              <a:t> (Arachnida).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2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35107"/>
            <a:ext cx="8596668" cy="5306256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Digestive system </a:t>
            </a:r>
            <a:r>
              <a:rPr lang="en-US" sz="3200" dirty="0"/>
              <a:t>is complete and well developed.</a:t>
            </a:r>
          </a:p>
          <a:p>
            <a:r>
              <a:rPr lang="en-US" sz="3200" dirty="0">
                <a:solidFill>
                  <a:schemeClr val="tx2"/>
                </a:solidFill>
              </a:rPr>
              <a:t>Mouth</a:t>
            </a:r>
            <a:r>
              <a:rPr lang="en-US" sz="3200" dirty="0"/>
              <a:t> are modified for chewing, biting, sponging, piercing, siphoning.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Excretion </a:t>
            </a:r>
            <a:r>
              <a:rPr lang="en-US" sz="3200" dirty="0"/>
              <a:t>takes place as a rule by means </a:t>
            </a:r>
            <a:r>
              <a:rPr lang="en-US" sz="3200" dirty="0" err="1">
                <a:solidFill>
                  <a:srgbClr val="00B0F0"/>
                </a:solidFill>
              </a:rPr>
              <a:t>Malphigian</a:t>
            </a:r>
            <a:r>
              <a:rPr lang="en-US" sz="3200" dirty="0">
                <a:solidFill>
                  <a:srgbClr val="00B0F0"/>
                </a:solidFill>
              </a:rPr>
              <a:t> tubules </a:t>
            </a:r>
            <a:r>
              <a:rPr lang="en-US" sz="3200" dirty="0"/>
              <a:t>(in terrestrial form).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Sexes </a:t>
            </a:r>
            <a:r>
              <a:rPr lang="en-US" sz="3200" dirty="0"/>
              <a:t>are separate.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Fertilization</a:t>
            </a:r>
            <a:r>
              <a:rPr lang="en-US" sz="3200" dirty="0"/>
              <a:t> is internal or external.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8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Internal structure of arthropods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50" y="2345160"/>
            <a:ext cx="605874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272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451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Lecture 13</vt:lpstr>
      <vt:lpstr>MEDICAL ARAHNOENTOMOLOGY </vt:lpstr>
      <vt:lpstr>Medical interest of Arthropods</vt:lpstr>
      <vt:lpstr>General characteristics </vt:lpstr>
      <vt:lpstr>General characteristics </vt:lpstr>
      <vt:lpstr>Презентация PowerPoint</vt:lpstr>
      <vt:lpstr>Презентация PowerPoint</vt:lpstr>
      <vt:lpstr>Презентация PowerPoint</vt:lpstr>
      <vt:lpstr>Internal structure of arthropods</vt:lpstr>
      <vt:lpstr>Life cycle  (metamorphosis)</vt:lpstr>
      <vt:lpstr>Life cycle  (metamorphosis)</vt:lpstr>
      <vt:lpstr>Презентация PowerPoint</vt:lpstr>
      <vt:lpstr>General characteristic of different classes of arthropods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2018-03-28T20:20:44Z</dcterms:created>
  <dcterms:modified xsi:type="dcterms:W3CDTF">2019-04-24T21:07:36Z</dcterms:modified>
</cp:coreProperties>
</file>