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70" r:id="rId1"/>
  </p:sldMasterIdLst>
  <p:notesMasterIdLst>
    <p:notesMasterId r:id="rId52"/>
  </p:notesMasterIdLst>
  <p:handoutMasterIdLst>
    <p:handoutMasterId r:id="rId53"/>
  </p:handoutMasterIdLst>
  <p:sldIdLst>
    <p:sldId id="292" r:id="rId2"/>
    <p:sldId id="374" r:id="rId3"/>
    <p:sldId id="713" r:id="rId4"/>
    <p:sldId id="717" r:id="rId5"/>
    <p:sldId id="745" r:id="rId6"/>
    <p:sldId id="763" r:id="rId7"/>
    <p:sldId id="746" r:id="rId8"/>
    <p:sldId id="747" r:id="rId9"/>
    <p:sldId id="753" r:id="rId10"/>
    <p:sldId id="749" r:id="rId11"/>
    <p:sldId id="750" r:id="rId12"/>
    <p:sldId id="751" r:id="rId13"/>
    <p:sldId id="757" r:id="rId14"/>
    <p:sldId id="766" r:id="rId15"/>
    <p:sldId id="752" r:id="rId16"/>
    <p:sldId id="767" r:id="rId17"/>
    <p:sldId id="742" r:id="rId18"/>
    <p:sldId id="755" r:id="rId19"/>
    <p:sldId id="754" r:id="rId20"/>
    <p:sldId id="761" r:id="rId21"/>
    <p:sldId id="756" r:id="rId22"/>
    <p:sldId id="758" r:id="rId23"/>
    <p:sldId id="759" r:id="rId24"/>
    <p:sldId id="760" r:id="rId25"/>
    <p:sldId id="721" r:id="rId26"/>
    <p:sldId id="723" r:id="rId27"/>
    <p:sldId id="724" r:id="rId28"/>
    <p:sldId id="768" r:id="rId29"/>
    <p:sldId id="769" r:id="rId30"/>
    <p:sldId id="762" r:id="rId31"/>
    <p:sldId id="725" r:id="rId32"/>
    <p:sldId id="726" r:id="rId33"/>
    <p:sldId id="764" r:id="rId34"/>
    <p:sldId id="727" r:id="rId35"/>
    <p:sldId id="730" r:id="rId36"/>
    <p:sldId id="735" r:id="rId37"/>
    <p:sldId id="736" r:id="rId38"/>
    <p:sldId id="737" r:id="rId39"/>
    <p:sldId id="738" r:id="rId40"/>
    <p:sldId id="739" r:id="rId41"/>
    <p:sldId id="740" r:id="rId42"/>
    <p:sldId id="770" r:id="rId43"/>
    <p:sldId id="771" r:id="rId44"/>
    <p:sldId id="696" r:id="rId45"/>
    <p:sldId id="700" r:id="rId46"/>
    <p:sldId id="702" r:id="rId47"/>
    <p:sldId id="772" r:id="rId48"/>
    <p:sldId id="774" r:id="rId49"/>
    <p:sldId id="498" r:id="rId50"/>
    <p:sldId id="773" r:id="rId51"/>
  </p:sldIdLst>
  <p:sldSz cx="9144000" cy="6858000" type="screen4x3"/>
  <p:notesSz cx="9942513" cy="6815138"/>
  <p:embeddedFontLst>
    <p:embeddedFont>
      <p:font typeface="Calibri" panose="020F0502020204030204" pitchFamily="34" charset="0"/>
      <p:regular r:id="rId54"/>
      <p:bold r:id="rId55"/>
      <p:italic r:id="rId56"/>
      <p:boldItalic r:id="rId57"/>
    </p:embeddedFont>
  </p:embeddedFontLst>
  <p:custDataLst>
    <p:tags r:id="rId58"/>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7"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1547B6"/>
    <a:srgbClr val="1547B7"/>
    <a:srgbClr val="FFFF99"/>
    <a:srgbClr val="003399"/>
    <a:srgbClr val="993300"/>
    <a:srgbClr val="0959B2"/>
    <a:srgbClr val="F8C301"/>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01" autoAdjust="0"/>
  </p:normalViewPr>
  <p:slideViewPr>
    <p:cSldViewPr showGuides="1">
      <p:cViewPr varScale="1">
        <p:scale>
          <a:sx n="98" d="100"/>
          <a:sy n="98" d="100"/>
        </p:scale>
        <p:origin x="-2004" y="-3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123" d="100"/>
          <a:sy n="123" d="100"/>
        </p:scale>
        <p:origin x="1638" y="108"/>
      </p:cViewPr>
      <p:guideLst>
        <p:guide orient="horz" pos="2147"/>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308476" cy="341313"/>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sz="quarter" idx="1"/>
          </p:nvPr>
        </p:nvSpPr>
        <p:spPr bwMode="auto">
          <a:xfrm>
            <a:off x="4972050" y="6410326"/>
            <a:ext cx="2119313" cy="288925"/>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algn="r" eaLnBrk="1" hangingPunct="1">
              <a:defRPr sz="800">
                <a:latin typeface="Arial" charset="0"/>
              </a:defRPr>
            </a:lvl1pPr>
          </a:lstStyle>
          <a:p>
            <a:pPr>
              <a:defRPr/>
            </a:pPr>
            <a:endParaRPr lang="ru-RU"/>
          </a:p>
          <a:p>
            <a:pPr>
              <a:defRPr/>
            </a:pPr>
            <a:fld id="{AEB04FC8-ED15-4127-9AB7-A94C780658F7}" type="datetime8">
              <a:rPr lang="ru-RU"/>
              <a:pPr>
                <a:defRPr/>
              </a:pPr>
              <a:t>09.01.2021 17:17</a:t>
            </a:fld>
            <a:endParaRPr lang="ru-RU"/>
          </a:p>
        </p:txBody>
      </p:sp>
      <p:sp>
        <p:nvSpPr>
          <p:cNvPr id="3076" name="Rectangle 4"/>
          <p:cNvSpPr>
            <a:spLocks noGrp="1" noChangeArrowheads="1"/>
          </p:cNvSpPr>
          <p:nvPr>
            <p:ph type="ftr" sz="quarter" idx="2"/>
          </p:nvPr>
        </p:nvSpPr>
        <p:spPr bwMode="auto">
          <a:xfrm>
            <a:off x="1082676" y="6359525"/>
            <a:ext cx="388937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eaLnBrk="1" hangingPunct="1">
              <a:defRPr sz="1000">
                <a:latin typeface="Arial" charset="0"/>
              </a:defRPr>
            </a:lvl1pPr>
          </a:lstStyle>
          <a:p>
            <a:pPr>
              <a:defRPr/>
            </a:pPr>
            <a:r>
              <a:rPr lang="ru-RU" smtClean="0"/>
              <a:t>Методология воспитания</a:t>
            </a:r>
            <a:endParaRPr lang="ru-RU"/>
          </a:p>
        </p:txBody>
      </p:sp>
      <p:sp>
        <p:nvSpPr>
          <p:cNvPr id="3077" name="Rectangle 5"/>
          <p:cNvSpPr>
            <a:spLocks noGrp="1" noChangeArrowheads="1"/>
          </p:cNvSpPr>
          <p:nvPr>
            <p:ph type="sldNum" sz="quarter" idx="3"/>
          </p:nvPr>
        </p:nvSpPr>
        <p:spPr bwMode="auto">
          <a:xfrm>
            <a:off x="7550151" y="6359525"/>
            <a:ext cx="138112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algn="r" eaLnBrk="1" hangingPunct="1">
              <a:defRPr sz="1200" smtClean="0"/>
            </a:lvl1pPr>
          </a:lstStyle>
          <a:p>
            <a:pPr>
              <a:defRPr/>
            </a:pPr>
            <a:r>
              <a:rPr lang="ru-RU" altLang="ru-RU"/>
              <a:t>Стр. </a:t>
            </a:r>
            <a:fld id="{99928758-4F46-4BB8-87D0-608546AA7D70}" type="slidenum">
              <a:rPr lang="ru-RU" altLang="ru-RU"/>
              <a:pPr>
                <a:defRPr/>
              </a:pPr>
              <a:t>‹#›</a:t>
            </a:fld>
            <a:endParaRPr lang="ru-RU" altLang="ru-RU"/>
          </a:p>
        </p:txBody>
      </p:sp>
    </p:spTree>
    <p:extLst>
      <p:ext uri="{BB962C8B-B14F-4D97-AF65-F5344CB8AC3E}">
        <p14:creationId xmlns:p14="http://schemas.microsoft.com/office/powerpoint/2010/main" val="2828798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7171" name="Rectangle 3"/>
          <p:cNvSpPr>
            <a:spLocks noGrp="1" noRot="1" noChangeAspect="1" noChangeArrowheads="1" noTextEdit="1"/>
          </p:cNvSpPr>
          <p:nvPr>
            <p:ph type="sldImg" idx="2"/>
          </p:nvPr>
        </p:nvSpPr>
        <p:spPr bwMode="auto">
          <a:xfrm>
            <a:off x="3271838" y="511175"/>
            <a:ext cx="3405187" cy="2554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Grp="1" noChangeArrowheads="1"/>
          </p:cNvSpPr>
          <p:nvPr>
            <p:ph type="body" sz="quarter" idx="3"/>
          </p:nvPr>
        </p:nvSpPr>
        <p:spPr bwMode="auto">
          <a:xfrm>
            <a:off x="1323977" y="3236913"/>
            <a:ext cx="7294562" cy="3067050"/>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1" name="Rectangle 5"/>
          <p:cNvSpPr>
            <a:spLocks noGrp="1" noChangeArrowheads="1"/>
          </p:cNvSpPr>
          <p:nvPr>
            <p:ph type="dt" idx="1"/>
          </p:nvPr>
        </p:nvSpPr>
        <p:spPr bwMode="auto">
          <a:xfrm>
            <a:off x="5634039"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4102" name="Rectangle 6"/>
          <p:cNvSpPr>
            <a:spLocks noGrp="1" noChangeArrowheads="1"/>
          </p:cNvSpPr>
          <p:nvPr>
            <p:ph type="ftr" sz="quarter" idx="4"/>
          </p:nvPr>
        </p:nvSpPr>
        <p:spPr bwMode="auto">
          <a:xfrm>
            <a:off x="1"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eaLnBrk="0" hangingPunct="0">
              <a:defRPr sz="1200">
                <a:latin typeface="Times New Roman" pitchFamily="18" charset="0"/>
              </a:defRPr>
            </a:lvl1pPr>
          </a:lstStyle>
          <a:p>
            <a:pPr>
              <a:defRPr/>
            </a:pPr>
            <a:r>
              <a:rPr lang="ru-RU" smtClean="0"/>
              <a:t>Методология воспитания</a:t>
            </a:r>
            <a:endParaRPr lang="ru-RU"/>
          </a:p>
        </p:txBody>
      </p:sp>
      <p:sp>
        <p:nvSpPr>
          <p:cNvPr id="4103" name="Rectangle 7"/>
          <p:cNvSpPr>
            <a:spLocks noGrp="1" noChangeArrowheads="1"/>
          </p:cNvSpPr>
          <p:nvPr>
            <p:ph type="sldNum" sz="quarter" idx="5"/>
          </p:nvPr>
        </p:nvSpPr>
        <p:spPr bwMode="auto">
          <a:xfrm>
            <a:off x="5634039"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FA3A3332-FDB5-4BC3-8DB5-AE92543385B2}" type="slidenum">
              <a:rPr lang="ru-RU" altLang="ru-RU"/>
              <a:pPr>
                <a:defRPr/>
              </a:pPr>
              <a:t>‹#›</a:t>
            </a:fld>
            <a:endParaRPr lang="ru-RU" altLang="ru-RU"/>
          </a:p>
        </p:txBody>
      </p:sp>
    </p:spTree>
    <p:extLst>
      <p:ext uri="{BB962C8B-B14F-4D97-AF65-F5344CB8AC3E}">
        <p14:creationId xmlns:p14="http://schemas.microsoft.com/office/powerpoint/2010/main" val="2191962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1</a:t>
            </a:fld>
            <a:endParaRPr lang="ru-RU" altLang="ru-RU"/>
          </a:p>
        </p:txBody>
      </p:sp>
    </p:spTree>
    <p:extLst>
      <p:ext uri="{BB962C8B-B14F-4D97-AF65-F5344CB8AC3E}">
        <p14:creationId xmlns:p14="http://schemas.microsoft.com/office/powerpoint/2010/main" val="8467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a:t>
            </a:fld>
            <a:endParaRPr lang="ru-RU" altLang="ru-RU"/>
          </a:p>
        </p:txBody>
      </p:sp>
    </p:spTree>
    <p:extLst>
      <p:ext uri="{BB962C8B-B14F-4D97-AF65-F5344CB8AC3E}">
        <p14:creationId xmlns:p14="http://schemas.microsoft.com/office/powerpoint/2010/main" val="295556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3</a:t>
            </a:fld>
            <a:endParaRPr lang="ru-RU" altLang="ru-RU"/>
          </a:p>
        </p:txBody>
      </p:sp>
    </p:spTree>
    <p:extLst>
      <p:ext uri="{BB962C8B-B14F-4D97-AF65-F5344CB8AC3E}">
        <p14:creationId xmlns:p14="http://schemas.microsoft.com/office/powerpoint/2010/main" val="97690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5</a:t>
            </a:fld>
            <a:endParaRPr lang="ru-RU" altLang="ru-RU"/>
          </a:p>
        </p:txBody>
      </p:sp>
    </p:spTree>
    <p:extLst>
      <p:ext uri="{BB962C8B-B14F-4D97-AF65-F5344CB8AC3E}">
        <p14:creationId xmlns:p14="http://schemas.microsoft.com/office/powerpoint/2010/main" val="170312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6</a:t>
            </a:fld>
            <a:endParaRPr lang="ru-RU" altLang="ru-RU"/>
          </a:p>
        </p:txBody>
      </p:sp>
    </p:spTree>
    <p:extLst>
      <p:ext uri="{BB962C8B-B14F-4D97-AF65-F5344CB8AC3E}">
        <p14:creationId xmlns:p14="http://schemas.microsoft.com/office/powerpoint/2010/main" val="362556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10</a:t>
            </a:fld>
            <a:endParaRPr lang="ru-RU" altLang="ru-RU"/>
          </a:p>
        </p:txBody>
      </p:sp>
    </p:spTree>
    <p:extLst>
      <p:ext uri="{BB962C8B-B14F-4D97-AF65-F5344CB8AC3E}">
        <p14:creationId xmlns:p14="http://schemas.microsoft.com/office/powerpoint/2010/main" val="51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22</a:t>
            </a:fld>
            <a:endParaRPr lang="ru-RU" altLang="ru-RU"/>
          </a:p>
        </p:txBody>
      </p:sp>
    </p:spTree>
    <p:extLst>
      <p:ext uri="{BB962C8B-B14F-4D97-AF65-F5344CB8AC3E}">
        <p14:creationId xmlns:p14="http://schemas.microsoft.com/office/powerpoint/2010/main" val="94782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43</a:t>
            </a:fld>
            <a:endParaRPr lang="ru-RU" altLang="ru-RU"/>
          </a:p>
        </p:txBody>
      </p:sp>
    </p:spTree>
    <p:extLst>
      <p:ext uri="{BB962C8B-B14F-4D97-AF65-F5344CB8AC3E}">
        <p14:creationId xmlns:p14="http://schemas.microsoft.com/office/powerpoint/2010/main" val="399711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49</a:t>
            </a:fld>
            <a:endParaRPr lang="ru-RU" altLang="ru-RU"/>
          </a:p>
        </p:txBody>
      </p:sp>
    </p:spTree>
    <p:extLst>
      <p:ext uri="{BB962C8B-B14F-4D97-AF65-F5344CB8AC3E}">
        <p14:creationId xmlns:p14="http://schemas.microsoft.com/office/powerpoint/2010/main" val="35683420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1"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1" indent="0" algn="ctr">
              <a:buNone/>
              <a:defRPr>
                <a:solidFill>
                  <a:schemeClr val="tx1">
                    <a:tint val="75000"/>
                  </a:schemeClr>
                </a:solidFill>
              </a:defRPr>
            </a:lvl3pPr>
            <a:lvl4pPr marL="1371481" indent="0" algn="ctr">
              <a:buNone/>
              <a:defRPr>
                <a:solidFill>
                  <a:schemeClr val="tx1">
                    <a:tint val="75000"/>
                  </a:schemeClr>
                </a:solidFill>
              </a:defRPr>
            </a:lvl4pPr>
            <a:lvl5pPr marL="1828642" indent="0" algn="ctr">
              <a:buNone/>
              <a:defRPr>
                <a:solidFill>
                  <a:schemeClr val="tx1">
                    <a:tint val="75000"/>
                  </a:schemeClr>
                </a:solidFill>
              </a:defRPr>
            </a:lvl5pPr>
            <a:lvl6pPr marL="2285802" indent="0" algn="ctr">
              <a:buNone/>
              <a:defRPr>
                <a:solidFill>
                  <a:schemeClr val="tx1">
                    <a:tint val="75000"/>
                  </a:schemeClr>
                </a:solidFill>
              </a:defRPr>
            </a:lvl6pPr>
            <a:lvl7pPr marL="2742963" indent="0" algn="ctr">
              <a:buNone/>
              <a:defRPr>
                <a:solidFill>
                  <a:schemeClr val="tx1">
                    <a:tint val="75000"/>
                  </a:schemeClr>
                </a:solidFill>
              </a:defRPr>
            </a:lvl7pPr>
            <a:lvl8pPr marL="3200123" indent="0" algn="ctr">
              <a:buNone/>
              <a:defRPr>
                <a:solidFill>
                  <a:schemeClr val="tx1">
                    <a:tint val="75000"/>
                  </a:schemeClr>
                </a:solidFill>
              </a:defRPr>
            </a:lvl8pPr>
            <a:lvl9pPr marL="36572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840D3-B06D-4AB4-A85B-50212F1A987A}"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E8E89CE-F93A-404E-A6DB-E278FD98BFF9}" type="slidenum">
              <a:rPr lang="ru-RU" altLang="ru-RU"/>
              <a:pPr>
                <a:defRPr/>
              </a:pPr>
              <a:t>‹#›</a:t>
            </a:fld>
            <a:endParaRPr lang="ru-RU" altLang="ru-RU"/>
          </a:p>
        </p:txBody>
      </p:sp>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7384"/>
            <a:ext cx="9144000" cy="1057275"/>
          </a:xfrm>
          <a:prstGeom prst="rect">
            <a:avLst/>
          </a:prstGeom>
        </p:spPr>
      </p:pic>
      <p:pic>
        <p:nvPicPr>
          <p:cNvPr id="8" name="Рисунок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085184"/>
            <a:ext cx="4602863" cy="1771945"/>
          </a:xfrm>
          <a:prstGeom prst="rect">
            <a:avLst/>
          </a:prstGeom>
        </p:spPr>
      </p:pic>
    </p:spTree>
    <p:extLst>
      <p:ext uri="{BB962C8B-B14F-4D97-AF65-F5344CB8AC3E}">
        <p14:creationId xmlns:p14="http://schemas.microsoft.com/office/powerpoint/2010/main" val="3424442409"/>
      </p:ext>
    </p:extLst>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ABE533-804D-42C1-960A-58829F29D8C5}"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5ED13D29-10CF-450B-B7C6-EE9F6DFCCE8C}" type="slidenum">
              <a:rPr lang="ru-RU" altLang="ru-RU"/>
              <a:pPr>
                <a:defRPr/>
              </a:pPr>
              <a:t>‹#›</a:t>
            </a:fld>
            <a:endParaRPr lang="ru-RU" altLang="ru-RU"/>
          </a:p>
        </p:txBody>
      </p:sp>
    </p:spTree>
    <p:extLst>
      <p:ext uri="{BB962C8B-B14F-4D97-AF65-F5344CB8AC3E}">
        <p14:creationId xmlns:p14="http://schemas.microsoft.com/office/powerpoint/2010/main" val="403608892"/>
      </p:ext>
    </p:extLst>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1C51A-0E11-476D-95CB-D749B160769B}"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DB07351-CBB4-45E7-A6F2-B957FB5BA6B1}" type="slidenum">
              <a:rPr lang="ru-RU" altLang="ru-RU"/>
              <a:pPr>
                <a:defRPr/>
              </a:pPr>
              <a:t>‹#›</a:t>
            </a:fld>
            <a:endParaRPr lang="ru-RU" altLang="ru-RU"/>
          </a:p>
        </p:txBody>
      </p:sp>
    </p:spTree>
    <p:extLst>
      <p:ext uri="{BB962C8B-B14F-4D97-AF65-F5344CB8AC3E}">
        <p14:creationId xmlns:p14="http://schemas.microsoft.com/office/powerpoint/2010/main" val="1695084295"/>
      </p:ext>
    </p:extLst>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163" y="4572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73163" y="1981200"/>
            <a:ext cx="7772400" cy="4114800"/>
          </a:xfrm>
        </p:spPr>
        <p:txBody>
          <a:bodyPr>
            <a:normAutofit/>
          </a:bodyPr>
          <a:lstStyle/>
          <a:p>
            <a:pPr lvl="0"/>
            <a:endParaRPr lang="ru-RU" noProof="0"/>
          </a:p>
        </p:txBody>
      </p:sp>
      <p:sp>
        <p:nvSpPr>
          <p:cNvPr id="4" name="Нижний колонтитул 3"/>
          <p:cNvSpPr>
            <a:spLocks noGrp="1"/>
          </p:cNvSpPr>
          <p:nvPr>
            <p:ph type="ftr" sz="quarter" idx="10"/>
          </p:nvPr>
        </p:nvSpPr>
        <p:spPr>
          <a:xfrm>
            <a:off x="1219200" y="6248400"/>
            <a:ext cx="2819400" cy="457200"/>
          </a:xfrm>
        </p:spPr>
        <p:txBody>
          <a:bodyPr/>
          <a:lstStyle>
            <a:lvl1pPr>
              <a:defRPr smtClean="0"/>
            </a:lvl1pPr>
          </a:lstStyle>
          <a:p>
            <a:pPr>
              <a:defRPr/>
            </a:pPr>
            <a:r>
              <a:rPr lang="ru-RU" smtClean="0"/>
              <a:t>Методология воспитания: воспитание Человека</a:t>
            </a:r>
            <a:endParaRPr lang="ru-RU"/>
          </a:p>
        </p:txBody>
      </p:sp>
      <p:sp>
        <p:nvSpPr>
          <p:cNvPr id="5" name="Номер слайда 4"/>
          <p:cNvSpPr>
            <a:spLocks noGrp="1"/>
          </p:cNvSpPr>
          <p:nvPr>
            <p:ph type="sldNum" sz="quarter" idx="11"/>
          </p:nvPr>
        </p:nvSpPr>
        <p:spPr>
          <a:xfrm>
            <a:off x="7010400" y="6248400"/>
            <a:ext cx="1905000" cy="457200"/>
          </a:xfrm>
        </p:spPr>
        <p:txBody>
          <a:bodyPr/>
          <a:lstStyle>
            <a:lvl1pPr>
              <a:defRPr smtClean="0"/>
            </a:lvl1pPr>
          </a:lstStyle>
          <a:p>
            <a:pPr>
              <a:defRPr/>
            </a:pPr>
            <a:fld id="{E1365E51-4D49-425B-9A25-BF29158CF463}" type="slidenum">
              <a:rPr lang="ru-RU" altLang="ru-RU"/>
              <a:pPr>
                <a:defRPr/>
              </a:pPr>
              <a:t>‹#›</a:t>
            </a:fld>
            <a:endParaRPr lang="ru-RU" altLang="ru-RU"/>
          </a:p>
        </p:txBody>
      </p:sp>
    </p:spTree>
    <p:extLst>
      <p:ext uri="{BB962C8B-B14F-4D97-AF65-F5344CB8AC3E}">
        <p14:creationId xmlns:p14="http://schemas.microsoft.com/office/powerpoint/2010/main" val="36313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90501"/>
            <a:ext cx="7010400" cy="1527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00200" y="1916113"/>
            <a:ext cx="3429000" cy="41148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181600" y="1916113"/>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3491880" y="6356350"/>
            <a:ext cx="951384" cy="365125"/>
          </a:xfrm>
          <a:ln/>
        </p:spPr>
        <p:txBody>
          <a:bodyPr/>
          <a:lstStyle>
            <a:lvl1pPr>
              <a:defRPr sz="1100">
                <a:solidFill>
                  <a:srgbClr val="1547B6"/>
                </a:solidFill>
              </a:defRPr>
            </a:lvl1pPr>
          </a:lstStyle>
          <a:p>
            <a:pPr>
              <a:defRPr/>
            </a:pPr>
            <a:fld id="{58DD93BF-5D2C-4EEE-B110-1A7C89C4C75C}" type="datetime1">
              <a:rPr lang="ru-RU" smtClean="0"/>
              <a:pPr>
                <a:defRPr/>
              </a:pPr>
              <a:t>09.01.2021</a:t>
            </a:fld>
            <a:endParaRPr lang="ru-RU" dirty="0"/>
          </a:p>
        </p:txBody>
      </p:sp>
      <p:sp>
        <p:nvSpPr>
          <p:cNvPr id="6" name="Rectangle 5"/>
          <p:cNvSpPr>
            <a:spLocks noGrp="1" noChangeArrowheads="1"/>
          </p:cNvSpPr>
          <p:nvPr>
            <p:ph type="ftr" sz="quarter" idx="11"/>
          </p:nvPr>
        </p:nvSpPr>
        <p:spPr>
          <a:xfrm>
            <a:off x="4499992" y="6356350"/>
            <a:ext cx="3615680" cy="365125"/>
          </a:xfrm>
          <a:ln/>
        </p:spPr>
        <p:txBody>
          <a:bodyPr/>
          <a:lstStyle>
            <a:lvl1pPr>
              <a:defRPr sz="1100">
                <a:solidFill>
                  <a:srgbClr val="1547B6"/>
                </a:solidFill>
              </a:defRPr>
            </a:lvl1pPr>
          </a:lstStyle>
          <a:p>
            <a:pPr>
              <a:defRPr/>
            </a:pPr>
            <a:r>
              <a:rPr lang="ru-RU" smtClean="0"/>
              <a:t>Методология воспитания: воспитание Человека</a:t>
            </a:r>
            <a:endParaRPr lang="ru-RU" dirty="0"/>
          </a:p>
        </p:txBody>
      </p:sp>
      <p:sp>
        <p:nvSpPr>
          <p:cNvPr id="7" name="Rectangle 6"/>
          <p:cNvSpPr>
            <a:spLocks noGrp="1" noChangeArrowheads="1"/>
          </p:cNvSpPr>
          <p:nvPr>
            <p:ph type="sldNum" sz="quarter" idx="12"/>
          </p:nvPr>
        </p:nvSpPr>
        <p:spPr>
          <a:ln/>
        </p:spPr>
        <p:txBody>
          <a:bodyPr/>
          <a:lstStyle>
            <a:lvl1pPr>
              <a:defRPr sz="1100">
                <a:solidFill>
                  <a:srgbClr val="1547B6"/>
                </a:solidFill>
              </a:defRPr>
            </a:lvl1pPr>
          </a:lstStyle>
          <a:p>
            <a:pPr>
              <a:defRPr/>
            </a:pPr>
            <a:fld id="{2C5BE45E-C9BB-4AE1-A083-5243A426338E}" type="slidenum">
              <a:rPr lang="ru-RU" altLang="ru-RU" smtClean="0"/>
              <a:pPr>
                <a:defRPr/>
              </a:pPr>
              <a:t>‹#›</a:t>
            </a:fld>
            <a:endParaRPr lang="ru-RU" altLang="ru-RU" dirty="0"/>
          </a:p>
        </p:txBody>
      </p:sp>
    </p:spTree>
    <p:extLst>
      <p:ext uri="{BB962C8B-B14F-4D97-AF65-F5344CB8AC3E}">
        <p14:creationId xmlns:p14="http://schemas.microsoft.com/office/powerpoint/2010/main" val="2921424052"/>
      </p:ext>
    </p:extLst>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8478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507559" y="6520259"/>
            <a:ext cx="1023392" cy="365125"/>
          </a:xfrm>
        </p:spPr>
        <p:txBody>
          <a:bodyPr/>
          <a:lstStyle>
            <a:lvl1pPr algn="r">
              <a:defRPr>
                <a:solidFill>
                  <a:srgbClr val="1547B6"/>
                </a:solidFill>
              </a:defRPr>
            </a:lvl1p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587679" y="6520259"/>
            <a:ext cx="3543672" cy="365125"/>
          </a:xfrm>
        </p:spPr>
        <p:txBody>
          <a:bodyPr/>
          <a:lstStyle>
            <a:lvl1pPr>
              <a:defRPr>
                <a:solidFill>
                  <a:srgbClr val="1547B6"/>
                </a:solidFill>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solidFill>
                  <a:srgbClr val="1547B6"/>
                </a:solidFill>
              </a:defRPr>
            </a:lvl1pPr>
          </a:lstStyle>
          <a:p>
            <a:pPr>
              <a:defRPr/>
            </a:pPr>
            <a:fld id="{9FBCF1D7-8868-465C-B1B9-35D0F7EC2CE5}" type="slidenum">
              <a:rPr lang="ru-RU" altLang="ru-RU" smtClean="0"/>
              <a:pPr>
                <a:defRPr/>
              </a:pPr>
              <a:t>‹#›</a:t>
            </a:fld>
            <a:endParaRPr lang="ru-RU" altLang="ru-RU"/>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5672" y="274638"/>
            <a:ext cx="800639" cy="951285"/>
          </a:xfrm>
          <a:prstGeom prst="rect">
            <a:avLst/>
          </a:prstGeom>
        </p:spPr>
      </p:pic>
      <p:pic>
        <p:nvPicPr>
          <p:cNvPr id="9" name="Рисунок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17233"/>
            <a:ext cx="3482824" cy="1340768"/>
          </a:xfrm>
          <a:prstGeom prst="rect">
            <a:avLst/>
          </a:prstGeom>
        </p:spPr>
      </p:pic>
    </p:spTree>
    <p:extLst>
      <p:ext uri="{BB962C8B-B14F-4D97-AF65-F5344CB8AC3E}">
        <p14:creationId xmlns:p14="http://schemas.microsoft.com/office/powerpoint/2010/main" val="617112261"/>
      </p:ext>
    </p:extLst>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1" indent="0">
              <a:buNone/>
              <a:defRPr sz="1400">
                <a:solidFill>
                  <a:schemeClr val="tx1">
                    <a:tint val="75000"/>
                  </a:schemeClr>
                </a:solidFill>
              </a:defRPr>
            </a:lvl4pPr>
            <a:lvl5pPr marL="1828642" indent="0">
              <a:buNone/>
              <a:defRPr sz="1400">
                <a:solidFill>
                  <a:schemeClr val="tx1">
                    <a:tint val="75000"/>
                  </a:schemeClr>
                </a:solidFill>
              </a:defRPr>
            </a:lvl5pPr>
            <a:lvl6pPr marL="2285802" indent="0">
              <a:buNone/>
              <a:defRPr sz="1400">
                <a:solidFill>
                  <a:schemeClr val="tx1">
                    <a:tint val="75000"/>
                  </a:schemeClr>
                </a:solidFill>
              </a:defRPr>
            </a:lvl6pPr>
            <a:lvl7pPr marL="2742963" indent="0">
              <a:buNone/>
              <a:defRPr sz="1400">
                <a:solidFill>
                  <a:schemeClr val="tx1">
                    <a:tint val="75000"/>
                  </a:schemeClr>
                </a:solidFill>
              </a:defRPr>
            </a:lvl7pPr>
            <a:lvl8pPr marL="3200123" indent="0">
              <a:buNone/>
              <a:defRPr sz="1400">
                <a:solidFill>
                  <a:schemeClr val="tx1">
                    <a:tint val="75000"/>
                  </a:schemeClr>
                </a:solidFill>
              </a:defRPr>
            </a:lvl8pPr>
            <a:lvl9pPr marL="3657284"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99FA7E-F34F-40A5-880F-6F25ABA38237}"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CB64375F-ED4C-4D03-8799-0C32D76C339F}" type="slidenum">
              <a:rPr lang="ru-RU" altLang="ru-RU"/>
              <a:pPr>
                <a:defRPr/>
              </a:pPr>
              <a:t>‹#›</a:t>
            </a:fld>
            <a:endParaRPr lang="ru-RU" altLang="ru-RU"/>
          </a:p>
        </p:txBody>
      </p:sp>
    </p:spTree>
    <p:extLst>
      <p:ext uri="{BB962C8B-B14F-4D97-AF65-F5344CB8AC3E}">
        <p14:creationId xmlns:p14="http://schemas.microsoft.com/office/powerpoint/2010/main" val="1623164614"/>
      </p:ext>
    </p:extLst>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8B5331-8C46-4649-926B-B2D662C2B40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FBA2F5E8-C54E-445A-B000-6A4FB1586BE5}" type="slidenum">
              <a:rPr lang="ru-RU" altLang="ru-RU"/>
              <a:pPr>
                <a:defRPr/>
              </a:pPr>
              <a:t>‹#›</a:t>
            </a:fld>
            <a:endParaRPr lang="ru-RU" altLang="ru-RU"/>
          </a:p>
        </p:txBody>
      </p:sp>
    </p:spTree>
    <p:extLst>
      <p:ext uri="{BB962C8B-B14F-4D97-AF65-F5344CB8AC3E}">
        <p14:creationId xmlns:p14="http://schemas.microsoft.com/office/powerpoint/2010/main" val="770913457"/>
      </p:ext>
    </p:extLst>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E5E44D-7229-4064-ADAA-F07CA8E832DC}" type="datetime1">
              <a:rPr lang="ru-RU" smtClean="0"/>
              <a:pPr>
                <a:defRPr/>
              </a:pPr>
              <a:t>09.01.2021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9" name="Номер слайда 5"/>
          <p:cNvSpPr>
            <a:spLocks noGrp="1"/>
          </p:cNvSpPr>
          <p:nvPr>
            <p:ph type="sldNum" sz="quarter" idx="12"/>
          </p:nvPr>
        </p:nvSpPr>
        <p:spPr/>
        <p:txBody>
          <a:bodyPr/>
          <a:lstStyle>
            <a:lvl1pPr>
              <a:defRPr/>
            </a:lvl1pPr>
          </a:lstStyle>
          <a:p>
            <a:pPr>
              <a:defRPr/>
            </a:pPr>
            <a:fld id="{5534A7CA-B78E-4D6F-AE25-9781E1DB1748}" type="slidenum">
              <a:rPr lang="ru-RU" altLang="ru-RU"/>
              <a:pPr>
                <a:defRPr/>
              </a:pPr>
              <a:t>‹#›</a:t>
            </a:fld>
            <a:endParaRPr lang="ru-RU" altLang="ru-RU"/>
          </a:p>
        </p:txBody>
      </p:sp>
    </p:spTree>
    <p:extLst>
      <p:ext uri="{BB962C8B-B14F-4D97-AF65-F5344CB8AC3E}">
        <p14:creationId xmlns:p14="http://schemas.microsoft.com/office/powerpoint/2010/main" val="3584315406"/>
      </p:ext>
    </p:extLst>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1C23A4-58AA-4E16-B26A-2C07981CF83A}" type="datetime1">
              <a:rPr lang="ru-RU" smtClean="0"/>
              <a:pPr>
                <a:defRPr/>
              </a:pPr>
              <a:t>09.01.2021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5" name="Номер слайда 5"/>
          <p:cNvSpPr>
            <a:spLocks noGrp="1"/>
          </p:cNvSpPr>
          <p:nvPr>
            <p:ph type="sldNum" sz="quarter" idx="12"/>
          </p:nvPr>
        </p:nvSpPr>
        <p:spPr/>
        <p:txBody>
          <a:bodyPr/>
          <a:lstStyle>
            <a:lvl1pPr>
              <a:defRPr/>
            </a:lvl1pPr>
          </a:lstStyle>
          <a:p>
            <a:pPr>
              <a:defRPr/>
            </a:pPr>
            <a:fld id="{19B1DFF5-3B88-4BAB-94B3-0198DC272ECB}" type="slidenum">
              <a:rPr lang="ru-RU" altLang="ru-RU"/>
              <a:pPr>
                <a:defRPr/>
              </a:pPr>
              <a:t>‹#›</a:t>
            </a:fld>
            <a:endParaRPr lang="ru-RU" altLang="ru-RU"/>
          </a:p>
        </p:txBody>
      </p:sp>
    </p:spTree>
    <p:extLst>
      <p:ext uri="{BB962C8B-B14F-4D97-AF65-F5344CB8AC3E}">
        <p14:creationId xmlns:p14="http://schemas.microsoft.com/office/powerpoint/2010/main" val="3955584117"/>
      </p:ext>
    </p:extLst>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0B25A8-13F6-4827-BB2C-D440DA7202F3}" type="datetime1">
              <a:rPr lang="ru-RU" smtClean="0"/>
              <a:pPr>
                <a:defRPr/>
              </a:pPr>
              <a:t>09.01.2021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4" name="Номер слайда 5"/>
          <p:cNvSpPr>
            <a:spLocks noGrp="1"/>
          </p:cNvSpPr>
          <p:nvPr>
            <p:ph type="sldNum" sz="quarter" idx="12"/>
          </p:nvPr>
        </p:nvSpPr>
        <p:spPr/>
        <p:txBody>
          <a:bodyPr/>
          <a:lstStyle>
            <a:lvl1pPr>
              <a:defRPr/>
            </a:lvl1pPr>
          </a:lstStyle>
          <a:p>
            <a:pPr>
              <a:defRPr/>
            </a:pPr>
            <a:fld id="{F98D222F-EF81-4B23-B631-32788856FB1C}" type="slidenum">
              <a:rPr lang="ru-RU" altLang="ru-RU"/>
              <a:pPr>
                <a:defRPr/>
              </a:pPr>
              <a:t>‹#›</a:t>
            </a:fld>
            <a:endParaRPr lang="ru-RU" altLang="ru-RU"/>
          </a:p>
        </p:txBody>
      </p:sp>
    </p:spTree>
    <p:extLst>
      <p:ext uri="{BB962C8B-B14F-4D97-AF65-F5344CB8AC3E}">
        <p14:creationId xmlns:p14="http://schemas.microsoft.com/office/powerpoint/2010/main" val="2047138408"/>
      </p:ext>
    </p:extLst>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FD277D-05CC-4FAE-B311-6B750A258AEA}"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E8632FC5-3127-4F8F-8193-2A3DC594601A}" type="slidenum">
              <a:rPr lang="ru-RU" altLang="ru-RU"/>
              <a:pPr>
                <a:defRPr/>
              </a:pPr>
              <a:t>‹#›</a:t>
            </a:fld>
            <a:endParaRPr lang="ru-RU" altLang="ru-RU"/>
          </a:p>
        </p:txBody>
      </p:sp>
    </p:spTree>
    <p:extLst>
      <p:ext uri="{BB962C8B-B14F-4D97-AF65-F5344CB8AC3E}">
        <p14:creationId xmlns:p14="http://schemas.microsoft.com/office/powerpoint/2010/main" val="528618341"/>
      </p:ext>
    </p:extLst>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1" indent="0">
              <a:buNone/>
              <a:defRPr sz="2400"/>
            </a:lvl3pPr>
            <a:lvl4pPr marL="1371481" indent="0">
              <a:buNone/>
              <a:defRPr sz="2000"/>
            </a:lvl4pPr>
            <a:lvl5pPr marL="1828642" indent="0">
              <a:buNone/>
              <a:defRPr sz="2000"/>
            </a:lvl5pPr>
            <a:lvl6pPr marL="2285802" indent="0">
              <a:buNone/>
              <a:defRPr sz="2000"/>
            </a:lvl6pPr>
            <a:lvl7pPr marL="2742963" indent="0">
              <a:buNone/>
              <a:defRPr sz="2000"/>
            </a:lvl7pPr>
            <a:lvl8pPr marL="3200123" indent="0">
              <a:buNone/>
              <a:defRPr sz="2000"/>
            </a:lvl8pPr>
            <a:lvl9pPr marL="3657284"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58115F-475C-4941-80CC-5C6BF2374D4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8788C44B-3B13-4ECE-9958-DF9B583E4E11}" type="slidenum">
              <a:rPr lang="ru-RU" altLang="ru-RU"/>
              <a:pPr>
                <a:defRPr/>
              </a:pPr>
              <a:t>‹#›</a:t>
            </a:fld>
            <a:endParaRPr lang="ru-RU" altLang="ru-RU"/>
          </a:p>
        </p:txBody>
      </p:sp>
    </p:spTree>
    <p:extLst>
      <p:ext uri="{BB962C8B-B14F-4D97-AF65-F5344CB8AC3E}">
        <p14:creationId xmlns:p14="http://schemas.microsoft.com/office/powerpoint/2010/main" val="1595730190"/>
      </p:ext>
    </p:extLst>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199" y="274638"/>
            <a:ext cx="7430783"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ru-RU" altLang="ru-RU" dirty="0" smtClean="0"/>
              <a:t>Образец заголовка</a:t>
            </a:r>
          </a:p>
        </p:txBody>
      </p:sp>
      <p:sp>
        <p:nvSpPr>
          <p:cNvPr id="2051" name="Текст 2"/>
          <p:cNvSpPr>
            <a:spLocks noGrp="1"/>
          </p:cNvSpPr>
          <p:nvPr>
            <p:ph type="body" idx="1"/>
          </p:nvPr>
        </p:nvSpPr>
        <p:spPr bwMode="auto">
          <a:xfrm>
            <a:off x="457200" y="1692276"/>
            <a:ext cx="8229600" cy="45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3491880" y="6520259"/>
            <a:ext cx="1023392" cy="365125"/>
          </a:xfrm>
          <a:prstGeom prst="rect">
            <a:avLst/>
          </a:prstGeom>
        </p:spPr>
        <p:txBody>
          <a:bodyPr vert="horz" lIns="91432" tIns="45716" rIns="91432" bIns="45716" rtlCol="0" anchor="ctr"/>
          <a:lstStyle>
            <a:lvl1pPr algn="l" eaLnBrk="1" hangingPunct="1">
              <a:defRPr sz="1100">
                <a:solidFill>
                  <a:srgbClr val="1547B7"/>
                </a:solidFill>
                <a:latin typeface="Arial" charset="0"/>
              </a:defRPr>
            </a:lvl1pPr>
          </a:lstStyle>
          <a:p>
            <a:pPr>
              <a:defRPr/>
            </a:pPr>
            <a:fld id="{68827B23-F1DA-4F01-8D46-8C7C9C9E3874}" type="datetime1">
              <a:rPr lang="ru-RU" smtClean="0"/>
              <a:pPr>
                <a:defRPr/>
              </a:pPr>
              <a:t>09.01.2021</a:t>
            </a:fld>
            <a:endParaRPr lang="ru-RU" dirty="0"/>
          </a:p>
        </p:txBody>
      </p:sp>
      <p:sp>
        <p:nvSpPr>
          <p:cNvPr id="5" name="Нижний колонтитул 4"/>
          <p:cNvSpPr>
            <a:spLocks noGrp="1"/>
          </p:cNvSpPr>
          <p:nvPr>
            <p:ph type="ftr" sz="quarter" idx="3"/>
          </p:nvPr>
        </p:nvSpPr>
        <p:spPr>
          <a:xfrm>
            <a:off x="4572000" y="6520259"/>
            <a:ext cx="3543672" cy="365125"/>
          </a:xfrm>
          <a:prstGeom prst="rect">
            <a:avLst/>
          </a:prstGeom>
        </p:spPr>
        <p:txBody>
          <a:bodyPr vert="horz" lIns="91432" tIns="45716" rIns="91432" bIns="45716" rtlCol="0" anchor="ctr"/>
          <a:lstStyle>
            <a:lvl1pPr algn="ctr" eaLnBrk="1" hangingPunct="1">
              <a:defRPr sz="1100" smtClean="0">
                <a:solidFill>
                  <a:srgbClr val="1547B7"/>
                </a:solidFill>
                <a:latin typeface="Arial" charset="0"/>
              </a:defRPr>
            </a:lvl1p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4"/>
          </p:nvPr>
        </p:nvSpPr>
        <p:spPr>
          <a:xfrm>
            <a:off x="8172400" y="6520259"/>
            <a:ext cx="5144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1200" b="1" smtClean="0">
                <a:solidFill>
                  <a:srgbClr val="1547B7"/>
                </a:solidFill>
              </a:defRPr>
            </a:lvl1pPr>
          </a:lstStyle>
          <a:p>
            <a:pPr>
              <a:defRPr/>
            </a:pPr>
            <a:fld id="{02786723-4739-4497-A3C3-7BA6394FF495}"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1" r:id="rId12"/>
    <p:sldLayoutId id="2147484172" r:id="rId13"/>
  </p:sldLayoutIdLst>
  <p:transition>
    <p:cover dir="lu"/>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82"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4"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2"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3" algn="l" defTabSz="914321" rtl="0" eaLnBrk="1" latinLnBrk="0" hangingPunct="1">
        <a:defRPr sz="1800" kern="1200">
          <a:solidFill>
            <a:schemeClr val="tx1"/>
          </a:solidFill>
          <a:latin typeface="+mn-lt"/>
          <a:ea typeface="+mn-ea"/>
          <a:cs typeface="+mn-cs"/>
        </a:defRPr>
      </a:lvl7pPr>
      <a:lvl8pPr marL="3200123" algn="l" defTabSz="914321" rtl="0" eaLnBrk="1" latinLnBrk="0" hangingPunct="1">
        <a:defRPr sz="1800" kern="1200">
          <a:solidFill>
            <a:schemeClr val="tx1"/>
          </a:solidFill>
          <a:latin typeface="+mn-lt"/>
          <a:ea typeface="+mn-ea"/>
          <a:cs typeface="+mn-cs"/>
        </a:defRPr>
      </a:lvl8pPr>
      <a:lvl9pPr marL="3657284"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www.studentlibrary.r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1600" dirty="0"/>
              <a:t>ВОЛГОГРАДСКИЙ ГОСУДАРСТВЕННЫЙ МЕДИЦИНСКИЙ УНИВЕРСИТЕТ</a:t>
            </a:r>
            <a:br>
              <a:rPr lang="ru-RU" sz="1600" dirty="0"/>
            </a:br>
            <a:r>
              <a:rPr lang="ru-RU" sz="1600" dirty="0">
                <a:ea typeface="Calibri" pitchFamily="34" charset="0"/>
                <a:cs typeface="Times New Roman" pitchFamily="18" charset="0"/>
              </a:rPr>
              <a:t>КАФЕДРА</a:t>
            </a:r>
            <a:r>
              <a:rPr lang="ru-RU" sz="1600" dirty="0">
                <a:solidFill>
                  <a:srgbClr val="7030A0"/>
                </a:solidFill>
                <a:ea typeface="Calibri" pitchFamily="34" charset="0"/>
                <a:cs typeface="Times New Roman" pitchFamily="18" charset="0"/>
              </a:rPr>
              <a:t> </a:t>
            </a:r>
            <a:r>
              <a:rPr lang="ru-RU" sz="1600" dirty="0" smtClean="0">
                <a:ea typeface="Calibri" pitchFamily="34" charset="0"/>
                <a:cs typeface="Times New Roman" pitchFamily="18" charset="0"/>
              </a:rPr>
              <a:t>МЕДИКО-СОЦИАЛЬНЫХ ТЕХНОЛОГИЙ С </a:t>
            </a:r>
            <a:r>
              <a:rPr lang="ru-RU" sz="1600" dirty="0">
                <a:ea typeface="Calibri" pitchFamily="34" charset="0"/>
                <a:cs typeface="Times New Roman" pitchFamily="18" charset="0"/>
              </a:rPr>
              <a:t>КУРСОМ ПЕДАГОГИКИ И ОБРАЗОВАТЕЛЬНЫХ ТЕХНОЛОГИЙ</a:t>
            </a:r>
            <a:r>
              <a:rPr lang="ru-RU" sz="1600" dirty="0"/>
              <a:t> </a:t>
            </a:r>
            <a:r>
              <a:rPr lang="ru-RU" sz="1600" dirty="0" smtClean="0"/>
              <a:t>ДПО</a:t>
            </a:r>
            <a:endParaRPr lang="ru-RU" sz="1600" dirty="0"/>
          </a:p>
        </p:txBody>
      </p:sp>
      <p:sp>
        <p:nvSpPr>
          <p:cNvPr id="3" name="Объект 2"/>
          <p:cNvSpPr>
            <a:spLocks noGrp="1"/>
          </p:cNvSpPr>
          <p:nvPr>
            <p:ph idx="1"/>
          </p:nvPr>
        </p:nvSpPr>
        <p:spPr/>
        <p:txBody>
          <a:bodyPr/>
          <a:lstStyle/>
          <a:p>
            <a:pPr marL="0" indent="0" algn="ctr">
              <a:lnSpc>
                <a:spcPct val="90000"/>
              </a:lnSpc>
              <a:buNone/>
              <a:defRPr/>
            </a:pPr>
            <a:r>
              <a:rPr lang="ru-RU" sz="2800" b="1" dirty="0">
                <a:solidFill>
                  <a:srgbClr val="7030A0"/>
                </a:solidFill>
              </a:rPr>
              <a:t>Лекция </a:t>
            </a:r>
            <a:r>
              <a:rPr lang="ru-RU" sz="2800" b="1" dirty="0" smtClean="0">
                <a:solidFill>
                  <a:srgbClr val="7030A0"/>
                </a:solidFill>
              </a:rPr>
              <a:t>23</a:t>
            </a:r>
            <a:endParaRPr lang="ru-RU" sz="2800" b="1" dirty="0">
              <a:solidFill>
                <a:srgbClr val="7030A0"/>
              </a:solidFill>
            </a:endParaRPr>
          </a:p>
          <a:p>
            <a:pPr marL="0" indent="0" algn="ctr">
              <a:lnSpc>
                <a:spcPct val="90000"/>
              </a:lnSpc>
              <a:buNone/>
              <a:defRPr/>
            </a:pPr>
            <a:r>
              <a:rPr lang="ru-RU" sz="2800" b="1" dirty="0">
                <a:solidFill>
                  <a:srgbClr val="7030A0"/>
                </a:solidFill>
              </a:rPr>
              <a:t>по «Теории социальной работы»</a:t>
            </a:r>
          </a:p>
          <a:p>
            <a:pPr marL="0" indent="0" algn="ctr">
              <a:lnSpc>
                <a:spcPct val="90000"/>
              </a:lnSpc>
              <a:buNone/>
              <a:defRPr/>
            </a:pPr>
            <a:r>
              <a:rPr lang="ru-RU" sz="2800" b="1" dirty="0">
                <a:solidFill>
                  <a:srgbClr val="7030A0"/>
                </a:solidFill>
              </a:rPr>
              <a:t> для студентов </a:t>
            </a:r>
            <a:r>
              <a:rPr lang="ru-RU" sz="2800" b="1" dirty="0" smtClean="0">
                <a:solidFill>
                  <a:srgbClr val="7030A0"/>
                </a:solidFill>
              </a:rPr>
              <a:t>2 курса отделения</a:t>
            </a:r>
            <a:endParaRPr lang="ru-RU" sz="2800" b="1" dirty="0">
              <a:solidFill>
                <a:srgbClr val="7030A0"/>
              </a:solidFill>
            </a:endParaRPr>
          </a:p>
          <a:p>
            <a:pPr marL="0" indent="0" algn="ctr">
              <a:lnSpc>
                <a:spcPct val="90000"/>
              </a:lnSpc>
              <a:buNone/>
              <a:defRPr/>
            </a:pPr>
            <a:r>
              <a:rPr lang="ru-RU" sz="2800" b="1" dirty="0">
                <a:solidFill>
                  <a:srgbClr val="7030A0"/>
                </a:solidFill>
              </a:rPr>
              <a:t>«Социальная работа»</a:t>
            </a:r>
          </a:p>
          <a:p>
            <a:pPr marL="0" indent="0" algn="ctr">
              <a:buNone/>
            </a:pPr>
            <a:r>
              <a:rPr lang="ru-RU" sz="3600" b="1" dirty="0">
                <a:solidFill>
                  <a:srgbClr val="1547B7"/>
                </a:solidFill>
              </a:rPr>
              <a:t>Нравственно-гуманистическая сущность социальной работы</a:t>
            </a:r>
            <a:endParaRPr lang="ru-RU" sz="3600" dirty="0">
              <a:solidFill>
                <a:srgbClr val="1547B7"/>
              </a:solidFill>
            </a:endParaRPr>
          </a:p>
          <a:p>
            <a:pPr marL="0" indent="0" algn="just">
              <a:buNone/>
            </a:pPr>
            <a:endParaRPr lang="ru-RU" altLang="ru-RU" sz="3600" dirty="0" smtClean="0">
              <a:solidFill>
                <a:srgbClr val="1547B6"/>
              </a:solidFill>
            </a:endParaRPr>
          </a:p>
          <a:p>
            <a:pPr marL="0" indent="0" algn="r">
              <a:buNone/>
            </a:pPr>
            <a:r>
              <a:rPr lang="ru-RU" altLang="ru-RU" sz="2400" dirty="0" err="1" smtClean="0">
                <a:solidFill>
                  <a:srgbClr val="002060"/>
                </a:solidFill>
              </a:rPr>
              <a:t>Д.пед.н</a:t>
            </a:r>
            <a:r>
              <a:rPr lang="ru-RU" altLang="ru-RU" sz="2400" dirty="0" smtClean="0">
                <a:solidFill>
                  <a:srgbClr val="002060"/>
                </a:solidFill>
              </a:rPr>
              <a:t>. А.И. </a:t>
            </a:r>
            <a:r>
              <a:rPr lang="ru-RU" altLang="ru-RU" sz="2400" dirty="0" err="1" smtClean="0">
                <a:solidFill>
                  <a:srgbClr val="002060"/>
                </a:solidFill>
              </a:rPr>
              <a:t>Артюхина</a:t>
            </a:r>
            <a:endParaRPr lang="ru-RU" altLang="ru-RU" sz="2400" dirty="0">
              <a:solidFill>
                <a:srgbClr val="002060"/>
              </a:solidFill>
            </a:endParaRPr>
          </a:p>
          <a:p>
            <a:pPr marL="0" indent="0" algn="ctr">
              <a:buNone/>
            </a:pPr>
            <a:r>
              <a:rPr lang="ru-RU" sz="2800" b="1" dirty="0" smtClean="0">
                <a:solidFill>
                  <a:srgbClr val="1547B6"/>
                </a:solidFill>
              </a:rPr>
              <a:t>       Волгоград 2021</a:t>
            </a:r>
            <a:endParaRPr lang="ru-RU" sz="2800" b="1" dirty="0">
              <a:solidFill>
                <a:srgbClr val="1547B6"/>
              </a:solidFill>
            </a:endParaRPr>
          </a:p>
        </p:txBody>
      </p:sp>
      <p:sp>
        <p:nvSpPr>
          <p:cNvPr id="4" name="Дата 3"/>
          <p:cNvSpPr>
            <a:spLocks noGrp="1"/>
          </p:cNvSpPr>
          <p:nvPr>
            <p:ph type="dt" sz="half" idx="10"/>
          </p:nvPr>
        </p:nvSpPr>
        <p:spPr/>
        <p:txBody>
          <a:bodyPr/>
          <a:lstStyle/>
          <a:p>
            <a:pPr>
              <a:defRPr/>
            </a:pPr>
            <a:endParaRPr lang="ru-RU" dirty="0"/>
          </a:p>
        </p:txBody>
      </p:sp>
      <p:pic>
        <p:nvPicPr>
          <p:cNvPr id="7" name="Рисунок 1" descr="Описание: 4215-logotip_volgg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96"/>
            <a:ext cx="1783879"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5" cstate="print"/>
          <a:stretch>
            <a:fillRect/>
          </a:stretch>
        </p:blipFill>
        <p:spPr>
          <a:xfrm>
            <a:off x="7118558" y="-5680"/>
            <a:ext cx="18002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Объект 4"/>
          <p:cNvGraphicFramePr>
            <a:graphicFrameLocks noChangeAspect="1"/>
          </p:cNvGraphicFramePr>
          <p:nvPr>
            <p:extLst>
              <p:ext uri="{D42A27DB-BD31-4B8C-83A1-F6EECF244321}">
                <p14:modId xmlns:p14="http://schemas.microsoft.com/office/powerpoint/2010/main" val="1604296613"/>
              </p:ext>
            </p:extLst>
          </p:nvPr>
        </p:nvGraphicFramePr>
        <p:xfrm>
          <a:off x="7880350" y="6918325"/>
          <a:ext cx="4572000" cy="3429000"/>
        </p:xfrm>
        <a:graphic>
          <a:graphicData uri="http://schemas.openxmlformats.org/presentationml/2006/ole">
            <mc:AlternateContent xmlns:mc="http://schemas.openxmlformats.org/markup-compatibility/2006">
              <mc:Choice xmlns:v="urn:schemas-microsoft-com:vml" Requires="v">
                <p:oleObj spid="_x0000_s1032" name="Презентация" r:id="rId7" imgW="4572000" imgH="3429000" progId="PowerPoint.Show.12">
                  <p:embed/>
                </p:oleObj>
              </mc:Choice>
              <mc:Fallback>
                <p:oleObj name="Презентация" r:id="rId7" imgW="4572000" imgH="3429000" progId="PowerPoint.Show.12">
                  <p:embed/>
                  <p:pic>
                    <p:nvPicPr>
                      <p:cNvPr id="0" name=""/>
                      <p:cNvPicPr/>
                      <p:nvPr/>
                    </p:nvPicPr>
                    <p:blipFill>
                      <a:blip r:embed="rId8"/>
                      <a:stretch>
                        <a:fillRect/>
                      </a:stretch>
                    </p:blipFill>
                    <p:spPr>
                      <a:xfrm>
                        <a:off x="7880350" y="6918325"/>
                        <a:ext cx="4572000" cy="3429000"/>
                      </a:xfrm>
                      <a:prstGeom prst="rect">
                        <a:avLst/>
                      </a:prstGeom>
                    </p:spPr>
                  </p:pic>
                </p:oleObj>
              </mc:Fallback>
            </mc:AlternateContent>
          </a:graphicData>
        </a:graphic>
      </p:graphicFrame>
    </p:spTree>
    <p:extLst>
      <p:ext uri="{BB962C8B-B14F-4D97-AF65-F5344CB8AC3E}">
        <p14:creationId xmlns:p14="http://schemas.microsoft.com/office/powerpoint/2010/main" val="3640196652"/>
      </p:ext>
    </p:extLst>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10</a:t>
            </a:fld>
            <a:endParaRPr lang="ru-RU" altLang="ru-RU"/>
          </a:p>
        </p:txBody>
      </p:sp>
      <p:pic>
        <p:nvPicPr>
          <p:cNvPr id="12290" name="Picture 2" descr="https://im0-tub-ru.yandex.net/i?id=287330fdd6feada0f0a258cf07b8258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99592" y="1988840"/>
            <a:ext cx="1512168" cy="36004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6876256" y="6021288"/>
            <a:ext cx="18722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853168"/>
      </p:ext>
    </p:extLst>
  </p:cSld>
  <p:clrMapOvr>
    <a:masterClrMapping/>
  </p:clrMapOvr>
  <p:transitio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Гуманистическая направленность личности</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11</a:t>
            </a:fld>
            <a:endParaRPr lang="ru-RU" altLang="ru-RU"/>
          </a:p>
        </p:txBody>
      </p:sp>
      <p:pic>
        <p:nvPicPr>
          <p:cNvPr id="6146" name="Picture 2" descr="http://www.kommunarstvo.ru/biblioteka/ped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560840" cy="506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54636"/>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12</a:t>
            </a:fld>
            <a:endParaRPr lang="ru-RU" altLang="ru-RU"/>
          </a:p>
        </p:txBody>
      </p:sp>
      <p:pic>
        <p:nvPicPr>
          <p:cNvPr id="15362" name="Picture 2" descr="https://im0-tub-ru.yandex.net/i?id=5ee8bcae17a9d374136ce39033e8ce9b-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23151"/>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13</a:t>
            </a:fld>
            <a:endParaRPr lang="ru-RU" altLang="ru-RU"/>
          </a:p>
        </p:txBody>
      </p:sp>
      <p:pic>
        <p:nvPicPr>
          <p:cNvPr id="9218" name="Picture 2" descr="http://sbiblio.com/BIBLIO/archive/smotricky_shemypophilosophiyi/images/Skhem-vse-4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44603"/>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14</a:t>
            </a:fld>
            <a:endParaRPr lang="ru-RU" altLang="ru-RU"/>
          </a:p>
        </p:txBody>
      </p:sp>
      <p:pic>
        <p:nvPicPr>
          <p:cNvPr id="3074" name="Picture 2" descr="Этическая система профессиональной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26772"/>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15</a:t>
            </a:fld>
            <a:endParaRPr lang="ru-RU" altLang="ru-RU"/>
          </a:p>
        </p:txBody>
      </p:sp>
      <p:pic>
        <p:nvPicPr>
          <p:cNvPr id="17410" name="Picture 2" descr="https://im0-tub-ru.yandex.net/i?id=4aa3e93211997a0798fb7e30254c3fb7-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59817"/>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16</a:t>
            </a:fld>
            <a:endParaRPr lang="ru-RU" altLang="ru-RU"/>
          </a:p>
        </p:txBody>
      </p:sp>
      <p:pic>
        <p:nvPicPr>
          <p:cNvPr id="2050" name="Picture 2" descr="Этическая система профессиональной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58397"/>
      </p:ext>
    </p:extLst>
  </p:cSld>
  <p:clrMapOvr>
    <a:masterClrMapping/>
  </p:clrMapOvr>
  <p:transition>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17</a:t>
            </a:fld>
            <a:endParaRPr lang="ru-RU" altLang="ru-RU"/>
          </a:p>
        </p:txBody>
      </p:sp>
      <p:pic>
        <p:nvPicPr>
          <p:cNvPr id="11266" name="Picture 2" descr="http://globuss24.ru/sites/default/files/styles/large/public/web/userfiles/image/slide/160598/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73127"/>
      </p:ext>
    </p:extLst>
  </p:cSld>
  <p:clrMapOvr>
    <a:masterClrMapping/>
  </p:clrMapOvr>
  <p:transition>
    <p:cover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18</a:t>
            </a:fld>
            <a:endParaRPr lang="ru-RU" altLang="ru-RU"/>
          </a:p>
        </p:txBody>
      </p:sp>
      <p:pic>
        <p:nvPicPr>
          <p:cNvPr id="10242" name="Picture 2" descr="https://im0-tub-ru.yandex.net/i?id=b9b0629fbd64847f8081286932f1fe75-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07465"/>
      </p:ext>
    </p:extLst>
  </p:cSld>
  <p:clrMapOvr>
    <a:masterClrMapping/>
  </p:clrMapOvr>
  <p:transition>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19</a:t>
            </a:fld>
            <a:endParaRPr lang="ru-RU" altLang="ru-RU"/>
          </a:p>
        </p:txBody>
      </p:sp>
      <p:pic>
        <p:nvPicPr>
          <p:cNvPr id="14338" name="Picture 2" descr="https://im0-tub-ru.yandex.net/i?id=e0719078560a7290b7620553fbb1ccb8-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58274"/>
      </p:ext>
    </p:extLst>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a:t>
            </a:fld>
            <a:endParaRPr lang="ru-RU" altLang="ru-RU"/>
          </a:p>
        </p:txBody>
      </p:sp>
      <p:pic>
        <p:nvPicPr>
          <p:cNvPr id="7" name="Picture 49" descr="arrow_metal0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68769" y="1626113"/>
            <a:ext cx="254317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94"/>
          <p:cNvGrpSpPr>
            <a:grpSpLocks/>
          </p:cNvGrpSpPr>
          <p:nvPr/>
        </p:nvGrpSpPr>
        <p:grpSpPr bwMode="auto">
          <a:xfrm flipV="1">
            <a:off x="3868559" y="3364556"/>
            <a:ext cx="755402" cy="606375"/>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 name="Picture 5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57"/>
            <p:cNvPicPr>
              <a:picLocks noChangeAspect="1" noChangeArrowheads="1"/>
            </p:cNvPicPr>
            <p:nvPr/>
          </p:nvPicPr>
          <p:blipFill>
            <a:blip r:embed="rId6">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93"/>
          <p:cNvGrpSpPr>
            <a:grpSpLocks/>
          </p:cNvGrpSpPr>
          <p:nvPr/>
        </p:nvGrpSpPr>
        <p:grpSpPr bwMode="auto">
          <a:xfrm>
            <a:off x="3761115" y="2437929"/>
            <a:ext cx="794151" cy="632020"/>
            <a:chOff x="3071" y="1006"/>
            <a:chExt cx="416" cy="416"/>
          </a:xfrm>
        </p:grpSpPr>
        <p:sp>
          <p:nvSpPr>
            <p:cNvPr id="17"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8" name="Group 63"/>
            <p:cNvGrpSpPr>
              <a:grpSpLocks/>
            </p:cNvGrpSpPr>
            <p:nvPr/>
          </p:nvGrpSpPr>
          <p:grpSpPr bwMode="auto">
            <a:xfrm rot="-2288454">
              <a:off x="3106" y="1034"/>
              <a:ext cx="348" cy="356"/>
              <a:chOff x="887" y="2040"/>
              <a:chExt cx="433" cy="422"/>
            </a:xfrm>
          </p:grpSpPr>
          <p:pic>
            <p:nvPicPr>
              <p:cNvPr id="20" name="Picture 6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2" name="Picture 6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86"/>
            <p:cNvPicPr>
              <a:picLocks noChangeAspect="1" noChangeArrowheads="1"/>
            </p:cNvPicPr>
            <p:nvPr/>
          </p:nvPicPr>
          <p:blipFill>
            <a:blip r:embed="rId6">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94"/>
          <p:cNvGrpSpPr>
            <a:grpSpLocks/>
          </p:cNvGrpSpPr>
          <p:nvPr/>
        </p:nvGrpSpPr>
        <p:grpSpPr bwMode="auto">
          <a:xfrm flipV="1">
            <a:off x="3803634" y="1579469"/>
            <a:ext cx="755402" cy="606375"/>
            <a:chOff x="2543" y="1006"/>
            <a:chExt cx="416" cy="416"/>
          </a:xfrm>
        </p:grpSpPr>
        <p:sp>
          <p:nvSpPr>
            <p:cNvPr id="24"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25" name="Group 53"/>
            <p:cNvGrpSpPr>
              <a:grpSpLocks/>
            </p:cNvGrpSpPr>
            <p:nvPr/>
          </p:nvGrpSpPr>
          <p:grpSpPr bwMode="auto">
            <a:xfrm rot="-2288454">
              <a:off x="2578" y="1034"/>
              <a:ext cx="348" cy="356"/>
              <a:chOff x="887" y="2040"/>
              <a:chExt cx="433" cy="422"/>
            </a:xfrm>
          </p:grpSpPr>
          <p:pic>
            <p:nvPicPr>
              <p:cNvPr id="27" name="Picture 5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9" name="Picture 5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57"/>
            <p:cNvPicPr>
              <a:picLocks noChangeAspect="1" noChangeArrowheads="1"/>
            </p:cNvPicPr>
            <p:nvPr/>
          </p:nvPicPr>
          <p:blipFill>
            <a:blip r:embed="rId6">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93"/>
          <p:cNvGrpSpPr>
            <a:grpSpLocks/>
          </p:cNvGrpSpPr>
          <p:nvPr/>
        </p:nvGrpSpPr>
        <p:grpSpPr bwMode="auto">
          <a:xfrm>
            <a:off x="3861521" y="4148414"/>
            <a:ext cx="794151" cy="632020"/>
            <a:chOff x="3071" y="1006"/>
            <a:chExt cx="416" cy="416"/>
          </a:xfrm>
        </p:grpSpPr>
        <p:sp>
          <p:nvSpPr>
            <p:cNvPr id="31"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32" name="Group 63"/>
            <p:cNvGrpSpPr>
              <a:grpSpLocks/>
            </p:cNvGrpSpPr>
            <p:nvPr/>
          </p:nvGrpSpPr>
          <p:grpSpPr bwMode="auto">
            <a:xfrm rot="-2288454">
              <a:off x="3106" y="1034"/>
              <a:ext cx="348" cy="356"/>
              <a:chOff x="887" y="2040"/>
              <a:chExt cx="433" cy="422"/>
            </a:xfrm>
          </p:grpSpPr>
          <p:pic>
            <p:nvPicPr>
              <p:cNvPr id="34" name="Picture 64"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36" name="Picture 6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86"/>
            <p:cNvPicPr>
              <a:picLocks noChangeAspect="1" noChangeArrowheads="1"/>
            </p:cNvPicPr>
            <p:nvPr/>
          </p:nvPicPr>
          <p:blipFill>
            <a:blip r:embed="rId6">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Прямоугольник 7"/>
          <p:cNvSpPr/>
          <p:nvPr/>
        </p:nvSpPr>
        <p:spPr>
          <a:xfrm>
            <a:off x="4588467" y="3789040"/>
            <a:ext cx="4572000" cy="646331"/>
          </a:xfrm>
          <a:prstGeom prst="rect">
            <a:avLst/>
          </a:prstGeom>
        </p:spPr>
        <p:txBody>
          <a:bodyPr>
            <a:spAutoFit/>
          </a:bodyPr>
          <a:lstStyle/>
          <a:p>
            <a:r>
              <a:rPr lang="ru-RU" dirty="0" smtClean="0"/>
              <a:t>.</a:t>
            </a:r>
          </a:p>
          <a:p>
            <a:endParaRPr lang="ru-RU" dirty="0"/>
          </a:p>
        </p:txBody>
      </p:sp>
      <p:sp>
        <p:nvSpPr>
          <p:cNvPr id="5" name="Прямоугольник 4"/>
          <p:cNvSpPr/>
          <p:nvPr/>
        </p:nvSpPr>
        <p:spPr>
          <a:xfrm>
            <a:off x="4623961" y="1585654"/>
            <a:ext cx="4572000" cy="646331"/>
          </a:xfrm>
          <a:prstGeom prst="rect">
            <a:avLst/>
          </a:prstGeom>
        </p:spPr>
        <p:txBody>
          <a:bodyPr>
            <a:spAutoFit/>
          </a:bodyPr>
          <a:lstStyle/>
          <a:p>
            <a:r>
              <a:rPr lang="ru-RU" dirty="0"/>
              <a:t>Социальная работа как сфера воздействия нравственной регуляции</a:t>
            </a:r>
          </a:p>
        </p:txBody>
      </p:sp>
      <p:sp>
        <p:nvSpPr>
          <p:cNvPr id="38" name="Прямоугольник 37"/>
          <p:cNvSpPr/>
          <p:nvPr/>
        </p:nvSpPr>
        <p:spPr>
          <a:xfrm>
            <a:off x="4623961" y="2256672"/>
            <a:ext cx="4572000" cy="1200329"/>
          </a:xfrm>
          <a:prstGeom prst="rect">
            <a:avLst/>
          </a:prstGeom>
        </p:spPr>
        <p:txBody>
          <a:bodyPr>
            <a:spAutoFit/>
          </a:bodyPr>
          <a:lstStyle/>
          <a:p>
            <a:r>
              <a:rPr lang="ru-RU" dirty="0"/>
              <a:t>Гуманизм как историко-культурное явление: условия формирования и причины воздействия.</a:t>
            </a:r>
          </a:p>
          <a:p>
            <a:endParaRPr lang="ru-RU" dirty="0"/>
          </a:p>
        </p:txBody>
      </p:sp>
      <p:sp>
        <p:nvSpPr>
          <p:cNvPr id="39" name="Прямоугольник 38"/>
          <p:cNvSpPr/>
          <p:nvPr/>
        </p:nvSpPr>
        <p:spPr>
          <a:xfrm>
            <a:off x="4739273" y="3260008"/>
            <a:ext cx="3682355" cy="646331"/>
          </a:xfrm>
          <a:prstGeom prst="rect">
            <a:avLst/>
          </a:prstGeom>
        </p:spPr>
        <p:txBody>
          <a:bodyPr wrap="none">
            <a:spAutoFit/>
          </a:bodyPr>
          <a:lstStyle/>
          <a:p>
            <a:r>
              <a:rPr lang="ru-RU" dirty="0"/>
              <a:t>Приоритет интересов человека. </a:t>
            </a:r>
            <a:endParaRPr lang="ru-RU" dirty="0" smtClean="0"/>
          </a:p>
          <a:p>
            <a:r>
              <a:rPr lang="ru-RU" dirty="0" smtClean="0"/>
              <a:t>Суверенитет </a:t>
            </a:r>
            <a:r>
              <a:rPr lang="ru-RU" dirty="0"/>
              <a:t>личности. </a:t>
            </a:r>
          </a:p>
        </p:txBody>
      </p:sp>
      <p:sp>
        <p:nvSpPr>
          <p:cNvPr id="40" name="Прямоугольник 39"/>
          <p:cNvSpPr/>
          <p:nvPr/>
        </p:nvSpPr>
        <p:spPr>
          <a:xfrm>
            <a:off x="4788024" y="4112205"/>
            <a:ext cx="4572000" cy="646331"/>
          </a:xfrm>
          <a:prstGeom prst="rect">
            <a:avLst/>
          </a:prstGeom>
        </p:spPr>
        <p:txBody>
          <a:bodyPr>
            <a:spAutoFit/>
          </a:bodyPr>
          <a:lstStyle/>
          <a:p>
            <a:r>
              <a:rPr lang="ru-RU" dirty="0"/>
              <a:t>Гуманизм как основа принципов социальной работы</a:t>
            </a:r>
            <a:r>
              <a:rPr lang="ru-RU" dirty="0" smtClean="0"/>
              <a:t>. </a:t>
            </a:r>
            <a:endParaRPr lang="ru-RU" dirty="0"/>
          </a:p>
        </p:txBody>
      </p:sp>
      <p:sp>
        <p:nvSpPr>
          <p:cNvPr id="3" name="Горизонтальный свиток 2"/>
          <p:cNvSpPr/>
          <p:nvPr/>
        </p:nvSpPr>
        <p:spPr>
          <a:xfrm>
            <a:off x="126774" y="5024163"/>
            <a:ext cx="8856984" cy="193879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rgbClr val="000099"/>
                </a:solidFill>
              </a:rPr>
              <a:t>Социальная работа - уникальная профессия, </a:t>
            </a:r>
            <a:r>
              <a:rPr lang="ru-RU" sz="2400" dirty="0" smtClean="0">
                <a:solidFill>
                  <a:srgbClr val="000099"/>
                </a:solidFill>
              </a:rPr>
              <a:t>которая несет </a:t>
            </a:r>
            <a:r>
              <a:rPr lang="ru-RU" sz="2400" dirty="0">
                <a:solidFill>
                  <a:srgbClr val="000099"/>
                </a:solidFill>
              </a:rPr>
              <a:t>в себе не только помощь конкретным людям, а </a:t>
            </a:r>
            <a:r>
              <a:rPr lang="ru-RU" sz="2400" dirty="0" smtClean="0">
                <a:solidFill>
                  <a:srgbClr val="000099"/>
                </a:solidFill>
              </a:rPr>
              <a:t>также </a:t>
            </a:r>
            <a:r>
              <a:rPr lang="ru-RU" sz="2400" dirty="0">
                <a:solidFill>
                  <a:srgbClr val="000099"/>
                </a:solidFill>
              </a:rPr>
              <a:t>подает пример гуманного отношения к человеку.</a:t>
            </a:r>
          </a:p>
          <a:p>
            <a:r>
              <a:rPr lang="ru-RU" dirty="0" smtClean="0">
                <a:solidFill>
                  <a:srgbClr val="000099"/>
                </a:solidFill>
              </a:rPr>
              <a:t>                                                                                                                             Д</a:t>
            </a:r>
            <a:r>
              <a:rPr lang="ru-RU" dirty="0">
                <a:solidFill>
                  <a:srgbClr val="000099"/>
                </a:solidFill>
              </a:rPr>
              <a:t>. Б. </a:t>
            </a:r>
            <a:r>
              <a:rPr lang="ru-RU" dirty="0" err="1">
                <a:solidFill>
                  <a:srgbClr val="000099"/>
                </a:solidFill>
              </a:rPr>
              <a:t>Билалова</a:t>
            </a:r>
            <a:endParaRPr lang="ru-RU" dirty="0">
              <a:solidFill>
                <a:srgbClr val="000099"/>
              </a:solidFill>
            </a:endParaRPr>
          </a:p>
        </p:txBody>
      </p:sp>
    </p:spTree>
    <p:extLst>
      <p:ext uri="{BB962C8B-B14F-4D97-AF65-F5344CB8AC3E}">
        <p14:creationId xmlns:p14="http://schemas.microsoft.com/office/powerpoint/2010/main" val="2105112124"/>
      </p:ext>
    </p:extLst>
  </p:cSld>
  <p:clrMapOvr>
    <a:masterClrMapping/>
  </p:clrMapOvr>
  <p:transition>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Человек</a:t>
            </a:r>
            <a:endParaRPr lang="ru-RU" dirty="0"/>
          </a:p>
        </p:txBody>
      </p:sp>
      <p:sp>
        <p:nvSpPr>
          <p:cNvPr id="3" name="Объект 2"/>
          <p:cNvSpPr>
            <a:spLocks noGrp="1"/>
          </p:cNvSpPr>
          <p:nvPr>
            <p:ph idx="1"/>
          </p:nvPr>
        </p:nvSpPr>
        <p:spPr/>
        <p:txBody>
          <a:bodyPr/>
          <a:lstStyle/>
          <a:p>
            <a:r>
              <a:rPr lang="ru-RU" dirty="0"/>
              <a:t>Формирование мира человека – сложный процесс познания, закрепления, творческого освоения мировоззренческих, идеологических, нравственных установок общества, процесс усвоения социальных качеств, знаний и умений, созданных обществом, на основе чего вырабатывается свое видение и оценка вещей</a:t>
            </a:r>
          </a:p>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20</a:t>
            </a:fld>
            <a:endParaRPr lang="ru-RU" altLang="ru-RU"/>
          </a:p>
        </p:txBody>
      </p:sp>
    </p:spTree>
    <p:extLst>
      <p:ext uri="{BB962C8B-B14F-4D97-AF65-F5344CB8AC3E}">
        <p14:creationId xmlns:p14="http://schemas.microsoft.com/office/powerpoint/2010/main" val="1871881568"/>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21</a:t>
            </a:fld>
            <a:endParaRPr lang="ru-RU" altLang="ru-RU"/>
          </a:p>
        </p:txBody>
      </p:sp>
      <p:pic>
        <p:nvPicPr>
          <p:cNvPr id="10242" name="Picture 2" descr="http://900igr.net/datas/doshkolnoe-obrazovanie/Nravstvenno-patrioticheskoe-vospitanie-doshkolnikov/0011-011-Mekhanizm-nravstvennogo-stanovlenija-lichno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938451"/>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22</a:t>
            </a:fld>
            <a:endParaRPr lang="ru-RU" altLang="ru-RU"/>
          </a:p>
        </p:txBody>
      </p:sp>
      <p:pic>
        <p:nvPicPr>
          <p:cNvPr id="3074" name="Picture 2" descr="https://im0-tub-ru.yandex.net/i?id=06ba80a92cb5e070a8d8edcf1c952763-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3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52643"/>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23</a:t>
            </a:fld>
            <a:endParaRPr lang="ru-RU" altLang="ru-RU"/>
          </a:p>
        </p:txBody>
      </p:sp>
      <p:pic>
        <p:nvPicPr>
          <p:cNvPr id="11266" name="Picture 2" descr="http://globuss24.ru/sites/default/files/styles/large/public/web/userfiles/image/slide/153535/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0932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76672"/>
            <a:ext cx="91440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Принципы воспитания с позиций гуманистического подхода</a:t>
            </a:r>
            <a:endParaRPr lang="ru-RU" sz="3200" dirty="0"/>
          </a:p>
        </p:txBody>
      </p:sp>
    </p:spTree>
    <p:extLst>
      <p:ext uri="{BB962C8B-B14F-4D97-AF65-F5344CB8AC3E}">
        <p14:creationId xmlns:p14="http://schemas.microsoft.com/office/powerpoint/2010/main" val="1035160367"/>
      </p:ext>
    </p:extLst>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Человек</a:t>
            </a:r>
            <a:endParaRPr lang="ru-RU" dirty="0"/>
          </a:p>
        </p:txBody>
      </p:sp>
      <p:sp>
        <p:nvSpPr>
          <p:cNvPr id="3" name="Объект 2"/>
          <p:cNvSpPr>
            <a:spLocks noGrp="1"/>
          </p:cNvSpPr>
          <p:nvPr>
            <p:ph idx="1"/>
          </p:nvPr>
        </p:nvSpPr>
        <p:spPr>
          <a:xfrm>
            <a:off x="323528" y="1556792"/>
            <a:ext cx="8496944" cy="4569122"/>
          </a:xfrm>
        </p:spPr>
        <p:txBody>
          <a:bodyPr/>
          <a:lstStyle/>
          <a:p>
            <a:r>
              <a:rPr lang="ru-RU" sz="2400" dirty="0"/>
              <a:t>В гуманистическом аспекте человек понимается как уникальная, открытая, активная, </a:t>
            </a:r>
            <a:r>
              <a:rPr lang="ru-RU" sz="2400" dirty="0" err="1" smtClean="0"/>
              <a:t>интенциональная</a:t>
            </a:r>
            <a:r>
              <a:rPr lang="ru-RU" sz="2400" dirty="0" smtClean="0"/>
              <a:t> и амбивалентная </a:t>
            </a:r>
            <a:r>
              <a:rPr lang="ru-RU" sz="2400" dirty="0"/>
              <a:t>система</a:t>
            </a:r>
            <a:r>
              <a:rPr lang="ru-RU" sz="2400" dirty="0" smtClean="0"/>
              <a:t>, способная </a:t>
            </a:r>
            <a:r>
              <a:rPr lang="ru-RU" sz="2400" dirty="0"/>
              <a:t>к самопознанию, </a:t>
            </a:r>
            <a:r>
              <a:rPr lang="ru-RU" sz="2400" dirty="0" err="1"/>
              <a:t>самоизменению</a:t>
            </a:r>
            <a:r>
              <a:rPr lang="ru-RU" sz="2400" dirty="0"/>
              <a:t> и </a:t>
            </a:r>
            <a:r>
              <a:rPr lang="ru-RU" sz="2400" dirty="0" smtClean="0"/>
              <a:t>саморазвитию.</a:t>
            </a:r>
          </a:p>
          <a:p>
            <a:r>
              <a:rPr lang="ru-RU" sz="2400" dirty="0"/>
              <a:t>Активная, творческая природа человека по-разному интерпретируется и учитывается в различных моделях теории и практической организации социальной </a:t>
            </a:r>
            <a:r>
              <a:rPr lang="ru-RU" sz="2400" dirty="0" smtClean="0"/>
              <a:t>работы. </a:t>
            </a:r>
            <a:r>
              <a:rPr lang="ru-RU" sz="2400" dirty="0"/>
              <a:t>Особенно важным для понимания человека как целостной личности стало развитие гуманистической психологии (К. </a:t>
            </a:r>
            <a:r>
              <a:rPr lang="ru-RU" sz="2400" dirty="0" err="1"/>
              <a:t>Роджерс</a:t>
            </a:r>
            <a:r>
              <a:rPr lang="ru-RU" sz="2400" dirty="0"/>
              <a:t>, А. </a:t>
            </a:r>
            <a:r>
              <a:rPr lang="ru-RU" sz="2400" dirty="0" err="1"/>
              <a:t>Маслоу</a:t>
            </a:r>
            <a:r>
              <a:rPr lang="ru-RU" sz="2400" dirty="0"/>
              <a:t>, В. </a:t>
            </a:r>
            <a:r>
              <a:rPr lang="ru-RU" sz="2400" dirty="0" err="1"/>
              <a:t>Франкл</a:t>
            </a:r>
            <a:r>
              <a:rPr lang="ru-RU" sz="2400" dirty="0"/>
              <a:t> и др.). Все способы познания должны быть использованы при систематическом целостном разностороннем изучении социокультурных феноменов, и, прежде всего </a:t>
            </a:r>
            <a:r>
              <a:rPr lang="ru-RU" sz="2400" dirty="0" smtClean="0"/>
              <a:t>человека.</a:t>
            </a:r>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24</a:t>
            </a:fld>
            <a:endParaRPr lang="ru-RU" altLang="ru-RU"/>
          </a:p>
        </p:txBody>
      </p:sp>
    </p:spTree>
    <p:extLst>
      <p:ext uri="{BB962C8B-B14F-4D97-AF65-F5344CB8AC3E}">
        <p14:creationId xmlns:p14="http://schemas.microsoft.com/office/powerpoint/2010/main" val="3441196734"/>
      </p:ext>
    </p:extLst>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Стратегия социальной работы </a:t>
            </a:r>
          </a:p>
        </p:txBody>
      </p:sp>
      <p:sp>
        <p:nvSpPr>
          <p:cNvPr id="3" name="Объект 2"/>
          <p:cNvSpPr>
            <a:spLocks noGrp="1"/>
          </p:cNvSpPr>
          <p:nvPr>
            <p:ph idx="1"/>
          </p:nvPr>
        </p:nvSpPr>
        <p:spPr>
          <a:xfrm>
            <a:off x="467544" y="1844824"/>
            <a:ext cx="8229600" cy="4569122"/>
          </a:xfrm>
        </p:spPr>
        <p:txBody>
          <a:bodyPr/>
          <a:lstStyle/>
          <a:p>
            <a:r>
              <a:rPr lang="ru-RU" sz="2400" dirty="0" smtClean="0"/>
              <a:t>заключается </a:t>
            </a:r>
            <a:r>
              <a:rPr lang="ru-RU" sz="2400" dirty="0"/>
              <a:t>в изучении человека, в его целостности, его мира, его индивидуальности и универсальности. </a:t>
            </a:r>
            <a:endParaRPr lang="ru-RU" sz="2400" dirty="0" smtClean="0"/>
          </a:p>
          <a:p>
            <a:r>
              <a:rPr lang="ru-RU" sz="2400" dirty="0" smtClean="0"/>
              <a:t>На </a:t>
            </a:r>
            <a:r>
              <a:rPr lang="ru-RU" sz="2400" dirty="0"/>
              <a:t>практике же большинство моделей социальной работы сосредоточено на технологических аспектах оказания помощи. </a:t>
            </a:r>
            <a:endParaRPr lang="ru-RU" sz="2400" dirty="0" smtClean="0"/>
          </a:p>
          <a:p>
            <a:r>
              <a:rPr lang="ru-RU" sz="2800" b="1" dirty="0" smtClean="0">
                <a:solidFill>
                  <a:srgbClr val="1547B7"/>
                </a:solidFill>
              </a:rPr>
              <a:t>Эффективность </a:t>
            </a:r>
            <a:r>
              <a:rPr lang="ru-RU" sz="2800" b="1" dirty="0">
                <a:solidFill>
                  <a:srgbClr val="1547B7"/>
                </a:solidFill>
              </a:rPr>
              <a:t>социальной работы зависит от осмысления сущности жизнедеятельности человека, ее изменений под воздействием экономических, социально-психологических факторов.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25</a:t>
            </a:fld>
            <a:endParaRPr lang="ru-RU" altLang="ru-RU"/>
          </a:p>
        </p:txBody>
      </p:sp>
    </p:spTree>
    <p:extLst>
      <p:ext uri="{BB962C8B-B14F-4D97-AF65-F5344CB8AC3E}">
        <p14:creationId xmlns:p14="http://schemas.microsoft.com/office/powerpoint/2010/main" val="4101178417"/>
      </p:ext>
    </p:extLst>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Движущая сила </a:t>
            </a:r>
            <a:r>
              <a:rPr lang="ru-RU" dirty="0"/>
              <a:t>социального развития </a:t>
            </a:r>
          </a:p>
        </p:txBody>
      </p:sp>
      <p:sp>
        <p:nvSpPr>
          <p:cNvPr id="3" name="Объект 2"/>
          <p:cNvSpPr>
            <a:spLocks noGrp="1"/>
          </p:cNvSpPr>
          <p:nvPr>
            <p:ph idx="1"/>
          </p:nvPr>
        </p:nvSpPr>
        <p:spPr>
          <a:xfrm>
            <a:off x="442936" y="1484784"/>
            <a:ext cx="8521552" cy="4569122"/>
          </a:xfrm>
        </p:spPr>
        <p:txBody>
          <a:bodyPr/>
          <a:lstStyle/>
          <a:p>
            <a:r>
              <a:rPr lang="ru-RU" sz="2000" dirty="0" smtClean="0"/>
              <a:t> </a:t>
            </a:r>
            <a:r>
              <a:rPr lang="ru-RU" sz="2400" dirty="0" smtClean="0"/>
              <a:t>- противоречие </a:t>
            </a:r>
            <a:r>
              <a:rPr lang="ru-RU" sz="2400" dirty="0"/>
              <a:t>между растущими потребностями человека и реальными возможностями его удовлетворения.</a:t>
            </a:r>
          </a:p>
          <a:p>
            <a:r>
              <a:rPr lang="ru-RU" sz="2400" dirty="0"/>
              <a:t>Стабильные периоды развития чередуются с нестабильными периодами, которые выступают как переходные этапы и несут в себе возможности качественных новообразований личности.</a:t>
            </a:r>
          </a:p>
          <a:p>
            <a:r>
              <a:rPr lang="ru-RU" sz="2400" dirty="0"/>
              <a:t>Наиболее благоприятными условиями социального развития личности выступают: социальная поддержка, </a:t>
            </a:r>
            <a:r>
              <a:rPr lang="ru-RU" sz="2400" dirty="0" err="1"/>
              <a:t>референтная</a:t>
            </a:r>
            <a:r>
              <a:rPr lang="ru-RU" sz="2400" dirty="0"/>
              <a:t> группа и динамика потребностей личности.</a:t>
            </a:r>
          </a:p>
          <a:p>
            <a:r>
              <a:rPr lang="ru-RU" sz="2400" dirty="0"/>
              <a:t>На каждом этапе социального развития человек обладает особой чувствительностью – </a:t>
            </a:r>
            <a:r>
              <a:rPr lang="ru-RU" sz="2400" dirty="0" err="1"/>
              <a:t>сензитивностью</a:t>
            </a:r>
            <a:r>
              <a:rPr lang="ru-RU" sz="2400" dirty="0"/>
              <a:t> по отношению к тем или иным внешним воздействиям, способствующим формированию определенных психических и </a:t>
            </a:r>
            <a:r>
              <a:rPr lang="ru-RU" sz="2400" dirty="0" smtClean="0"/>
              <a:t>личностных</a:t>
            </a:r>
          </a:p>
          <a:p>
            <a:pPr marL="0" indent="0">
              <a:buNone/>
            </a:pPr>
            <a:r>
              <a:rPr lang="ru-RU" sz="2400" dirty="0"/>
              <a:t> </a:t>
            </a:r>
            <a:r>
              <a:rPr lang="ru-RU" sz="2400" dirty="0" smtClean="0"/>
              <a:t>                                                            </a:t>
            </a:r>
            <a:r>
              <a:rPr lang="ru-RU" sz="2400" dirty="0"/>
              <a:t>новообразований.</a:t>
            </a:r>
          </a:p>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26</a:t>
            </a:fld>
            <a:endParaRPr lang="ru-RU" altLang="ru-RU"/>
          </a:p>
        </p:txBody>
      </p:sp>
    </p:spTree>
    <p:extLst>
      <p:ext uri="{BB962C8B-B14F-4D97-AF65-F5344CB8AC3E}">
        <p14:creationId xmlns:p14="http://schemas.microsoft.com/office/powerpoint/2010/main" val="3035606755"/>
      </p:ext>
    </p:extLst>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Социальная </a:t>
            </a:r>
            <a:r>
              <a:rPr lang="ru-RU" dirty="0"/>
              <a:t>работа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27</a:t>
            </a:fld>
            <a:endParaRPr lang="ru-RU" altLang="ru-RU"/>
          </a:p>
        </p:txBody>
      </p:sp>
      <p:sp>
        <p:nvSpPr>
          <p:cNvPr id="7" name="Прямоугольник 6"/>
          <p:cNvSpPr/>
          <p:nvPr/>
        </p:nvSpPr>
        <p:spPr>
          <a:xfrm>
            <a:off x="755576" y="1916832"/>
            <a:ext cx="8208912" cy="4154984"/>
          </a:xfrm>
          <a:prstGeom prst="rect">
            <a:avLst/>
          </a:prstGeom>
        </p:spPr>
        <p:txBody>
          <a:bodyPr wrap="square">
            <a:spAutoFit/>
          </a:bodyPr>
          <a:lstStyle/>
          <a:p>
            <a:r>
              <a:rPr lang="ru-RU" sz="2400" dirty="0"/>
              <a:t>о</a:t>
            </a:r>
            <a:r>
              <a:rPr lang="ru-RU" sz="2400" dirty="0" smtClean="0"/>
              <a:t>сновываясь </a:t>
            </a:r>
            <a:r>
              <a:rPr lang="ru-RU" sz="2400" dirty="0"/>
              <a:t>на гуманизме и нравственном расположении духа, </a:t>
            </a:r>
            <a:r>
              <a:rPr lang="ru-RU" sz="2400" dirty="0" smtClean="0"/>
              <a:t>ориентируется </a:t>
            </a:r>
            <a:r>
              <a:rPr lang="ru-RU" sz="2400" dirty="0"/>
              <a:t>на ключевые элементы комплекса ценностей, сохраняющиеся с незначительными изменениями в ходе всей ее истории – благополучие людей, социальная справедливость, достоинство. </a:t>
            </a:r>
            <a:endParaRPr lang="ru-RU" sz="2400" dirty="0" smtClean="0"/>
          </a:p>
          <a:p>
            <a:endParaRPr lang="ru-RU" sz="2400" dirty="0" smtClean="0"/>
          </a:p>
          <a:p>
            <a:r>
              <a:rPr lang="ru-RU" sz="2400" dirty="0" smtClean="0"/>
              <a:t>Повседневные </a:t>
            </a:r>
            <a:r>
              <a:rPr lang="ru-RU" sz="2400" dirty="0"/>
              <a:t>же этические проблемы социальных работников подвержены большим трансформациям (например, этические проблемы конфиденциальности в условиях компьютеризации). </a:t>
            </a:r>
          </a:p>
        </p:txBody>
      </p:sp>
    </p:spTree>
    <p:extLst>
      <p:ext uri="{BB962C8B-B14F-4D97-AF65-F5344CB8AC3E}">
        <p14:creationId xmlns:p14="http://schemas.microsoft.com/office/powerpoint/2010/main" val="1205916021"/>
      </p:ext>
    </p:extLst>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28</a:t>
            </a:fld>
            <a:endParaRPr lang="ru-RU" altLang="ru-RU"/>
          </a:p>
        </p:txBody>
      </p:sp>
      <p:pic>
        <p:nvPicPr>
          <p:cNvPr id="2050" name="Picture 2" descr="https://im0-tub-ru.yandex.net/i?id=45fb56382a586930ffae0b1ae36a8053-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72617"/>
      </p:ext>
    </p:extLst>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29</a:t>
            </a:fld>
            <a:endParaRPr lang="ru-RU" altLang="ru-RU"/>
          </a:p>
        </p:txBody>
      </p:sp>
      <p:pic>
        <p:nvPicPr>
          <p:cNvPr id="1026" name="Picture 2" descr="Функции этики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95407"/>
      </p:ext>
    </p:extLst>
  </p:cSld>
  <p:clrMapOvr>
    <a:masterClrMapping/>
  </p:clrMapOvr>
  <p:transition>
    <p:cover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a:t>
            </a:fld>
            <a:endParaRPr lang="ru-RU" altLang="ru-RU"/>
          </a:p>
        </p:txBody>
      </p:sp>
      <p:pic>
        <p:nvPicPr>
          <p:cNvPr id="18434" name="Picture 2" descr="http://eoro.ru/wp-content/uploads/2016/04/0033-033-Bez-glubokogo-dukhovnogo-i-nravstvennogo-chuvstva-chelovek-ne-mozh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6666"/>
            <a:ext cx="8808913" cy="621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66738"/>
      </p:ext>
    </p:extLst>
  </p:cSld>
  <p:clrMapOvr>
    <a:masterClrMapping/>
  </p:clrMapOvr>
  <p:transition>
    <p:cover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Социальная </a:t>
            </a:r>
            <a:r>
              <a:rPr lang="ru-RU" dirty="0"/>
              <a:t>работа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30</a:t>
            </a:fld>
            <a:endParaRPr lang="ru-RU" altLang="ru-RU"/>
          </a:p>
        </p:txBody>
      </p:sp>
      <p:sp>
        <p:nvSpPr>
          <p:cNvPr id="7" name="Прямоугольник 6"/>
          <p:cNvSpPr/>
          <p:nvPr/>
        </p:nvSpPr>
        <p:spPr>
          <a:xfrm>
            <a:off x="611560" y="1916832"/>
            <a:ext cx="8208912" cy="3816429"/>
          </a:xfrm>
          <a:prstGeom prst="rect">
            <a:avLst/>
          </a:prstGeom>
        </p:spPr>
        <p:txBody>
          <a:bodyPr wrap="square">
            <a:spAutoFit/>
          </a:bodyPr>
          <a:lstStyle/>
          <a:p>
            <a:r>
              <a:rPr lang="ru-RU" sz="2800" dirty="0" smtClean="0"/>
              <a:t>Можно </a:t>
            </a:r>
            <a:r>
              <a:rPr lang="ru-RU" sz="2800" dirty="0"/>
              <a:t>выделить несколько уровней </a:t>
            </a:r>
            <a:r>
              <a:rPr lang="ru-RU" sz="2800" dirty="0" smtClean="0"/>
              <a:t>проблем:</a:t>
            </a:r>
          </a:p>
          <a:p>
            <a:endParaRPr lang="ru-RU" sz="2800" dirty="0" smtClean="0"/>
          </a:p>
          <a:p>
            <a:pPr marL="457200" indent="-457200">
              <a:buFont typeface="Wingdings" pitchFamily="2" charset="2"/>
              <a:buChar char="Ø"/>
            </a:pPr>
            <a:r>
              <a:rPr lang="ru-RU" sz="2800" dirty="0"/>
              <a:t>зависимость ценностной базы социальной работы от миссии, целей и задач;</a:t>
            </a:r>
          </a:p>
          <a:p>
            <a:pPr marL="457200" indent="-457200">
              <a:buFont typeface="Wingdings" pitchFamily="2" charset="2"/>
              <a:buChar char="Ø"/>
            </a:pPr>
            <a:r>
              <a:rPr lang="ru-RU" sz="2800" dirty="0"/>
              <a:t>разработка этических стандартов профессии;</a:t>
            </a:r>
          </a:p>
          <a:p>
            <a:pPr marL="457200" indent="-457200">
              <a:buFont typeface="Wingdings" pitchFamily="2" charset="2"/>
              <a:buChar char="Ø"/>
            </a:pPr>
            <a:r>
              <a:rPr lang="ru-RU" sz="2800" dirty="0"/>
              <a:t>этические дилеммы профессиональных обязанностей социального работника.</a:t>
            </a:r>
          </a:p>
          <a:p>
            <a:endParaRPr lang="ru-RU" dirty="0"/>
          </a:p>
        </p:txBody>
      </p:sp>
    </p:spTree>
    <p:extLst>
      <p:ext uri="{BB962C8B-B14F-4D97-AF65-F5344CB8AC3E}">
        <p14:creationId xmlns:p14="http://schemas.microsoft.com/office/powerpoint/2010/main" val="1121673916"/>
      </p:ext>
    </p:extLst>
  </p:cSld>
  <p:clrMapOvr>
    <a:masterClrMapping/>
  </p:clrMapOvr>
  <p:transition>
    <p:cover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Проблема ценностной базы социальной работы </a:t>
            </a:r>
          </a:p>
        </p:txBody>
      </p:sp>
      <p:sp>
        <p:nvSpPr>
          <p:cNvPr id="3" name="Объект 2"/>
          <p:cNvSpPr>
            <a:spLocks noGrp="1"/>
          </p:cNvSpPr>
          <p:nvPr>
            <p:ph idx="1"/>
          </p:nvPr>
        </p:nvSpPr>
        <p:spPr>
          <a:xfrm>
            <a:off x="683568" y="1556792"/>
            <a:ext cx="8229600" cy="4569122"/>
          </a:xfrm>
        </p:spPr>
        <p:txBody>
          <a:bodyPr/>
          <a:lstStyle/>
          <a:p>
            <a:pPr marL="0" indent="0">
              <a:buNone/>
            </a:pPr>
            <a:r>
              <a:rPr lang="ru-RU" sz="2400" dirty="0" smtClean="0"/>
              <a:t>напрямую </a:t>
            </a:r>
            <a:r>
              <a:rPr lang="ru-RU" sz="2400" dirty="0"/>
              <a:t>связана с ее гуманистической сущностью, так как независимо от конкретных задач той или иной модели социальной помощи </a:t>
            </a:r>
            <a:r>
              <a:rPr lang="ru-RU" sz="2400" b="1" dirty="0">
                <a:solidFill>
                  <a:srgbClr val="1547B6"/>
                </a:solidFill>
              </a:rPr>
              <a:t>ключевой ценностью социальной работы выступает любая </a:t>
            </a:r>
            <a:r>
              <a:rPr lang="ru-RU" sz="2400" b="1" dirty="0" smtClean="0">
                <a:solidFill>
                  <a:srgbClr val="1547B6"/>
                </a:solidFill>
              </a:rPr>
              <a:t>личность П</a:t>
            </a:r>
            <a:r>
              <a:rPr lang="ru-RU" sz="2400" dirty="0" smtClean="0"/>
              <a:t>одход </a:t>
            </a:r>
            <a:r>
              <a:rPr lang="ru-RU" sz="2400" dirty="0"/>
              <a:t>к жизни каждого индивида как высшему ценностному измерению дополняется пониманием того обстоятельства, что сама эта жизнь должна быть достойна человека. Правом на помощь со стороны субъектов социальной работы обладает каждый, кто обращается к ним, без дискриминации по каким–либо основаниям. Гуманистические ориентиры побуждают субъектов социальной работы к взаимодействию с клиентами, поощряя их к сотрудничеству, причем не в ущерб другим.</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31</a:t>
            </a:fld>
            <a:endParaRPr lang="ru-RU" altLang="ru-RU"/>
          </a:p>
        </p:txBody>
      </p:sp>
    </p:spTree>
    <p:extLst>
      <p:ext uri="{BB962C8B-B14F-4D97-AF65-F5344CB8AC3E}">
        <p14:creationId xmlns:p14="http://schemas.microsoft.com/office/powerpoint/2010/main" val="2600043448"/>
      </p:ext>
    </p:extLst>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Этический стандарт профессии </a:t>
            </a:r>
          </a:p>
        </p:txBody>
      </p:sp>
      <p:sp>
        <p:nvSpPr>
          <p:cNvPr id="3" name="Объект 2"/>
          <p:cNvSpPr>
            <a:spLocks noGrp="1"/>
          </p:cNvSpPr>
          <p:nvPr>
            <p:ph idx="1"/>
          </p:nvPr>
        </p:nvSpPr>
        <p:spPr>
          <a:xfrm>
            <a:off x="899592" y="1916832"/>
            <a:ext cx="7797552" cy="4569122"/>
          </a:xfrm>
        </p:spPr>
        <p:txBody>
          <a:bodyPr/>
          <a:lstStyle/>
          <a:p>
            <a:pPr marL="0" indent="0">
              <a:buNone/>
            </a:pPr>
            <a:r>
              <a:rPr lang="ru-RU" sz="2800" dirty="0" smtClean="0"/>
              <a:t>объединяет </a:t>
            </a:r>
            <a:r>
              <a:rPr lang="ru-RU" sz="2800" dirty="0"/>
              <a:t>принципы и стандарты этического поведения, в них формулируются программные цели и долговременные ценности социальной работы, предписывающие и запрещающие принципы, ключевые положения, определяющие ответственность и обязательство социальных работников. </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32</a:t>
            </a:fld>
            <a:endParaRPr lang="ru-RU" altLang="ru-RU"/>
          </a:p>
        </p:txBody>
      </p:sp>
    </p:spTree>
    <p:extLst>
      <p:ext uri="{BB962C8B-B14F-4D97-AF65-F5344CB8AC3E}">
        <p14:creationId xmlns:p14="http://schemas.microsoft.com/office/powerpoint/2010/main" val="3806167812"/>
      </p:ext>
    </p:extLst>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Этический стандарт профессии </a:t>
            </a:r>
          </a:p>
        </p:txBody>
      </p:sp>
      <p:sp>
        <p:nvSpPr>
          <p:cNvPr id="3" name="Объект 2"/>
          <p:cNvSpPr>
            <a:spLocks noGrp="1"/>
          </p:cNvSpPr>
          <p:nvPr>
            <p:ph idx="1"/>
          </p:nvPr>
        </p:nvSpPr>
        <p:spPr>
          <a:xfrm>
            <a:off x="395536" y="1556792"/>
            <a:ext cx="8229600" cy="4569122"/>
          </a:xfrm>
        </p:spPr>
        <p:txBody>
          <a:bodyPr/>
          <a:lstStyle/>
          <a:p>
            <a:pPr marL="0" indent="0">
              <a:buNone/>
            </a:pPr>
            <a:r>
              <a:rPr lang="ru-RU" sz="2400" dirty="0" smtClean="0"/>
              <a:t>Поведение </a:t>
            </a:r>
            <a:r>
              <a:rPr lang="ru-RU" sz="2400" dirty="0"/>
              <a:t>и образ действий, предписываемое профессиональной этикой, основываются на балансе личных интересов социального работника и его обязанностей</a:t>
            </a:r>
            <a:r>
              <a:rPr lang="ru-RU" sz="2400" dirty="0" smtClean="0"/>
              <a:t>.</a:t>
            </a:r>
          </a:p>
          <a:p>
            <a:pPr marL="0" indent="0">
              <a:buNone/>
            </a:pPr>
            <a:r>
              <a:rPr lang="ru-RU" sz="2400" dirty="0" smtClean="0"/>
              <a:t> </a:t>
            </a:r>
            <a:r>
              <a:rPr lang="ru-RU" sz="2400" dirty="0"/>
              <a:t>В основе этого баланса – общефилософская концепция ответственности. Ответственность как принцип социальной работы в этическом стандарте осуществляется на уровне </a:t>
            </a:r>
            <a:r>
              <a:rPr lang="ru-RU" sz="2400" dirty="0" smtClean="0"/>
              <a:t>ответственности</a:t>
            </a:r>
          </a:p>
          <a:p>
            <a:pPr>
              <a:buFontTx/>
              <a:buChar char="-"/>
            </a:pPr>
            <a:r>
              <a:rPr lang="ru-RU" sz="2400" dirty="0" smtClean="0"/>
              <a:t>перед </a:t>
            </a:r>
            <a:r>
              <a:rPr lang="ru-RU" sz="2400" dirty="0"/>
              <a:t>клиентом (приоритет его интересов), </a:t>
            </a:r>
            <a:endParaRPr lang="ru-RU" sz="2400" dirty="0" smtClean="0"/>
          </a:p>
          <a:p>
            <a:pPr>
              <a:buFontTx/>
              <a:buChar char="-"/>
            </a:pPr>
            <a:r>
              <a:rPr lang="ru-RU" sz="2400" dirty="0" smtClean="0"/>
              <a:t>перед   коллегами </a:t>
            </a:r>
            <a:r>
              <a:rPr lang="ru-RU" sz="2400" dirty="0"/>
              <a:t>(сотрудничество, корректность), </a:t>
            </a:r>
            <a:endParaRPr lang="ru-RU" sz="2400" dirty="0" smtClean="0"/>
          </a:p>
          <a:p>
            <a:pPr marL="0" indent="0">
              <a:buNone/>
            </a:pPr>
            <a:r>
              <a:rPr lang="ru-RU" sz="2400" dirty="0" smtClean="0"/>
              <a:t>-    перед </a:t>
            </a:r>
            <a:r>
              <a:rPr lang="ru-RU" sz="2400" dirty="0"/>
              <a:t>работодателями (выполнение обязанности перед соответствующим органом социальной защиты), </a:t>
            </a:r>
            <a:endParaRPr lang="ru-RU" sz="2400" dirty="0" smtClean="0"/>
          </a:p>
          <a:p>
            <a:pPr>
              <a:buFontTx/>
              <a:buChar char="-"/>
            </a:pPr>
            <a:r>
              <a:rPr lang="ru-RU" sz="2400" dirty="0" smtClean="0"/>
              <a:t>перед </a:t>
            </a:r>
            <a:r>
              <a:rPr lang="ru-RU" sz="2400" dirty="0"/>
              <a:t>профессией (сохранение базовых ценностей и </a:t>
            </a:r>
            <a:endParaRPr lang="ru-RU" sz="2400" dirty="0" smtClean="0"/>
          </a:p>
          <a:p>
            <a:pPr>
              <a:buFontTx/>
              <a:buChar char="-"/>
            </a:pPr>
            <a:r>
              <a:rPr lang="ru-RU" sz="2400" dirty="0"/>
              <a:t> </a:t>
            </a:r>
            <a:r>
              <a:rPr lang="ru-RU" sz="2400" dirty="0" smtClean="0"/>
              <a:t>                                       предназначения </a:t>
            </a:r>
            <a:r>
              <a:rPr lang="ru-RU" sz="2400" dirty="0"/>
              <a:t>социальной работы).</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33</a:t>
            </a:fld>
            <a:endParaRPr lang="ru-RU" altLang="ru-RU"/>
          </a:p>
        </p:txBody>
      </p:sp>
    </p:spTree>
    <p:extLst>
      <p:ext uri="{BB962C8B-B14F-4D97-AF65-F5344CB8AC3E}">
        <p14:creationId xmlns:p14="http://schemas.microsoft.com/office/powerpoint/2010/main" val="2311198102"/>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Этические проблемы </a:t>
            </a:r>
            <a:r>
              <a:rPr lang="ru-RU" dirty="0"/>
              <a:t>и </a:t>
            </a:r>
            <a:r>
              <a:rPr lang="ru-RU" dirty="0" smtClean="0"/>
              <a:t>дилеммы практики СР </a:t>
            </a:r>
            <a:endParaRPr lang="ru-RU" dirty="0"/>
          </a:p>
        </p:txBody>
      </p:sp>
      <p:sp>
        <p:nvSpPr>
          <p:cNvPr id="3" name="Объект 2"/>
          <p:cNvSpPr>
            <a:spLocks noGrp="1"/>
          </p:cNvSpPr>
          <p:nvPr>
            <p:ph idx="1"/>
          </p:nvPr>
        </p:nvSpPr>
        <p:spPr>
          <a:xfrm>
            <a:off x="827584" y="1700808"/>
            <a:ext cx="8229600" cy="4569122"/>
          </a:xfrm>
        </p:spPr>
        <p:txBody>
          <a:bodyPr/>
          <a:lstStyle/>
          <a:p>
            <a:r>
              <a:rPr lang="ru-RU" sz="2400" dirty="0" smtClean="0"/>
              <a:t>независимость </a:t>
            </a:r>
            <a:r>
              <a:rPr lang="ru-RU" sz="2400" dirty="0"/>
              <a:t>и манипулирование;</a:t>
            </a:r>
          </a:p>
          <a:p>
            <a:r>
              <a:rPr lang="ru-RU" sz="2400" dirty="0"/>
              <a:t>патернализм и самоопределение;</a:t>
            </a:r>
          </a:p>
          <a:p>
            <a:r>
              <a:rPr lang="ru-RU" sz="2400" dirty="0"/>
              <a:t>принцип информированного согласия;</a:t>
            </a:r>
          </a:p>
          <a:p>
            <a:r>
              <a:rPr lang="ru-RU" sz="2400" dirty="0"/>
              <a:t>необходимость говорить правду;</a:t>
            </a:r>
          </a:p>
          <a:p>
            <a:r>
              <a:rPr lang="ru-RU" sz="2400" dirty="0"/>
              <a:t>конфиденциальность и частный характер сообщений;</a:t>
            </a:r>
          </a:p>
          <a:p>
            <a:r>
              <a:rPr lang="ru-RU" sz="2400" dirty="0"/>
              <a:t>доносительство;</a:t>
            </a:r>
          </a:p>
          <a:p>
            <a:r>
              <a:rPr lang="ru-RU" sz="2400" dirty="0"/>
              <a:t>законы и благополучие клиента;</a:t>
            </a:r>
          </a:p>
          <a:p>
            <a:r>
              <a:rPr lang="ru-RU" sz="2400" dirty="0"/>
              <a:t>личные и профессиональные ценности.</a:t>
            </a:r>
          </a:p>
          <a:p>
            <a:endParaRPr lang="ru-RU" sz="18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34</a:t>
            </a:fld>
            <a:endParaRPr lang="ru-RU" altLang="ru-RU"/>
          </a:p>
        </p:txBody>
      </p:sp>
    </p:spTree>
    <p:extLst>
      <p:ext uri="{BB962C8B-B14F-4D97-AF65-F5344CB8AC3E}">
        <p14:creationId xmlns:p14="http://schemas.microsoft.com/office/powerpoint/2010/main" val="1131793458"/>
      </p:ext>
    </p:extLst>
  </p:cSld>
  <p:clrMapOvr>
    <a:masterClrMapping/>
  </p:clrMapOvr>
  <p:transition>
    <p:cover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Социальная работа </a:t>
            </a:r>
          </a:p>
        </p:txBody>
      </p:sp>
      <p:sp>
        <p:nvSpPr>
          <p:cNvPr id="3" name="Объект 2"/>
          <p:cNvSpPr>
            <a:spLocks noGrp="1"/>
          </p:cNvSpPr>
          <p:nvPr>
            <p:ph idx="1"/>
          </p:nvPr>
        </p:nvSpPr>
        <p:spPr/>
        <p:txBody>
          <a:bodyPr/>
          <a:lstStyle/>
          <a:p>
            <a:r>
              <a:rPr lang="ru-RU" sz="2400" dirty="0" smtClean="0"/>
              <a:t>более </a:t>
            </a:r>
            <a:r>
              <a:rPr lang="ru-RU" sz="2400" dirty="0"/>
              <a:t>других профессий располагается в границах нравственного выбора и этического поведения. Поэтому такие факторы регуляции человеческого поведения как общественная мораль, индивидуальный нравственный контроль, являются нравственными регуляторами самой социальной работы.</a:t>
            </a:r>
          </a:p>
          <a:p>
            <a:r>
              <a:rPr lang="ru-RU" sz="2400" dirty="0" smtClean="0"/>
              <a:t>в </a:t>
            </a:r>
            <a:r>
              <a:rPr lang="ru-RU" sz="2400" dirty="0"/>
              <a:t>основе профессиональных принципов социальной работы лежит все тот же гуманистический фундамент, который вообще является основанием для всей этой профессиональной деятельности, области научного исследования, общественного явления «социальная работа».</a:t>
            </a:r>
          </a:p>
          <a:p>
            <a:endParaRPr lang="ru-RU" sz="1800"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35</a:t>
            </a:fld>
            <a:endParaRPr lang="ru-RU" altLang="ru-RU"/>
          </a:p>
        </p:txBody>
      </p:sp>
    </p:spTree>
    <p:extLst>
      <p:ext uri="{BB962C8B-B14F-4D97-AF65-F5344CB8AC3E}">
        <p14:creationId xmlns:p14="http://schemas.microsoft.com/office/powerpoint/2010/main" val="4175536701"/>
      </p:ext>
    </p:extLst>
  </p:cSld>
  <p:clrMapOvr>
    <a:masterClrMapping/>
  </p:clrMapOvr>
  <p:transition>
    <p:cover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36</a:t>
            </a:fld>
            <a:endParaRPr lang="ru-RU" altLang="ru-RU"/>
          </a:p>
        </p:txBody>
      </p:sp>
      <p:pic>
        <p:nvPicPr>
          <p:cNvPr id="4098" name="Picture 2" descr="Этические отношения в социальной рабо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68235"/>
      </p:ext>
    </p:extLst>
  </p:cSld>
  <p:clrMapOvr>
    <a:masterClrMapping/>
  </p:clrMapOvr>
  <p:transition>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37</a:t>
            </a:fld>
            <a:endParaRPr lang="ru-RU" altLang="ru-RU"/>
          </a:p>
        </p:txBody>
      </p:sp>
      <p:pic>
        <p:nvPicPr>
          <p:cNvPr id="5122" name="Picture 2" descr="Уровни этической оценки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883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52615"/>
      </p:ext>
    </p:extLst>
  </p:cSld>
  <p:clrMapOvr>
    <a:masterClrMapping/>
  </p:clrMapOvr>
  <p:transition>
    <p:cover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38</a:t>
            </a:fld>
            <a:endParaRPr lang="ru-RU" altLang="ru-RU"/>
          </a:p>
        </p:txBody>
      </p:sp>
      <p:pic>
        <p:nvPicPr>
          <p:cNvPr id="6146" name="Picture 2" descr="Уровни этической оценки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2" y="-785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61176"/>
      </p:ext>
    </p:extLst>
  </p:cSld>
  <p:clrMapOvr>
    <a:masterClrMapping/>
  </p:clrMapOvr>
  <p:transition>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39</a:t>
            </a:fld>
            <a:endParaRPr lang="ru-RU" altLang="ru-RU"/>
          </a:p>
        </p:txBody>
      </p:sp>
      <p:pic>
        <p:nvPicPr>
          <p:cNvPr id="7170" name="Picture 2" descr="Детерминанты профессионально-этическ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6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59550"/>
      </p:ext>
    </p:extLst>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Объект 2"/>
          <p:cNvSpPr>
            <a:spLocks noGrp="1"/>
          </p:cNvSpPr>
          <p:nvPr>
            <p:ph idx="1"/>
          </p:nvPr>
        </p:nvSpPr>
        <p:spPr/>
        <p:txBody>
          <a:bodyPr/>
          <a:lstStyle/>
          <a:p>
            <a:r>
              <a:rPr lang="ru-RU" dirty="0"/>
              <a:t>Российское общество находится на переломном этапе своего развития. Он характеризуется переоценкой ценностей, критикой и преодолением того, что мешает дальнейшему движению вперед. Высшим гуманистическим смыслом социального развития становится утверждение отношения к человеку как высшей ценности бытия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a:t>
            </a:fld>
            <a:endParaRPr lang="ru-RU" altLang="ru-RU"/>
          </a:p>
        </p:txBody>
      </p:sp>
    </p:spTree>
    <p:extLst>
      <p:ext uri="{BB962C8B-B14F-4D97-AF65-F5344CB8AC3E}">
        <p14:creationId xmlns:p14="http://schemas.microsoft.com/office/powerpoint/2010/main" val="327883265"/>
      </p:ext>
    </p:extLst>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40</a:t>
            </a:fld>
            <a:endParaRPr lang="ru-RU" altLang="ru-RU"/>
          </a:p>
        </p:txBody>
      </p:sp>
      <p:pic>
        <p:nvPicPr>
          <p:cNvPr id="8194" name="Picture 2" descr="Этическая система профессиональной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3"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62782"/>
      </p:ext>
    </p:extLst>
  </p:cSld>
  <p:clrMapOvr>
    <a:masterClrMapping/>
  </p:clrMapOvr>
  <p:transition>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41</a:t>
            </a:fld>
            <a:endParaRPr lang="ru-RU" altLang="ru-RU"/>
          </a:p>
        </p:txBody>
      </p:sp>
      <p:pic>
        <p:nvPicPr>
          <p:cNvPr id="9218" name="Picture 2" descr="Тенденции в развитии этической системы социальной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77163"/>
      </p:ext>
    </p:extLst>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Важную роль при становлении личности социального работника имеет </a:t>
            </a:r>
            <a:r>
              <a:rPr lang="ru-RU" sz="3200" dirty="0" err="1"/>
              <a:t>гуманизация</a:t>
            </a:r>
            <a:r>
              <a:rPr lang="ru-RU" sz="3200" dirty="0"/>
              <a:t> образования</a:t>
            </a:r>
          </a:p>
        </p:txBody>
      </p:sp>
      <p:sp>
        <p:nvSpPr>
          <p:cNvPr id="3" name="Объект 2"/>
          <p:cNvSpPr>
            <a:spLocks noGrp="1"/>
          </p:cNvSpPr>
          <p:nvPr>
            <p:ph idx="1"/>
          </p:nvPr>
        </p:nvSpPr>
        <p:spPr/>
        <p:txBody>
          <a:bodyPr/>
          <a:lstStyle/>
          <a:p>
            <a:pPr marL="0" indent="0">
              <a:buNone/>
            </a:pPr>
            <a:r>
              <a:rPr lang="ru-RU" sz="1800" dirty="0" smtClean="0"/>
              <a:t>.</a:t>
            </a:r>
            <a:r>
              <a:rPr lang="ru-RU" sz="2800" dirty="0" err="1" smtClean="0"/>
              <a:t>Гуманизация</a:t>
            </a:r>
            <a:r>
              <a:rPr lang="ru-RU" sz="2800" dirty="0" smtClean="0"/>
              <a:t> </a:t>
            </a:r>
            <a:r>
              <a:rPr lang="ru-RU" sz="2800" dirty="0"/>
              <a:t>образования предполагает единство общекультурного, социально нравственного и профессионального развития личности. Ее можно интерпретировать как реорганизацию системы образования и воспитания, с тем, чтобы главное место в ней занимали развитие гуманитарного мышления, гуманитарная подготовка молодых людей</a:t>
            </a:r>
            <a:r>
              <a:rPr lang="ru-RU" sz="2800" dirty="0" smtClean="0"/>
              <a:t>.</a:t>
            </a:r>
            <a:endParaRPr lang="ru-RU" sz="28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42</a:t>
            </a:fld>
            <a:endParaRPr lang="ru-RU" altLang="ru-RU"/>
          </a:p>
        </p:txBody>
      </p:sp>
    </p:spTree>
    <p:extLst>
      <p:ext uri="{BB962C8B-B14F-4D97-AF65-F5344CB8AC3E}">
        <p14:creationId xmlns:p14="http://schemas.microsoft.com/office/powerpoint/2010/main" val="3745998626"/>
      </p:ext>
    </p:extLst>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43</a:t>
            </a:fld>
            <a:endParaRPr lang="ru-RU" altLang="ru-RU"/>
          </a:p>
        </p:txBody>
      </p:sp>
      <p:pic>
        <p:nvPicPr>
          <p:cNvPr id="4098" name="Picture 2" descr="http://fs1.ppt4web.ru/images/3258/57435/640/im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586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95520"/>
      </p:ext>
    </p:extLst>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44</a:t>
            </a:fld>
            <a:endParaRPr lang="ru-RU" altLang="ru-RU"/>
          </a:p>
        </p:txBody>
      </p:sp>
      <p:pic>
        <p:nvPicPr>
          <p:cNvPr id="1026" name="Picture 2" descr="http://detki.guru/wp-content/uploads/2016/07/gumanisticheskoe-vospitan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568951" cy="600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04761"/>
      </p:ext>
    </p:extLst>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45</a:t>
            </a:fld>
            <a:endParaRPr lang="ru-RU" altLang="ru-RU"/>
          </a:p>
        </p:txBody>
      </p:sp>
      <p:pic>
        <p:nvPicPr>
          <p:cNvPr id="5122" name="Picture 2" descr="http://www.verav.ru/mess/publ/1999/001_tpetr_ar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11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90845"/>
      </p:ext>
    </p:extLst>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46</a:t>
            </a:fld>
            <a:endParaRPr lang="ru-RU" altLang="ru-RU"/>
          </a:p>
        </p:txBody>
      </p:sp>
      <p:pic>
        <p:nvPicPr>
          <p:cNvPr id="7170" name="Picture 2" descr="https://im0-tub-ru.yandex.net/i?id=cb297ddb4352c082c5cc1bb00da54e16-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91767"/>
      </p:ext>
    </p:extLst>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Заключение</a:t>
            </a:r>
            <a:endParaRPr lang="ru-RU" sz="3200" dirty="0"/>
          </a:p>
        </p:txBody>
      </p:sp>
      <p:sp>
        <p:nvSpPr>
          <p:cNvPr id="3" name="Объект 2"/>
          <p:cNvSpPr>
            <a:spLocks noGrp="1"/>
          </p:cNvSpPr>
          <p:nvPr>
            <p:ph idx="1"/>
          </p:nvPr>
        </p:nvSpPr>
        <p:spPr/>
        <p:txBody>
          <a:bodyPr/>
          <a:lstStyle/>
          <a:p>
            <a:pPr marL="0" indent="0">
              <a:buNone/>
            </a:pPr>
            <a:endParaRPr lang="ru-RU" sz="1800" dirty="0"/>
          </a:p>
          <a:p>
            <a:pPr marL="0" indent="0">
              <a:buNone/>
            </a:pPr>
            <a:r>
              <a:rPr lang="ru-RU" sz="2800" dirty="0"/>
              <a:t>Г</a:t>
            </a:r>
            <a:r>
              <a:rPr lang="ru-RU" sz="2800" dirty="0" smtClean="0"/>
              <a:t>уманистический </a:t>
            </a:r>
            <a:r>
              <a:rPr lang="ru-RU" sz="2800" dirty="0"/>
              <a:t>подход в социальной работе является одним из ведущих, так как именно на основании его принципов (гуманизм, альтруизм, человеколюбие и др.) и строится успешная деятельность социального работника.</a:t>
            </a:r>
          </a:p>
          <a:p>
            <a:endParaRPr lang="ru-RU" sz="28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47</a:t>
            </a:fld>
            <a:endParaRPr lang="ru-RU" altLang="ru-RU"/>
          </a:p>
        </p:txBody>
      </p:sp>
    </p:spTree>
    <p:extLst>
      <p:ext uri="{BB962C8B-B14F-4D97-AF65-F5344CB8AC3E}">
        <p14:creationId xmlns:p14="http://schemas.microsoft.com/office/powerpoint/2010/main" val="3992348566"/>
      </p:ext>
    </p:extLst>
  </p:cSld>
  <p:clrMapOvr>
    <a:masterClrMapping/>
  </p:clrMapOvr>
  <p:transition>
    <p:cover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908270" cy="1066130"/>
          </a:xfrm>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48</a:t>
            </a:fld>
            <a:endParaRPr lang="ru-RU" altLang="ru-RU"/>
          </a:p>
        </p:txBody>
      </p:sp>
      <p:pic>
        <p:nvPicPr>
          <p:cNvPr id="27650" name="Picture 2" descr="http://vuskniga.ru/image/cache/data/new/2/23774980786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22734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Оцените статью скачать pd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666875"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1916832"/>
            <a:ext cx="8280920" cy="4801314"/>
          </a:xfrm>
          <a:prstGeom prst="rect">
            <a:avLst/>
          </a:prstGeom>
        </p:spPr>
        <p:txBody>
          <a:bodyPr wrap="square">
            <a:spAutoFit/>
          </a:bodyPr>
          <a:lstStyle/>
          <a:p>
            <a:pPr marL="285750" lvl="0" indent="-285750">
              <a:buFont typeface="Wingdings" panose="05000000000000000000" pitchFamily="2" charset="2"/>
              <a:buChar char="Ø"/>
            </a:pPr>
            <a:r>
              <a:rPr lang="ru-RU" dirty="0"/>
              <a:t>Фирсов М. В.</a:t>
            </a:r>
            <a:r>
              <a:rPr lang="ru-RU" b="1" dirty="0"/>
              <a:t> </a:t>
            </a:r>
            <a:r>
              <a:rPr lang="ru-RU" dirty="0"/>
              <a:t>Теория социальной работы [Текст] : учебник для студентов вузов по направлению подготовки "Соц. работа" (квалификация (степень) "бакалавр") / Фирсов М. В., Студёнова Е. Г. . - М. : КНОРУС , 2018 . - 322 с. : ил. . - </a:t>
            </a:r>
            <a:r>
              <a:rPr lang="ru-RU" dirty="0" err="1"/>
              <a:t>Бакалавриат</a:t>
            </a:r>
            <a:r>
              <a:rPr lang="ru-RU" dirty="0"/>
              <a:t> .</a:t>
            </a:r>
          </a:p>
          <a:p>
            <a:pPr marL="285750" lvl="0" indent="-285750">
              <a:buFont typeface="Wingdings" panose="05000000000000000000" pitchFamily="2" charset="2"/>
              <a:buChar char="Ø"/>
            </a:pPr>
            <a:r>
              <a:rPr lang="ru-RU" dirty="0" err="1"/>
              <a:t>Холостова</a:t>
            </a:r>
            <a:r>
              <a:rPr lang="ru-RU" dirty="0"/>
              <a:t> Е. И. Генезис социальной работы в России [Текст ] : учеб. пособие /  </a:t>
            </a:r>
            <a:r>
              <a:rPr lang="ru-RU" dirty="0" err="1"/>
              <a:t>Холостова</a:t>
            </a:r>
            <a:r>
              <a:rPr lang="ru-RU" dirty="0"/>
              <a:t> Е.И. - 3-е изд. - М. : Дашков и Ко, 2015. - 230. – (Социальная работа. Золотой фонд учебной литературы).</a:t>
            </a:r>
          </a:p>
          <a:p>
            <a:pPr marL="285750" lvl="0" indent="-285750">
              <a:buFont typeface="Wingdings" panose="05000000000000000000" pitchFamily="2" charset="2"/>
              <a:buChar char="Ø"/>
            </a:pPr>
            <a:r>
              <a:rPr lang="ru-RU" dirty="0"/>
              <a:t>Социальная работа [Текст] : учеб. пособие / Басов Н. Ф., Басова В. М., </a:t>
            </a:r>
            <a:r>
              <a:rPr lang="ru-RU" dirty="0" err="1"/>
              <a:t>Бойцова</a:t>
            </a:r>
            <a:r>
              <a:rPr lang="ru-RU" dirty="0"/>
              <a:t> С. В. и др. ; под ред. Н. Ф. Басова. - 3-е изд., </a:t>
            </a:r>
            <a:r>
              <a:rPr lang="ru-RU" dirty="0" err="1"/>
              <a:t>перераб</a:t>
            </a:r>
            <a:r>
              <a:rPr lang="ru-RU" dirty="0"/>
              <a:t>. и доп. - М. : Дашков и Ко, 2016. - 351, [1] с. – (Учебные издания для бакалавров).</a:t>
            </a:r>
          </a:p>
          <a:p>
            <a:pPr marL="285750" lvl="0" indent="-285750">
              <a:buFont typeface="Wingdings" panose="05000000000000000000" pitchFamily="2" charset="2"/>
              <a:buChar char="Ø"/>
            </a:pPr>
            <a:r>
              <a:rPr lang="ru-RU" dirty="0"/>
              <a:t>Социальная работа [Электронный ресурс]: учебник для бакалавров / Е.И. </a:t>
            </a:r>
            <a:r>
              <a:rPr lang="ru-RU" dirty="0" err="1"/>
              <a:t>Холостова</a:t>
            </a:r>
            <a:r>
              <a:rPr lang="ru-RU" dirty="0"/>
              <a:t> - М. : Дашков и К, 2015. Режим доступа: </a:t>
            </a:r>
            <a:r>
              <a:rPr lang="ru-RU" dirty="0">
                <a:hlinkClick r:id="rId4"/>
              </a:rPr>
              <a:t>http://www.studentlibrary.ru</a:t>
            </a:r>
            <a:r>
              <a:rPr lang="ru-RU" dirty="0" smtClean="0">
                <a:hlinkClick r:id="rId4"/>
              </a:rPr>
              <a:t>/</a:t>
            </a:r>
            <a:endParaRPr lang="ru-RU" dirty="0" smtClean="0"/>
          </a:p>
          <a:p>
            <a:pPr marL="285750" indent="-285750">
              <a:buFont typeface="Wingdings" panose="05000000000000000000" pitchFamily="2" charset="2"/>
              <a:buChar char="Ø"/>
            </a:pPr>
            <a:r>
              <a:rPr lang="ru-RU" dirty="0"/>
              <a:t>Теория социальной работы [Текст] : учеб.-метод. пособие / </a:t>
            </a:r>
            <a:r>
              <a:rPr lang="ru-RU" dirty="0" err="1"/>
              <a:t>Артюхина</a:t>
            </a:r>
            <a:r>
              <a:rPr lang="ru-RU" dirty="0"/>
              <a:t> А. И., Чижова В. М., Чумаков В. И., </a:t>
            </a:r>
            <a:r>
              <a:rPr lang="ru-RU" dirty="0" err="1"/>
              <a:t>Волчанский</a:t>
            </a:r>
            <a:r>
              <a:rPr lang="ru-RU" dirty="0"/>
              <a:t> М. Е. ; </a:t>
            </a:r>
            <a:r>
              <a:rPr lang="ru-RU" dirty="0" err="1"/>
              <a:t>ВолгГМУ</a:t>
            </a:r>
            <a:r>
              <a:rPr lang="ru-RU" dirty="0"/>
              <a:t> Минздрава РФ . - Волгоград : Изд-во </a:t>
            </a:r>
            <a:r>
              <a:rPr lang="ru-RU" dirty="0" err="1"/>
              <a:t>ВолгГМУ</a:t>
            </a:r>
            <a:r>
              <a:rPr lang="ru-RU" dirty="0"/>
              <a:t> , 2018 . - 151, [1] с.</a:t>
            </a:r>
          </a:p>
          <a:p>
            <a:pPr lvl="0"/>
            <a:endParaRPr lang="ru-RU" dirty="0"/>
          </a:p>
        </p:txBody>
      </p:sp>
    </p:spTree>
    <p:extLst>
      <p:ext uri="{BB962C8B-B14F-4D97-AF65-F5344CB8AC3E}">
        <p14:creationId xmlns:p14="http://schemas.microsoft.com/office/powerpoint/2010/main" val="2905646033"/>
      </p:ext>
    </p:extLst>
  </p:cSld>
  <p:clrMapOvr>
    <a:masterClrMapping/>
  </p:clrMapOvr>
  <p:transition>
    <p:cover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49</a:t>
            </a:fld>
            <a:endParaRPr lang="ru-RU" altLang="ru-RU"/>
          </a:p>
        </p:txBody>
      </p:sp>
      <p:pic>
        <p:nvPicPr>
          <p:cNvPr id="3074" name="Picture 2" descr="словарь -справочник по социальной рабо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4176463" cy="47525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ookprose.ru/pictures/books_covers/10120004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995" y="1844824"/>
            <a:ext cx="3542413" cy="495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07528"/>
      </p:ext>
    </p:extLst>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Гуманность</a:t>
            </a:r>
          </a:p>
        </p:txBody>
      </p:sp>
      <p:sp>
        <p:nvSpPr>
          <p:cNvPr id="3" name="Объект 2"/>
          <p:cNvSpPr>
            <a:spLocks noGrp="1"/>
          </p:cNvSpPr>
          <p:nvPr>
            <p:ph idx="1"/>
          </p:nvPr>
        </p:nvSpPr>
        <p:spPr>
          <a:xfrm>
            <a:off x="251520" y="1484784"/>
            <a:ext cx="5338936" cy="4569122"/>
          </a:xfrm>
        </p:spPr>
        <p:txBody>
          <a:bodyPr/>
          <a:lstStyle/>
          <a:p>
            <a:pPr>
              <a:buFontTx/>
              <a:buChar char="-"/>
            </a:pPr>
            <a:r>
              <a:rPr lang="ru-RU" sz="2800" dirty="0" smtClean="0"/>
              <a:t>фундаментальный момент, основание </a:t>
            </a:r>
            <a:r>
              <a:rPr lang="ru-RU" sz="2800" dirty="0"/>
              <a:t>возможности человека, с одной стороны, и его конечности как таковой – с другой. </a:t>
            </a:r>
            <a:endParaRPr lang="ru-RU" sz="2800" dirty="0" smtClean="0"/>
          </a:p>
          <a:p>
            <a:pPr>
              <a:buFontTx/>
              <a:buChar char="-"/>
            </a:pPr>
            <a:r>
              <a:rPr lang="ru-RU" sz="2800" dirty="0" err="1" smtClean="0"/>
              <a:t>М.Хайдеггер</a:t>
            </a:r>
            <a:r>
              <a:rPr lang="ru-RU" sz="2800" dirty="0"/>
              <a:t>: «Гуманизм означает теперь, если мы только решимся сохранить это слово, только одно: существо человека существенно для </a:t>
            </a:r>
            <a:endParaRPr lang="ru-RU" sz="2800" dirty="0" smtClean="0"/>
          </a:p>
          <a:p>
            <a:pPr>
              <a:buFontTx/>
              <a:buChar char="-"/>
            </a:pPr>
            <a:r>
              <a:rPr lang="ru-RU" sz="2800" dirty="0"/>
              <a:t> </a:t>
            </a:r>
            <a:r>
              <a:rPr lang="ru-RU" sz="2800" dirty="0" smtClean="0"/>
              <a:t>                       истины </a:t>
            </a:r>
            <a:r>
              <a:rPr lang="ru-RU" sz="2800" dirty="0"/>
              <a:t>бытия»</a:t>
            </a:r>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a:t>
            </a:fld>
            <a:endParaRPr lang="ru-RU" altLang="ru-RU"/>
          </a:p>
        </p:txBody>
      </p:sp>
      <p:pic>
        <p:nvPicPr>
          <p:cNvPr id="2050" name="Picture 2" descr="http://shoyher.narod.ru/Portret/Hajdegg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556793"/>
            <a:ext cx="295232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55592"/>
      </p:ext>
    </p:extLst>
  </p:cSld>
  <p:clrMapOvr>
    <a:masterClrMapping/>
  </p:clrMapOvr>
  <p:transition>
    <p:cover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50</a:t>
            </a:fld>
            <a:endParaRPr lang="ru-RU" altLang="ru-RU"/>
          </a:p>
        </p:txBody>
      </p:sp>
      <p:pic>
        <p:nvPicPr>
          <p:cNvPr id="56322" name="Picture 2" descr="https://arhivurokov.ru/kopilka/uploads/user_file_548d47e8961c5/img_user_file_548d47e8961c5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47359"/>
      </p:ext>
    </p:extLst>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Гуманизм (от лат. </a:t>
            </a:r>
            <a:r>
              <a:rPr lang="ru-RU" dirty="0" err="1"/>
              <a:t>humanitas</a:t>
            </a:r>
            <a:r>
              <a:rPr lang="ru-RU" dirty="0"/>
              <a:t> – человечность)</a:t>
            </a:r>
          </a:p>
        </p:txBody>
      </p:sp>
      <p:sp>
        <p:nvSpPr>
          <p:cNvPr id="3" name="Объект 2"/>
          <p:cNvSpPr>
            <a:spLocks noGrp="1"/>
          </p:cNvSpPr>
          <p:nvPr>
            <p:ph idx="1"/>
          </p:nvPr>
        </p:nvSpPr>
        <p:spPr>
          <a:xfrm>
            <a:off x="395536" y="1556792"/>
            <a:ext cx="8229600" cy="4569122"/>
          </a:xfrm>
        </p:spPr>
        <p:txBody>
          <a:bodyPr/>
          <a:lstStyle/>
          <a:p>
            <a:r>
              <a:rPr lang="ru-RU" sz="2400" dirty="0"/>
              <a:t> – мировоззрение, в центре которого находится идея человека как высшей ценности, возникло как философское течение в эпоху Возрождения.</a:t>
            </a:r>
          </a:p>
          <a:p>
            <a:r>
              <a:rPr lang="ru-RU" sz="2400" dirty="0"/>
              <a:t>В основе гуманизма лежит </a:t>
            </a:r>
            <a:r>
              <a:rPr lang="ru-RU" sz="2400" b="1" dirty="0">
                <a:solidFill>
                  <a:srgbClr val="1547B6"/>
                </a:solidFill>
              </a:rPr>
              <a:t>гуманность,</a:t>
            </a:r>
            <a:r>
              <a:rPr lang="ru-RU" sz="2400" dirty="0"/>
              <a:t> понимаемая как человечность, человеколюбие, уважение к достоинству человека.</a:t>
            </a:r>
          </a:p>
          <a:p>
            <a:r>
              <a:rPr lang="ru-RU" sz="2400" b="1" dirty="0">
                <a:solidFill>
                  <a:srgbClr val="1547B6"/>
                </a:solidFill>
              </a:rPr>
              <a:t>Гуманистическое мировоззрение </a:t>
            </a:r>
            <a:r>
              <a:rPr lang="ru-RU" sz="2400" dirty="0"/>
              <a:t>основано на признании неотъемлемых прав человека, в том числе права на достойную, полноценную и счастливую жизнь для каждого, независимо от его национальных, расовых, религиозных, возрастных, половых, индивидуальных или социальных особенностей. Поэтому социальная работа является практической реализацией гуманистического менталитета</a:t>
            </a:r>
            <a:r>
              <a:rPr lang="ru-RU" sz="2400" dirty="0" smtClean="0"/>
              <a:t>.</a:t>
            </a:r>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a:t>
            </a:fld>
            <a:endParaRPr lang="ru-RU" altLang="ru-RU"/>
          </a:p>
        </p:txBody>
      </p:sp>
    </p:spTree>
    <p:extLst>
      <p:ext uri="{BB962C8B-B14F-4D97-AF65-F5344CB8AC3E}">
        <p14:creationId xmlns:p14="http://schemas.microsoft.com/office/powerpoint/2010/main" val="2638137126"/>
      </p:ext>
    </p:extLst>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a:t>
            </a:fld>
            <a:endParaRPr lang="ru-RU" altLang="ru-RU"/>
          </a:p>
        </p:txBody>
      </p:sp>
      <p:pic>
        <p:nvPicPr>
          <p:cNvPr id="13314" name="Picture 2" descr="https://fs00.infourok.ru/images/doc/238/162659/1/img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6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87132"/>
      </p:ext>
    </p:extLst>
  </p:cSld>
  <p:clrMapOvr>
    <a:masterClrMapping/>
  </p:clrMapOvr>
  <p:transitio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Гуманизм </a:t>
            </a:r>
            <a:endParaRPr lang="ru-RU" dirty="0"/>
          </a:p>
        </p:txBody>
      </p:sp>
      <p:sp>
        <p:nvSpPr>
          <p:cNvPr id="3" name="Объект 2"/>
          <p:cNvSpPr>
            <a:spLocks noGrp="1"/>
          </p:cNvSpPr>
          <p:nvPr>
            <p:ph idx="1"/>
          </p:nvPr>
        </p:nvSpPr>
        <p:spPr>
          <a:xfrm>
            <a:off x="467544" y="1484784"/>
            <a:ext cx="8229600" cy="4569122"/>
          </a:xfrm>
        </p:spPr>
        <p:txBody>
          <a:bodyPr/>
          <a:lstStyle/>
          <a:p>
            <a:r>
              <a:rPr lang="ru-RU" sz="2800" dirty="0"/>
              <a:t>Как форма жизненной практики </a:t>
            </a:r>
            <a:r>
              <a:rPr lang="ru-RU" sz="2800" dirty="0" smtClean="0"/>
              <a:t>порождает </a:t>
            </a:r>
            <a:r>
              <a:rPr lang="ru-RU" sz="2800" dirty="0"/>
              <a:t>конкретные совокупности отношений гуманности и </a:t>
            </a:r>
            <a:r>
              <a:rPr lang="ru-RU" sz="2800" dirty="0" err="1"/>
              <a:t>негуманности</a:t>
            </a:r>
            <a:r>
              <a:rPr lang="ru-RU" sz="2800" dirty="0"/>
              <a:t>, добра и зла, свободы и насилия между социальными, этническими, политическими и иными субъектами. </a:t>
            </a:r>
            <a:endParaRPr lang="ru-RU" sz="2800" dirty="0" smtClean="0"/>
          </a:p>
          <a:p>
            <a:r>
              <a:rPr lang="ru-RU" sz="2800" dirty="0" smtClean="0"/>
              <a:t>В </a:t>
            </a:r>
            <a:r>
              <a:rPr lang="ru-RU" sz="2800" dirty="0"/>
              <a:t>этом качестве гуманизм проявляется в таких ориентациях и установках как «человечность», «забота», «любовь», «уважение», «ответственность», «моральный закон», «долг».</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8</a:t>
            </a:fld>
            <a:endParaRPr lang="ru-RU" altLang="ru-RU"/>
          </a:p>
        </p:txBody>
      </p:sp>
    </p:spTree>
    <p:extLst>
      <p:ext uri="{BB962C8B-B14F-4D97-AF65-F5344CB8AC3E}">
        <p14:creationId xmlns:p14="http://schemas.microsoft.com/office/powerpoint/2010/main" val="658201475"/>
      </p:ext>
    </p:extLst>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9</a:t>
            </a:fld>
            <a:endParaRPr lang="ru-RU" altLang="ru-RU"/>
          </a:p>
        </p:txBody>
      </p:sp>
      <p:pic>
        <p:nvPicPr>
          <p:cNvPr id="12290" name="Picture 2" descr="https://im0-tub-ru.yandex.net/i?id=25797301f90228ae026f0401af7f6d3a-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2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81028"/>
      </p:ext>
    </p:extLst>
  </p:cSld>
  <p:clrMapOvr>
    <a:masterClrMapping/>
  </p:clrMapOvr>
  <p:transition>
    <p:cover dir="lu"/>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1486</Words>
  <Application>Microsoft Office PowerPoint</Application>
  <PresentationFormat>Экран (4:3)</PresentationFormat>
  <Paragraphs>217</Paragraphs>
  <Slides>50</Slides>
  <Notes>9</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6" baseType="lpstr">
      <vt:lpstr>Arial</vt:lpstr>
      <vt:lpstr>Wingdings</vt:lpstr>
      <vt:lpstr>Times New Roman</vt:lpstr>
      <vt:lpstr>Calibri</vt:lpstr>
      <vt:lpstr>Специальное оформление</vt:lpstr>
      <vt:lpstr>Презентация</vt:lpstr>
      <vt:lpstr>ВОЛГОГРАДСКИЙ ГОСУДАРСТВЕННЫЙ МЕДИЦИНСКИЙ УНИВЕРСИТЕТ КАФЕДРА МЕДИКО-СОЦИАЛЬНЫХ ТЕХНОЛОГИЙ С КУРСОМ ПЕДАГОГИКИ И ОБРАЗОВАТЕЛЬНЫХ ТЕХНОЛОГИЙ ДПО</vt:lpstr>
      <vt:lpstr>Содержание</vt:lpstr>
      <vt:lpstr>Презентация PowerPoint</vt:lpstr>
      <vt:lpstr>Введение</vt:lpstr>
      <vt:lpstr>Гуманность</vt:lpstr>
      <vt:lpstr>Гуманизм (от лат. humanitas – человечность)</vt:lpstr>
      <vt:lpstr>Презентация PowerPoint</vt:lpstr>
      <vt:lpstr>Гуманизм </vt:lpstr>
      <vt:lpstr>Презентация PowerPoint</vt:lpstr>
      <vt:lpstr>Презентация PowerPoint</vt:lpstr>
      <vt:lpstr>Гуманистическая направленность личности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Человек</vt:lpstr>
      <vt:lpstr>Презентация PowerPoint</vt:lpstr>
      <vt:lpstr>Презентация PowerPoint</vt:lpstr>
      <vt:lpstr>Презентация PowerPoint</vt:lpstr>
      <vt:lpstr>Человек</vt:lpstr>
      <vt:lpstr>Стратегия социальной работы </vt:lpstr>
      <vt:lpstr>Движущая сила социального развития </vt:lpstr>
      <vt:lpstr>Социальная работа </vt:lpstr>
      <vt:lpstr>Презентация PowerPoint</vt:lpstr>
      <vt:lpstr>Презентация PowerPoint</vt:lpstr>
      <vt:lpstr>Социальная работа </vt:lpstr>
      <vt:lpstr>Проблема ценностной базы социальной работы </vt:lpstr>
      <vt:lpstr>Этический стандарт профессии </vt:lpstr>
      <vt:lpstr>Этический стандарт профессии </vt:lpstr>
      <vt:lpstr>Этические проблемы и дилеммы практики СР </vt:lpstr>
      <vt:lpstr>Социальная работа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Важную роль при становлении личности социального работника имеет гуманизация образования</vt:lpstr>
      <vt:lpstr>Презентация PowerPoint</vt:lpstr>
      <vt:lpstr>Презентация PowerPoint</vt:lpstr>
      <vt:lpstr>Презентация PowerPoint</vt:lpstr>
      <vt:lpstr>Презентация PowerPoint</vt:lpstr>
      <vt:lpstr>Заключение</vt:lpstr>
      <vt:lpstr>Литература</vt:lpstr>
      <vt:lpstr>Литература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2010-04-27T13:42:52Z</dcterms:created>
  <dcterms:modified xsi:type="dcterms:W3CDTF">2021-01-09T13:19:55Z</dcterms:modified>
</cp:coreProperties>
</file>