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67" r:id="rId14"/>
    <p:sldId id="269" r:id="rId15"/>
    <p:sldId id="268" r:id="rId16"/>
    <p:sldId id="270" r:id="rId17"/>
    <p:sldId id="271" r:id="rId18"/>
    <p:sldId id="297" r:id="rId19"/>
    <p:sldId id="272" r:id="rId20"/>
    <p:sldId id="273" r:id="rId21"/>
    <p:sldId id="274" r:id="rId22"/>
    <p:sldId id="275" r:id="rId23"/>
    <p:sldId id="276" r:id="rId24"/>
    <p:sldId id="277" r:id="rId25"/>
    <p:sldId id="298" r:id="rId26"/>
    <p:sldId id="278" r:id="rId27"/>
    <p:sldId id="280" r:id="rId28"/>
    <p:sldId id="279" r:id="rId29"/>
    <p:sldId id="295" r:id="rId30"/>
    <p:sldId id="281" r:id="rId31"/>
    <p:sldId id="283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9" r:id="rId41"/>
    <p:sldId id="291" r:id="rId42"/>
    <p:sldId id="300" r:id="rId43"/>
    <p:sldId id="292" r:id="rId44"/>
    <p:sldId id="293" r:id="rId45"/>
    <p:sldId id="305" r:id="rId46"/>
    <p:sldId id="306" r:id="rId47"/>
    <p:sldId id="307" r:id="rId48"/>
    <p:sldId id="294" r:id="rId49"/>
    <p:sldId id="303" r:id="rId50"/>
    <p:sldId id="301" r:id="rId51"/>
    <p:sldId id="304" r:id="rId52"/>
    <p:sldId id="29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НАУЧНЫЙ СТИЛЬ РЕЧИ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usyaz3417\Desktop\7c79fe5cd5499cb2ab07747763abbf2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usyaz3417\Desktop\1f412362dbde36cf97d42f1c30269d4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37836"/>
            <a:ext cx="714379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Научный стиль речи, как и каждый  функциональный стиль,  имеет свои особенности в выборе </a:t>
            </a:r>
            <a:r>
              <a:rPr lang="ru-RU" dirty="0" smtClean="0">
                <a:solidFill>
                  <a:srgbClr val="FF0000"/>
                </a:solidFill>
              </a:rPr>
              <a:t>языковых средств.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Особенности научного стиля речи на лексическом, морфологическом и синтаксическом уровнях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100" dirty="0" smtClean="0"/>
              <a:t>    </a:t>
            </a:r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8600" b="1" dirty="0" smtClean="0">
                <a:solidFill>
                  <a:srgbClr val="FF0000"/>
                </a:solidFill>
              </a:rPr>
              <a:t>Лексические особенности  </a:t>
            </a:r>
            <a:r>
              <a:rPr lang="ru-RU" sz="8600" dirty="0" smtClean="0"/>
              <a:t>-  это </a:t>
            </a:r>
            <a:r>
              <a:rPr lang="ru-RU" sz="8600" dirty="0" smtClean="0">
                <a:solidFill>
                  <a:srgbClr val="FF0000"/>
                </a:solidFill>
              </a:rPr>
              <a:t>точность и </a:t>
            </a:r>
          </a:p>
          <a:p>
            <a:pPr>
              <a:buNone/>
            </a:pPr>
            <a:r>
              <a:rPr lang="ru-RU" sz="8600" dirty="0" smtClean="0">
                <a:solidFill>
                  <a:srgbClr val="FF0000"/>
                </a:solidFill>
              </a:rPr>
              <a:t>            термины.</a:t>
            </a:r>
          </a:p>
          <a:p>
            <a:pPr marL="914400" indent="-914400" algn="just">
              <a:buNone/>
            </a:pPr>
            <a:r>
              <a:rPr lang="ru-RU" sz="8600" dirty="0" smtClean="0"/>
              <a:t>           1. В научном стиле используется </a:t>
            </a:r>
          </a:p>
          <a:p>
            <a:pPr marL="914400" indent="-914400" algn="just">
              <a:buNone/>
            </a:pPr>
            <a:r>
              <a:rPr lang="ru-RU" sz="8600" dirty="0" smtClean="0"/>
              <a:t>           специальная </a:t>
            </a:r>
            <a:r>
              <a:rPr lang="ru-RU" sz="8600" dirty="0" smtClean="0">
                <a:solidFill>
                  <a:srgbClr val="FF0000"/>
                </a:solidFill>
              </a:rPr>
              <a:t>научная  и терминологическая лексика.</a:t>
            </a:r>
            <a:r>
              <a:rPr lang="ru-RU" sz="8600" dirty="0" smtClean="0"/>
              <a:t>  </a:t>
            </a:r>
          </a:p>
          <a:p>
            <a:pPr marL="914400" indent="-914400">
              <a:buNone/>
            </a:pPr>
            <a:r>
              <a:rPr lang="ru-RU" sz="8600" dirty="0" smtClean="0"/>
              <a:t>           В научной речи  употребляются термины трёх видов: </a:t>
            </a:r>
            <a:r>
              <a:rPr lang="ru-RU" sz="8600" dirty="0" smtClean="0">
                <a:solidFill>
                  <a:srgbClr val="FF0000"/>
                </a:solidFill>
              </a:rPr>
              <a:t>общенаучные, </a:t>
            </a:r>
            <a:r>
              <a:rPr lang="ru-RU" sz="8600" dirty="0" err="1" smtClean="0">
                <a:solidFill>
                  <a:srgbClr val="FF0000"/>
                </a:solidFill>
              </a:rPr>
              <a:t>межнаучные</a:t>
            </a:r>
            <a:r>
              <a:rPr lang="ru-RU" sz="8600" dirty="0" smtClean="0">
                <a:solidFill>
                  <a:srgbClr val="FF0000"/>
                </a:solidFill>
              </a:rPr>
              <a:t>  и узкоспециальные.</a:t>
            </a:r>
          </a:p>
          <a:p>
            <a:pPr>
              <a:buNone/>
            </a:pPr>
            <a:r>
              <a:rPr lang="ru-RU" sz="8600" i="1" dirty="0" smtClean="0"/>
              <a:t>    </a:t>
            </a:r>
            <a:endParaRPr lang="ru-RU" sz="8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Общенаучные термины </a:t>
            </a:r>
            <a:r>
              <a:rPr lang="ru-RU" dirty="0" smtClean="0"/>
              <a:t>предназначены выражать категории и понятия, применимые ко всем областям научного знания.  Например: </a:t>
            </a:r>
            <a:r>
              <a:rPr lang="ru-RU" dirty="0" smtClean="0">
                <a:solidFill>
                  <a:srgbClr val="FF0000"/>
                </a:solidFill>
              </a:rPr>
              <a:t>система, программа, конструкция, функция, фактор, свойство, качество, универсальный.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dirty="0" err="1" smtClean="0">
                <a:solidFill>
                  <a:srgbClr val="FF0000"/>
                </a:solidFill>
              </a:rPr>
              <a:t>Межнаучные</a:t>
            </a:r>
            <a:r>
              <a:rPr lang="ru-RU" dirty="0" smtClean="0">
                <a:solidFill>
                  <a:srgbClr val="FF0000"/>
                </a:solidFill>
              </a:rPr>
              <a:t> термины </a:t>
            </a:r>
            <a:r>
              <a:rPr lang="ru-RU" dirty="0" smtClean="0"/>
              <a:t>представляют собой наименование базовых понятий, общих для определённого комплекса наук. Например: </a:t>
            </a:r>
            <a:r>
              <a:rPr lang="ru-RU" dirty="0" smtClean="0">
                <a:solidFill>
                  <a:srgbClr val="FF0000"/>
                </a:solidFill>
              </a:rPr>
              <a:t>адаптация (биол., </a:t>
            </a:r>
            <a:r>
              <a:rPr lang="ru-RU" dirty="0" err="1" smtClean="0">
                <a:solidFill>
                  <a:srgbClr val="FF0000"/>
                </a:solidFill>
              </a:rPr>
              <a:t>пед</a:t>
            </a:r>
            <a:r>
              <a:rPr lang="ru-RU" dirty="0" smtClean="0">
                <a:solidFill>
                  <a:srgbClr val="FF0000"/>
                </a:solidFill>
              </a:rPr>
              <a:t>.), </a:t>
            </a:r>
            <a:r>
              <a:rPr lang="ru-RU" dirty="0" err="1" smtClean="0">
                <a:solidFill>
                  <a:srgbClr val="FF0000"/>
                </a:solidFill>
              </a:rPr>
              <a:t>робото-техника</a:t>
            </a:r>
            <a:r>
              <a:rPr lang="ru-RU" dirty="0" smtClean="0">
                <a:solidFill>
                  <a:srgbClr val="FF0000"/>
                </a:solidFill>
              </a:rPr>
              <a:t> (техника, медицина), валентность (химия, лингвистика), охлаждение (химия, физика).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rgbClr val="FF0000"/>
                </a:solidFill>
              </a:rPr>
              <a:t>Узкоспециальные  термины </a:t>
            </a:r>
            <a:r>
              <a:rPr lang="ru-RU" dirty="0" smtClean="0"/>
              <a:t>именуют специфические для каждой отрасли знаний понятия, категории. Они рассчитаны на людей, занятых в этой области науки. Например: </a:t>
            </a:r>
            <a:r>
              <a:rPr lang="ru-RU" dirty="0" smtClean="0">
                <a:solidFill>
                  <a:srgbClr val="FF0000"/>
                </a:solidFill>
              </a:rPr>
              <a:t>филология, иммуногенетика, резонатор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В последнее время всё больше места занимают </a:t>
            </a:r>
            <a:r>
              <a:rPr lang="ru-RU" dirty="0" smtClean="0">
                <a:solidFill>
                  <a:srgbClr val="FF0000"/>
                </a:solidFill>
              </a:rPr>
              <a:t>международная терминология </a:t>
            </a:r>
            <a:r>
              <a:rPr lang="ru-RU" dirty="0" smtClean="0"/>
              <a:t>(особенно это заметно в экономической речи). Например: менеджер, менеджмент, квотирование, </a:t>
            </a:r>
            <a:r>
              <a:rPr lang="ru-RU" dirty="0" err="1" smtClean="0"/>
              <a:t>риэлтер</a:t>
            </a:r>
            <a:r>
              <a:rPr lang="ru-RU" dirty="0" smtClean="0"/>
              <a:t> 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4500" dirty="0" smtClean="0"/>
              <a:t>   </a:t>
            </a:r>
          </a:p>
          <a:p>
            <a:pPr>
              <a:buNone/>
            </a:pPr>
            <a:r>
              <a:rPr lang="ru-RU" sz="4500" dirty="0" smtClean="0"/>
              <a:t>    2. </a:t>
            </a:r>
            <a:r>
              <a:rPr lang="ru-RU" sz="5100" dirty="0" smtClean="0"/>
              <a:t>Стремление к точности проявляется ещё в одной особенности научного стиля: </a:t>
            </a:r>
            <a:r>
              <a:rPr lang="ru-RU" sz="5100" dirty="0" smtClean="0">
                <a:solidFill>
                  <a:srgbClr val="FF0000"/>
                </a:solidFill>
              </a:rPr>
              <a:t>многозначные стилистически нейтральные слова употребляются </a:t>
            </a:r>
            <a:r>
              <a:rPr lang="ru-RU" sz="5100" dirty="0" smtClean="0"/>
              <a:t>не во всех своих значениях, а, как правило, </a:t>
            </a:r>
            <a:r>
              <a:rPr lang="ru-RU" sz="5100" dirty="0" smtClean="0">
                <a:solidFill>
                  <a:srgbClr val="FF0000"/>
                </a:solidFill>
              </a:rPr>
              <a:t>в одном, реже – в двух значениях.</a:t>
            </a:r>
            <a:r>
              <a:rPr lang="ru-RU" sz="5100" dirty="0" smtClean="0"/>
              <a:t>  </a:t>
            </a:r>
            <a:endParaRPr lang="ru-RU" sz="5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dirty="0" smtClean="0"/>
              <a:t> </a:t>
            </a:r>
          </a:p>
          <a:p>
            <a:pPr>
              <a:buNone/>
            </a:pPr>
            <a:r>
              <a:rPr lang="ru-RU" sz="5100" dirty="0" smtClean="0"/>
              <a:t>	</a:t>
            </a:r>
            <a:endParaRPr lang="ru-RU" sz="5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Например: глагол </a:t>
            </a:r>
            <a:r>
              <a:rPr lang="ru-RU" dirty="0" smtClean="0">
                <a:solidFill>
                  <a:srgbClr val="FF0000"/>
                </a:solidFill>
              </a:rPr>
              <a:t>«считать», </a:t>
            </a:r>
            <a:r>
              <a:rPr lang="ru-RU" dirty="0" smtClean="0"/>
              <a:t>имеющий 4 значения, в научном стиле реализует преимущественно значение: </a:t>
            </a:r>
            <a:r>
              <a:rPr lang="ru-RU" dirty="0" smtClean="0">
                <a:solidFill>
                  <a:srgbClr val="FF0000"/>
                </a:solidFill>
              </a:rPr>
              <a:t>«делать какое-нибудь заключение о ком-нибудь, полагать».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3.  В лексической системе научного стиля </a:t>
            </a:r>
            <a:r>
              <a:rPr lang="ru-RU" dirty="0" smtClean="0">
                <a:solidFill>
                  <a:srgbClr val="FF0000"/>
                </a:solidFill>
              </a:rPr>
              <a:t>абстрактная лексика преобладает над конкретной.</a:t>
            </a:r>
            <a:r>
              <a:rPr lang="ru-RU" dirty="0" smtClean="0"/>
              <a:t>  Например: отвлечённый характер слов </a:t>
            </a:r>
            <a:r>
              <a:rPr lang="ru-RU" dirty="0" smtClean="0">
                <a:solidFill>
                  <a:srgbClr val="FF0000"/>
                </a:solidFill>
              </a:rPr>
              <a:t>«проблема, сохранение, пространство, система образования».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err="1" smtClean="0">
                <a:solidFill>
                  <a:srgbClr val="FF0000"/>
                </a:solidFill>
              </a:rPr>
              <a:t>Нау́чный</a:t>
            </a:r>
            <a:r>
              <a:rPr lang="ru-RU" dirty="0" smtClean="0">
                <a:solidFill>
                  <a:srgbClr val="FF0000"/>
                </a:solidFill>
              </a:rPr>
              <a:t> стиль </a:t>
            </a:r>
            <a:r>
              <a:rPr lang="ru-RU" dirty="0" smtClean="0"/>
              <a:t>— функциональный стиль речи литературного языка, которому присущ ряд особенностей: предварительное обдумывание высказывания, монологический характер, строгий отбор языковых средств, тяготение к нормированной речи.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4. Лексический состав научного стиля обладает </a:t>
            </a:r>
            <a:r>
              <a:rPr lang="ru-RU" dirty="0" smtClean="0">
                <a:solidFill>
                  <a:srgbClr val="FF0000"/>
                </a:solidFill>
              </a:rPr>
              <a:t>относительностью</a:t>
            </a:r>
            <a:r>
              <a:rPr lang="ru-RU" dirty="0" smtClean="0"/>
              <a:t>. Это означает, что текст увеличивается в объёме, в основном за счёт не синонимов, а многократного повторения одних и тех же слов.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5. Лексика </a:t>
            </a:r>
            <a:r>
              <a:rPr lang="ru-RU" dirty="0" smtClean="0">
                <a:solidFill>
                  <a:srgbClr val="FF0000"/>
                </a:solidFill>
              </a:rPr>
              <a:t>с разговорной и разговорно-просторечной окраской</a:t>
            </a:r>
            <a:r>
              <a:rPr lang="ru-RU" dirty="0" smtClean="0"/>
              <a:t> в научном стиле </a:t>
            </a:r>
            <a:r>
              <a:rPr lang="ru-RU" dirty="0" smtClean="0">
                <a:solidFill>
                  <a:srgbClr val="FF0000"/>
                </a:solidFill>
              </a:rPr>
              <a:t>отсутствует.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6. Этому стилю в меньшей степени свойственна </a:t>
            </a:r>
            <a:r>
              <a:rPr lang="ru-RU" dirty="0" err="1" smtClean="0">
                <a:solidFill>
                  <a:srgbClr val="FF0000"/>
                </a:solidFill>
              </a:rPr>
              <a:t>оценочность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Оценки могут быть использованы, чтобы выразить точку зрения автора, сделать её более понятной и доступной, привлечь внимание.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Определённая </a:t>
            </a:r>
            <a:r>
              <a:rPr lang="ru-RU" dirty="0" smtClean="0">
                <a:solidFill>
                  <a:srgbClr val="FF0000"/>
                </a:solidFill>
              </a:rPr>
              <a:t>устойчивость  и ограниченность лексических средств </a:t>
            </a:r>
            <a:r>
              <a:rPr lang="ru-RU" dirty="0" smtClean="0"/>
              <a:t>выражения научного понятия – один из важных стилеобразующих моментов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Морфологические особенности </a:t>
            </a:r>
            <a:r>
              <a:rPr lang="ru-RU" dirty="0" smtClean="0">
                <a:solidFill>
                  <a:srgbClr val="FF0000"/>
                </a:solidFill>
              </a:rPr>
              <a:t>– в научном стиле речи существительные и прилагательные преобладают над глаголами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На первое место по частотности употребления выходит </a:t>
            </a:r>
            <a:r>
              <a:rPr lang="ru-RU" dirty="0" smtClean="0">
                <a:solidFill>
                  <a:srgbClr val="FF0000"/>
                </a:solidFill>
              </a:rPr>
              <a:t>родительный падеж. </a:t>
            </a:r>
            <a:r>
              <a:rPr lang="ru-RU" dirty="0" smtClean="0"/>
              <a:t>В пассивных конструкциях распространены формы </a:t>
            </a:r>
            <a:r>
              <a:rPr lang="ru-RU" dirty="0" smtClean="0">
                <a:solidFill>
                  <a:srgbClr val="FF0000"/>
                </a:solidFill>
              </a:rPr>
              <a:t>творительного падежа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научном стиле распространены </a:t>
            </a:r>
            <a:r>
              <a:rPr lang="ru-RU" dirty="0" smtClean="0">
                <a:solidFill>
                  <a:srgbClr val="FF0000"/>
                </a:solidFill>
              </a:rPr>
              <a:t>отглагольные существительные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деление, измерение, определение</a:t>
            </a:r>
            <a:r>
              <a:rPr lang="ru-RU" dirty="0" smtClean="0"/>
              <a:t>), а также </a:t>
            </a:r>
            <a:r>
              <a:rPr lang="ru-RU" dirty="0" smtClean="0">
                <a:solidFill>
                  <a:srgbClr val="FF0000"/>
                </a:solidFill>
              </a:rPr>
              <a:t>субстантивированные прилагательные</a:t>
            </a:r>
            <a:r>
              <a:rPr lang="ru-RU" i="1" dirty="0" smtClean="0"/>
              <a:t> (</a:t>
            </a:r>
            <a:r>
              <a:rPr lang="ru-RU" dirty="0" smtClean="0">
                <a:solidFill>
                  <a:srgbClr val="FF0000"/>
                </a:solidFill>
              </a:rPr>
              <a:t>касательная, кривая, шипящие, заднеязычный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Для научного стиля характерна </a:t>
            </a:r>
            <a:r>
              <a:rPr lang="ru-RU" dirty="0" err="1" smtClean="0">
                <a:solidFill>
                  <a:srgbClr val="FF0000"/>
                </a:solidFill>
              </a:rPr>
              <a:t>бессубъектность</a:t>
            </a:r>
            <a:r>
              <a:rPr lang="ru-RU" dirty="0" smtClean="0">
                <a:solidFill>
                  <a:srgbClr val="FF0000"/>
                </a:solidFill>
              </a:rPr>
              <a:t> повествования,</a:t>
            </a:r>
            <a:r>
              <a:rPr lang="ru-RU" dirty="0" smtClean="0"/>
              <a:t> что вызывает отсутствие глагольных форм 1-го и 2-го лица единственного числа и распространение таких неличных форм глагола, как инфинитив, краткое страдательное причастие, деепричастие.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 немногочисленных случаях употребляется форма 1-го лица  множественного числа в значении </a:t>
            </a:r>
            <a:r>
              <a:rPr lang="ru-RU" dirty="0" smtClean="0">
                <a:solidFill>
                  <a:srgbClr val="FF0000"/>
                </a:solidFill>
              </a:rPr>
              <a:t>некой неопределённой совокупности  лиц</a:t>
            </a:r>
            <a:r>
              <a:rPr lang="ru-RU" i="1" dirty="0" smtClean="0"/>
              <a:t>,</a:t>
            </a:r>
            <a:r>
              <a:rPr lang="ru-RU" dirty="0" smtClean="0"/>
              <a:t> куда включается и говорящий (</a:t>
            </a:r>
            <a:r>
              <a:rPr lang="ru-RU" dirty="0" smtClean="0">
                <a:solidFill>
                  <a:srgbClr val="FF0000"/>
                </a:solidFill>
              </a:rPr>
              <a:t>Мы полагаем…   Отметим, что…   Приведём в качестве примера…)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Абсолютное большинство </a:t>
            </a:r>
            <a:r>
              <a:rPr lang="ru-RU" dirty="0" smtClean="0">
                <a:solidFill>
                  <a:srgbClr val="FF0000"/>
                </a:solidFill>
              </a:rPr>
              <a:t>глаголов</a:t>
            </a:r>
            <a:r>
              <a:rPr lang="ru-RU" dirty="0" smtClean="0"/>
              <a:t> научном стиле употребляется в форме </a:t>
            </a:r>
            <a:r>
              <a:rPr lang="ru-RU" dirty="0" smtClean="0">
                <a:solidFill>
                  <a:srgbClr val="FF0000"/>
                </a:solidFill>
              </a:rPr>
              <a:t>3-го лица настоящего времени изъявительного наклонения несовершенного вида. </a:t>
            </a:r>
            <a:r>
              <a:rPr lang="ru-RU" dirty="0" smtClean="0"/>
              <a:t>Например: </a:t>
            </a:r>
            <a:r>
              <a:rPr lang="ru-RU" dirty="0" smtClean="0">
                <a:solidFill>
                  <a:srgbClr val="FF0000"/>
                </a:solidFill>
              </a:rPr>
              <a:t>существует, наблюдается, происходит, обнаруживается, отличается и т.п.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Крайне </a:t>
            </a:r>
            <a:r>
              <a:rPr lang="ru-RU" dirty="0" smtClean="0">
                <a:solidFill>
                  <a:srgbClr val="FF0000"/>
                </a:solidFill>
              </a:rPr>
              <a:t>редко используются </a:t>
            </a:r>
            <a:r>
              <a:rPr lang="ru-RU" dirty="0" smtClean="0"/>
              <a:t>формы </a:t>
            </a:r>
            <a:r>
              <a:rPr lang="ru-RU" dirty="0" smtClean="0">
                <a:solidFill>
                  <a:srgbClr val="FF0000"/>
                </a:solidFill>
              </a:rPr>
              <a:t>прошлого и будущего времени</a:t>
            </a:r>
            <a:r>
              <a:rPr lang="ru-RU" dirty="0" smtClean="0"/>
              <a:t>, формы </a:t>
            </a:r>
            <a:r>
              <a:rPr lang="ru-RU" dirty="0" smtClean="0">
                <a:solidFill>
                  <a:srgbClr val="FF0000"/>
                </a:solidFill>
              </a:rPr>
              <a:t>сослагательного и повелительного наклонений.</a:t>
            </a:r>
          </a:p>
          <a:p>
            <a:pPr>
              <a:buNone/>
            </a:pPr>
            <a:r>
              <a:rPr lang="ru-RU" dirty="0" smtClean="0"/>
              <a:t>    В научном стиле </a:t>
            </a:r>
            <a:r>
              <a:rPr lang="ru-RU" dirty="0" smtClean="0">
                <a:solidFill>
                  <a:srgbClr val="FF0000"/>
                </a:solidFill>
              </a:rPr>
              <a:t>распространены </a:t>
            </a:r>
            <a:r>
              <a:rPr lang="ru-RU" dirty="0" smtClean="0"/>
              <a:t>производные предлоги и союзы:  </a:t>
            </a:r>
            <a:r>
              <a:rPr lang="ru-RU" dirty="0" smtClean="0">
                <a:solidFill>
                  <a:srgbClr val="FF0000"/>
                </a:solidFill>
              </a:rPr>
              <a:t>в течение, в результате, в связи, в соответствии, за счёт.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В научной литературе широко применяются различные виды сокращений: </a:t>
            </a:r>
            <a:r>
              <a:rPr lang="ru-RU" dirty="0" smtClean="0">
                <a:solidFill>
                  <a:srgbClr val="FF0000"/>
                </a:solidFill>
              </a:rPr>
              <a:t>УЗИ, МРТ, КТ,  </a:t>
            </a:r>
            <a:r>
              <a:rPr lang="ru-RU" dirty="0" smtClean="0"/>
              <a:t>сокращение без гласных (</a:t>
            </a:r>
            <a:r>
              <a:rPr lang="ru-RU" dirty="0" err="1" smtClean="0">
                <a:solidFill>
                  <a:srgbClr val="FF0000"/>
                </a:solidFill>
              </a:rPr>
              <a:t>млрд</a:t>
            </a:r>
            <a:r>
              <a:rPr lang="ru-RU" dirty="0" smtClean="0"/>
              <a:t>), сокращения смешанной формы (</a:t>
            </a:r>
            <a:r>
              <a:rPr lang="ru-RU" dirty="0" err="1" smtClean="0">
                <a:solidFill>
                  <a:srgbClr val="FF0000"/>
                </a:solidFill>
              </a:rPr>
              <a:t>НИИцветмет</a:t>
            </a:r>
            <a:r>
              <a:rPr lang="ru-RU" dirty="0" smtClean="0"/>
              <a:t>), </a:t>
            </a:r>
            <a:r>
              <a:rPr lang="ru-RU" dirty="0" smtClean="0">
                <a:solidFill>
                  <a:srgbClr val="FF0000"/>
                </a:solidFill>
              </a:rPr>
              <a:t>РКИ </a:t>
            </a:r>
            <a:r>
              <a:rPr lang="ru-RU" dirty="0" smtClean="0"/>
              <a:t>и т.д.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b="1" dirty="0" smtClean="0"/>
              <a:t>Сфера функционирования научного стиля, основные </a:t>
            </a:r>
            <a:r>
              <a:rPr lang="ru-RU" sz="3600" b="1" dirty="0" err="1" smtClean="0"/>
              <a:t>подстили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Сфера общественной деятельности, в которой функционирует научный стиль, – </a:t>
            </a:r>
            <a:r>
              <a:rPr lang="ru-RU" dirty="0" smtClean="0">
                <a:solidFill>
                  <a:srgbClr val="FF0000"/>
                </a:solidFill>
              </a:rPr>
              <a:t>это наука</a:t>
            </a:r>
            <a:r>
              <a:rPr lang="ru-RU" dirty="0" smtClean="0"/>
              <a:t>. Мысль строго аргументируется; особый акцент делается на  ход логических рассуждений.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Синтаксические особенности </a:t>
            </a:r>
            <a:r>
              <a:rPr lang="ru-RU" dirty="0" smtClean="0">
                <a:solidFill>
                  <a:srgbClr val="FF0000"/>
                </a:solidFill>
              </a:rPr>
              <a:t>– это отстранённость и объективность информации автора. </a:t>
            </a:r>
          </a:p>
          <a:p>
            <a:pPr>
              <a:buNone/>
            </a:pPr>
            <a:r>
              <a:rPr lang="ru-RU" dirty="0" smtClean="0"/>
              <a:t>     Это выражается в использовании пассивных  (страдательных) конструкций. </a:t>
            </a:r>
            <a:r>
              <a:rPr lang="ru-RU" dirty="0" smtClean="0">
                <a:solidFill>
                  <a:srgbClr val="FF0000"/>
                </a:solidFill>
              </a:rPr>
              <a:t>Реальный производитель действия  обозначается </a:t>
            </a:r>
            <a:r>
              <a:rPr lang="ru-RU" dirty="0" smtClean="0"/>
              <a:t>не грамматической формой подлежащего в именительном падеже, а  </a:t>
            </a:r>
            <a:r>
              <a:rPr lang="ru-RU" dirty="0" smtClean="0">
                <a:solidFill>
                  <a:srgbClr val="FF0000"/>
                </a:solidFill>
              </a:rPr>
              <a:t>формой второстепенного члена  в творительном падеже</a:t>
            </a:r>
            <a:r>
              <a:rPr lang="ru-RU" dirty="0" smtClean="0"/>
              <a:t> или вообще опускается.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Поэтому на первый план выдвигается  само действие. </a:t>
            </a:r>
          </a:p>
          <a:p>
            <a:pPr>
              <a:buNone/>
            </a:pPr>
            <a:r>
              <a:rPr lang="ru-RU" dirty="0" smtClean="0"/>
              <a:t>   Например: </a:t>
            </a:r>
            <a:r>
              <a:rPr lang="ru-RU" i="1" dirty="0" smtClean="0">
                <a:solidFill>
                  <a:srgbClr val="FF0000"/>
                </a:solidFill>
              </a:rPr>
              <a:t>Современный менеджмент</a:t>
            </a:r>
            <a:r>
              <a:rPr lang="ru-RU" i="1" u="sng" dirty="0" smtClean="0">
                <a:solidFill>
                  <a:srgbClr val="FF0000"/>
                </a:solidFill>
              </a:rPr>
              <a:t> рассматривается</a:t>
            </a:r>
            <a:r>
              <a:rPr lang="ru-RU" i="1" dirty="0" smtClean="0">
                <a:solidFill>
                  <a:srgbClr val="FF0000"/>
                </a:solidFill>
              </a:rPr>
              <a:t> как особая динамическая организация управления.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Это выражается в использовании обобщённо-личных и безличных конструкций вместо 1-го  лица : </a:t>
            </a:r>
            <a:r>
              <a:rPr lang="ru-RU" dirty="0" smtClean="0">
                <a:solidFill>
                  <a:srgbClr val="FF0000"/>
                </a:solidFill>
              </a:rPr>
              <a:t>есть основания полагать, считаться, известно, надо заметить, следует подчеркнуть.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Среди </a:t>
            </a:r>
            <a:r>
              <a:rPr lang="ru-RU" dirty="0" smtClean="0">
                <a:solidFill>
                  <a:srgbClr val="FF0000"/>
                </a:solidFill>
              </a:rPr>
              <a:t>двусоставных предложений </a:t>
            </a:r>
            <a:r>
              <a:rPr lang="ru-RU" dirty="0" smtClean="0"/>
              <a:t>преобладают такие, в которых сказуемое является составным именным, что определяется  задачей научных текстов: </a:t>
            </a:r>
            <a:r>
              <a:rPr lang="ru-RU" dirty="0" smtClean="0">
                <a:solidFill>
                  <a:srgbClr val="FF0000"/>
                </a:solidFill>
              </a:rPr>
              <a:t>выявить признаки, качества, свойства изучаемых объектов.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При этом в настоящем времени связка может быть  как нулевой, так и материально выраженной глаголом  </a:t>
            </a:r>
            <a:r>
              <a:rPr lang="ru-RU" dirty="0" smtClean="0">
                <a:solidFill>
                  <a:srgbClr val="FF0000"/>
                </a:solidFill>
              </a:rPr>
              <a:t>есть </a:t>
            </a:r>
            <a:r>
              <a:rPr lang="ru-RU" dirty="0" smtClean="0"/>
              <a:t>и  </a:t>
            </a:r>
            <a:r>
              <a:rPr lang="ru-RU" dirty="0" smtClean="0">
                <a:solidFill>
                  <a:srgbClr val="FF0000"/>
                </a:solidFill>
              </a:rPr>
              <a:t>суть </a:t>
            </a:r>
            <a:r>
              <a:rPr lang="ru-RU" dirty="0" smtClean="0"/>
              <a:t> (в том  ещё одно отличие научного  стиля от других).  Например: </a:t>
            </a:r>
            <a:r>
              <a:rPr lang="ru-RU" dirty="0" smtClean="0">
                <a:solidFill>
                  <a:srgbClr val="FF0000"/>
                </a:solidFill>
              </a:rPr>
              <a:t>«Жизнь есть лучший экзамен» (К. Циолковский).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Простые предложения </a:t>
            </a:r>
            <a:r>
              <a:rPr lang="ru-RU" dirty="0" smtClean="0"/>
              <a:t>часто бывают </a:t>
            </a:r>
            <a:r>
              <a:rPr lang="ru-RU" dirty="0" smtClean="0">
                <a:solidFill>
                  <a:srgbClr val="FF0000"/>
                </a:solidFill>
              </a:rPr>
              <a:t>осложнены обособленными членами, выраженными причастным и деепричастным оборотами, вводными конструкциями, </a:t>
            </a:r>
            <a:r>
              <a:rPr lang="ru-RU" dirty="0" smtClean="0"/>
              <a:t>обозначающими последовательность сообщений, степень достоверности и источник информации.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В простом предложении последовательно реализуется прямой порядок слов: </a:t>
            </a:r>
            <a:r>
              <a:rPr lang="ru-RU" dirty="0" smtClean="0">
                <a:solidFill>
                  <a:srgbClr val="FF0000"/>
                </a:solidFill>
              </a:rPr>
              <a:t>Лабораторные опыты проводятся  в течение семестра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 </a:t>
            </a:r>
            <a:r>
              <a:rPr lang="ru-RU" dirty="0" smtClean="0">
                <a:solidFill>
                  <a:srgbClr val="FF0000"/>
                </a:solidFill>
              </a:rPr>
              <a:t>цели высказывания </a:t>
            </a:r>
            <a:r>
              <a:rPr lang="ru-RU" dirty="0" smtClean="0"/>
              <a:t>предложения </a:t>
            </a:r>
            <a:r>
              <a:rPr lang="ru-RU" dirty="0" smtClean="0">
                <a:solidFill>
                  <a:srgbClr val="FF0000"/>
                </a:solidFill>
              </a:rPr>
              <a:t>повествовательные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Вопросительные </a:t>
            </a:r>
            <a:r>
              <a:rPr lang="ru-RU" dirty="0" smtClean="0"/>
              <a:t>предложения используются лишь в </a:t>
            </a:r>
            <a:r>
              <a:rPr lang="ru-RU" dirty="0" smtClean="0">
                <a:solidFill>
                  <a:srgbClr val="FF0000"/>
                </a:solidFill>
              </a:rPr>
              <a:t>функции сосредоточения внимания </a:t>
            </a:r>
            <a:r>
              <a:rPr lang="ru-RU" dirty="0" smtClean="0"/>
              <a:t>читателя или слушателя на каком-либо вопросе. Например: </a:t>
            </a:r>
            <a:r>
              <a:rPr lang="ru-RU" dirty="0" smtClean="0">
                <a:solidFill>
                  <a:srgbClr val="FF0000"/>
                </a:solidFill>
              </a:rPr>
              <a:t>Что ж такое норма?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Логичность и доказательность </a:t>
            </a:r>
            <a:r>
              <a:rPr lang="ru-RU" dirty="0" smtClean="0"/>
              <a:t>научной речи обусловливают  активное использование </a:t>
            </a:r>
            <a:r>
              <a:rPr lang="ru-RU" dirty="0" smtClean="0">
                <a:solidFill>
                  <a:srgbClr val="FF0000"/>
                </a:solidFill>
              </a:rPr>
              <a:t>сложных союзных предложений</a:t>
            </a:r>
            <a:r>
              <a:rPr lang="ru-RU" dirty="0" smtClean="0"/>
              <a:t>. Наиболее типичными сложноподчинёнными предложениями являются  предложения с </a:t>
            </a:r>
            <a:r>
              <a:rPr lang="ru-RU" dirty="0" smtClean="0">
                <a:solidFill>
                  <a:srgbClr val="FF0000"/>
                </a:solidFill>
              </a:rPr>
              <a:t>придаточными причины и условия</a:t>
            </a:r>
            <a:r>
              <a:rPr lang="ru-RU" dirty="0" smtClean="0"/>
              <a:t>.  Например: </a:t>
            </a:r>
            <a:r>
              <a:rPr lang="ru-RU" dirty="0" smtClean="0">
                <a:solidFill>
                  <a:srgbClr val="FF0000"/>
                </a:solidFill>
              </a:rPr>
              <a:t>«Если плохо работает предприятие, то это значит, что здесь не всё в порядке с менеджментом».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Понятия «термин», «дефиниция», «номенклатурное наименование»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Термины</a:t>
            </a:r>
            <a:r>
              <a:rPr lang="ru-RU" dirty="0" smtClean="0"/>
              <a:t> обозначают </a:t>
            </a:r>
            <a:r>
              <a:rPr lang="ru-RU" dirty="0" smtClean="0">
                <a:solidFill>
                  <a:srgbClr val="FF0000"/>
                </a:solidFill>
              </a:rPr>
              <a:t>строго научные понятия</a:t>
            </a:r>
            <a:r>
              <a:rPr lang="ru-RU" dirty="0" smtClean="0"/>
              <a:t> и образуют терминологическую систему той или иной науки.</a:t>
            </a:r>
            <a:r>
              <a:rPr lang="ru-RU" b="1" dirty="0" smtClean="0"/>
              <a:t> </a:t>
            </a:r>
            <a:r>
              <a:rPr lang="ru-RU" dirty="0" smtClean="0"/>
              <a:t>Терминологическая лексика составляет «</a:t>
            </a:r>
            <a:r>
              <a:rPr lang="ru-RU" dirty="0" smtClean="0">
                <a:solidFill>
                  <a:srgbClr val="FF0000"/>
                </a:solidFill>
              </a:rPr>
              <a:t>ядро научного стиля</a:t>
            </a:r>
            <a:r>
              <a:rPr lang="ru-RU" dirty="0" smtClean="0"/>
              <a:t>», это наиболее существенный признак языка науки. Отличительной чертой терминов является их </a:t>
            </a:r>
            <a:r>
              <a:rPr lang="ru-RU" dirty="0" smtClean="0">
                <a:solidFill>
                  <a:srgbClr val="FF0000"/>
                </a:solidFill>
              </a:rPr>
              <a:t>точное определение - дефиниция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Назначение науки – это выявление закономерностей, обобщения и абстрагированный характер мышления. Всё это определяет </a:t>
            </a:r>
            <a:r>
              <a:rPr lang="ru-RU" dirty="0" smtClean="0">
                <a:solidFill>
                  <a:srgbClr val="FF0000"/>
                </a:solidFill>
              </a:rPr>
              <a:t>экстралингвистические признаки научного стиля</a:t>
            </a:r>
            <a:r>
              <a:rPr lang="ru-RU" i="1" dirty="0" smtClean="0"/>
              <a:t>. </a:t>
            </a:r>
            <a:r>
              <a:rPr lang="ru-RU" dirty="0" smtClean="0"/>
              <a:t>Это: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научная тематика;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точность;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стремление к абстрактности, обобщению;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логичность изложения;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объективность.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Биоло́гия</a:t>
            </a:r>
            <a:r>
              <a:rPr lang="ru-RU" dirty="0" smtClean="0"/>
              <a:t> — </a:t>
            </a:r>
            <a:r>
              <a:rPr lang="ru-RU" dirty="0" smtClean="0">
                <a:solidFill>
                  <a:srgbClr val="00B050"/>
                </a:solidFill>
              </a:rPr>
              <a:t>это наука, объектами изучения которой являются живые существа и их взаимодействие с окружающей средой.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Близки к терминам </a:t>
            </a:r>
            <a:r>
              <a:rPr lang="ru-RU" dirty="0" smtClean="0">
                <a:solidFill>
                  <a:srgbClr val="FF0000"/>
                </a:solidFill>
              </a:rPr>
              <a:t>номенклатурные наименования,</a:t>
            </a:r>
            <a:r>
              <a:rPr lang="ru-RU" dirty="0" smtClean="0"/>
              <a:t> которые также употребительны в книжном и  научном стилях. </a:t>
            </a:r>
          </a:p>
          <a:p>
            <a:pPr>
              <a:buNone/>
            </a:pPr>
            <a:r>
              <a:rPr lang="ru-RU" dirty="0" smtClean="0"/>
              <a:t>    Но термины не следует смешивать с номенклатурными обозначениями, так как термины образуют </a:t>
            </a:r>
            <a:r>
              <a:rPr lang="ru-RU" dirty="0" smtClean="0">
                <a:solidFill>
                  <a:srgbClr val="FF0000"/>
                </a:solidFill>
              </a:rPr>
              <a:t>терминологию - систему единых, однородных, взаимообусловленных элементов.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Номенклатура - это собрание разнородных, внутренне не связанных элементов в пределах целого. Номенклатура </a:t>
            </a:r>
            <a:r>
              <a:rPr lang="ru-RU" dirty="0" smtClean="0"/>
              <a:t>(от лат. </a:t>
            </a:r>
            <a:r>
              <a:rPr lang="ru-RU" dirty="0" err="1" smtClean="0"/>
              <a:t>nomenclatura</a:t>
            </a:r>
            <a:r>
              <a:rPr lang="ru-RU" dirty="0" smtClean="0"/>
              <a:t> - перечень, роспись имён) - </a:t>
            </a:r>
            <a:r>
              <a:rPr lang="ru-RU" dirty="0" smtClean="0">
                <a:solidFill>
                  <a:srgbClr val="FF0000"/>
                </a:solidFill>
              </a:rPr>
              <a:t>понятие более широкое. </a:t>
            </a:r>
            <a:r>
              <a:rPr lang="ru-RU" dirty="0" smtClean="0"/>
              <a:t>К номенклатуре относятся наименования таких понятий, предметность которых ярко выражена.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Например, номенклатуру географии (точнее гидрографии) составят </a:t>
            </a:r>
            <a:r>
              <a:rPr lang="ru-RU" dirty="0" smtClean="0">
                <a:solidFill>
                  <a:srgbClr val="FF0000"/>
                </a:solidFill>
              </a:rPr>
              <a:t>имена собственные - названия рек, ручьёв, озёр, болот, морей, океанов </a:t>
            </a:r>
            <a:r>
              <a:rPr lang="ru-RU" dirty="0" smtClean="0"/>
              <a:t>и т.п.; </a:t>
            </a:r>
            <a:r>
              <a:rPr lang="ru-RU" dirty="0" smtClean="0">
                <a:solidFill>
                  <a:srgbClr val="FF0000"/>
                </a:solidFill>
              </a:rPr>
              <a:t>номенклатуру геологии - названия минералов; номенклатуру ботаники - названия растений.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Номенклатура в экономике - это классифицированный перечень производимой продукции. Это, например, названия: модели пальто, плащей, костюмов; названия: марки автомобилей, телевизоров.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usyaz3417\Desktop\b945d086870bdfaf6f2dafd4ca22ccb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rusyaz3417\Desktop\805de83210ba33e8b6c87ebd78f7deb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57298"/>
            <a:ext cx="2228198" cy="5351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usyaz3417\Desktop\6db5f2d73a8c798d734b63590ef9e3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294" y="1600200"/>
            <a:ext cx="33934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Однако обозначения типа автомобиль, телевизор – это термины.</a:t>
            </a:r>
          </a:p>
          <a:p>
            <a:pPr>
              <a:buNone/>
            </a:pPr>
            <a:r>
              <a:rPr lang="ru-RU" dirty="0" smtClean="0"/>
              <a:t>    Номенклатура не образует системы, поскольку обозначает единичное, конкретное. Для номенклатурного наименования нельзя построить дефиницию, она заменяется описанием.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Номенклатура</a:t>
            </a:r>
            <a:r>
              <a:rPr lang="ru-RU" dirty="0" smtClean="0"/>
              <a:t>–это совокупность </a:t>
            </a:r>
            <a:r>
              <a:rPr lang="ru-RU" dirty="0" smtClean="0">
                <a:solidFill>
                  <a:srgbClr val="FF0000"/>
                </a:solidFill>
              </a:rPr>
              <a:t>специальных терминов-названий</a:t>
            </a:r>
            <a:r>
              <a:rPr lang="ru-RU" dirty="0" smtClean="0"/>
              <a:t>. В ряде случаев трудно провести границу между номенклатурным наименованием и термином.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Доминирующая языковая </a:t>
            </a:r>
            <a:r>
              <a:rPr lang="ru-RU" dirty="0" smtClean="0">
                <a:solidFill>
                  <a:srgbClr val="FF0000"/>
                </a:solidFill>
              </a:rPr>
              <a:t>функция </a:t>
            </a:r>
            <a:r>
              <a:rPr lang="ru-RU" dirty="0" smtClean="0"/>
              <a:t>научного стиля – </a:t>
            </a:r>
            <a:r>
              <a:rPr lang="ru-RU" dirty="0" smtClean="0">
                <a:solidFill>
                  <a:srgbClr val="FF0000"/>
                </a:solidFill>
              </a:rPr>
              <a:t>информативная; </a:t>
            </a:r>
            <a:r>
              <a:rPr lang="ru-RU" dirty="0" smtClean="0"/>
              <a:t>основная </a:t>
            </a:r>
            <a:r>
              <a:rPr lang="ru-RU" dirty="0" smtClean="0">
                <a:solidFill>
                  <a:srgbClr val="FF0000"/>
                </a:solidFill>
              </a:rPr>
              <a:t>форма речи – письменная</a:t>
            </a:r>
            <a:r>
              <a:rPr lang="ru-RU" dirty="0" smtClean="0"/>
              <a:t>; типичный </a:t>
            </a:r>
            <a:r>
              <a:rPr lang="ru-RU" dirty="0" smtClean="0">
                <a:solidFill>
                  <a:srgbClr val="FF0000"/>
                </a:solidFill>
              </a:rPr>
              <a:t>вид речи – монолог. 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usyaz3417\Desktop\9fad6bb93a56ac6b1a6c45538696eb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usyaz3417\Desktop\fc0579ab73fd96be812dc95324784f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0773" y="1600200"/>
            <a:ext cx="304245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Вопросы к лекции:</a:t>
            </a:r>
          </a:p>
          <a:p>
            <a:pPr>
              <a:buNone/>
            </a:pPr>
            <a:r>
              <a:rPr lang="ru-RU" dirty="0" smtClean="0"/>
              <a:t>1.Определение научного стиля речи, сфера функционирования, основные </a:t>
            </a:r>
            <a:r>
              <a:rPr lang="ru-RU" dirty="0" err="1" smtClean="0"/>
              <a:t>подстили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Особенности научного стиля речи на лексическом, морфологическом и синтаксическом уровнях.</a:t>
            </a:r>
          </a:p>
          <a:p>
            <a:pPr>
              <a:buNone/>
            </a:pPr>
            <a:r>
              <a:rPr lang="ru-RU" dirty="0" smtClean="0"/>
              <a:t>3. Понятия термин – дефиниция – номенклатурное наименование.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 одной стороны, </a:t>
            </a:r>
            <a:r>
              <a:rPr lang="ru-RU" dirty="0" smtClean="0">
                <a:solidFill>
                  <a:srgbClr val="FF0000"/>
                </a:solidFill>
              </a:rPr>
              <a:t>преобладает письменная форма речи</a:t>
            </a:r>
            <a:r>
              <a:rPr lang="ru-RU" dirty="0" smtClean="0"/>
              <a:t>, с другой стороны,  развитие средств массовой коммуникации, расширение научных контактов (съезды, симпозиумы, конференции) </a:t>
            </a:r>
            <a:r>
              <a:rPr lang="ru-RU" dirty="0" smtClean="0">
                <a:solidFill>
                  <a:srgbClr val="FF0000"/>
                </a:solidFill>
              </a:rPr>
              <a:t>увеличивают роль устной формы научной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Основная цель научного стиля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сообщение объективной информации, доказательство истинности научного знания.</a:t>
            </a:r>
          </a:p>
          <a:p>
            <a:pPr>
              <a:buNone/>
            </a:pPr>
            <a:r>
              <a:rPr lang="ru-RU" dirty="0" smtClean="0"/>
              <a:t>    Научный стиль обладает значительным </a:t>
            </a:r>
            <a:r>
              <a:rPr lang="ru-RU" dirty="0" smtClean="0">
                <a:solidFill>
                  <a:srgbClr val="FF0000"/>
                </a:solidFill>
              </a:rPr>
              <a:t>разнообразием речевых жанров</a:t>
            </a:r>
            <a:r>
              <a:rPr lang="ru-RU" dirty="0" smtClean="0"/>
              <a:t>. Среди них основные:  научная монография, научная статья, диссертация, научно-учебная проза (учебники, учебные и методические пособия), научные доклады.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dirty="0" smtClean="0"/>
              <a:t>Функционально-стилевая классификация научного стиля (</a:t>
            </a:r>
            <a:r>
              <a:rPr lang="ru-RU" dirty="0" err="1" smtClean="0"/>
              <a:t>подстили</a:t>
            </a:r>
            <a:r>
              <a:rPr lang="ru-RU" dirty="0" smtClean="0"/>
              <a:t>) - это:</a:t>
            </a:r>
          </a:p>
          <a:p>
            <a:pPr lvl="0">
              <a:buNone/>
            </a:pPr>
            <a:r>
              <a:rPr lang="ru-RU" dirty="0" smtClean="0"/>
              <a:t> 1. </a:t>
            </a:r>
            <a:r>
              <a:rPr lang="ru-RU" dirty="0" smtClean="0">
                <a:solidFill>
                  <a:srgbClr val="FF0000"/>
                </a:solidFill>
              </a:rPr>
              <a:t>Собственно научный </a:t>
            </a:r>
            <a:r>
              <a:rPr lang="ru-RU" dirty="0" smtClean="0"/>
              <a:t>(монография, статья, доклад, диссертация).</a:t>
            </a:r>
          </a:p>
          <a:p>
            <a:pPr lvl="0">
              <a:buNone/>
            </a:pPr>
            <a:r>
              <a:rPr lang="ru-RU" dirty="0" smtClean="0"/>
              <a:t> 2. </a:t>
            </a:r>
            <a:r>
              <a:rPr lang="ru-RU" dirty="0" smtClean="0">
                <a:solidFill>
                  <a:srgbClr val="FF0000"/>
                </a:solidFill>
              </a:rPr>
              <a:t>Научно-информативный </a:t>
            </a:r>
            <a:r>
              <a:rPr lang="ru-RU" dirty="0" smtClean="0"/>
              <a:t>(реферат, аннотация, патентное описание).</a:t>
            </a:r>
          </a:p>
          <a:p>
            <a:pPr lvl="0">
              <a:buNone/>
            </a:pPr>
            <a:r>
              <a:rPr lang="ru-RU" dirty="0" smtClean="0"/>
              <a:t> 3. </a:t>
            </a:r>
            <a:r>
              <a:rPr lang="ru-RU" dirty="0" smtClean="0">
                <a:solidFill>
                  <a:srgbClr val="FF0000"/>
                </a:solidFill>
              </a:rPr>
              <a:t>Научно-справочный</a:t>
            </a:r>
            <a:r>
              <a:rPr lang="ru-RU" dirty="0" smtClean="0"/>
              <a:t> (словарь-справочник, каталог).</a:t>
            </a:r>
          </a:p>
          <a:p>
            <a:pPr lvl="0">
              <a:buNone/>
            </a:pPr>
            <a:r>
              <a:rPr lang="ru-RU" dirty="0" smtClean="0"/>
              <a:t> 4. </a:t>
            </a:r>
            <a:r>
              <a:rPr lang="ru-RU" dirty="0" smtClean="0">
                <a:solidFill>
                  <a:srgbClr val="FF0000"/>
                </a:solidFill>
              </a:rPr>
              <a:t>Учебно-научный </a:t>
            </a:r>
            <a:r>
              <a:rPr lang="ru-RU" dirty="0" smtClean="0"/>
              <a:t>(учебник, словарь, методическое пособие, лекция…)</a:t>
            </a:r>
          </a:p>
          <a:p>
            <a:pPr lvl="0">
              <a:buNone/>
            </a:pPr>
            <a:r>
              <a:rPr lang="ru-RU" dirty="0" smtClean="0"/>
              <a:t> 5.</a:t>
            </a:r>
            <a:r>
              <a:rPr lang="ru-RU" dirty="0" smtClean="0">
                <a:solidFill>
                  <a:srgbClr val="FF0000"/>
                </a:solidFill>
              </a:rPr>
              <a:t>Научно-популярный </a:t>
            </a:r>
            <a:r>
              <a:rPr lang="ru-RU" dirty="0" smtClean="0"/>
              <a:t>(очерк, книга, лекция, статья…).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usyaz3417\Desktop\265eac5d4bae48600858c584ddc886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1420</Words>
  <PresentationFormat>Экран (4:3)</PresentationFormat>
  <Paragraphs>116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  Сфера функционирования научного стиля, основные подстили  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Особенности научного стиля речи на лексическом, морфологическом и синтаксическом уровнях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Понятия «термин», «дефиниция», «номенклатурное наименование»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rusyaz3417</dc:creator>
  <cp:lastModifiedBy>rusyaz3417</cp:lastModifiedBy>
  <cp:revision>44</cp:revision>
  <dcterms:created xsi:type="dcterms:W3CDTF">2019-01-26T06:16:40Z</dcterms:created>
  <dcterms:modified xsi:type="dcterms:W3CDTF">2019-04-01T10:39:06Z</dcterms:modified>
</cp:coreProperties>
</file>