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302" r:id="rId4"/>
    <p:sldId id="307" r:id="rId5"/>
    <p:sldId id="308" r:id="rId6"/>
    <p:sldId id="310" r:id="rId7"/>
    <p:sldId id="311" r:id="rId8"/>
    <p:sldId id="312" r:id="rId9"/>
    <p:sldId id="314" r:id="rId10"/>
    <p:sldId id="315" r:id="rId11"/>
    <p:sldId id="316" r:id="rId12"/>
    <p:sldId id="318" r:id="rId13"/>
    <p:sldId id="319" r:id="rId14"/>
    <p:sldId id="323" r:id="rId15"/>
    <p:sldId id="322" r:id="rId16"/>
    <p:sldId id="325" r:id="rId17"/>
    <p:sldId id="327" r:id="rId18"/>
    <p:sldId id="328" r:id="rId19"/>
    <p:sldId id="331" r:id="rId20"/>
    <p:sldId id="329" r:id="rId21"/>
    <p:sldId id="330" r:id="rId22"/>
    <p:sldId id="326" r:id="rId23"/>
    <p:sldId id="33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A622B3-85E3-4564-B645-54DB9F5C3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CCCBC6-2D92-41C1-8D25-FB1BF55F0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D89222-C727-4FC4-A3B6-BEBF129A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87F49B-F17F-4097-9926-8AB0CF11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1938ED-D0E0-487E-875E-B2F03E3F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12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CE5F9-2E19-403C-8E36-498B5C59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27FEAC-32FB-4043-A235-2F925FA5D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26BDA0-6F80-4748-8198-0C9ABFE42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02C6F-3FAC-4249-81F9-7B57BB894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BF89B1-017B-4444-91B2-69E76C9E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9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FAFC31-17A1-40B2-BF45-F14B8E7C5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2BDBA2-61DC-4AE4-9AD2-4DB869F02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288B8-9314-4569-A5E3-2C171821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D4DDD-64BD-4E6D-910F-70CEED41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A3016-893F-4194-AFA6-5CE1F5ED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0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7FCAD6-3922-4E68-BDBE-35826B5E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8CC9B3-A9B8-414C-AFD8-B08E139C5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545CA1-EB11-4C98-BE08-79D920F3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DD1531-A194-4025-B44C-8C1D84B6E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4F0EBD-879C-4F59-BD26-64A459D96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41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E67B3-101D-4C4F-85F9-8CADDE2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78676A-E16F-4CA6-B298-7886512DE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953187-D00A-4C9C-8AF6-F2E8E401F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B4DFF5-4639-4B2E-9A7F-1ACDEAC3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8521F-A1A5-4495-89F6-815F3ED9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7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D6E7-D2B8-43FB-8FAB-B86CC761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A10189-68E7-499F-8DDD-F742892CD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002101-8DA6-4DF3-A9E9-D02B24798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94E30C-8F98-4C26-A053-3902632A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CC1953-EB08-410A-8044-29739804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6494F1-90DC-4086-BEEC-57DC9A9D5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31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F02AF6-9AD1-45A2-B31E-2DABC8D30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4F8300-5AC4-4274-B2FC-37DBAE081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327EAC-CF54-4FFF-8E96-AEA1284F86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D856CB-5FFA-425E-A366-B13F35DF8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999DD8-0180-4AA7-A1CA-4DE15ECB6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D777D1-F8D4-46A4-9509-8B3CB1BB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CEA722-3572-42EF-A733-0649203D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5A4F7E-60B6-4417-82E6-C9B5BD96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9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83A0F-0D92-4B17-9AE1-36DF48F9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38D7F3-D848-44C3-A26B-A2F98ECFE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E28FF7-254D-4835-8568-1CA9B8A2C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26E93-3D1C-4F61-B378-9E1C089C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24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37EFAC-160B-4556-9CF0-CAFE433C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A9ED0B-596A-4C64-9432-1F60BDA4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80AC5-CD22-4937-A383-BC84DC6B7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138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54562B-E6AF-45CE-9B6C-9BE80B6B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169920-6C53-454F-8329-CF25F1291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FDD7D0-E48F-4379-B9D2-5FB4AADEB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F16541F-E859-4BD5-90B3-B0DA992A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567427-C2C2-47D8-80D9-FAB6A6F2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43018F-55D2-49F3-A298-BE6D577DC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099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10137-B267-4143-882D-5D528855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3C1FA9-B30B-49AC-A508-3DDD10CF5A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9092C-7C15-4DA3-8743-3F61160AC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F1F298-776D-4D31-A5C2-B470DE7E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4E6399-546B-4265-8714-4B98521A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F2945-5FE3-4F3E-8711-4136B1B56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FF9A3-4973-4912-A110-9A24B358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7971D-2C7A-4D08-956F-DC2A76866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A59254-811D-4314-AC83-10E33BEF88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FFD2-73E5-43E3-82B1-8F80BD6561F5}" type="datetimeFigureOut">
              <a:rPr lang="ru-RU" smtClean="0"/>
              <a:t>25.08.2024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AC39C2-5A51-4601-AD73-0EEC81875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BDF25-B07A-4CEA-8203-FEDA1071E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EDAAF-F900-4B3E-A7CF-C91D3737F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fastercapital.com/ru/content/%D0%9A%D1%80%D0%B8%D1%82%D0%B8%D1%87%D0%B5%D1%81%D0%BA%D0%BE%D0%B5-%D0%BC%D1%8B%D1%88%D0%BB%D0%B5%D0%BD%D0%B8%D0%B5--%D0%BA%D0%B0%D0%BA-%D1%83%D0%BB%D1%83%D1%87%D1%88%D0%B8%D1%82%D1%8C-%D0%BA%D1%80%D0%B8%D1%82%D0%B8%D1%87%D0%B5%D1%81%D0%BA%D0%BE%D0%B5-%D0%BC%D1%8B%D1%88%D0%BB%D0%B5%D0%BD%D0%B8%D0%B5-%D0%B8-%D0%BD%D0%B0%D0%B2%D1%8B%D0%BA%D0%B8-%D1%80%D0%B5%D1%88%D0%B5%D0%BD%D0%B8%D1%8F-%D0%BF%D1%80%D0%BE%D0%B1%D0%BB%D0%B5%D0%BC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fastercapital.com/ru/content/%D0%91%D0%BB%D0%BE%D0%B3-%D0%BE-%D1%84%D1%80%D0%B0%D0%BD%D1%88%D0%B8%D0%B7%D0%B5--%D0%BA%D0%B0%D0%BA-%D0%BD%D0%B0%D1%87%D0%B0%D1%82%D1%8C-%D0%B8-%D0%B2%D0%B5%D1%81%D1%82%D0%B8-%D0%B1%D0%BB%D0%BE%D0%B3-%D0%BE-%D1%84%D1%80%D0%B0%D0%BD%D1%87%D0%B0%D0%B9%D0%B7%D0%B8%D0%BD%D0%B3%D0%B5-%D0%B8-%D0%B4%D0%B5%D0%BB%D0%B8%D1%82%D1%8C%D1%81%D1%8F-%D1%81%D0%B2%D0%BE%D0%B8%D0%BC-%D0%BE%D0%BF%D1%8B%D1%82%D0%BE%D0%BC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fastercapital.com/ru/content/%D0%AD%D1%82%D0%B8%D1%87%D0%B5%D1%81%D0%BA%D0%B8%D0%B5-%D0%BF%D0%BE%D1%81%D0%BB%D0%B5%D0%B4%D1%81%D1%82%D0%B2%D0%B8%D1%8F-%D0%B8%D1%81%D0%BF%D0%BE%D0%BB%D1%8C%D0%B7%D0%BE%D0%B2%D0%B0%D0%BD%D0%B8%D1%8F-%D0%B8%D0%BD%D1%81%D1%82%D1%80%D1%83%D0%BC%D0%B5%D0%BD%D1%82%D0%BE%D0%B2-%D0%BA%D0%BE%D0%BD%D1%82%D0%B5%D0%BD%D1%82%D0%B0-%D0%98%D0%98.html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fastercapital.com/ru/content/%D0%A0%D0%B0%D1%81%D0%BF%D1%80%D0%BE%D1%81%D1%82%D1%80%D0%B0%D0%BD%D0%B5%D0%BD%D0%B8%D0%B5-%D0%B2%D0%B0%D1%88%D0%B5%D0%B3%D0%BE-%D0%B1%D0%B8%D0%B7%D0%BD%D0%B5%D1%81-%D0%BF%D0%BB%D0%B0%D0%BD%D0%B0--%D0%BA%D0%B0%D0%BA-%D0%B4%D0%BE%D0%BD%D0%B5%D1%81%D1%82%D0%B8-%D0%B5%D0%B3%D0%BE-%D0%B4%D0%BE-%D1%80%D0%B0%D0%B7%D0%BB%D0%B8%D1%87%D0%BD%D1%8B%D1%85-%D0%B7%D0%B0%D0%B8%D0%BD%D1%82%D0%B5%D1%80%D0%B5%D1%81%D0%BE%D0%B2%D0%B0%D0%BD%D0%BD%D1%8B%D1%85-%D1%81%D1%82%D0%BE%D1%80%D0%BE%D0%BD-%D0%B8-%D1%81%D1%80%D0%B5%D0%B4%D1%81%D1%82%D0%B2-%D0%BC%D0%B0%D1%81%D1%81%D0%BE%D0%B2%D0%BE%D0%B9-%D0%B8%D0%BD%D1%84%D0%BE%D1%80%D0%BC%D0%B0%D1%86%D0%B8%D0%B8.html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urology.ru/digital_stomatology/digital_patient_card.php" TargetMode="External"/><Relationship Id="rId7" Type="http://schemas.openxmlformats.org/officeDocument/2006/relationships/hyperlink" Target="https://posturology.ru/digital_stomatology/vr_ar_technologies.php" TargetMode="External"/><Relationship Id="rId2" Type="http://schemas.openxmlformats.org/officeDocument/2006/relationships/hyperlink" Target="https://posturology.ru/digital_stomatology/intraoral_scanners.php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osturology.ru/digital_stomatology/telestomatology.php" TargetMode="External"/><Relationship Id="rId5" Type="http://schemas.openxmlformats.org/officeDocument/2006/relationships/hyperlink" Target="https://posturology.ru/digital_stomatology/3d_printers.php" TargetMode="External"/><Relationship Id="rId4" Type="http://schemas.openxmlformats.org/officeDocument/2006/relationships/hyperlink" Target="https://posturology.ru/digital_stomatology/cad_cam_systems.php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learning.volgmed.r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learning.volgmed.ru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s/volggmu_vuz/12770" TargetMode="External"/><Relationship Id="rId5" Type="http://schemas.openxmlformats.org/officeDocument/2006/relationships/hyperlink" Target="https://vk.com/public35189423" TargetMode="External"/><Relationship Id="rId4" Type="http://schemas.openxmlformats.org/officeDocument/2006/relationships/hyperlink" Target="http://bibl.volgmed.ru/MegaPro/Web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0351" y="2880125"/>
            <a:ext cx="10363200" cy="8815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ЦИФРОВИЗАЦИЯ В ОБУЧЕНИИ СТОМАТОЛОГИИ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63EAB1-F2B4-40BB-8C17-65280605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00" y="4802088"/>
            <a:ext cx="11465599" cy="195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269FF8-CB1B-4FA8-8A52-D45B743CA11B}"/>
              </a:ext>
            </a:extLst>
          </p:cNvPr>
          <p:cNvSpPr/>
          <p:nvPr/>
        </p:nvSpPr>
        <p:spPr>
          <a:xfrm>
            <a:off x="464819" y="1879976"/>
            <a:ext cx="11272255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Коммуникативные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Обеспечивают возможность доступа к любой информации в локальных и глобальных сетях, удаленное интерактивное взаимодействие субъектов учебного процесса.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Вычислительные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Автоматизируют процессы обработки результатов учебного эксперимента, расчетов, измерений в рассматриваемых процессах и явлениях.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sz="20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Сервисные</a:t>
            </a:r>
            <a:r>
              <a:rPr lang="ru-RU" sz="2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Обеспечивают безопасность и комфортность работы пользователя на компьютере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74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862458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212121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3 ОСНОВНЫЕ ГРУППЫ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МУЛЬТИМЕДИЙНЫХ ТЕХНОЛОГИЙ: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1C07899-9C40-462C-B108-2F678351ACA2}"/>
              </a:ext>
            </a:extLst>
          </p:cNvPr>
          <p:cNvSpPr/>
          <p:nvPr/>
        </p:nvSpPr>
        <p:spPr>
          <a:xfrm>
            <a:off x="464819" y="1603020"/>
            <a:ext cx="75054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компьютерное обучение (C-AL); </a:t>
            </a:r>
          </a:p>
          <a:p>
            <a:endParaRPr lang="ru-RU" sz="2000" dirty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с поддержкой дополненной реальности (AR-AL);  </a:t>
            </a:r>
          </a:p>
          <a:p>
            <a:endParaRPr lang="ru-RU" sz="2000" dirty="0">
              <a:solidFill>
                <a:srgbClr val="21212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с поддержкой виртуальной реальности (VR-AL).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F134FC-4C9D-4085-B814-C10D4767C0C4}"/>
              </a:ext>
            </a:extLst>
          </p:cNvPr>
          <p:cNvSpPr/>
          <p:nvPr/>
        </p:nvSpPr>
        <p:spPr>
          <a:xfrm>
            <a:off x="627497" y="5644585"/>
            <a:ext cx="7505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Дополненная и виртуальная реальность неуклонно развиваются и все чаще используются в образовании и здравоохранении.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F77F482E-3E79-41D8-9D89-6D394E568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122" y="1718615"/>
            <a:ext cx="3247480" cy="486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0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862458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поддержкой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дополненной реальности (AR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-AL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стоматологии может включать следующие аспекты: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2BD5A2-674C-429E-82F4-6FC0B610E2AE}"/>
              </a:ext>
            </a:extLst>
          </p:cNvPr>
          <p:cNvSpPr/>
          <p:nvPr/>
        </p:nvSpPr>
        <p:spPr>
          <a:xfrm>
            <a:off x="464820" y="200744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Развитие навыков и критического мышления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Учащиеся могут погрузиться в реалистичные сценарии, которые имитируют проблемы, с которыми они могут столкнуться в своей медицинской карьере.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Практическое совершенствование клинических навыков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Студенты могут многократно практиковать процедуры, пока не достигнут высокого уровня квалификации. Этот практический опыт укрепляет мышечную память и повышает хирургическую ловкость.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Безопасная среда обучения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Учащиеся могут совершать ошибки и учиться на них без какого-либо вреда для реальных пациентов. 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DEFA4616-F496-49DF-AAE8-44906CE644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7D87E381-8352-42DE-AE35-AB409AC3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77" y="2110808"/>
            <a:ext cx="4972903" cy="213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47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862458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поддержкой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дополненной реальности (AR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-AL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стоматологии может включать следующие аспекты: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BC7305-256A-4C6E-B0DF-DEEFD71059C2}"/>
              </a:ext>
            </a:extLst>
          </p:cNvPr>
          <p:cNvSpPr/>
          <p:nvPr/>
        </p:nvSpPr>
        <p:spPr>
          <a:xfrm>
            <a:off x="464819" y="1879976"/>
            <a:ext cx="65910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333333"/>
                </a:solidFill>
                <a:latin typeface="YS Text"/>
              </a:rPr>
              <a:t>Моделирование сложных клинических случаев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. Учащимся представлены сложные клинические случаи, которые требуют от них сделать осознанный выбор, назначить соответствующие анализы и разработать планы лечения. </a:t>
            </a:r>
          </a:p>
          <a:p>
            <a:endParaRPr lang="ru-RU" b="1" dirty="0">
              <a:solidFill>
                <a:srgbClr val="333333"/>
              </a:solidFill>
              <a:latin typeface="YS Text"/>
            </a:endParaRPr>
          </a:p>
          <a:p>
            <a:r>
              <a:rPr lang="ru-RU" b="1" dirty="0">
                <a:solidFill>
                  <a:srgbClr val="333333"/>
                </a:solidFill>
                <a:latin typeface="YS Text"/>
              </a:rPr>
              <a:t>Примеры систем обучения с поддержкой AR в стоматологии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333333"/>
                </a:solidFill>
                <a:latin typeface="YS Text"/>
              </a:rPr>
              <a:t>Simodont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dental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YS Text"/>
              </a:rPr>
              <a:t>trainer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.</a:t>
            </a:r>
          </a:p>
          <a:p>
            <a:endParaRPr lang="ru-RU" dirty="0">
              <a:solidFill>
                <a:srgbClr val="333333"/>
              </a:solidFill>
              <a:latin typeface="YS Text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07A3C47-D434-451C-B3F0-F70934527DF7}"/>
              </a:ext>
            </a:extLst>
          </p:cNvPr>
          <p:cNvSpPr/>
          <p:nvPr/>
        </p:nvSpPr>
        <p:spPr>
          <a:xfrm>
            <a:off x="384262" y="4645231"/>
            <a:ext cx="114234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6666"/>
                </a:solidFill>
                <a:latin typeface="Rubik"/>
              </a:rPr>
              <a:t>Данное программное обеспечение позволяет производить множество стоматологических операций в виртуальной среде и ощущать усилия посредством обратной отдачи высокой точности.</a:t>
            </a:r>
          </a:p>
          <a:p>
            <a:r>
              <a:rPr lang="ru-RU" dirty="0">
                <a:solidFill>
                  <a:srgbClr val="666666"/>
                </a:solidFill>
                <a:latin typeface="Rubik"/>
              </a:rPr>
              <a:t>Студенты-стоматологи, проходящие курс обучения, могут разработать свои психометрические навыки быстрее, чем когда-либо, поскольку все патологические случаи включены в систему стоматологического зубного тренажера. Данный стоматологический тренажер был спроектирован специально для обучения студентов-стоматологов препарированию тканей зубов и манипуляциям инструмента как при настоящих операциях.</a:t>
            </a:r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051E1403-4A61-4513-B944-1A3E7705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990" y="1879976"/>
            <a:ext cx="3880513" cy="258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006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862458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с поддержкой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дополненной реальности (AR</a:t>
            </a:r>
            <a:r>
              <a:rPr lang="ru-RU" b="1" dirty="0">
                <a:solidFill>
                  <a:srgbClr val="21212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-AL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стоматологии может включать следующие аспекты: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BC7305-256A-4C6E-B0DF-DEEFD71059C2}"/>
              </a:ext>
            </a:extLst>
          </p:cNvPr>
          <p:cNvSpPr/>
          <p:nvPr/>
        </p:nvSpPr>
        <p:spPr>
          <a:xfrm>
            <a:off x="464820" y="1859746"/>
            <a:ext cx="106908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PNR"/>
              </a:rPr>
              <a:t>Виртуальный учебный комплекс "Виртуальный VR тренажер стоматолога-терапевта, клинические случаи"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обучающегося есть возможность видеть полностью весь кабинет и пациента в целом, а не только полость рта. </a:t>
            </a:r>
          </a:p>
          <a:p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EF994D-3E04-4153-8F91-2D8779F25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370" y="3278588"/>
            <a:ext cx="4786503" cy="295970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0066BC-0BD7-4AA2-90B8-62567FE0B8DF}"/>
              </a:ext>
            </a:extLst>
          </p:cNvPr>
          <p:cNvSpPr/>
          <p:nvPr/>
        </p:nvSpPr>
        <p:spPr>
          <a:xfrm>
            <a:off x="464820" y="3429000"/>
            <a:ext cx="5527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PNR"/>
              </a:rPr>
              <a:t>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BBF288-591B-4EA0-B243-66547E7E0579}"/>
              </a:ext>
            </a:extLst>
          </p:cNvPr>
          <p:cNvSpPr/>
          <p:nvPr/>
        </p:nvSpPr>
        <p:spPr>
          <a:xfrm>
            <a:off x="464820" y="3089408"/>
            <a:ext cx="640000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Обучаемый самостоятельно проводит обследование, анализирует признаки, назначает лечение из предложенных вариантов и ставит диагноз. По завершению проверки программа проводит оценку выбранных действий и выводит список допущенных ошибок. По желанию заказчика в режиме проведения осмотра и диагностирования могут быть задействованы реальные клинические случаи, предоставленные заказчиком в ходе которых обучающийся, может пройти весь путь обследования пациента от сбора жалоб до постановки диагноза и назначения лечения.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232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862458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333333"/>
                </a:solidFill>
                <a:latin typeface="YS Text"/>
              </a:rPr>
              <a:t>Обучение стоматологов 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 поддержкой виртуальной реальности (VR-AL)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позволяет: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DCA58C-60AA-4BB5-B411-4186D549EF5C}"/>
              </a:ext>
            </a:extLst>
          </p:cNvPr>
          <p:cNvSpPr/>
          <p:nvPr/>
        </p:nvSpPr>
        <p:spPr>
          <a:xfrm>
            <a:off x="627496" y="1879976"/>
            <a:ext cx="63601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YS Text"/>
              </a:rPr>
              <a:t>Наглядно обучать анатомии человека, строению зубов и челюстей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. VR-гарнитура и специальное программное обеспечение позволяют создать трёхмерную модель зуба и всех элементов челюстно-лицевой области.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YS Text"/>
              </a:rPr>
              <a:t>Обучать проведению различных стоматологических процедур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. Пломбирование, удаление, имплантация, чистка — всему этому можно обучать с помощью программ и тренажёров в виртуальной реальности.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YS Text"/>
              </a:rPr>
              <a:t>Не подвергать риску здоровье реальных пациентов</a:t>
            </a:r>
            <a:r>
              <a:rPr lang="ru-RU" sz="2000" dirty="0">
                <a:solidFill>
                  <a:srgbClr val="333333"/>
                </a:solidFill>
                <a:latin typeface="YS Text"/>
              </a:rPr>
              <a:t>. Подобные образовательные системы позволяют оттачивать собственные навыки, прежде чем начинать их применять в реальной работе. </a:t>
            </a:r>
            <a:endParaRPr lang="ru-RU" sz="2000" dirty="0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24CEF803-487E-4AA2-B4F2-FC982AB3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27" y="5014916"/>
            <a:ext cx="3070525" cy="172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5A6EBD-F0D8-40CA-92E8-E66E8CC9F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179" y="1587377"/>
            <a:ext cx="3697460" cy="33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57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ТЕХНОЛОГИИ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DCA58C-60AA-4BB5-B411-4186D549EF5C}"/>
              </a:ext>
            </a:extLst>
          </p:cNvPr>
          <p:cNvSpPr/>
          <p:nvPr/>
        </p:nvSpPr>
        <p:spPr>
          <a:xfrm>
            <a:off x="627496" y="1879976"/>
            <a:ext cx="636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YS Text"/>
              </a:rPr>
              <a:t>. 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239C05-5A7A-45FA-94A3-06560F56D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1" t="5989" r="221" b="22982"/>
          <a:stretch/>
        </p:blipFill>
        <p:spPr>
          <a:xfrm>
            <a:off x="3269994" y="3098003"/>
            <a:ext cx="8198272" cy="327550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23EAC6-A0C2-42CD-87C8-64E50EBBEC81}"/>
              </a:ext>
            </a:extLst>
          </p:cNvPr>
          <p:cNvSpPr/>
          <p:nvPr/>
        </p:nvSpPr>
        <p:spPr>
          <a:xfrm>
            <a:off x="213359" y="1123614"/>
            <a:ext cx="11351143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625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Обучение виртуальной реальности в стоматологии может повысить мотивацию и вовлеченность стоматологов, предоставляя им увлекательный и захватывающий опыт обучения. Обучение виртуальной реальности в стоматологии также может стимулировать их любопытство и творческий потенциал, знакомя их с различными сценариями и проблемами, с которыми они могут не столкнуться в своей обычной практике.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85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4617E1-71D0-4607-AB2E-899A84C959C5}"/>
              </a:ext>
            </a:extLst>
          </p:cNvPr>
          <p:cNvSpPr/>
          <p:nvPr/>
        </p:nvSpPr>
        <p:spPr>
          <a:xfrm>
            <a:off x="400334" y="392963"/>
            <a:ext cx="110228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Стоматологическая библиотека 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это обширная интерактивная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стоматологических случаев, сценариев и моделей, доступ к которым можно получить через VR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Simulator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Стоматологическая библиотека VR охватывает широкий спектр тем и дисциплин, таких как анатомия, патология, радиология, фармакология и этика. Библиотека также включает реалистичные и разнообразные профили пациентов, такие как возраст, пол, этническая принадлежность, история болезни и состояние полости рта. Стоматологическая библиотека VR может помочь студентам и специалистам-стоматологам расширить свои знания,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Критическое мышление  как улучшить критическое мышление и навыки решения пробле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улучшить критическое мышление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 подготовиться к различным клиническим ситуациям и задачам.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69FC4BA-8ADF-4B23-B3C9-E212B8923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31" y="3196683"/>
            <a:ext cx="6537278" cy="340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2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697897F-5E0F-4AB7-8229-0FBF33F034A2}"/>
              </a:ext>
            </a:extLst>
          </p:cNvPr>
          <p:cNvSpPr/>
          <p:nvPr/>
        </p:nvSpPr>
        <p:spPr>
          <a:xfrm>
            <a:off x="327546" y="348481"/>
            <a:ext cx="115869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Сообщество VR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платформа, объединяющая студентов-стоматологов и специалистов со всего мира, использующих VR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Simulator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VR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Сообщество VR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пользователям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Блог о франшизе  как начать и вести блог о франчайзинге и делиться своим опытом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делиться своим опытом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знаниями и отзывами, а также сотрудничать и конкурировать друг с другом. Сообщество VR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Dental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Community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помочь студентам и специалистам-стоматологам общаться, учиться у коллег и улучшать свои навыки и производительность.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BFEA22-62B5-4B32-9E27-8EAB3F115B90}"/>
              </a:ext>
            </a:extLst>
          </p:cNvPr>
          <p:cNvSpPr/>
          <p:nvPr/>
        </p:nvSpPr>
        <p:spPr>
          <a:xfrm>
            <a:off x="327546" y="1975599"/>
            <a:ext cx="68422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3D-образовательный ресурс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сочетает дополненную реальность (AR), геймификацию и персонализацию.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практиковать ключевые стоматологические навыки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этого на платформе есть стоматологические игры, уроки и викторины. 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Даёт возможность отслеживать процесс обучения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Пользователь может взаимодействовать с сообществом студентов и специалистов-стоматологов. 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C803656-4F6D-410A-AD22-3032A31B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768" y="2442949"/>
            <a:ext cx="4693279" cy="29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1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26B13F-C2E7-4BF6-8B04-2AE528A7B0AF}"/>
              </a:ext>
            </a:extLst>
          </p:cNvPr>
          <p:cNvSpPr/>
          <p:nvPr/>
        </p:nvSpPr>
        <p:spPr>
          <a:xfrm>
            <a:off x="464024" y="308043"/>
            <a:ext cx="110000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math"/>
              </a:rPr>
              <a:t> ТЕХНИЧЕСКИЕ, ЭТИЧЕСКИЕ И НОРМАТИВНЫЕ ВОПРОСЫ ВИРТУАЛЬНОЙ РЕАЛЬНОСТИ В СТОМАТОЛОГИИ (VR)</a:t>
            </a:r>
            <a:endParaRPr lang="ru-RU" b="0" i="0" dirty="0">
              <a:solidFill>
                <a:srgbClr val="333333"/>
              </a:solidFill>
              <a:effectLst/>
              <a:latin typeface="math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7A6D573-4F1F-47A5-89CC-690B23C133EE}"/>
              </a:ext>
            </a:extLst>
          </p:cNvPr>
          <p:cNvSpPr/>
          <p:nvPr/>
        </p:nvSpPr>
        <p:spPr>
          <a:xfrm>
            <a:off x="464025" y="1120676"/>
            <a:ext cx="58412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math"/>
                <a:ea typeface="Calibri" panose="020F0502020204030204" pitchFamily="34" charset="0"/>
                <a:cs typeface="Times New Roman" panose="02020603050405020304" pitchFamily="18" charset="0"/>
              </a:rPr>
              <a:t>Технические проблемы</a:t>
            </a:r>
            <a:r>
              <a:rPr lang="ru-RU" sz="2000" dirty="0">
                <a:solidFill>
                  <a:srgbClr val="333333"/>
                </a:solidFill>
                <a:latin typeface="math"/>
                <a:ea typeface="Calibri" panose="020F0502020204030204" pitchFamily="34" charset="0"/>
                <a:cs typeface="Times New Roman" panose="02020603050405020304" pitchFamily="18" charset="0"/>
              </a:rPr>
              <a:t>. Одной из основных технических задач стоматологической виртуальной реальности является создание высококачественных и точных моделей полости рта и стоматологических инструментов. Полость рта представляет собой сложную и динамичную среду, в которой участвуют различные ткани, жидкости и движения. Более того, стоматологические инструменты должны реалистично и точно взаимодействовать с полостью рта, например, резать, сверлить и пломбировать. Чтобы достичь такого уровня реализма, стоматологическая виртуальная реальность требует передового аппаратного и программного обеспечения, которое может захватывать, обрабатывать и визуализировать полость рта и стоматологические инструменты в реальном времени, а также обеспечивать тактильную обратную связь и звуковые сигналы</a:t>
            </a:r>
            <a:endParaRPr lang="ru-RU" sz="2000" dirty="0"/>
          </a:p>
        </p:txBody>
      </p:sp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FF9ADADE-3B9F-46F6-B950-A979BF45F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466" y="1216210"/>
            <a:ext cx="4838131" cy="483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9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0F5C72-7330-4084-BB06-F1A925D1E89B}"/>
              </a:ext>
            </a:extLst>
          </p:cNvPr>
          <p:cNvSpPr/>
          <p:nvPr/>
        </p:nvSpPr>
        <p:spPr>
          <a:xfrm>
            <a:off x="318887" y="1296194"/>
            <a:ext cx="8115620" cy="5088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Оптимизация электронной информационной образовательной среды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Создание электронного расписания в личном кабинете студента, наполнение электронной базы учебно-методическими изданиями, расширение электронных ресурсов для самостоятельной подготовки студента.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Создание индивидуального электронного дневника студента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и разработка электронной системы учёта сроков освоения образовательной программы, индивидуальных планов обучения студентов.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Ведение электронных индивидуальных отчётов преподавателей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в специальной программе «ИСКРА». Это облегчает подготовку документов и экономит время.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Открытие Центра электронного медицинского образования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Его задача — практическая подготовка студентов, ординаторов и врачей в соответствии с их профессиональным стандартом по инновационным методам диагностики и лечения заболеваний.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Bef>
                <a:spcPts val="5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Участие в пилотном проекте по созданию электронных дипломов</a:t>
            </a:r>
            <a:r>
              <a:rPr lang="ru-RU" sz="16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ВолгГМУ стал одним из 16 медицинских вузов, которые приняли участие в эксперименте по формированию цифровых документов об образовании или о квалификации.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8A3A0B-EA8F-4B44-9DC3-360AA4478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37" t="28347" r="23313" b="17293"/>
          <a:stretch/>
        </p:blipFill>
        <p:spPr>
          <a:xfrm>
            <a:off x="8785027" y="1296194"/>
            <a:ext cx="3406973" cy="283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4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26B13F-C2E7-4BF6-8B04-2AE528A7B0AF}"/>
              </a:ext>
            </a:extLst>
          </p:cNvPr>
          <p:cNvSpPr/>
          <p:nvPr/>
        </p:nvSpPr>
        <p:spPr>
          <a:xfrm>
            <a:off x="464024" y="308043"/>
            <a:ext cx="110000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math"/>
              </a:rPr>
              <a:t> ТЕХНИЧЕСКИЕ, ЭТИЧЕСКИЕ И НОРМАТИВНЫЕ ВОПРОСЫ ВИРТУАЛЬНОЙ РЕАЛЬНОСТИ В СТОМАТОЛОГИИ (VR)</a:t>
            </a:r>
            <a:endParaRPr lang="ru-RU" b="0" i="0" dirty="0">
              <a:solidFill>
                <a:srgbClr val="333333"/>
              </a:solidFill>
              <a:effectLst/>
              <a:latin typeface="math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CC3081-1702-493B-B9DB-4063C84268AA}"/>
              </a:ext>
            </a:extLst>
          </p:cNvPr>
          <p:cNvSpPr/>
          <p:nvPr/>
        </p:nvSpPr>
        <p:spPr>
          <a:xfrm>
            <a:off x="464024" y="1046539"/>
            <a:ext cx="11136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Этические проблемы.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одной областью проблем, связанных с виртуальной реальностью в стоматологии, являются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Этические последствия использования инструментов контента 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этические последствия использования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виртуальной реальности в стоматологических целях. Одной из этических проблем является возможность того, что VR может причинить пользователям психологический вред или дискомфорт, например,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киберболезнь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диссоциацию или зависимость.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30618D-000C-4266-9CC6-4CDABEC9F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630" y="2582105"/>
            <a:ext cx="8015864" cy="39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89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26B13F-C2E7-4BF6-8B04-2AE528A7B0AF}"/>
              </a:ext>
            </a:extLst>
          </p:cNvPr>
          <p:cNvSpPr/>
          <p:nvPr/>
        </p:nvSpPr>
        <p:spPr>
          <a:xfrm>
            <a:off x="464024" y="308043"/>
            <a:ext cx="1100009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math"/>
              </a:rPr>
              <a:t> ТЕХНИЧЕСКИЕ, ЭТИЧЕСКИЕ И НОРМАТИВНЫЕ ВОПРОСЫ ВИРТУАЛЬНОЙ РЕАЛЬНОСТИ В СТОМАТОЛОГИИ (VR)</a:t>
            </a:r>
            <a:endParaRPr lang="ru-RU" b="0" i="0" dirty="0">
              <a:solidFill>
                <a:srgbClr val="333333"/>
              </a:solidFill>
              <a:effectLst/>
              <a:latin typeface="math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804B81-F2E7-4451-BEC4-9431D383330C}"/>
              </a:ext>
            </a:extLst>
          </p:cNvPr>
          <p:cNvSpPr/>
          <p:nvPr/>
        </p:nvSpPr>
        <p:spPr>
          <a:xfrm>
            <a:off x="595953" y="790917"/>
            <a:ext cx="110000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Нормативные проблемы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Третьей областью проблем, связанных с виртуальной реальностью в стоматологии, является нормативная база и стандарты, регулирующие использование и развитие виртуальной реальности в стоматологических целях. Одной из проблем регулирования является отсутствие четких и последовательных определений и классификаций стоматологической виртуальной реальности, например, считается ли она медицинским устройством, программным обеспечением или услугой. Это может создать путаницу или двусмысленность в отношении ролей 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обязанностей 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tooltip="Распространение вашего бизнес плана  как донести его до различных заинтересованных сторон и средств массовой информаци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различных заинтересованных сторон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участвующих в стоматологической виртуальной реальности, таких как разработчики, поставщики, пользователи и регулирующие органы.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0D08C07-5D63-445F-B82B-8321B2B68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29" y="3766781"/>
            <a:ext cx="4693279" cy="293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90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323F134-CEDD-4237-856C-EEE7EC2557F9}"/>
              </a:ext>
            </a:extLst>
          </p:cNvPr>
          <p:cNvSpPr/>
          <p:nvPr/>
        </p:nvSpPr>
        <p:spPr>
          <a:xfrm>
            <a:off x="971232" y="351009"/>
            <a:ext cx="100015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ЧАСТЬЮ ЦИФРОВОЙ СТОМАТОЛОГИИ ЯВЛЯЮТСЯ: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A4184E-D7AE-4044-93D6-D23B332E705A}"/>
              </a:ext>
            </a:extLst>
          </p:cNvPr>
          <p:cNvSpPr/>
          <p:nvPr/>
        </p:nvSpPr>
        <p:spPr>
          <a:xfrm>
            <a:off x="316207" y="1028343"/>
            <a:ext cx="1090456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/>
            </a:pPr>
            <a:r>
              <a:rPr lang="ru-RU" u="sng" dirty="0" err="1">
                <a:solidFill>
                  <a:srgbClr val="1D428A"/>
                </a:solidFill>
                <a:latin typeface="Gotham Pro"/>
                <a:hlinkClick r:id="rId2" tooltip="интраоральные 3d-сканеры"/>
              </a:rPr>
              <a:t>интраоральные</a:t>
            </a:r>
            <a:r>
              <a:rPr lang="ru-RU" u="sng" dirty="0">
                <a:solidFill>
                  <a:srgbClr val="1D428A"/>
                </a:solidFill>
                <a:latin typeface="Gotham Pro"/>
                <a:hlinkClick r:id="rId2" tooltip="интраоральные 3d-сканеры"/>
              </a:rPr>
              <a:t> 3D-сканеры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— используются для получения детальных изображений полости рта и зубов, которые помогают врачам более точно диагностировать проблемы, спроектировать трехмерную модель верхней и нижней челюстей и использовать ее в дальнейшем для разработки протеза;</a:t>
            </a:r>
          </a:p>
          <a:p>
            <a:pPr fontAlgn="base">
              <a:buFont typeface="+mj-lt"/>
              <a:buAutoNum type="arabicPeriod"/>
            </a:pPr>
            <a:r>
              <a:rPr lang="ru-RU" u="sng" dirty="0">
                <a:solidFill>
                  <a:srgbClr val="1D428A"/>
                </a:solidFill>
                <a:latin typeface="Gotham Pro"/>
                <a:hlinkClick r:id="rId3" tooltip="цифровая карта пациента"/>
              </a:rPr>
              <a:t>цифровая карта пациента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— замена бумажной документации более современными цифровыми носителями информации позволяет удобно хранить и обмениваться данными от врача к врачу и от врача к пациенту, а также облегчает доступ к истории и результатам проведенного ранее лечения;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rgbClr val="111111"/>
                </a:solidFill>
                <a:latin typeface="Gotham Pro"/>
              </a:rPr>
              <a:t>использование </a:t>
            </a:r>
            <a:r>
              <a:rPr lang="ru-RU" u="sng" dirty="0">
                <a:solidFill>
                  <a:srgbClr val="1D428A"/>
                </a:solidFill>
                <a:latin typeface="Gotham Pro"/>
                <a:hlinkClick r:id="rId4" tooltip="системы cad/cam"/>
              </a:rPr>
              <a:t>систем CAM/CAD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— программное обеспечение для проектирования и изготовления зубных протезов, имплантатов и других реставраций с высокой точностью и за минимальный промежуток времени;</a:t>
            </a:r>
          </a:p>
          <a:p>
            <a:pPr fontAlgn="base">
              <a:buFont typeface="+mj-lt"/>
              <a:buAutoNum type="arabicPeriod"/>
            </a:pPr>
            <a:r>
              <a:rPr lang="ru-RU" u="sng" dirty="0">
                <a:solidFill>
                  <a:srgbClr val="1D428A"/>
                </a:solidFill>
                <a:latin typeface="Gotham Pro"/>
                <a:hlinkClick r:id="rId5" tooltip="3d-принтеры"/>
              </a:rPr>
              <a:t>3D-принтеры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— применяются для создания зубных протезов, коронок, мостов и других ортопедических конструкций, они позволяют получить детали любой сложности, без ограничений по трехмерной геометрии и с учетом индивидуальной клинической картины пациента;</a:t>
            </a:r>
          </a:p>
          <a:p>
            <a:pPr fontAlgn="base">
              <a:buFont typeface="+mj-lt"/>
              <a:buAutoNum type="arabicPeriod"/>
            </a:pPr>
            <a:r>
              <a:rPr lang="ru-RU" u="sng" dirty="0" err="1">
                <a:solidFill>
                  <a:srgbClr val="1D428A"/>
                </a:solidFill>
                <a:latin typeface="Gotham Pro"/>
                <a:hlinkClick r:id="rId6" tooltip="телестоматология"/>
              </a:rPr>
              <a:t>телестоматология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— цифровая стоматология подарила возможность проводить удаленные консультации с пациентами и между специалистами, уменьшив необходимость в физическом присутствии, что особенно удобно, когда люди находятся, например, в разных городах (в путешествии, в поездке по работе);</a:t>
            </a:r>
          </a:p>
          <a:p>
            <a:pPr fontAlgn="base">
              <a:buFont typeface="+mj-lt"/>
              <a:buAutoNum type="arabicPeriod"/>
            </a:pPr>
            <a:r>
              <a:rPr lang="ru-RU" dirty="0">
                <a:solidFill>
                  <a:srgbClr val="111111"/>
                </a:solidFill>
                <a:latin typeface="Gotham Pro"/>
              </a:rPr>
              <a:t>технологии виртуальной и дополненной реальности — </a:t>
            </a:r>
            <a:r>
              <a:rPr lang="ru-RU" u="sng" dirty="0">
                <a:solidFill>
                  <a:srgbClr val="1D428A"/>
                </a:solidFill>
                <a:latin typeface="Gotham Pro"/>
                <a:hlinkClick r:id="rId7" tooltip="vr ar"/>
              </a:rPr>
              <a:t>VR и AR</a:t>
            </a:r>
            <a:r>
              <a:rPr lang="ru-RU" dirty="0">
                <a:solidFill>
                  <a:srgbClr val="111111"/>
                </a:solidFill>
                <a:latin typeface="Gotham Pro"/>
              </a:rPr>
              <a:t> используются при подготовке студентов стоматологических факультетов к итоговым экзаменам, для помощи специалистам при планировании сложных операций и т. д.</a:t>
            </a:r>
            <a:endParaRPr lang="ru-RU" b="0" i="0" dirty="0">
              <a:solidFill>
                <a:srgbClr val="111111"/>
              </a:solidFill>
              <a:effectLst/>
              <a:latin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4166282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олгГМУ_Обложка_Презентации_3.jpg"/>
          <p:cNvPicPr>
            <a:picLocks noChangeAspect="1"/>
          </p:cNvPicPr>
          <p:nvPr/>
        </p:nvPicPr>
        <p:blipFill>
          <a:blip r:embed="rId2" cstate="print"/>
          <a:srcRect t="15923" b="4459"/>
          <a:stretch>
            <a:fillRect/>
          </a:stretch>
        </p:blipFill>
        <p:spPr>
          <a:xfrm>
            <a:off x="-8096" y="0"/>
            <a:ext cx="12200095" cy="68597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0351" y="2880125"/>
            <a:ext cx="10363200" cy="881521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ЦИФРОВИЗАЦИЯ В ОБУЧЕНИИ СТОМАТОЛОГИИ</a:t>
            </a:r>
            <a:endParaRPr lang="ru-RU" sz="2800" b="1" dirty="0">
              <a:solidFill>
                <a:schemeClr val="accent2">
                  <a:lumMod val="60000"/>
                  <a:lumOff val="40000"/>
                </a:schemeClr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84033" y="3779848"/>
            <a:ext cx="5572863" cy="2131291"/>
          </a:xfrm>
        </p:spPr>
        <p:txBody>
          <a:bodyPr>
            <a:noAutofit/>
          </a:bodyPr>
          <a:lstStyle/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ru-RU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endParaRPr lang="en-US" sz="1867" b="1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д-р мед. наук, профессор</a:t>
            </a:r>
            <a:endParaRPr lang="en-US" sz="1867" dirty="0">
              <a:solidFill>
                <a:srgbClr val="E5C78C"/>
              </a:solidFill>
              <a:latin typeface="PT Sans" panose="020B0503020203020204" pitchFamily="34" charset="-52"/>
              <a:cs typeface="Times New Roman" pitchFamily="18" charset="0"/>
            </a:endParaRPr>
          </a:p>
          <a:p>
            <a:pPr algn="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  <a:cs typeface="Times New Roman" pitchFamily="18" charset="0"/>
              </a:rPr>
              <a:t>ИВАНОВА ОЛЬГА ПАВЛОВНА</a:t>
            </a:r>
          </a:p>
        </p:txBody>
      </p:sp>
      <p:pic>
        <p:nvPicPr>
          <p:cNvPr id="5" name="Рисунок 4" descr="ВолгГМУ_Эмблема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52" y="477483"/>
            <a:ext cx="1395384" cy="1392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329" y="6023446"/>
            <a:ext cx="2237279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  <a:p>
            <a:r>
              <a:rPr lang="en-US" sz="2133" b="1" i="1" dirty="0">
                <a:solidFill>
                  <a:srgbClr val="E5C78C"/>
                </a:solidFill>
                <a:latin typeface="PT Sans" panose="020B0503020203020204" pitchFamily="34" charset="-52"/>
              </a:rPr>
              <a:t>nomusvolgmed.ru</a:t>
            </a:r>
            <a:endParaRPr lang="ru-RU" sz="2133" b="1" i="1" dirty="0">
              <a:solidFill>
                <a:srgbClr val="E5C78C"/>
              </a:solidFill>
              <a:latin typeface="PT Sans" panose="020B0503020203020204" pitchFamily="34" charset="-52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D8FE022-CB4E-42F3-8A6F-BEEAABEC9B25}"/>
              </a:ext>
            </a:extLst>
          </p:cNvPr>
          <p:cNvSpPr/>
          <p:nvPr/>
        </p:nvSpPr>
        <p:spPr>
          <a:xfrm>
            <a:off x="5004394" y="6098243"/>
            <a:ext cx="21772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 2024 г.</a:t>
            </a:r>
          </a:p>
          <a:p>
            <a:pPr algn="ctr"/>
            <a:r>
              <a:rPr lang="ru-RU" sz="1867" b="1" dirty="0">
                <a:solidFill>
                  <a:srgbClr val="E5C78C"/>
                </a:solidFill>
                <a:latin typeface="PT Sans" panose="020B0503020203020204" pitchFamily="34" charset="-52"/>
              </a:rPr>
              <a:t>Волгоград, Россия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31535526-167A-4382-9F83-3CA7F134AD60}"/>
              </a:ext>
            </a:extLst>
          </p:cNvPr>
          <p:cNvSpPr txBox="1">
            <a:spLocks/>
          </p:cNvSpPr>
          <p:nvPr/>
        </p:nvSpPr>
        <p:spPr>
          <a:xfrm>
            <a:off x="1114624" y="2333402"/>
            <a:ext cx="10363200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333"/>
              </a:lnSpc>
            </a:pPr>
            <a:endParaRPr lang="ru-RU" sz="5333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43DD4CC2-B557-49CB-BA6B-140355FED53E}"/>
              </a:ext>
            </a:extLst>
          </p:cNvPr>
          <p:cNvSpPr txBox="1">
            <a:spLocks/>
          </p:cNvSpPr>
          <p:nvPr/>
        </p:nvSpPr>
        <p:spPr>
          <a:xfrm>
            <a:off x="7348928" y="371734"/>
            <a:ext cx="4893568" cy="88152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57AE9E9-5E73-4902-906B-B9A4861CEFB8}"/>
              </a:ext>
            </a:extLst>
          </p:cNvPr>
          <p:cNvSpPr txBox="1">
            <a:spLocks/>
          </p:cNvSpPr>
          <p:nvPr/>
        </p:nvSpPr>
        <p:spPr>
          <a:xfrm>
            <a:off x="4306995" y="1771844"/>
            <a:ext cx="3572059" cy="59874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6F40958B-5A65-4539-B0B8-A705CD28DFDC}"/>
              </a:ext>
            </a:extLst>
          </p:cNvPr>
          <p:cNvSpPr txBox="1">
            <a:spLocks/>
          </p:cNvSpPr>
          <p:nvPr/>
        </p:nvSpPr>
        <p:spPr>
          <a:xfrm>
            <a:off x="1577636" y="151173"/>
            <a:ext cx="10422941" cy="2084193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ФГБОУ ВО «ВОЛГОГРАДСКИЙ ГОСУДАРСТВЕННЫЙ</a:t>
            </a:r>
          </a:p>
          <a:p>
            <a:r>
              <a:rPr lang="ru-RU" sz="1467" b="1" dirty="0">
                <a:solidFill>
                  <a:srgbClr val="E5C78C"/>
                </a:solidFill>
                <a:latin typeface="Pt sans"/>
                <a:cs typeface="Times New Roman" pitchFamily="18" charset="0"/>
              </a:rPr>
              <a:t>МЕДИЦИНСКИЙ УНИВЕРСИТЕТ» МИНИСТЕРСТВА ЗДРАВООХРАНЕНИЯ РОССИЙСКОЙ ФЕДЕРАЦИИ</a:t>
            </a:r>
            <a:endParaRPr lang="ru-RU" sz="2500" dirty="0"/>
          </a:p>
          <a:p>
            <a:r>
              <a:rPr lang="ru-RU" sz="1800" dirty="0"/>
              <a:t>Институт общественного здоровья имени Н.П. Григоренко</a:t>
            </a:r>
          </a:p>
          <a:p>
            <a:r>
              <a:rPr lang="ru-RU" sz="1800" dirty="0"/>
              <a:t>Центр дополнительного образования</a:t>
            </a:r>
          </a:p>
          <a:p>
            <a:pPr>
              <a:lnSpc>
                <a:spcPct val="120000"/>
              </a:lnSpc>
            </a:pPr>
            <a:endParaRPr lang="ru-RU" sz="1467" b="1" dirty="0">
              <a:solidFill>
                <a:srgbClr val="E5C78C"/>
              </a:solidFill>
              <a:latin typeface="Pt sans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59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50F5C72-7330-4084-BB06-F1A925D1E89B}"/>
              </a:ext>
            </a:extLst>
          </p:cNvPr>
          <p:cNvSpPr/>
          <p:nvPr/>
        </p:nvSpPr>
        <p:spPr>
          <a:xfrm>
            <a:off x="467631" y="1259086"/>
            <a:ext cx="5841730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Электронная информационно-образовательная среда (ЭИОС) - программно-техническая система обеспечивает: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пользователями всех категорий;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хранение, обновление и систематизацию учебно-методических ресурсов;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организацию и информационную поддержку учебного процесса с применением ДОТ;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взаимодействие участников учебного процесса с применением ДОТ;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мониторинг хода дистанционного обучения (оценки)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A2CDA-7FE8-43B8-9251-CB2792172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13" r="3625" b="8313"/>
          <a:stretch/>
        </p:blipFill>
        <p:spPr>
          <a:xfrm>
            <a:off x="6568439" y="1259086"/>
            <a:ext cx="5155930" cy="29295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856642-7145-42BB-A504-A1430C1D57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13" b="11315"/>
          <a:stretch/>
        </p:blipFill>
        <p:spPr>
          <a:xfrm>
            <a:off x="6568439" y="4388598"/>
            <a:ext cx="5356860" cy="242063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D24B93-2B67-4789-985C-420D530FB252}"/>
              </a:ext>
            </a:extLst>
          </p:cNvPr>
          <p:cNvSpPr/>
          <p:nvPr/>
        </p:nvSpPr>
        <p:spPr>
          <a:xfrm>
            <a:off x="266701" y="5918090"/>
            <a:ext cx="6096000" cy="67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u="sng" dirty="0">
                <a:solidFill>
                  <a:srgbClr val="36B7A6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elearning.volgmed.ru</a:t>
            </a:r>
            <a:r>
              <a:rPr lang="ru-RU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(Электронный информационно-образовательный портал- ЭИОП)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46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092102-24F9-4427-A7CE-166D3D45B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840" y="1091028"/>
            <a:ext cx="2433829" cy="54085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6C261D1-CEC7-4402-8286-89E2E35E9470}"/>
              </a:ext>
            </a:extLst>
          </p:cNvPr>
          <p:cNvSpPr/>
          <p:nvPr/>
        </p:nvSpPr>
        <p:spPr>
          <a:xfrm>
            <a:off x="751331" y="1056070"/>
            <a:ext cx="6096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Дистанционные образовательные технологии (ДОТ)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— это образовательные технологии, которые реализуются с применением информационно-телекоммуникационных сетей при опосредованном (на расстоянии) взаимодействии учащихся и педагогических работников.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Примеры ДОТ: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e-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mail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дистанционные конкурсы, олимпиады;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дистанционное обучение в Интернете;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видеоконференции;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online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-тестирование;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интернет-уроки;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надомное обучение с дистанционной поддержкой;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вебинары;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skype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-общение;</a:t>
            </a:r>
            <a:b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— облачные сервисы и т.д.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57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Учебные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Обеспечивают качественное усвоение учебного материала, которые могут составить основу формирования компетентности учащихся.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4659D3-0DFB-4AEF-8B46-0F5E81646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860" y="1028557"/>
            <a:ext cx="2397643" cy="54051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2AB79D-127E-4F68-B913-7F79CADFA079}"/>
              </a:ext>
            </a:extLst>
          </p:cNvPr>
          <p:cNvSpPr/>
          <p:nvPr/>
        </p:nvSpPr>
        <p:spPr>
          <a:xfrm>
            <a:off x="627497" y="3731135"/>
            <a:ext cx="8196463" cy="2688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36B7A6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elearning.volgmed.ru</a:t>
            </a:r>
            <a:r>
              <a:rPr lang="ru-RU" sz="2000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(Электронный информационно-образовательный портал- ЭИОП)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000FF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http://bibl.volgmed.ru/MegaPro/Web</a:t>
            </a:r>
            <a:r>
              <a:rPr lang="ru-RU" sz="2000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(электронная библиотека ВолгГМУ)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000FF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https://vk.com/public35189423</a:t>
            </a:r>
            <a:r>
              <a:rPr lang="ru-RU" sz="2000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 учебные материалы ВолгГМУ в контакте)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u="sng" dirty="0">
                <a:solidFill>
                  <a:srgbClr val="0000FF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https://t.me/s/volggmu_vuz/12770</a:t>
            </a:r>
            <a:r>
              <a:rPr lang="ru-RU" sz="2000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телеграммканал</a:t>
            </a:r>
            <a:r>
              <a:rPr lang="ru-RU" sz="2000" dirty="0">
                <a:solidFill>
                  <a:srgbClr val="212529"/>
                </a:solidFill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ВолгГМУ)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10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2AB79D-127E-4F68-B913-7F79CADFA079}"/>
              </a:ext>
            </a:extLst>
          </p:cNvPr>
          <p:cNvSpPr/>
          <p:nvPr/>
        </p:nvSpPr>
        <p:spPr>
          <a:xfrm>
            <a:off x="627497" y="3731135"/>
            <a:ext cx="8196463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05556E7-F11A-46D2-AA7B-F8088445EC4E}"/>
              </a:ext>
            </a:extLst>
          </p:cNvPr>
          <p:cNvSpPr/>
          <p:nvPr/>
        </p:nvSpPr>
        <p:spPr>
          <a:xfrm>
            <a:off x="464820" y="2110808"/>
            <a:ext cx="7376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Самостоятельные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Способствуют к выполнению различных видов самостоятельных работ, выработки способности анализировать и отбирать нужный учебный материал, навыков критического мышления учащихся.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211F4F-A217-4F64-9EDB-0C123395B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7"/>
          <a:stretch/>
        </p:blipFill>
        <p:spPr>
          <a:xfrm>
            <a:off x="8435340" y="1059762"/>
            <a:ext cx="2720340" cy="542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7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2AB79D-127E-4F68-B913-7F79CADFA079}"/>
              </a:ext>
            </a:extLst>
          </p:cNvPr>
          <p:cNvSpPr/>
          <p:nvPr/>
        </p:nvSpPr>
        <p:spPr>
          <a:xfrm>
            <a:off x="627497" y="3731135"/>
            <a:ext cx="8196463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FEFD9E-8403-4340-B505-1F769CA69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83" y="1314647"/>
            <a:ext cx="3931920" cy="527349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DA8B7F9-BCC4-4AA7-AA4C-BA3EE97336EF}"/>
              </a:ext>
            </a:extLst>
          </p:cNvPr>
          <p:cNvSpPr/>
          <p:nvPr/>
        </p:nvSpPr>
        <p:spPr>
          <a:xfrm>
            <a:off x="546158" y="1893450"/>
            <a:ext cx="66244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Демонстрационные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Позволяют визуализировать изучаемые объекты, явления, процессы, обеспечивают наглядное представление любой образовательной информации в целом</a:t>
            </a:r>
            <a:r>
              <a:rPr lang="ru-RU" sz="24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05AFB4A-F302-4D08-93DA-CECED944EAAA}"/>
              </a:ext>
            </a:extLst>
          </p:cNvPr>
          <p:cNvSpPr/>
          <p:nvPr/>
        </p:nvSpPr>
        <p:spPr>
          <a:xfrm>
            <a:off x="546157" y="4179326"/>
            <a:ext cx="66244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Тренинговые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Предназначены для отработки разного рода умений и навыков, повторения и закрепления пройденного материала.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55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116B58-4BD8-4E63-B243-40B32E27E1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85" b="22830"/>
          <a:stretch/>
        </p:blipFill>
        <p:spPr bwMode="auto">
          <a:xfrm>
            <a:off x="6921078" y="1865601"/>
            <a:ext cx="5270922" cy="31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9D7C760-2E98-4F80-950C-545D53C1CC15}"/>
              </a:ext>
            </a:extLst>
          </p:cNvPr>
          <p:cNvSpPr/>
          <p:nvPr/>
        </p:nvSpPr>
        <p:spPr>
          <a:xfrm>
            <a:off x="464820" y="2110808"/>
            <a:ext cx="6456258" cy="360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Диагностирующие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тестирующие. Оценивают знания, умения, навыки учащегося, устанавливают уровень обученности, сформированности личностных качеств, уровень интеллектуального развития.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Контролирующие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Автоматизируют процессы контроля (самоконтроля) результатов обучения, определения уровня овладения учебным материалом.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53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772A1D3-99C0-4F53-A99F-8F7652693128}"/>
              </a:ext>
            </a:extLst>
          </p:cNvPr>
          <p:cNvSpPr/>
          <p:nvPr/>
        </p:nvSpPr>
        <p:spPr>
          <a:xfrm>
            <a:off x="1463040" y="269855"/>
            <a:ext cx="96926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ЦИФРОВИЗАЦИЯ ОБРАЗОВАНИЯ В ВОЛГОГРАДСКОМ ГОСУДАРСТВЕННОМ МЕДИЦИНСКОМ УНИВЕРСИТЕТЕ (ВОЛГГМУ)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523645-099B-4A54-94BA-A0700EB4657B}"/>
              </a:ext>
            </a:extLst>
          </p:cNvPr>
          <p:cNvSpPr/>
          <p:nvPr/>
        </p:nvSpPr>
        <p:spPr>
          <a:xfrm>
            <a:off x="464820" y="1213415"/>
            <a:ext cx="67871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ТИПЫ ЭЛЕКТРОННЫХ ОБРАЗОВАТЕЛЬНЫХ РЕСУСУРСОВ: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5CEBBEA-787A-45FC-80C2-A53EF7EAD952}"/>
              </a:ext>
            </a:extLst>
          </p:cNvPr>
          <p:cNvSpPr/>
          <p:nvPr/>
        </p:nvSpPr>
        <p:spPr>
          <a:xfrm>
            <a:off x="627497" y="187997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5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04B566-5D46-4452-B692-962B2C32550F}"/>
              </a:ext>
            </a:extLst>
          </p:cNvPr>
          <p:cNvSpPr/>
          <p:nvPr/>
        </p:nvSpPr>
        <p:spPr>
          <a:xfrm>
            <a:off x="464820" y="164501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500"/>
              </a:spcAft>
            </a:pP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Экспертные.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Управляют ходом учебного процесса, организуют диалог между пользователем и обучающей системой при решении учебной задачи в приемлемом для студента виде. С помощью интеллектуального интерфейса экспертная система задает вопросы пользователю и отображает сделанные выводы, представляя их обычно в символьном виде. Основное преимущество экспертных систем перед человеком-экспертом -отсутствие субъективного подхода, который может быть присущ некоторым экспертам.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67A71EA-4C33-4565-BC47-F86D66A1E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34" y="1879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50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2037</Words>
  <Application>Microsoft Office PowerPoint</Application>
  <PresentationFormat>Широкоэкранный</PresentationFormat>
  <Paragraphs>128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7" baseType="lpstr">
      <vt:lpstr>Arial</vt:lpstr>
      <vt:lpstr>Calibri</vt:lpstr>
      <vt:lpstr>Calibri Light</vt:lpstr>
      <vt:lpstr>Gotham Pro</vt:lpstr>
      <vt:lpstr>math</vt:lpstr>
      <vt:lpstr>PNR</vt:lpstr>
      <vt:lpstr>Pt sans</vt:lpstr>
      <vt:lpstr>Pt sans</vt:lpstr>
      <vt:lpstr>Rubik</vt:lpstr>
      <vt:lpstr>Segoe UI</vt:lpstr>
      <vt:lpstr>Symbol</vt:lpstr>
      <vt:lpstr>Times New Roman</vt:lpstr>
      <vt:lpstr>YS Text</vt:lpstr>
      <vt:lpstr>Тема Office</vt:lpstr>
      <vt:lpstr>ЦИФРОВИЗАЦИЯ В ОБУЧЕНИИ СТОМАТОЛОГИИ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ЦИФРОВИЗАЦИЯ В ОБУЧЕНИИ СТОМАТОЛОГИИ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olgaa-75@mail.ru</dc:creator>
  <cp:lastModifiedBy>olgaa-75@mail.ru</cp:lastModifiedBy>
  <cp:revision>42</cp:revision>
  <dcterms:created xsi:type="dcterms:W3CDTF">2024-07-17T12:27:06Z</dcterms:created>
  <dcterms:modified xsi:type="dcterms:W3CDTF">2024-08-25T16:37:49Z</dcterms:modified>
</cp:coreProperties>
</file>