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>
          <p15:clr>
            <a:srgbClr val="A4A3A4"/>
          </p15:clr>
        </p15:guide>
        <p15:guide id="2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3884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1031-F5AC-491D-B352-66213236820A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DACFB-1F8B-4569-93F5-BFE726692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Квалиметрические шкалы и методы измерений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Шкала интервалов.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i="1" dirty="0" smtClean="0"/>
              <a:t>Во многих случаях нет возможности измерить сами величины наблюдаемых размеров, но возможно (или есть необходимость) измерять только отличия (разницы) между познаваемыми со­поставлением размерами. При этом используется так называе­мая шкала интервалов.</a:t>
            </a:r>
          </a:p>
          <a:p>
            <a:pPr algn="just">
              <a:buNone/>
            </a:pPr>
            <a:r>
              <a:rPr lang="ru-RU" i="1" dirty="0" smtClean="0"/>
              <a:t>На измерительной шкале интервалов фиксируются отличия сопоставляемых размеров. Математическая запись сравнения между собой двух одно­родных размеров по их разнице имеет вид: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∆ </a:t>
            </a:r>
            <a:r>
              <a:rPr lang="ru-RU" b="1" i="1" dirty="0" err="1" smtClean="0">
                <a:solidFill>
                  <a:srgbClr val="FF0000"/>
                </a:solidFill>
              </a:rPr>
              <a:t>Q</a:t>
            </a:r>
            <a:r>
              <a:rPr lang="ru-RU" b="1" i="1" baseline="-25000" dirty="0" err="1" smtClean="0">
                <a:solidFill>
                  <a:srgbClr val="FF0000"/>
                </a:solidFill>
              </a:rPr>
              <a:t>i,j</a:t>
            </a:r>
            <a:r>
              <a:rPr lang="ru-RU" b="1" i="1" dirty="0" smtClean="0">
                <a:solidFill>
                  <a:srgbClr val="FF0000"/>
                </a:solidFill>
              </a:rPr>
              <a:t> = </a:t>
            </a:r>
            <a:r>
              <a:rPr lang="ru-RU" b="1" i="1" dirty="0" err="1" smtClean="0">
                <a:solidFill>
                  <a:srgbClr val="FF0000"/>
                </a:solidFill>
              </a:rPr>
              <a:t>Q</a:t>
            </a:r>
            <a:r>
              <a:rPr lang="ru-RU" b="1" i="1" baseline="-25000" dirty="0" err="1" smtClean="0">
                <a:solidFill>
                  <a:srgbClr val="FF0000"/>
                </a:solidFill>
              </a:rPr>
              <a:t>i</a:t>
            </a:r>
            <a:r>
              <a:rPr lang="ru-RU" b="1" i="1" dirty="0" smtClean="0">
                <a:solidFill>
                  <a:srgbClr val="FF0000"/>
                </a:solidFill>
              </a:rPr>
              <a:t> – </a:t>
            </a:r>
            <a:r>
              <a:rPr lang="ru-RU" b="1" i="1" dirty="0" err="1" smtClean="0">
                <a:solidFill>
                  <a:srgbClr val="FF0000"/>
                </a:solidFill>
              </a:rPr>
              <a:t>Q</a:t>
            </a:r>
            <a:r>
              <a:rPr lang="ru-RU" b="1" i="1" baseline="-25000" dirty="0" err="1" smtClean="0">
                <a:solidFill>
                  <a:srgbClr val="FF0000"/>
                </a:solidFill>
              </a:rPr>
              <a:t>j</a:t>
            </a:r>
            <a:endParaRPr lang="ru-RU" b="1" i="1" baseline="-25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По шкале интервалов определяют такие соотношения разме­ров, как: равно (=), не равно (</a:t>
            </a:r>
            <a:r>
              <a:rPr lang="ru-RU" b="1" i="1" dirty="0" smtClean="0"/>
              <a:t>≠</a:t>
            </a:r>
            <a:r>
              <a:rPr lang="ru-RU" i="1" dirty="0" smtClean="0"/>
              <a:t>), больше (&gt;), меньше (&lt;), сум­ма (+), разница (</a:t>
            </a:r>
            <a:r>
              <a:rPr lang="ru-RU" b="1" i="1" dirty="0" smtClean="0"/>
              <a:t>–</a:t>
            </a:r>
            <a:r>
              <a:rPr lang="ru-RU" i="1" dirty="0" smtClean="0"/>
              <a:t>).</a:t>
            </a:r>
            <a:endParaRPr lang="ru-RU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Шкала интервалов.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i="1" dirty="0" smtClean="0"/>
              <a:t>Классическим примером измерений по шкале интервалов с двумя </a:t>
            </a:r>
            <a:r>
              <a:rPr lang="ru-RU" i="1" dirty="0" err="1" smtClean="0"/>
              <a:t>реперными</a:t>
            </a:r>
            <a:r>
              <a:rPr lang="ru-RU" i="1" dirty="0" smtClean="0"/>
              <a:t> точками является измерение температур по шкале Цельсия. Здесь в качестве опорных размеров взяты темпе­ратуры замерзания (таяния льда) и кипения чистой воды. </a:t>
            </a:r>
          </a:p>
          <a:p>
            <a:pPr algn="just">
              <a:buNone/>
            </a:pPr>
            <a:r>
              <a:rPr lang="ru-RU" i="1" dirty="0" smtClean="0"/>
              <a:t>Интервал между этими температурами разделен на 100 равных частей. Одна часть, принятая за единицу измерения температур, была названа градусом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Шкала отношений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dirty="0" smtClean="0"/>
              <a:t>– </a:t>
            </a:r>
            <a:r>
              <a:rPr lang="ru-RU" dirty="0" smtClean="0"/>
              <a:t>это измерительная шкала, на которой отсчитывается численное значение величины </a:t>
            </a:r>
            <a:r>
              <a:rPr lang="ru-RU" b="1" i="1" dirty="0" err="1" smtClean="0"/>
              <a:t>q</a:t>
            </a:r>
            <a:r>
              <a:rPr lang="ru-RU" b="1" i="1" baseline="-25000" dirty="0" err="1" smtClean="0"/>
              <a:t>i</a:t>
            </a:r>
            <a:r>
              <a:rPr lang="ru-RU" dirty="0" smtClean="0"/>
              <a:t>. как математического отношения измеряемого размера </a:t>
            </a:r>
            <a:r>
              <a:rPr lang="ru-RU" b="1" i="1" dirty="0" err="1" smtClean="0"/>
              <a:t>Q</a:t>
            </a:r>
            <a:r>
              <a:rPr lang="ru-RU" b="1" i="1" baseline="-25000" dirty="0" err="1" smtClean="0"/>
              <a:t>i</a:t>
            </a:r>
            <a:r>
              <a:rPr lang="ru-RU" dirty="0" smtClean="0"/>
              <a:t>. к другому известному размеру, принимаемому за единицу измерений </a:t>
            </a:r>
            <a:r>
              <a:rPr lang="ru-RU" b="1" i="1" dirty="0" smtClean="0"/>
              <a:t>[Q]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 квалиметрии считается, что «любое измерение по шкале отношений предполагает сравнение неизвестного размера с известным и выражение первого через второй в кратном или дольном отношении». Математическая запись измерения по шкале отношений имеет вид: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 </a:t>
            </a:r>
            <a:r>
              <a:rPr lang="ru-RU" b="1" i="1" dirty="0" smtClean="0"/>
              <a:t>I </a:t>
            </a:r>
            <a:r>
              <a:rPr lang="ru-RU" dirty="0" smtClean="0"/>
              <a:t>= 1, 2, 3, </a:t>
            </a:r>
            <a:r>
              <a:rPr lang="ru-RU" b="1" i="1" dirty="0" err="1" smtClean="0"/>
              <a:t>п</a:t>
            </a:r>
            <a:r>
              <a:rPr lang="ru-RU" dirty="0" smtClean="0"/>
              <a:t>— это номер измеряемого размера.</a:t>
            </a:r>
          </a:p>
          <a:p>
            <a:pPr algn="just">
              <a:buNone/>
            </a:pPr>
            <a:r>
              <a:rPr lang="ru-RU" dirty="0" smtClean="0"/>
              <a:t>Шкала отношений — это шкала интервалов, в которой определен нулевой элемент – начало отсчета, а также размер (масштаб) единицы измерений </a:t>
            </a:r>
            <a:r>
              <a:rPr lang="ru-RU" b="1" i="1" dirty="0" smtClean="0"/>
              <a:t>[Q]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По шкале отношений определяются такие значения измеряемых размеров, как: равно (=), не равно (</a:t>
            </a:r>
            <a:r>
              <a:rPr lang="ru-RU" b="1" dirty="0" smtClean="0"/>
              <a:t>≠</a:t>
            </a:r>
            <a:r>
              <a:rPr lang="ru-RU" dirty="0" smtClean="0"/>
              <a:t>), больше (&gt;), меньше (&lt;), сумма (+), разница размеров (</a:t>
            </a:r>
            <a:r>
              <a:rPr lang="ru-RU" b="1" i="1" dirty="0" smtClean="0"/>
              <a:t>–</a:t>
            </a:r>
            <a:r>
              <a:rPr lang="ru-RU" dirty="0" smtClean="0"/>
              <a:t>), умножение (</a:t>
            </a:r>
            <a:r>
              <a:rPr lang="ru-RU" dirty="0" err="1" smtClean="0"/>
              <a:t>х</a:t>
            </a:r>
            <a:r>
              <a:rPr lang="ru-RU" dirty="0" smtClean="0"/>
              <a:t>), деление (:).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Шкала отношений наиболее приемлема для измерений боль­шинства показателей качества, особенно для таких численных характеристик, как геометрические размеры объектов, их плот­ность, сила, напряжение, частота колебаний и прочие.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0049" t="35984" r="71887" b="56816"/>
          <a:stretch>
            <a:fillRect/>
          </a:stretch>
        </p:blipFill>
        <p:spPr bwMode="auto">
          <a:xfrm>
            <a:off x="1547664" y="2852936"/>
            <a:ext cx="983163" cy="702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абсолютных величин.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Во многих случаях напрямую измеряется величина чего-либо.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Например, непосредственно подсчитывается число дефектов в изделии, количество единиц произведенной продукции, сколько студентов присутствует на лекции, количество прожитых лет и т.д. и т.п. </a:t>
            </a:r>
          </a:p>
          <a:p>
            <a:pPr algn="just">
              <a:buNone/>
            </a:pPr>
            <a:r>
              <a:rPr lang="ru-RU" dirty="0" smtClean="0"/>
              <a:t>При таких измерениях на измерительной шкале отмечаются абсолютные количественные значения измеряемого. </a:t>
            </a:r>
          </a:p>
          <a:p>
            <a:pPr algn="just">
              <a:buNone/>
            </a:pPr>
            <a:r>
              <a:rPr lang="ru-RU" dirty="0" smtClean="0"/>
              <a:t>Такая шкала абсолютных значений обладает и теми же свойствами, что и шкала отношений, с той лишь разницей, что величины, обозначенные на этой шкале, имеют абсолютные значения.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Предпочтительные числа и их значение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Измерительные шкалы, основанные на использовании рядов предпочтительных чисел, обычно являются метрическими шкалами интервалов или абсолютных величин, исчисляемых, например, единицами допусков измеряемых линейных размеров или квалитетами.</a:t>
            </a:r>
          </a:p>
          <a:p>
            <a:pPr algn="just">
              <a:buNone/>
            </a:pPr>
            <a:r>
              <a:rPr lang="ru-RU" dirty="0" smtClean="0"/>
              <a:t>Предпочтительными называют числа, наиболее часто используемые в технике, в технологии, в науке и в других сферах деятельности людей. Предпочтительные числа представляют собой определенное множество взаимосвязанных чисел (ряд чисел), которые обладают систематизирующим свойством, что позволяет использовать их при выборе, назначении и измерении размеров различных величин. </a:t>
            </a:r>
          </a:p>
          <a:p>
            <a:pPr algn="just">
              <a:buNone/>
            </a:pPr>
            <a:r>
              <a:rPr lang="ru-RU" dirty="0" smtClean="0"/>
              <a:t>Чаще всего математические выражения изменяющихся состояний имеют вид простой арифметической (линейной) или геометрической (нелинейной) прогрессии.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Так как везде принята десятичная система счета чисел.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Квалиметрические шкалы и типы характеристик качества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998" t="34043" r="51273" b="26182"/>
          <a:stretch>
            <a:fillRect/>
          </a:stretch>
        </p:blipFill>
        <p:spPr bwMode="auto">
          <a:xfrm>
            <a:off x="395536" y="1412776"/>
            <a:ext cx="770485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Выбор шкалы для измерений качества или отдельных свойств объектов, а также ее градуировка зависят от природы объекта, от целей и задач измерений, от используемых методов и средств измерений, от требований точности и от других конкретных условий </a:t>
            </a:r>
            <a:r>
              <a:rPr lang="ru-RU" dirty="0" err="1" smtClean="0"/>
              <a:t>квалиметрического</a:t>
            </a:r>
            <a:r>
              <a:rPr lang="ru-RU" dirty="0" smtClean="0"/>
              <a:t> исследования.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 - получение с помощью измерительных средств численного значения размера, характеризующего одно или несколько свойств объекта (предмета, процесса, явления) и удовлетворяющего требованию единства измерений.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Термином «измерение» чаще называют процедуру инструментального определения значений абсолютных или удельных (относительных) численных характеристик отдельных свойств.</a:t>
            </a:r>
          </a:p>
          <a:p>
            <a:pPr algn="just">
              <a:buNone/>
            </a:pPr>
            <a:r>
              <a:rPr lang="ru-RU" dirty="0" smtClean="0"/>
              <a:t>Длина, вес, время и т.п. вполне определяемы численно. Но</a:t>
            </a:r>
          </a:p>
          <a:p>
            <a:pPr algn="just">
              <a:buNone/>
            </a:pPr>
            <a:r>
              <a:rPr lang="ru-RU" dirty="0" smtClean="0"/>
              <a:t>комфорт, интеллигентность и другие свойства не обладают достаточной определенностью, чтобы быть измеренными, и поэтому они оцениваются. </a:t>
            </a:r>
          </a:p>
          <a:p>
            <a:pPr algn="just">
              <a:buNone/>
            </a:pPr>
            <a:r>
              <a:rPr lang="ru-RU" dirty="0" smtClean="0"/>
              <a:t>Оценивание отличается от измерения большей неопределенностью результата.</a:t>
            </a:r>
          </a:p>
          <a:p>
            <a:pPr algn="just">
              <a:buNone/>
            </a:pPr>
            <a:r>
              <a:rPr lang="ru-RU" dirty="0" smtClean="0"/>
              <a:t>Оценивание - определение значений измеряемых свойств, осуществляемое не инструментально, называют.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Все виды измерений разделяются по приемам получения результата на группы: прямые, косвенные, совокупные и совместные.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dirty="0" smtClean="0"/>
              <a:t>Прямыми</a:t>
            </a:r>
            <a:r>
              <a:rPr lang="ru-RU" dirty="0" smtClean="0"/>
              <a:t> называются измерения, результат которых получается непосредственно из опытных данных.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Например, измерения температуры воздуха термометром, силы электрического тока амперметром, промежутка времени секундомером.</a:t>
            </a:r>
          </a:p>
          <a:p>
            <a:pPr algn="just">
              <a:buNone/>
            </a:pPr>
            <a:r>
              <a:rPr lang="ru-RU" b="1" dirty="0" smtClean="0"/>
              <a:t>Косвенными </a:t>
            </a:r>
            <a:r>
              <a:rPr lang="ru-RU" dirty="0" smtClean="0"/>
              <a:t>называются измерения, при которых искомая величина непосредственно не измеряется, а ее значение находят на основании известной зависимости между этой величиной и величинами, полученными в результате прямых измерений.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Примером служит определение объема тела по результатам его прямых измерений линейных размеров. Результатом косвенного измерения является, например, предел прочности материала.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Шкала. Виды шкал.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Шкала – это упорядоченный ряд отметок, соответствующий соотношению последовательных значений измеряемых величин. </a:t>
            </a:r>
          </a:p>
          <a:p>
            <a:pPr algn="just">
              <a:buNone/>
            </a:pPr>
            <a:r>
              <a:rPr lang="ru-RU" b="1" dirty="0" err="1" smtClean="0"/>
              <a:t>Реперные</a:t>
            </a:r>
            <a:r>
              <a:rPr lang="ru-RU" dirty="0" smtClean="0"/>
              <a:t> точки — </a:t>
            </a:r>
            <a:r>
              <a:rPr lang="ru-RU" dirty="0" err="1" smtClean="0"/>
              <a:t>точки</a:t>
            </a:r>
            <a:r>
              <a:rPr lang="ru-RU" dirty="0" smtClean="0"/>
              <a:t>, на которых основывается </a:t>
            </a:r>
            <a:r>
              <a:rPr lang="ru-RU" b="1" dirty="0" smtClean="0"/>
              <a:t>шкала</a:t>
            </a:r>
            <a:r>
              <a:rPr lang="ru-RU" dirty="0" smtClean="0"/>
              <a:t> измерений. 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Совокупные и совместные измерения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u="sng" dirty="0"/>
              <a:t>Совокупные </a:t>
            </a:r>
            <a:r>
              <a:rPr lang="ru-RU" u="sng" dirty="0" smtClean="0"/>
              <a:t>измерения </a:t>
            </a:r>
            <a:r>
              <a:rPr lang="ru-RU" dirty="0" smtClean="0"/>
              <a:t>- это измерения нескольких однородных величин в различных их сочетаниях, значения которых определяют решением системы соответствующих уравнений.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 этом искомую величину размера получают путем сопоставления (сравнения) измеряемых величин с известной. Примером является определение масс отдельных тел, когда известна масса одного из них.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u="sng" dirty="0" smtClean="0"/>
              <a:t>Совместные измерения </a:t>
            </a:r>
            <a:r>
              <a:rPr lang="ru-RU" dirty="0" smtClean="0"/>
              <a:t>- одновременные измерения двух или нескольких неоднородных величин, для установления зависимости между ними. Например, на основании двух одновременных измерений (температуры и размера) определяют коэффициент линейного расширения твердого тела.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зависимости от используемых принципов и средств измерений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i="1" dirty="0" smtClean="0"/>
              <a:t>Методом непосредственного</a:t>
            </a:r>
            <a:r>
              <a:rPr lang="ru-RU" dirty="0" smtClean="0"/>
              <a:t> отсчета называют метод, по которому измеряемая величина определяется непосредственно, без каких-либо дополнительных действий и без вычислений, путем отсчета или снятия показателя с измерительного устройства (инструмента). </a:t>
            </a:r>
          </a:p>
          <a:p>
            <a:pPr algn="just">
              <a:buNone/>
            </a:pPr>
            <a:r>
              <a:rPr lang="ru-RU" i="1" dirty="0" smtClean="0"/>
              <a:t>Метод сравнения</a:t>
            </a:r>
            <a:r>
              <a:rPr lang="ru-RU" dirty="0" smtClean="0"/>
              <a:t> - это метод измерения, по которому измеряемая величина сравнивается с известной базовой или эталонной величиной, т.е. с мерой. Результаты измерений выражаются в натуральных единицах измерений или в безразмерных единицах.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 сравнения с мерой подразделяется на следующие: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i="1" dirty="0" smtClean="0"/>
              <a:t>Метод противопоставления</a:t>
            </a:r>
            <a:r>
              <a:rPr lang="ru-RU" dirty="0" smtClean="0"/>
              <a:t>, или нулевой метод, - это метод сравнения измеряемой величины с мерой, в котором измеряемая величина уравновешивается соответствующей мерной величиной. </a:t>
            </a:r>
          </a:p>
          <a:p>
            <a:pPr algn="just">
              <a:buNone/>
            </a:pPr>
            <a:r>
              <a:rPr lang="ru-RU" dirty="0" smtClean="0"/>
              <a:t>Примером такого метода измерения является определение веса тела на рычажных весах или измерение электрического сопротивления при помощи уравновешивающего моста.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endParaRPr lang="ru-RU" i="1" dirty="0"/>
          </a:p>
          <a:p>
            <a:pPr algn="just">
              <a:buNone/>
            </a:pPr>
            <a:r>
              <a:rPr lang="ru-RU" i="1" dirty="0" smtClean="0"/>
              <a:t>Разностный метод</a:t>
            </a:r>
            <a:r>
              <a:rPr lang="ru-RU" dirty="0" smtClean="0"/>
              <a:t> - это тоже метод сравнения с мерой, но при котором определяется разность между измеряемой величиной и известной величиной, воспроизводимой мерой. При дифференциальном методе измерений происходит неполное уравновешивание измеряемой величины, и в этом состоит </a:t>
            </a:r>
            <a:r>
              <a:rPr lang="ru-RU" smtClean="0"/>
              <a:t>отличие дифференциального </a:t>
            </a:r>
            <a:r>
              <a:rPr lang="ru-RU" dirty="0" smtClean="0"/>
              <a:t>метода от нулевого.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 сравнения с мерой подразделяется на следующие: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i="1" dirty="0" smtClean="0"/>
              <a:t>Нулевой метод</a:t>
            </a:r>
            <a:r>
              <a:rPr lang="ru-RU" dirty="0" smtClean="0"/>
              <a:t> - в этом случае разность доводят до нуля, как, например, при балансировке измерительного моста.</a:t>
            </a:r>
          </a:p>
          <a:p>
            <a:pPr algn="just">
              <a:buNone/>
            </a:pPr>
            <a:r>
              <a:rPr lang="ru-RU" dirty="0" smtClean="0"/>
              <a:t>4. </a:t>
            </a:r>
            <a:r>
              <a:rPr lang="ru-RU" i="1" dirty="0" smtClean="0"/>
              <a:t>Метод замещения</a:t>
            </a:r>
            <a:r>
              <a:rPr lang="ru-RU" dirty="0" smtClean="0"/>
              <a:t> - это метод сравнения с мерой, при котором измеряемая величина </a:t>
            </a:r>
            <a:r>
              <a:rPr lang="ru-RU" i="1" dirty="0" err="1" smtClean="0"/>
              <a:t>Qx</a:t>
            </a:r>
            <a:r>
              <a:rPr lang="ru-RU" dirty="0" smtClean="0"/>
              <a:t> заменяется известной величиной </a:t>
            </a:r>
            <a:r>
              <a:rPr lang="ru-RU" i="1" dirty="0" err="1" smtClean="0"/>
              <a:t>Qo</a:t>
            </a:r>
            <a:r>
              <a:rPr lang="ru-RU" dirty="0" smtClean="0"/>
              <a:t>. Величина </a:t>
            </a:r>
            <a:r>
              <a:rPr lang="ru-RU" i="1" dirty="0" err="1" smtClean="0"/>
              <a:t>Qo</a:t>
            </a:r>
            <a:r>
              <a:rPr lang="ru-RU" dirty="0" smtClean="0"/>
              <a:t> легко воспроизводима мерой [</a:t>
            </a:r>
            <a:r>
              <a:rPr lang="ru-RU" i="1" dirty="0" smtClean="0"/>
              <a:t>Q</a:t>
            </a:r>
            <a:r>
              <a:rPr lang="ru-RU" dirty="0" smtClean="0"/>
              <a:t>]. Измеряемая величина соответствует известной величине, т.е. </a:t>
            </a:r>
            <a:r>
              <a:rPr lang="ru-RU" i="1" dirty="0" err="1" smtClean="0"/>
              <a:t>Qx</a:t>
            </a:r>
            <a:r>
              <a:rPr lang="ru-RU" dirty="0" smtClean="0"/>
              <a:t> = </a:t>
            </a:r>
            <a:r>
              <a:rPr lang="ru-RU" i="1" dirty="0" err="1" smtClean="0"/>
              <a:t>Qo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Примером такого измерения является взвешивание тел на </a:t>
            </a:r>
            <a:r>
              <a:rPr lang="ru-RU" dirty="0" err="1" smtClean="0"/>
              <a:t>оттарированных</a:t>
            </a:r>
            <a:r>
              <a:rPr lang="ru-RU" dirty="0" smtClean="0"/>
              <a:t> (с указателем веса) пружинных весах. Здесь вес измеряемой массы замещает вес </a:t>
            </a:r>
            <a:r>
              <a:rPr lang="ru-RU" dirty="0" err="1" smtClean="0"/>
              <a:t>тарировочных</a:t>
            </a:r>
            <a:r>
              <a:rPr lang="ru-RU" dirty="0" smtClean="0"/>
              <a:t> (известных) грузов.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пять видов </a:t>
            </a:r>
            <a:r>
              <a:rPr lang="ru-RU" dirty="0" err="1" smtClean="0"/>
              <a:t>квалиметрических</a:t>
            </a:r>
            <a:r>
              <a:rPr lang="ru-RU" dirty="0" smtClean="0"/>
              <a:t> шкал: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шкала наименований; </a:t>
            </a:r>
          </a:p>
          <a:p>
            <a:pPr>
              <a:buNone/>
            </a:pPr>
            <a:r>
              <a:rPr lang="ru-RU" dirty="0" smtClean="0"/>
              <a:t>2) шкала порядка;</a:t>
            </a:r>
          </a:p>
          <a:p>
            <a:pPr>
              <a:buNone/>
            </a:pPr>
            <a:r>
              <a:rPr lang="ru-RU" dirty="0" smtClean="0"/>
              <a:t> 3) шкала интервалов; </a:t>
            </a:r>
          </a:p>
          <a:p>
            <a:pPr>
              <a:buNone/>
            </a:pPr>
            <a:r>
              <a:rPr lang="ru-RU" dirty="0" smtClean="0"/>
              <a:t>4) шкала отношений; </a:t>
            </a:r>
          </a:p>
          <a:p>
            <a:pPr>
              <a:buNone/>
            </a:pPr>
            <a:r>
              <a:rPr lang="ru-RU" dirty="0" smtClean="0"/>
              <a:t>5) шкала абсолютных значений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наименований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Несколько неизвестных размеров необходимо сопоставлять с одним и определить, какие из них равны размеру, выбранному за базу сравнения, а какие нет</a:t>
            </a:r>
          </a:p>
          <a:p>
            <a:pPr algn="just">
              <a:buNone/>
            </a:pPr>
            <a:r>
              <a:rPr lang="ru-RU" dirty="0" smtClean="0"/>
              <a:t>По шкале наименований классифицируют размеры по признаку эквивалентности, тождества, равенства.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Измерение заключается в определении одинаковости (равенства) или отличия (неравенства) того или иного размера от заранее определенного значения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Математическое выражение по шкале наименований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Qi</a:t>
            </a:r>
            <a:r>
              <a:rPr lang="ru-RU" dirty="0" smtClean="0">
                <a:solidFill>
                  <a:srgbClr val="FF0000"/>
                </a:solidFill>
              </a:rPr>
              <a:t> = или ≠ </a:t>
            </a:r>
            <a:r>
              <a:rPr lang="ru-RU" dirty="0" err="1" smtClean="0">
                <a:solidFill>
                  <a:srgbClr val="FF0000"/>
                </a:solidFill>
              </a:rPr>
              <a:t>Qj</a:t>
            </a:r>
            <a:r>
              <a:rPr lang="ru-RU" dirty="0" smtClean="0">
                <a:solidFill>
                  <a:srgbClr val="FF0000"/>
                </a:solidFill>
              </a:rPr>
              <a:t> , 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Qi</a:t>
            </a:r>
            <a:r>
              <a:rPr lang="ru-RU" dirty="0" smtClean="0"/>
              <a:t> – размер, с которым сравнивают (базовый размер); </a:t>
            </a:r>
          </a:p>
          <a:p>
            <a:pPr>
              <a:buNone/>
            </a:pPr>
            <a:r>
              <a:rPr lang="ru-RU" dirty="0" err="1" smtClean="0"/>
              <a:t>Qj</a:t>
            </a:r>
            <a:r>
              <a:rPr lang="ru-RU" dirty="0" smtClean="0"/>
              <a:t> – </a:t>
            </a:r>
            <a:r>
              <a:rPr lang="ru-RU" dirty="0" err="1" smtClean="0"/>
              <a:t>j-ый</a:t>
            </a:r>
            <a:r>
              <a:rPr lang="ru-RU" dirty="0" smtClean="0"/>
              <a:t> из сравниваемых размеров (</a:t>
            </a:r>
            <a:r>
              <a:rPr lang="ru-RU" dirty="0" err="1" smtClean="0"/>
              <a:t>j</a:t>
            </a:r>
            <a:r>
              <a:rPr lang="ru-RU" dirty="0" smtClean="0"/>
              <a:t> = 1, 2, 3, ... </a:t>
            </a:r>
            <a:r>
              <a:rPr lang="ru-RU" dirty="0" err="1" smtClean="0"/>
              <a:t>n</a:t>
            </a:r>
            <a:r>
              <a:rPr lang="ru-RU" dirty="0" smtClean="0"/>
              <a:t>); </a:t>
            </a:r>
          </a:p>
          <a:p>
            <a:pPr>
              <a:buNone/>
            </a:pPr>
            <a:r>
              <a:rPr lang="ru-RU" dirty="0" err="1" smtClean="0"/>
              <a:t>n</a:t>
            </a:r>
            <a:r>
              <a:rPr lang="ru-RU" dirty="0" smtClean="0"/>
              <a:t> – число сравниваемых размеров.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сопоставлении и измерении размеров по шкале наименований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годен – не годен; подходит – не подходит; соответствует – не соответствует и </a:t>
            </a:r>
            <a:r>
              <a:rPr lang="ru-RU" dirty="0" err="1" smtClean="0"/>
              <a:t>т.п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– это последовательный ряд значений, дающий систематизированное представление о простейших соотношениях величин сопоставляемых размеров свойств, признаков или качеств в целом оцениваемых объектов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Шкала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При </a:t>
            </a:r>
            <a:r>
              <a:rPr lang="ru-RU" dirty="0" err="1" smtClean="0"/>
              <a:t>попарном</a:t>
            </a:r>
            <a:r>
              <a:rPr lang="ru-RU" dirty="0" smtClean="0"/>
              <a:t> сопоставлении всех измеряемых размеров устанавливают, какой размер больше или меньше другого, что лучше или хуже другого.</a:t>
            </a:r>
            <a:br>
              <a:rPr lang="ru-RU" dirty="0" smtClean="0"/>
            </a:b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Установленные соотношения размеров </a:t>
            </a:r>
            <a:r>
              <a:rPr lang="ru-RU" i="1" dirty="0" smtClean="0"/>
              <a:t>ранжируются </a:t>
            </a:r>
            <a:r>
              <a:rPr lang="ru-RU" dirty="0" smtClean="0"/>
              <a:t>в порядке возрастания или убывания (уменьшения) их величин.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Полученный в результате ранжирования ряд значений является шкалой порядка возраста­ющей или убывающей последовательности.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Математическое выражение по шкале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 =</a:t>
            </a:r>
            <a:r>
              <a:rPr lang="ru-RU" dirty="0" err="1" smtClean="0">
                <a:solidFill>
                  <a:srgbClr val="FF0000"/>
                </a:solidFill>
              </a:rPr>
              <a:t>или</a:t>
            </a:r>
            <a:r>
              <a:rPr lang="ru-RU" b="1" dirty="0" err="1" smtClean="0">
                <a:solidFill>
                  <a:srgbClr val="FF0000"/>
                </a:solidFill>
              </a:rPr>
              <a:t>≠</a:t>
            </a:r>
            <a:r>
              <a:rPr lang="ru-RU" dirty="0" err="1" smtClean="0">
                <a:solidFill>
                  <a:srgbClr val="FF0000"/>
                </a:solidFill>
              </a:rPr>
              <a:t>или</a:t>
            </a:r>
            <a:r>
              <a:rPr lang="ru-RU" b="1" dirty="0" smtClean="0">
                <a:solidFill>
                  <a:srgbClr val="FF0000"/>
                </a:solidFill>
              </a:rPr>
              <a:t>&lt; &gt; </a:t>
            </a:r>
            <a:r>
              <a:rPr lang="en-US" b="1" i="1" dirty="0" err="1" smtClean="0">
                <a:solidFill>
                  <a:srgbClr val="FF0000"/>
                </a:solidFill>
              </a:rPr>
              <a:t>Q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j</a:t>
            </a:r>
            <a:endParaRPr lang="ru-RU" b="1" i="1" baseline="-25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i="1" dirty="0" smtClean="0"/>
              <a:t>Примером построения шкал порядка может быть такой. Пусть имеется пять неизвестных по величине размеров: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1</a:t>
            </a:r>
            <a:r>
              <a:rPr lang="ru-RU" i="1" dirty="0" smtClean="0"/>
              <a:t>,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2</a:t>
            </a:r>
            <a:r>
              <a:rPr lang="ru-RU" i="1" dirty="0" smtClean="0"/>
              <a:t>,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3</a:t>
            </a:r>
            <a:r>
              <a:rPr lang="ru-RU" i="1" dirty="0" smtClean="0"/>
              <a:t>,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4</a:t>
            </a:r>
            <a:r>
              <a:rPr lang="ru-RU" i="1" dirty="0" smtClean="0"/>
              <a:t>,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5</a:t>
            </a:r>
            <a:r>
              <a:rPr lang="ru-RU" i="1" dirty="0" smtClean="0"/>
              <a:t>. </a:t>
            </a:r>
          </a:p>
          <a:p>
            <a:pPr algn="just">
              <a:buNone/>
            </a:pPr>
            <a:r>
              <a:rPr lang="ru-RU" i="1" dirty="0" smtClean="0"/>
              <a:t>При </a:t>
            </a:r>
            <a:r>
              <a:rPr lang="ru-RU" i="1" dirty="0" err="1" smtClean="0"/>
              <a:t>попарном</a:t>
            </a:r>
            <a:r>
              <a:rPr lang="ru-RU" i="1" dirty="0" smtClean="0"/>
              <a:t> сопоставлении определено, что:</a:t>
            </a:r>
          </a:p>
          <a:p>
            <a:r>
              <a:rPr lang="ru-RU" i="1" dirty="0" smtClean="0"/>
              <a:t>1. 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1</a:t>
            </a:r>
            <a:r>
              <a:rPr lang="ru-RU" i="1" dirty="0" smtClean="0"/>
              <a:t> &lt;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2</a:t>
            </a:r>
            <a:r>
              <a:rPr lang="ru-RU" i="1" dirty="0" smtClean="0"/>
              <a:t> &lt;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3</a:t>
            </a:r>
            <a:r>
              <a:rPr lang="ru-RU" i="1" dirty="0" smtClean="0"/>
              <a:t> &lt;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4</a:t>
            </a:r>
            <a:r>
              <a:rPr lang="ru-RU" i="1" dirty="0" smtClean="0"/>
              <a:t> &lt;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5</a:t>
            </a:r>
            <a:r>
              <a:rPr lang="ru-RU" i="1" dirty="0" smtClean="0"/>
              <a:t> – шкала возрастающего порядка;</a:t>
            </a:r>
          </a:p>
          <a:p>
            <a:r>
              <a:rPr lang="ru-RU" i="1" dirty="0" smtClean="0"/>
              <a:t>2. </a:t>
            </a:r>
            <a:r>
              <a:rPr lang="ru-RU" b="1" i="1" dirty="0" smtClean="0"/>
              <a:t>Q</a:t>
            </a:r>
            <a:r>
              <a:rPr lang="ru-RU" b="1" i="1" baseline="-25000" dirty="0" smtClean="0"/>
              <a:t>5</a:t>
            </a:r>
            <a:r>
              <a:rPr lang="ru-RU" b="1" i="1" dirty="0" smtClean="0"/>
              <a:t> &gt; Q</a:t>
            </a:r>
            <a:r>
              <a:rPr lang="ru-RU" b="1" i="1" baseline="-25000" dirty="0" smtClean="0"/>
              <a:t>4</a:t>
            </a:r>
            <a:r>
              <a:rPr lang="ru-RU" b="1" i="1" dirty="0" smtClean="0"/>
              <a:t> &gt; Q</a:t>
            </a:r>
            <a:r>
              <a:rPr lang="ru-RU" b="1" i="1" baseline="-25000" dirty="0" smtClean="0"/>
              <a:t>3</a:t>
            </a:r>
            <a:r>
              <a:rPr lang="ru-RU" b="1" i="1" dirty="0" smtClean="0"/>
              <a:t> &gt; Q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 &gt; Q</a:t>
            </a:r>
            <a:r>
              <a:rPr lang="ru-RU" b="1" i="1" baseline="-25000" dirty="0" smtClean="0"/>
              <a:t>1</a:t>
            </a:r>
            <a:r>
              <a:rPr lang="ru-RU" i="1" dirty="0" smtClean="0"/>
              <a:t> — шкала убывающего порядка.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</a:rPr>
              <a:t>Порядковый номер местоположения </a:t>
            </a:r>
            <a:r>
              <a:rPr lang="ru-RU" b="1" i="1" dirty="0" err="1" smtClean="0">
                <a:solidFill>
                  <a:srgbClr val="00B050"/>
                </a:solidFill>
              </a:rPr>
              <a:t>Q</a:t>
            </a:r>
            <a:r>
              <a:rPr lang="ru-RU" i="1" dirty="0" err="1" smtClean="0">
                <a:solidFill>
                  <a:srgbClr val="00B050"/>
                </a:solidFill>
              </a:rPr>
              <a:t>в</a:t>
            </a:r>
            <a:r>
              <a:rPr lang="ru-RU" i="1" dirty="0" smtClean="0">
                <a:solidFill>
                  <a:srgbClr val="00B050"/>
                </a:solidFill>
              </a:rPr>
              <a:t> ряду порядка называется </a:t>
            </a:r>
            <a:r>
              <a:rPr lang="ru-RU" b="1" i="1" dirty="0" smtClean="0">
                <a:solidFill>
                  <a:srgbClr val="00B050"/>
                </a:solidFill>
              </a:rPr>
              <a:t>рангом.</a:t>
            </a:r>
            <a:endParaRPr lang="ru-RU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1618</Words>
  <Application>Microsoft Office PowerPoint</Application>
  <PresentationFormat>Экран (4:3)</PresentationFormat>
  <Paragraphs>109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Тема Office</vt:lpstr>
      <vt:lpstr>Квалиметрические шкалы и методы измерений </vt:lpstr>
      <vt:lpstr>1. Шкала. Виды шкал.</vt:lpstr>
      <vt:lpstr>пять видов квалиметрических шкал:</vt:lpstr>
      <vt:lpstr>Шкала наименований</vt:lpstr>
      <vt:lpstr>Математическое выражение по шкале наименований</vt:lpstr>
      <vt:lpstr>При сопоставлении и измерении размеров по шкале наименований</vt:lpstr>
      <vt:lpstr>Шкала порядка</vt:lpstr>
      <vt:lpstr>Шкала порядка</vt:lpstr>
      <vt:lpstr>Математическое выражение по шкале порядка</vt:lpstr>
      <vt:lpstr>Шкала интервалов.</vt:lpstr>
      <vt:lpstr>Шкала интервалов.</vt:lpstr>
      <vt:lpstr>Шкала отношений</vt:lpstr>
      <vt:lpstr>Шкала абсолютных величин.</vt:lpstr>
      <vt:lpstr>  2. Предпочтительные числа и их значение  </vt:lpstr>
      <vt:lpstr>  Квалиметрические шкалы и типы характеристик качества  </vt:lpstr>
      <vt:lpstr>Презентация PowerPoint</vt:lpstr>
      <vt:lpstr>Измерение</vt:lpstr>
      <vt:lpstr>Презентация PowerPoint</vt:lpstr>
      <vt:lpstr>Все виды измерений разделяются по приемам получения результата на группы: прямые, косвенные, совокупные и совместные. </vt:lpstr>
      <vt:lpstr>Совокупные и совместные измерения</vt:lpstr>
      <vt:lpstr>В зависимости от используемых принципов и средств измерений</vt:lpstr>
      <vt:lpstr>Метод сравнения с мерой подразделяется на следующие:</vt:lpstr>
      <vt:lpstr>Метод сравнения с мерой подразделяется на следующие: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2019-10-02T09:56:14Z</dcterms:created>
  <dcterms:modified xsi:type="dcterms:W3CDTF">2022-10-25T11:59:25Z</dcterms:modified>
</cp:coreProperties>
</file>