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4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354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5DD4942A-BF19-4E92-AF2F-68C2E96E3955}" type="datetimeFigureOut">
              <a:rPr lang="ru-RU"/>
              <a:pPr>
                <a:defRPr/>
              </a:pPr>
              <a:t>17.09.2019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F1011B1-8CF8-4C59-B3A4-2EC221FE51FA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7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B3D424B-4C0E-4FC0-B5D3-67D7EE6D433C}" type="datetime1">
              <a:rPr lang="ru-RU"/>
              <a:pPr>
                <a:defRPr/>
              </a:pPr>
              <a:t>17.09.2019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ru-RU"/>
              <a:t>Доцент С.Т. Касюк</a:t>
            </a:r>
            <a:endParaRPr lang="en-US"/>
          </a:p>
        </p:txBody>
      </p:sp>
      <p:sp>
        <p:nvSpPr>
          <p:cNvPr id="9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A0B8D2-2F59-45A2-8FA1-54D5614BB8DF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853793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E27961-FE63-4F8E-A1C2-5261A14CBC8D}" type="datetime1">
              <a:rPr lang="ru-RU"/>
              <a:pPr>
                <a:defRPr/>
              </a:pPr>
              <a:t>17.09.2019</a:t>
            </a:fld>
            <a:endParaRPr lang="en-US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Доцент С.Т. Касюк</a:t>
            </a:r>
            <a:endParaRPr lang="en-US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F6BB5E-976D-4D5E-B393-CD637A4C0D69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710881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46A571-B94F-496B-83B4-6EA2A86400D7}" type="datetime1">
              <a:rPr lang="ru-RU"/>
              <a:pPr>
                <a:defRPr/>
              </a:pPr>
              <a:t>17.09.2019</a:t>
            </a:fld>
            <a:endParaRPr lang="en-US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Доцент С.Т. Касюк</a:t>
            </a:r>
            <a:endParaRPr lang="en-US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8E2D4E-EB28-4E63-A6BD-5B5A1A81E28F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7595391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Доцент С.Т. Касюк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49D44B0E-BA5B-462A-A242-85DC0DA8279E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B927D1-EE2C-4D5B-BCE1-4E9C43FF03E9}" type="datetime1">
              <a:rPr lang="ru-RU"/>
              <a:pPr>
                <a:defRPr/>
              </a:pPr>
              <a:t>17.09.2019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98101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>
  <p:cSld name="Заголовок, два объекта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981200"/>
            <a:ext cx="4038600" cy="18669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57200" y="4000500"/>
            <a:ext cx="4038600" cy="18669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Доцент С.Т. Касюк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2582E542-09A1-4AC7-A163-3D462DAB7184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8" name="Дата 7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D2ACDA-A96E-49E7-981E-67D7BA2F79D3}" type="datetime1">
              <a:rPr lang="ru-RU"/>
              <a:pPr>
                <a:defRPr/>
              </a:pPr>
              <a:t>17.09.2019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4856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8229600" cy="18669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4000500"/>
            <a:ext cx="8229600" cy="18669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Доцент С.Т. Касюк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7FAABAE4-9F3C-4889-B276-D288B6920386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DDABF8-95E1-47E1-BE44-719758377C9A}" type="datetime1">
              <a:rPr lang="ru-RU"/>
              <a:pPr>
                <a:defRPr/>
              </a:pPr>
              <a:t>17.09.2019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7292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8B717-B0DE-4582-9C0D-2971D1C5BCFC}" type="datetime1">
              <a:rPr lang="ru-RU"/>
              <a:pPr>
                <a:defRPr/>
              </a:pPr>
              <a:t>17.09.2019</a:t>
            </a:fld>
            <a:endParaRPr lang="en-US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Доцент С.Т. Касюк</a:t>
            </a:r>
            <a:endParaRPr lang="en-US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0AE19F-C642-493B-9E60-12D416F6F1C5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869469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D1BB183-B8CE-4D7C-B84D-699AFB1E4F5B}" type="datetime1">
              <a:rPr lang="ru-RU"/>
              <a:pPr>
                <a:defRPr/>
              </a:pPr>
              <a:t>17.09.2019</a:t>
            </a:fld>
            <a:endParaRPr lang="en-US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ru-RU"/>
              <a:t>Доцент С.Т. Касюк</a:t>
            </a:r>
            <a:endParaRPr lang="en-US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EECEFD-94F9-420D-930E-6AFF74F6885E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21349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F98E95-97BA-42F5-8328-FAAA01DB385B}" type="datetime1">
              <a:rPr lang="ru-RU"/>
              <a:pPr>
                <a:defRPr/>
              </a:pPr>
              <a:t>17.09.2019</a:t>
            </a:fld>
            <a:endParaRPr lang="en-US"/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Доцент С.Т. Касюк</a:t>
            </a:r>
            <a:endParaRPr lang="en-US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ED8C33-3A91-4B1D-AFFE-75ADF9731D42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775427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lvl1pPr>
              <a:defRPr b="1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484C60-0FC6-4B5E-80E7-FD68F4E1B36B}" type="datetime1">
              <a:rPr lang="ru-RU"/>
              <a:pPr>
                <a:defRPr/>
              </a:pPr>
              <a:t>17.09.2019</a:t>
            </a:fld>
            <a:endParaRPr lang="en-US"/>
          </a:p>
        </p:txBody>
      </p:sp>
      <p:sp>
        <p:nvSpPr>
          <p:cNvPr id="8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Доцент С.Т. Касюк</a:t>
            </a:r>
            <a:endParaRPr lang="en-US"/>
          </a:p>
        </p:txBody>
      </p:sp>
      <p:sp>
        <p:nvSpPr>
          <p:cNvPr id="9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B4AA3C-2BC1-42BA-AC6D-E6F71AC6168C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491100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E2C117-A685-4D4D-8063-587610F00A3D}" type="datetime1">
              <a:rPr lang="ru-RU"/>
              <a:pPr>
                <a:defRPr/>
              </a:pPr>
              <a:t>17.09.2019</a:t>
            </a:fld>
            <a:endParaRPr lang="en-US"/>
          </a:p>
        </p:txBody>
      </p:sp>
      <p:sp>
        <p:nvSpPr>
          <p:cNvPr id="4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Доцент С.Т. Касюк</a:t>
            </a:r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2C0905-4638-4761-811A-5D59DFB5CA15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648360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C4EE832-83FA-4D83-B574-A6AD155A8B11}" type="datetime1">
              <a:rPr lang="ru-RU"/>
              <a:pPr>
                <a:defRPr/>
              </a:pPr>
              <a:t>17.09.2019</a:t>
            </a:fld>
            <a:endParaRPr lang="en-US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ru-RU"/>
              <a:t>Доцент С.Т. Касюк</a:t>
            </a:r>
            <a:endParaRPr lang="en-US"/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47CF1F-5ECA-470E-A2DA-3BAC2E6537FE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673778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980F8A-9EFE-4BD0-BDD0-E2D90447590E}" type="datetime1">
              <a:rPr lang="ru-RU"/>
              <a:pPr>
                <a:defRPr/>
              </a:pPr>
              <a:t>17.09.2019</a:t>
            </a:fld>
            <a:endParaRPr lang="en-US"/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Доцент С.Т. Касюк</a:t>
            </a:r>
            <a:endParaRPr lang="en-US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A86D50-F065-4126-975E-7D2B75A2F3E9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978774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с одним скругленным углом 5"/>
          <p:cNvSpPr/>
          <p:nvPr/>
        </p:nvSpPr>
        <p:spPr>
          <a:xfrm>
            <a:off x="6400800" y="433388"/>
            <a:ext cx="2324100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52FFD8A-F120-4C20-A132-8CC9332E5556}" type="datetime1">
              <a:rPr lang="ru-RU"/>
              <a:pPr>
                <a:defRPr/>
              </a:pPr>
              <a:t>17.09.2019</a:t>
            </a:fld>
            <a:endParaRPr lang="en-US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ru-RU"/>
              <a:t>Доцент С.Т. Касюк</a:t>
            </a:r>
            <a:endParaRPr lang="en-US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C3F139-7F0A-43CA-9C59-ABCD16534377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941010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2" cy="1050925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1" name="Текст 3"/>
          <p:cNvSpPr>
            <a:spLocks noGrp="1"/>
          </p:cNvSpPr>
          <p:nvPr>
            <p:ph type="body" idx="1"/>
          </p:nvPr>
        </p:nvSpPr>
        <p:spPr bwMode="auto">
          <a:xfrm>
            <a:off x="503238" y="530225"/>
            <a:ext cx="8183562" cy="418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880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bg2">
                    <a:shade val="50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DB479A68-844D-4F16-92F5-16EE35B6F177}" type="datetime1">
              <a:rPr lang="ru-RU"/>
              <a:pPr>
                <a:defRPr/>
              </a:pPr>
              <a:t>17.09.2019</a:t>
            </a:fld>
            <a:endParaRPr lang="en-US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bg2">
                    <a:shade val="50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r>
              <a:rPr lang="ru-RU"/>
              <a:t>Доцент С.Т. Касюк</a:t>
            </a:r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663" y="6111875"/>
            <a:ext cx="457200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A7A399"/>
                </a:solidFill>
                <a:latin typeface="Verdana" panose="020B0604030504040204" pitchFamily="34" charset="0"/>
              </a:defRPr>
            </a:lvl1pPr>
          </a:lstStyle>
          <a:p>
            <a:fld id="{3943FC57-2C2F-48F2-B134-1F004A0B43C9}" type="slidenum">
              <a:rPr lang="en-US" altLang="ru-RU"/>
              <a:pPr/>
              <a:t>‹#›</a:t>
            </a:fld>
            <a:endParaRPr lang="en-US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3" r:id="rId1"/>
    <p:sldLayoutId id="2147483856" r:id="rId2"/>
    <p:sldLayoutId id="2147483864" r:id="rId3"/>
    <p:sldLayoutId id="2147483857" r:id="rId4"/>
    <p:sldLayoutId id="2147483858" r:id="rId5"/>
    <p:sldLayoutId id="2147483859" r:id="rId6"/>
    <p:sldLayoutId id="2147483865" r:id="rId7"/>
    <p:sldLayoutId id="2147483860" r:id="rId8"/>
    <p:sldLayoutId id="2147483866" r:id="rId9"/>
    <p:sldLayoutId id="2147483861" r:id="rId10"/>
    <p:sldLayoutId id="2147483862" r:id="rId11"/>
    <p:sldLayoutId id="2147483867" r:id="rId12"/>
    <p:sldLayoutId id="2147483868" r:id="rId13"/>
    <p:sldLayoutId id="2147483869" r:id="rId14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rgbClr val="FF8D3E"/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9pPr>
      <a:extLst/>
    </p:titleStyle>
    <p:bodyStyle>
      <a:lvl1pPr marL="265113" indent="-265113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00025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100000"/>
        <a:buFont typeface="Verdana" panose="020B0604030504040204" pitchFamily="34" charset="0"/>
        <a:buChar char="◦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5813" indent="-182563" algn="l" rtl="0" eaLnBrk="0" fontAlgn="base" hangingPunct="0">
        <a:spcBef>
          <a:spcPts val="250"/>
        </a:spcBef>
        <a:spcAft>
          <a:spcPct val="0"/>
        </a:spcAft>
        <a:buClr>
          <a:srgbClr val="ED3742"/>
        </a:buClr>
        <a:buSzPct val="100000"/>
        <a:buFont typeface="Wingdings 2" panose="05020102010507070707" pitchFamily="18" charset="2"/>
        <a:buChar char="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3938" indent="-182563" algn="l" rtl="0" eaLnBrk="0" fontAlgn="base" hangingPunct="0">
        <a:spcBef>
          <a:spcPts val="225"/>
        </a:spcBef>
        <a:spcAft>
          <a:spcPct val="0"/>
        </a:spcAft>
        <a:buClr>
          <a:srgbClr val="ED3742"/>
        </a:buClr>
        <a:buSzPct val="112000"/>
        <a:buFont typeface="Verdana" panose="020B0604030504040204" pitchFamily="34" charset="0"/>
        <a:buChar char="◦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79525" indent="-182563" algn="l" rtl="0" eaLnBrk="0" fontAlgn="base" hangingPunct="0">
        <a:spcBef>
          <a:spcPts val="250"/>
        </a:spcBef>
        <a:spcAft>
          <a:spcPct val="0"/>
        </a:spcAft>
        <a:buClr>
          <a:srgbClr val="4A85BF"/>
        </a:buClr>
        <a:buSzPct val="100000"/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png"/><Relationship Id="rId5" Type="http://schemas.openxmlformats.org/officeDocument/2006/relationships/oleObject" Target="../embeddings/oleObject4.bin"/><Relationship Id="rId4" Type="http://schemas.openxmlformats.org/officeDocument/2006/relationships/image" Target="../media/image6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8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22313" y="928688"/>
            <a:ext cx="7772400" cy="2720975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100" dirty="0" smtClean="0"/>
              <a:t>ГЛАВА 4. </a:t>
            </a:r>
            <a:br>
              <a:rPr lang="ru-RU" sz="3100" dirty="0" smtClean="0"/>
            </a:br>
            <a:r>
              <a:rPr lang="ru-RU" sz="3100" dirty="0" smtClean="0"/>
              <a:t>ТЕХНОЛОГИИ</a:t>
            </a:r>
            <a:br>
              <a:rPr lang="ru-RU" sz="3100" dirty="0" smtClean="0"/>
            </a:br>
            <a:r>
              <a:rPr lang="ru-RU" sz="3100" dirty="0" smtClean="0"/>
              <a:t> ОБРАБОТКИ ТЕКСТОВОЙ ИНФОРМАЦИИ</a:t>
            </a:r>
            <a:br>
              <a:rPr lang="ru-RU" sz="3100" dirty="0" smtClean="0"/>
            </a:br>
            <a:endParaRPr lang="ru-RU" sz="31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22313" y="3684588"/>
            <a:ext cx="7772400" cy="9144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2800" dirty="0" smtClean="0"/>
              <a:t>§4.1. Классификация </a:t>
            </a:r>
            <a:br>
              <a:rPr lang="ru-RU" sz="2800" dirty="0" smtClean="0"/>
            </a:br>
            <a:r>
              <a:rPr lang="ru-RU" sz="2800" dirty="0" smtClean="0"/>
              <a:t>офисных пакетов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Содержимое 2"/>
          <p:cNvSpPr>
            <a:spLocks noGrp="1"/>
          </p:cNvSpPr>
          <p:nvPr>
            <p:ph idx="1"/>
          </p:nvPr>
        </p:nvSpPr>
        <p:spPr>
          <a:xfrm>
            <a:off x="503238" y="530225"/>
            <a:ext cx="8183562" cy="6970713"/>
          </a:xfrm>
        </p:spPr>
        <p:txBody>
          <a:bodyPr/>
          <a:lstStyle/>
          <a:p>
            <a:pPr>
              <a:buFont typeface="Wingdings 2" panose="05020102010507070707" pitchFamily="18" charset="2"/>
              <a:buNone/>
            </a:pPr>
            <a:r>
              <a:rPr lang="ru-RU" altLang="ru-RU" sz="2400" smtClean="0"/>
              <a:t>  Режимы работы с документами. </a:t>
            </a:r>
            <a:r>
              <a:rPr lang="en-US" altLang="ru-RU" sz="2400" smtClean="0"/>
              <a:t>MS Word </a:t>
            </a:r>
            <a:r>
              <a:rPr lang="ru-RU" altLang="ru-RU" sz="2400" smtClean="0"/>
              <a:t>поддерживает несколько режимов работы с текстовыми документами: </a:t>
            </a:r>
          </a:p>
          <a:p>
            <a:r>
              <a:rPr lang="ru-RU" altLang="ru-RU" sz="2400" i="1" smtClean="0"/>
              <a:t>Обычный </a:t>
            </a:r>
            <a:r>
              <a:rPr lang="ru-RU" altLang="ru-RU" sz="2400" smtClean="0"/>
              <a:t>— режим чернового набора текста, без возможностей форматирования большинства компонентов текстового документа; </a:t>
            </a:r>
          </a:p>
          <a:p>
            <a:r>
              <a:rPr lang="ru-RU" altLang="ru-RU" sz="2400" i="1" smtClean="0"/>
              <a:t>Веб-документ</a:t>
            </a:r>
            <a:r>
              <a:rPr lang="ru-RU" altLang="ru-RU" sz="2400" b="1" smtClean="0"/>
              <a:t> </a:t>
            </a:r>
            <a:r>
              <a:rPr lang="ru-RU" altLang="ru-RU" sz="2400" smtClean="0"/>
              <a:t>— работа с электронным документом и его форматирование;</a:t>
            </a:r>
          </a:p>
          <a:p>
            <a:r>
              <a:rPr lang="ru-RU" altLang="ru-RU" sz="2400" i="1" smtClean="0"/>
              <a:t>Разметка страницы </a:t>
            </a:r>
            <a:r>
              <a:rPr lang="ru-RU" altLang="ru-RU" sz="2400" smtClean="0"/>
              <a:t>— форматирование всех компонентов текстового документа, окончательная подготовка к печати документа;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3AA9BC2-E441-4B14-AAD1-8BFD3A1FE023}" type="datetime1">
              <a:rPr lang="ru-RU" smtClean="0"/>
              <a:pPr>
                <a:defRPr/>
              </a:pPr>
              <a:t>17.09.2019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Доцент С.Т. Касюк</a:t>
            </a: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263B3E46-234E-4807-971E-13A4DADF2C48}" type="slidenum">
              <a:rPr lang="en-US" altLang="ru-RU">
                <a:solidFill>
                  <a:srgbClr val="A7A399"/>
                </a:solidFill>
                <a:latin typeface="Verdana" panose="020B0604030504040204" pitchFamily="34" charset="0"/>
              </a:rPr>
              <a:pPr eaLnBrk="1" hangingPunct="1"/>
              <a:t>10</a:t>
            </a:fld>
            <a:endParaRPr lang="en-US" altLang="ru-RU">
              <a:solidFill>
                <a:srgbClr val="A7A399"/>
              </a:solidFill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00392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Содержимое 2"/>
          <p:cNvSpPr>
            <a:spLocks noGrp="1"/>
          </p:cNvSpPr>
          <p:nvPr>
            <p:ph idx="1"/>
          </p:nvPr>
        </p:nvSpPr>
        <p:spPr>
          <a:xfrm>
            <a:off x="503238" y="530225"/>
            <a:ext cx="8183562" cy="5041900"/>
          </a:xfrm>
        </p:spPr>
        <p:txBody>
          <a:bodyPr/>
          <a:lstStyle/>
          <a:p>
            <a:r>
              <a:rPr lang="ru-RU" altLang="ru-RU" sz="2400" i="1" smtClean="0"/>
              <a:t>Структура</a:t>
            </a:r>
            <a:r>
              <a:rPr lang="ru-RU" altLang="ru-RU" sz="2400" smtClean="0"/>
              <a:t> — структурное представление документа для работы с масштабными документами и их структурными частями, планирование структуры документа, построение оглавлений и указателей и др.;</a:t>
            </a:r>
          </a:p>
          <a:p>
            <a:r>
              <a:rPr lang="ru-RU" altLang="ru-RU" sz="2400" i="1" smtClean="0"/>
              <a:t>Чтение</a:t>
            </a:r>
            <a:r>
              <a:rPr lang="ru-RU" altLang="ru-RU" sz="2400" smtClean="0"/>
              <a:t> — режим для просмотра и редактирования текстового документа в его приближении к печатному виду;</a:t>
            </a:r>
          </a:p>
          <a:p>
            <a:r>
              <a:rPr lang="ru-RU" altLang="ru-RU" sz="2400" i="1" smtClean="0"/>
              <a:t>Схема документа</a:t>
            </a:r>
            <a:r>
              <a:rPr lang="ru-RU" altLang="ru-RU" sz="2400" smtClean="0"/>
              <a:t> — выводит стилевые заголовки структурных частей текстового документа в отдельном окне, это оглавление используется для быстрой навигации в документе (режим гиперссылок).</a:t>
            </a:r>
          </a:p>
          <a:p>
            <a:endParaRPr lang="ru-RU" altLang="ru-RU" sz="2400" smtClean="0"/>
          </a:p>
          <a:p>
            <a:pPr>
              <a:buFont typeface="Wingdings 2" panose="05020102010507070707" pitchFamily="18" charset="2"/>
              <a:buNone/>
            </a:pPr>
            <a:endParaRPr lang="ru-RU" altLang="ru-RU" sz="2400" smtClean="0"/>
          </a:p>
          <a:p>
            <a:pPr>
              <a:buFont typeface="Wingdings 2" panose="05020102010507070707" pitchFamily="18" charset="2"/>
              <a:buNone/>
            </a:pPr>
            <a:endParaRPr lang="ru-RU" altLang="ru-RU" sz="2400" smtClean="0"/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3AA9BC2-E441-4B14-AAD1-8BFD3A1FE023}" type="datetime1">
              <a:rPr lang="ru-RU" smtClean="0"/>
              <a:pPr>
                <a:defRPr/>
              </a:pPr>
              <a:t>17.09.2019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Доцент С.Т. Касюк</a:t>
            </a: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74E70A32-A7CA-4186-834E-EE3783B78FDF}" type="slidenum">
              <a:rPr lang="en-US" altLang="ru-RU">
                <a:solidFill>
                  <a:srgbClr val="A7A399"/>
                </a:solidFill>
                <a:latin typeface="Verdana" panose="020B0604030504040204" pitchFamily="34" charset="0"/>
              </a:rPr>
              <a:pPr eaLnBrk="1" hangingPunct="1"/>
              <a:t>11</a:t>
            </a:fld>
            <a:endParaRPr lang="en-US" altLang="ru-RU">
              <a:solidFill>
                <a:srgbClr val="A7A399"/>
              </a:solidFill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91411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22313" y="928688"/>
            <a:ext cx="7772400" cy="2720975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100" dirty="0" smtClean="0"/>
              <a:t>ГЛАВА 4. </a:t>
            </a:r>
            <a:br>
              <a:rPr lang="ru-RU" sz="3100" dirty="0" smtClean="0"/>
            </a:br>
            <a:r>
              <a:rPr lang="ru-RU" sz="3100" dirty="0" smtClean="0"/>
              <a:t>ТЕХНОЛОГИИ</a:t>
            </a:r>
            <a:br>
              <a:rPr lang="ru-RU" sz="3100" dirty="0" smtClean="0"/>
            </a:br>
            <a:r>
              <a:rPr lang="ru-RU" sz="3100" dirty="0" smtClean="0"/>
              <a:t> ОБРАБОТКИ ТЕКСТОВОЙ ИНФОРМАЦИИ</a:t>
            </a:r>
            <a:br>
              <a:rPr lang="ru-RU" sz="3100" dirty="0" smtClean="0"/>
            </a:br>
            <a:endParaRPr lang="ru-RU" sz="31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22313" y="3684588"/>
            <a:ext cx="7772400" cy="9144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2800" dirty="0" smtClean="0"/>
              <a:t>§4.3. Форматирование документа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628991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Содержимое 2"/>
          <p:cNvSpPr>
            <a:spLocks noGrp="1"/>
          </p:cNvSpPr>
          <p:nvPr>
            <p:ph idx="1"/>
          </p:nvPr>
        </p:nvSpPr>
        <p:spPr>
          <a:xfrm>
            <a:off x="314325" y="530225"/>
            <a:ext cx="8472488" cy="4187825"/>
          </a:xfrm>
        </p:spPr>
        <p:txBody>
          <a:bodyPr/>
          <a:lstStyle/>
          <a:p>
            <a:pPr>
              <a:buFont typeface="Wingdings 2" panose="05020102010507070707" pitchFamily="18" charset="2"/>
              <a:buNone/>
            </a:pPr>
            <a:r>
              <a:rPr lang="ru-RU" altLang="ru-RU" sz="2400" smtClean="0"/>
              <a:t>  Формат может применяться к различным частям текстового документа. Форматирование текстового документа </a:t>
            </a:r>
            <a:r>
              <a:rPr lang="en-US" altLang="ru-RU" sz="2400" smtClean="0"/>
              <a:t>MS Word </a:t>
            </a:r>
            <a:r>
              <a:rPr lang="ru-RU" altLang="ru-RU" sz="2400" smtClean="0"/>
              <a:t>применяется для следующих компонентов:</a:t>
            </a:r>
          </a:p>
          <a:p>
            <a:r>
              <a:rPr lang="ru-RU" altLang="ru-RU" sz="2400" i="1" smtClean="0"/>
              <a:t>раздел</a:t>
            </a:r>
            <a:r>
              <a:rPr lang="ru-RU" altLang="ru-RU" sz="2400" smtClean="0"/>
              <a:t> — обособленная часть текстового документа для форматирования печатной страницы;</a:t>
            </a:r>
          </a:p>
          <a:p>
            <a:r>
              <a:rPr lang="ru-RU" altLang="ru-RU" sz="2400" i="1" smtClean="0"/>
              <a:t>символ</a:t>
            </a:r>
            <a:r>
              <a:rPr lang="ru-RU" altLang="ru-RU" sz="2400" smtClean="0"/>
              <a:t> — основа набора слов текста; </a:t>
            </a:r>
          </a:p>
          <a:p>
            <a:r>
              <a:rPr lang="ru-RU" altLang="ru-RU" sz="2400" i="1" smtClean="0"/>
              <a:t>слово</a:t>
            </a:r>
            <a:r>
              <a:rPr lang="ru-RU" altLang="ru-RU" sz="2400" smtClean="0"/>
              <a:t> — совокупность символов, отделяемая пробелами или знаками пунктуации от других слов внутри предложений (как правило, предложение начинается с прописной буквы и заканчивается точкой, многоточием, вопросительным или восклицательным знаком);</a:t>
            </a:r>
          </a:p>
          <a:p>
            <a:pPr>
              <a:buFont typeface="Wingdings 2" panose="05020102010507070707" pitchFamily="18" charset="2"/>
              <a:buNone/>
            </a:pPr>
            <a:endParaRPr lang="ru-RU" altLang="ru-RU" sz="2400" smtClean="0"/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BC83A2D7-F686-4D73-9D8D-96D8A769B99A}" type="datetime1">
              <a:rPr lang="ru-RU"/>
              <a:pPr>
                <a:defRPr/>
              </a:pPr>
              <a:t>17.09.2019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Доцент С.Т. Касюк</a:t>
            </a: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23A28E63-080D-4B29-9D18-9A947D439504}" type="slidenum">
              <a:rPr lang="en-US" altLang="ru-RU">
                <a:solidFill>
                  <a:srgbClr val="A7A399"/>
                </a:solidFill>
                <a:latin typeface="Verdana" panose="020B0604030504040204" pitchFamily="34" charset="0"/>
              </a:rPr>
              <a:pPr eaLnBrk="1" hangingPunct="1"/>
              <a:t>13</a:t>
            </a:fld>
            <a:endParaRPr lang="en-US" altLang="ru-RU">
              <a:solidFill>
                <a:srgbClr val="A7A399"/>
              </a:solidFill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08682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Содержимое 2"/>
          <p:cNvSpPr>
            <a:spLocks noGrp="1"/>
          </p:cNvSpPr>
          <p:nvPr>
            <p:ph idx="1"/>
          </p:nvPr>
        </p:nvSpPr>
        <p:spPr>
          <a:xfrm>
            <a:off x="503238" y="530225"/>
            <a:ext cx="8183562" cy="4187825"/>
          </a:xfrm>
        </p:spPr>
        <p:txBody>
          <a:bodyPr/>
          <a:lstStyle/>
          <a:p>
            <a:r>
              <a:rPr lang="ru-RU" altLang="ru-RU" sz="2400" i="1" smtClean="0"/>
              <a:t>абзац</a:t>
            </a:r>
            <a:r>
              <a:rPr lang="ru-RU" altLang="ru-RU" sz="2400" smtClean="0"/>
              <a:t> — набор предложений, по отношению к которому может применяться особое форматирование;</a:t>
            </a:r>
          </a:p>
          <a:p>
            <a:r>
              <a:rPr lang="ru-RU" altLang="ru-RU" sz="2400" i="1" smtClean="0"/>
              <a:t>элемент списка</a:t>
            </a:r>
            <a:r>
              <a:rPr lang="ru-RU" altLang="ru-RU" sz="2400" smtClean="0"/>
              <a:t>;</a:t>
            </a:r>
          </a:p>
          <a:p>
            <a:r>
              <a:rPr lang="ru-RU" altLang="ru-RU" sz="2400" i="1" smtClean="0"/>
              <a:t>табуляция</a:t>
            </a:r>
            <a:r>
              <a:rPr lang="ru-RU" altLang="ru-RU" sz="2400" smtClean="0"/>
              <a:t>;</a:t>
            </a:r>
          </a:p>
          <a:p>
            <a:r>
              <a:rPr lang="ru-RU" altLang="ru-RU" sz="2400" i="1" smtClean="0"/>
              <a:t>колонка текста</a:t>
            </a:r>
            <a:r>
              <a:rPr lang="ru-RU" altLang="ru-RU" sz="2400" smtClean="0"/>
              <a:t>;</a:t>
            </a:r>
          </a:p>
          <a:p>
            <a:r>
              <a:rPr lang="ru-RU" altLang="ru-RU" sz="2400" i="1" smtClean="0"/>
              <a:t>таблица</a:t>
            </a:r>
            <a:r>
              <a:rPr lang="ru-RU" altLang="ru-RU" sz="2400" smtClean="0"/>
              <a:t> — матрица, состоящая из ячеек на пересечении строк и столбцов;</a:t>
            </a:r>
          </a:p>
          <a:p>
            <a:r>
              <a:rPr lang="ru-RU" altLang="ru-RU" sz="2400" i="1" smtClean="0"/>
              <a:t>объект (графический, электронная таблица)</a:t>
            </a:r>
            <a:r>
              <a:rPr lang="ru-RU" altLang="ru-RU" sz="2400" smtClean="0"/>
              <a:t>.</a:t>
            </a:r>
          </a:p>
          <a:p>
            <a:pPr>
              <a:buFont typeface="Wingdings 2" panose="05020102010507070707" pitchFamily="18" charset="2"/>
              <a:buNone/>
            </a:pPr>
            <a:endParaRPr lang="ru-RU" altLang="ru-RU" smtClean="0"/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26DE526-F48E-44CD-AB6C-D798BDA1AF90}" type="datetime1">
              <a:rPr lang="ru-RU"/>
              <a:pPr>
                <a:defRPr/>
              </a:pPr>
              <a:t>17.09.2019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Доцент С.Т. Касюк</a:t>
            </a: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71DC0341-6EB6-4109-8E77-83FB92E9DABD}" type="slidenum">
              <a:rPr lang="en-US" altLang="ru-RU">
                <a:solidFill>
                  <a:srgbClr val="A7A399"/>
                </a:solidFill>
                <a:latin typeface="Verdana" panose="020B0604030504040204" pitchFamily="34" charset="0"/>
              </a:rPr>
              <a:pPr eaLnBrk="1" hangingPunct="1"/>
              <a:t>14</a:t>
            </a:fld>
            <a:endParaRPr lang="en-US" altLang="ru-RU">
              <a:solidFill>
                <a:srgbClr val="A7A399"/>
              </a:solidFill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07831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238" y="4983163"/>
            <a:ext cx="8183562" cy="1052512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6387" name="Содержимое 2"/>
          <p:cNvSpPr>
            <a:spLocks noGrp="1"/>
          </p:cNvSpPr>
          <p:nvPr>
            <p:ph idx="1"/>
          </p:nvPr>
        </p:nvSpPr>
        <p:spPr>
          <a:xfrm>
            <a:off x="503238" y="530225"/>
            <a:ext cx="8183562" cy="4187825"/>
          </a:xfrm>
        </p:spPr>
        <p:txBody>
          <a:bodyPr/>
          <a:lstStyle/>
          <a:p>
            <a:pPr>
              <a:buFont typeface="Wingdings 2" panose="05020102010507070707" pitchFamily="18" charset="2"/>
              <a:buNone/>
            </a:pPr>
            <a:r>
              <a:rPr lang="ru-RU" altLang="ru-RU" sz="2400" smtClean="0"/>
              <a:t>  </a:t>
            </a:r>
            <a:r>
              <a:rPr lang="ru-RU" altLang="ru-RU" sz="2400" b="1" smtClean="0"/>
              <a:t>Формат раздела документа. </a:t>
            </a:r>
            <a:r>
              <a:rPr lang="ru-RU" altLang="ru-RU" sz="2400" smtClean="0"/>
              <a:t>Печатная страница для текстового документа имеет определенный размер по ширине и высоте, ориентацию для печати, размеры полей отступов — сверху, снизу, слева и справа, размер и положение переплета, число колонок текста, колонтитулы.</a:t>
            </a:r>
          </a:p>
          <a:p>
            <a:pPr>
              <a:buFont typeface="Wingdings 2" panose="05020102010507070707" pitchFamily="18" charset="2"/>
              <a:buNone/>
            </a:pPr>
            <a:endParaRPr lang="ru-RU" altLang="ru-RU" sz="2400" smtClean="0"/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4010B3E-B645-447E-A189-176CF592D36F}" type="datetime1">
              <a:rPr lang="ru-RU"/>
              <a:pPr>
                <a:defRPr/>
              </a:pPr>
              <a:t>17.09.2019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Доцент С.Т. Касюк</a:t>
            </a: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05B6882-5B59-4250-83FC-C591EA925F5E}" type="slidenum">
              <a:rPr lang="en-US" altLang="ru-RU">
                <a:solidFill>
                  <a:srgbClr val="A7A399"/>
                </a:solidFill>
                <a:latin typeface="Verdana" panose="020B0604030504040204" pitchFamily="34" charset="0"/>
              </a:rPr>
              <a:pPr eaLnBrk="1" hangingPunct="1"/>
              <a:t>15</a:t>
            </a:fld>
            <a:endParaRPr lang="en-US" altLang="ru-RU">
              <a:solidFill>
                <a:srgbClr val="A7A399"/>
              </a:solidFill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26448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50C3F5A3-BEE1-4DFB-B92D-40614D7BFCFE}" type="slidenum">
              <a:rPr lang="ru-RU" altLang="ru-RU">
                <a:solidFill>
                  <a:srgbClr val="A7A399"/>
                </a:solidFill>
                <a:latin typeface="Verdana" panose="020B0604030504040204" pitchFamily="34" charset="0"/>
              </a:rPr>
              <a:pPr eaLnBrk="1" hangingPunct="1"/>
              <a:t>16</a:t>
            </a:fld>
            <a:endParaRPr lang="ru-RU" altLang="ru-RU">
              <a:solidFill>
                <a:srgbClr val="A7A399"/>
              </a:solidFill>
              <a:latin typeface="Verdana" panose="020B0604030504040204" pitchFamily="34" charset="0"/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42875" y="571500"/>
            <a:ext cx="4857750" cy="38862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 altLang="ru-RU" sz="2400" b="1" smtClean="0"/>
              <a:t>   Параметры страницы  </a:t>
            </a:r>
            <a:r>
              <a:rPr lang="ru-RU" altLang="ru-RU" sz="2400" smtClean="0"/>
              <a:t>устанавливаются через </a:t>
            </a:r>
            <a:r>
              <a:rPr lang="ru-RU" altLang="ru-RU" sz="2400" b="1" smtClean="0"/>
              <a:t>Разметка страницы</a:t>
            </a:r>
            <a:r>
              <a:rPr lang="ru-RU" altLang="ru-RU" sz="2400" smtClean="0"/>
              <a:t>, </a:t>
            </a:r>
            <a:r>
              <a:rPr lang="ru-RU" altLang="ru-RU" sz="2400" b="1" smtClean="0"/>
              <a:t>Параметры страницы</a:t>
            </a:r>
            <a:r>
              <a:rPr lang="ru-RU" altLang="ru-RU" sz="2400" smtClean="0"/>
              <a:t>.</a:t>
            </a:r>
          </a:p>
          <a:p>
            <a:pPr>
              <a:buFont typeface="Wingdings" panose="05000000000000000000" pitchFamily="2" charset="2"/>
              <a:buNone/>
            </a:pPr>
            <a:endParaRPr lang="ru-RU" altLang="ru-RU" sz="2400" smtClean="0"/>
          </a:p>
        </p:txBody>
      </p:sp>
      <p:pic>
        <p:nvPicPr>
          <p:cNvPr id="1741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714375"/>
            <a:ext cx="4286250" cy="521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3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8" y="2286000"/>
            <a:ext cx="3676650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Дата 10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fld id="{5309E42F-5A87-423E-8441-49135F84FC08}" type="datetime1">
              <a:rPr lang="ru-RU"/>
              <a:pPr>
                <a:defRPr/>
              </a:pPr>
              <a:t>17.09.2019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Доцент С.Т. Касюк</a:t>
            </a:r>
          </a:p>
        </p:txBody>
      </p:sp>
    </p:spTree>
    <p:extLst>
      <p:ext uri="{BB962C8B-B14F-4D97-AF65-F5344CB8AC3E}">
        <p14:creationId xmlns:p14="http://schemas.microsoft.com/office/powerpoint/2010/main" val="936595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Содержимое 2"/>
          <p:cNvSpPr>
            <a:spLocks noGrp="1"/>
          </p:cNvSpPr>
          <p:nvPr>
            <p:ph idx="1"/>
          </p:nvPr>
        </p:nvSpPr>
        <p:spPr>
          <a:xfrm>
            <a:off x="142875" y="530225"/>
            <a:ext cx="8543925" cy="4187825"/>
          </a:xfrm>
        </p:spPr>
        <p:txBody>
          <a:bodyPr/>
          <a:lstStyle/>
          <a:p>
            <a:pPr>
              <a:buFont typeface="Wingdings 2" panose="05020102010507070707" pitchFamily="18" charset="2"/>
              <a:buNone/>
            </a:pPr>
            <a:r>
              <a:rPr lang="ru-RU" altLang="ru-RU" sz="2400" smtClean="0"/>
              <a:t>  </a:t>
            </a:r>
            <a:r>
              <a:rPr lang="ru-RU" altLang="ru-RU" sz="2400" b="1" smtClean="0"/>
              <a:t>Формат знака (символа).  </a:t>
            </a:r>
            <a:r>
              <a:rPr lang="ru-RU" altLang="ru-RU" sz="2400" smtClean="0"/>
              <a:t>Для форматирования знаков (символов) выбирается </a:t>
            </a:r>
            <a:r>
              <a:rPr lang="ru-RU" altLang="ru-RU" sz="2400" b="1" i="1" smtClean="0"/>
              <a:t>шрифт</a:t>
            </a:r>
            <a:r>
              <a:rPr lang="ru-RU" altLang="ru-RU" sz="2400" smtClean="0"/>
              <a:t>, содержащий набор букв, цифр и знаков с их свойствами, указывается</a:t>
            </a:r>
            <a:r>
              <a:rPr lang="ru-RU" altLang="ru-RU" sz="2400" i="1" smtClean="0"/>
              <a:t> </a:t>
            </a:r>
            <a:r>
              <a:rPr lang="ru-RU" altLang="ru-RU" sz="2400" smtClean="0"/>
              <a:t>размер шрифта — расстояние между верхним и нижним выносными элементами, называемое кеглем, которое измеряется обычно в пунктах (1 пункт </a:t>
            </a:r>
            <a:r>
              <a:rPr lang="en-US" altLang="ru-RU" sz="2400" smtClean="0"/>
              <a:t> </a:t>
            </a:r>
            <a:r>
              <a:rPr lang="ru-RU" altLang="ru-RU" sz="2400" smtClean="0"/>
              <a:t>равен 0,35 мм). Текстовые процессоры используют </a:t>
            </a:r>
            <a:r>
              <a:rPr lang="ru-RU" altLang="ru-RU" sz="2400" b="1" i="1" smtClean="0"/>
              <a:t>шрифтовые гарнитуры </a:t>
            </a:r>
            <a:r>
              <a:rPr lang="ru-RU" altLang="ru-RU" sz="2400" smtClean="0"/>
              <a:t>— наборы текстовых знаков определенного рисунка, отличающиеся насыщенностью, пропорциями, наклоном и кеглем; по начертанию различают прямой и курсивный шрифт, а по насыщенности — светлый, полужирный.</a:t>
            </a:r>
          </a:p>
          <a:p>
            <a:pPr>
              <a:buFont typeface="Wingdings 2" panose="05020102010507070707" pitchFamily="18" charset="2"/>
              <a:buNone/>
            </a:pPr>
            <a:endParaRPr lang="ru-RU" altLang="ru-RU" sz="2400" smtClean="0"/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D06FDEC-34EC-45F0-91FE-D4DA88E53B33}" type="datetime1">
              <a:rPr lang="ru-RU"/>
              <a:pPr>
                <a:defRPr/>
              </a:pPr>
              <a:t>17.09.2019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Доцент С.Т. Касюк</a:t>
            </a: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E7A3FC03-01CF-4E0A-A7C0-A8D551569566}" type="slidenum">
              <a:rPr lang="en-US" altLang="ru-RU">
                <a:solidFill>
                  <a:srgbClr val="A7A399"/>
                </a:solidFill>
                <a:latin typeface="Verdana" panose="020B0604030504040204" pitchFamily="34" charset="0"/>
              </a:rPr>
              <a:pPr eaLnBrk="1" hangingPunct="1"/>
              <a:t>17</a:t>
            </a:fld>
            <a:endParaRPr lang="en-US" altLang="ru-RU">
              <a:solidFill>
                <a:srgbClr val="A7A399"/>
              </a:solidFill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5820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Содержимое 2"/>
          <p:cNvSpPr>
            <a:spLocks noGrp="1"/>
          </p:cNvSpPr>
          <p:nvPr>
            <p:ph idx="1"/>
          </p:nvPr>
        </p:nvSpPr>
        <p:spPr>
          <a:xfrm>
            <a:off x="357188" y="530225"/>
            <a:ext cx="8329612" cy="4187825"/>
          </a:xfrm>
        </p:spPr>
        <p:txBody>
          <a:bodyPr/>
          <a:lstStyle/>
          <a:p>
            <a:pPr>
              <a:buFont typeface="Wingdings 2" panose="05020102010507070707" pitchFamily="18" charset="2"/>
              <a:buNone/>
            </a:pPr>
            <a:r>
              <a:rPr lang="ru-RU" altLang="ru-RU" sz="2400" smtClean="0"/>
              <a:t>  </a:t>
            </a:r>
            <a:r>
              <a:rPr lang="ru-RU" altLang="ru-RU" sz="2400" b="1" smtClean="0"/>
              <a:t>Шрифты можно разбить на группы: </a:t>
            </a:r>
          </a:p>
          <a:p>
            <a:r>
              <a:rPr lang="ru-RU" altLang="ru-RU" sz="2400" smtClean="0"/>
              <a:t>с засечками или антиква; </a:t>
            </a:r>
          </a:p>
          <a:p>
            <a:r>
              <a:rPr lang="ru-RU" altLang="ru-RU" sz="2400" smtClean="0"/>
              <a:t>без засечек гротески, или рубленые;</a:t>
            </a:r>
          </a:p>
          <a:p>
            <a:r>
              <a:rPr lang="ru-RU" altLang="ru-RU" sz="2400" smtClean="0"/>
              <a:t>моноширинные; </a:t>
            </a:r>
          </a:p>
          <a:p>
            <a:r>
              <a:rPr lang="ru-RU" altLang="ru-RU" sz="2400" smtClean="0"/>
              <a:t>рукописные (имитирующие рукописную технику); </a:t>
            </a:r>
          </a:p>
          <a:p>
            <a:r>
              <a:rPr lang="ru-RU" altLang="ru-RU" sz="2400" smtClean="0"/>
              <a:t>декоративные или акцидентные.</a:t>
            </a:r>
          </a:p>
          <a:p>
            <a:endParaRPr lang="ru-RU" altLang="ru-RU" sz="2400" smtClean="0"/>
          </a:p>
          <a:p>
            <a:pPr>
              <a:buFont typeface="Wingdings 2" panose="05020102010507070707" pitchFamily="18" charset="2"/>
              <a:buNone/>
            </a:pPr>
            <a:r>
              <a:rPr lang="ru-RU" altLang="ru-RU" sz="2400" smtClean="0"/>
              <a:t>  Шрифты с засечками облегчают процесс чтения текста, так как короткие горизонтальные штрихи визуально соединяют буквы в слова.</a:t>
            </a:r>
          </a:p>
          <a:p>
            <a:pPr>
              <a:buFont typeface="Wingdings 2" panose="05020102010507070707" pitchFamily="18" charset="2"/>
              <a:buNone/>
            </a:pPr>
            <a:endParaRPr lang="ru-RU" altLang="ru-RU" sz="2400" smtClean="0"/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F31B381-BB7B-4623-AD5C-A348B1281CA1}" type="datetime1">
              <a:rPr lang="ru-RU"/>
              <a:pPr>
                <a:defRPr/>
              </a:pPr>
              <a:t>17.09.2019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Доцент С.Т. Касюк</a:t>
            </a: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738F4BB6-66BE-4A0F-B2B1-5AFE4DF7EC45}" type="slidenum">
              <a:rPr lang="en-US" altLang="ru-RU">
                <a:solidFill>
                  <a:srgbClr val="A7A399"/>
                </a:solidFill>
                <a:latin typeface="Verdana" panose="020B0604030504040204" pitchFamily="34" charset="0"/>
              </a:rPr>
              <a:pPr eaLnBrk="1" hangingPunct="1"/>
              <a:t>18</a:t>
            </a:fld>
            <a:endParaRPr lang="en-US" altLang="ru-RU">
              <a:solidFill>
                <a:srgbClr val="A7A399"/>
              </a:solidFill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63250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238" y="4983163"/>
            <a:ext cx="8183562" cy="1052512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28" name="Содержимое 2"/>
          <p:cNvSpPr>
            <a:spLocks noGrp="1"/>
          </p:cNvSpPr>
          <p:nvPr>
            <p:ph idx="1"/>
          </p:nvPr>
        </p:nvSpPr>
        <p:spPr>
          <a:xfrm>
            <a:off x="214313" y="530225"/>
            <a:ext cx="4714875" cy="1612900"/>
          </a:xfrm>
        </p:spPr>
        <p:txBody>
          <a:bodyPr/>
          <a:lstStyle/>
          <a:p>
            <a:pPr>
              <a:buFont typeface="Wingdings 2" panose="05020102010507070707" pitchFamily="18" charset="2"/>
              <a:buNone/>
            </a:pPr>
            <a:r>
              <a:rPr lang="ru-RU" altLang="ru-RU" sz="2400" smtClean="0"/>
              <a:t>  Одной из главных характеристик шрифта является наличие или отсутствие </a:t>
            </a:r>
            <a:r>
              <a:rPr lang="ru-RU" altLang="ru-RU" sz="2400" b="1" i="1" smtClean="0"/>
              <a:t>засечек</a:t>
            </a:r>
            <a:r>
              <a:rPr lang="ru-RU" altLang="ru-RU" sz="2400" smtClean="0"/>
              <a:t>.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AACF967-50E6-4EE4-843D-74C0CA911FE0}" type="datetime1">
              <a:rPr lang="ru-RU"/>
              <a:pPr>
                <a:defRPr/>
              </a:pPr>
              <a:t>17.09.2019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Доцент С.Т. Касюк</a:t>
            </a: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032DA68D-9B5C-4559-AF00-7D7651A9D320}" type="slidenum">
              <a:rPr lang="en-US" altLang="ru-RU">
                <a:solidFill>
                  <a:srgbClr val="A7A399"/>
                </a:solidFill>
                <a:latin typeface="Verdana" panose="020B0604030504040204" pitchFamily="34" charset="0"/>
              </a:rPr>
              <a:pPr eaLnBrk="1" hangingPunct="1"/>
              <a:t>19</a:t>
            </a:fld>
            <a:endParaRPr lang="en-US" altLang="ru-RU">
              <a:solidFill>
                <a:srgbClr val="A7A399"/>
              </a:solidFill>
              <a:latin typeface="Verdana" panose="020B0604030504040204" pitchFamily="34" charset="0"/>
            </a:endParaRP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4572000" y="642938"/>
          <a:ext cx="4038600" cy="1355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4" r:id="rId3" imgW="8202170" imgH="2752381" progId="">
                  <p:embed/>
                </p:oleObj>
              </mc:Choice>
              <mc:Fallback>
                <p:oleObj r:id="rId3" imgW="8202170" imgH="2752381" progId="">
                  <p:embed/>
                  <p:pic>
                    <p:nvPicPr>
                      <p:cNvPr id="102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642938"/>
                        <a:ext cx="4038600" cy="1355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500063" y="2071688"/>
            <a:ext cx="8001000" cy="193833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2400" dirty="0">
                <a:latin typeface="+mn-lt"/>
              </a:rPr>
              <a:t>Символы, которыми набран текст, имеют небольшие выступы на концах основных штрихов букв — засечки. Благодаря ним глаз без усилий «скользит» по строчкам, что облегчает чтение.</a:t>
            </a:r>
          </a:p>
        </p:txBody>
      </p:sp>
    </p:spTree>
    <p:extLst>
      <p:ext uri="{BB962C8B-B14F-4D97-AF65-F5344CB8AC3E}">
        <p14:creationId xmlns:p14="http://schemas.microsoft.com/office/powerpoint/2010/main" val="42311316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E5CAA0C-D84F-40E4-B45A-114B5DCE68F8}" type="slidenum">
              <a:rPr lang="ru-RU" altLang="ru-RU">
                <a:solidFill>
                  <a:srgbClr val="A7A399"/>
                </a:solidFill>
                <a:latin typeface="Verdana" panose="020B0604030504040204" pitchFamily="34" charset="0"/>
              </a:rPr>
              <a:pPr eaLnBrk="1" hangingPunct="1"/>
              <a:t>2</a:t>
            </a:fld>
            <a:endParaRPr lang="ru-RU" altLang="ru-RU">
              <a:solidFill>
                <a:srgbClr val="A7A399"/>
              </a:solidFill>
              <a:latin typeface="Verdana" panose="020B0604030504040204" pitchFamily="34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500063"/>
            <a:ext cx="8569325" cy="40005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 altLang="ru-RU" sz="2400" smtClean="0"/>
              <a:t>   </a:t>
            </a:r>
            <a:r>
              <a:rPr lang="ru-RU" altLang="ru-RU" sz="2400" b="1" i="1" smtClean="0"/>
              <a:t>Офисный пакет</a:t>
            </a:r>
            <a:r>
              <a:rPr lang="ru-RU" altLang="ru-RU" sz="2400" smtClean="0"/>
              <a:t> — набор приложений, нацеленных на работу с электронной документацией. Компоненты офисных пакетов распространяются, как правило, только вместе, имеют схожий интерфейс и имеют хорошо развитую схему взаимодействия друг с другом.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sz="2400" smtClean="0"/>
              <a:t>    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sz="2400" smtClean="0"/>
              <a:t>   Офисные пакеты широко используются для обучения информатике в вузах России.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3D71ADF-1B03-44AA-B8EB-8B642FE36AFE}" type="datetime1">
              <a:rPr lang="ru-RU"/>
              <a:pPr>
                <a:defRPr/>
              </a:pPr>
              <a:t>17.09.2019</a:t>
            </a:fld>
            <a:endParaRPr lang="en-US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Доцент С.Т. Касюк</a:t>
            </a:r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238" y="4983163"/>
            <a:ext cx="8183562" cy="1052512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052" name="Содержимое 2"/>
          <p:cNvSpPr>
            <a:spLocks noGrp="1"/>
          </p:cNvSpPr>
          <p:nvPr>
            <p:ph idx="1"/>
          </p:nvPr>
        </p:nvSpPr>
        <p:spPr>
          <a:xfrm>
            <a:off x="214313" y="527050"/>
            <a:ext cx="4357687" cy="4187825"/>
          </a:xfrm>
        </p:spPr>
        <p:txBody>
          <a:bodyPr/>
          <a:lstStyle/>
          <a:p>
            <a:pPr>
              <a:buFont typeface="Wingdings 2" panose="05020102010507070707" pitchFamily="18" charset="2"/>
              <a:buNone/>
            </a:pPr>
            <a:r>
              <a:rPr lang="ru-RU" altLang="ru-RU" sz="2400" smtClean="0"/>
              <a:t>  Символы, использованные в заголовках, засечек не имеют — такой шрифт называют </a:t>
            </a:r>
            <a:r>
              <a:rPr lang="ru-RU" altLang="ru-RU" sz="2400" i="1" smtClean="0"/>
              <a:t>рубленым.</a:t>
            </a:r>
            <a:endParaRPr lang="ru-RU" altLang="ru-RU" sz="2400" smtClean="0"/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1A50DDB-2CCA-484E-846B-BC2F5D157E7E}" type="datetime1">
              <a:rPr lang="ru-RU"/>
              <a:pPr>
                <a:defRPr/>
              </a:pPr>
              <a:t>17.09.2019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Доцент С.Т. Касюк</a:t>
            </a: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BB1FE64F-1318-45D8-9C0C-E686A546E5BA}" type="slidenum">
              <a:rPr lang="en-US" altLang="ru-RU">
                <a:solidFill>
                  <a:srgbClr val="A7A399"/>
                </a:solidFill>
                <a:latin typeface="Verdana" panose="020B0604030504040204" pitchFamily="34" charset="0"/>
              </a:rPr>
              <a:pPr eaLnBrk="1" hangingPunct="1"/>
              <a:t>20</a:t>
            </a:fld>
            <a:endParaRPr lang="en-US" altLang="ru-RU">
              <a:solidFill>
                <a:srgbClr val="A7A399"/>
              </a:solidFill>
              <a:latin typeface="Verdana" panose="020B0604030504040204" pitchFamily="34" charset="0"/>
            </a:endParaRP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4572000" y="642938"/>
          <a:ext cx="40386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78" r:id="rId3" imgW="6272258" imgH="1223971" progId="">
                  <p:embed/>
                </p:oleObj>
              </mc:Choice>
              <mc:Fallback>
                <p:oleObj r:id="rId3" imgW="6272258" imgH="1223971" progId="">
                  <p:embed/>
                  <p:pic>
                    <p:nvPicPr>
                      <p:cNvPr id="205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642938"/>
                        <a:ext cx="40386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404172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E1A7A18-0A6E-4532-BCB7-0C3BD1167E79}" type="slidenum">
              <a:rPr lang="ru-RU" altLang="ru-RU">
                <a:solidFill>
                  <a:srgbClr val="A7A399"/>
                </a:solidFill>
                <a:latin typeface="Verdana" panose="020B0604030504040204" pitchFamily="34" charset="0"/>
              </a:rPr>
              <a:pPr eaLnBrk="1" hangingPunct="1"/>
              <a:t>21</a:t>
            </a:fld>
            <a:endParaRPr lang="ru-RU" altLang="ru-RU">
              <a:solidFill>
                <a:srgbClr val="A7A399"/>
              </a:solidFill>
              <a:latin typeface="Verdana" panose="020B0604030504040204" pitchFamily="34" charset="0"/>
            </a:endParaRPr>
          </a:p>
        </p:txBody>
      </p:sp>
      <p:sp>
        <p:nvSpPr>
          <p:cNvPr id="3077" name="Rectangle 6"/>
          <p:cNvSpPr>
            <a:spLocks noGrp="1" noChangeArrowheads="1"/>
          </p:cNvSpPr>
          <p:nvPr>
            <p:ph type="body" sz="half" idx="3"/>
          </p:nvPr>
        </p:nvSpPr>
        <p:spPr>
          <a:xfrm>
            <a:off x="4648200" y="571500"/>
            <a:ext cx="4038600" cy="5295900"/>
          </a:xfrm>
        </p:spPr>
        <p:txBody>
          <a:bodyPr/>
          <a:lstStyle/>
          <a:p>
            <a:pPr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ru-RU" altLang="ru-RU" sz="2400" smtClean="0"/>
              <a:t>  Если каждый символ занимает место, пропорциональное его ширине, такой шрифт называют </a:t>
            </a:r>
            <a:r>
              <a:rPr lang="ru-RU" altLang="ru-RU" sz="2400" i="1" smtClean="0"/>
              <a:t>пропорциональным.</a:t>
            </a:r>
          </a:p>
          <a:p>
            <a:pPr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ru-RU" altLang="ru-RU" sz="2400" smtClean="0"/>
              <a:t>  </a:t>
            </a:r>
          </a:p>
          <a:p>
            <a:pPr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ru-RU" altLang="ru-RU" sz="2400" smtClean="0"/>
              <a:t>  Если все символы имеют  одинаковую ширину, такой шрифт называют</a:t>
            </a:r>
            <a:r>
              <a:rPr lang="ru-RU" altLang="ru-RU" sz="2400" i="1" smtClean="0"/>
              <a:t> моноширинным.</a:t>
            </a:r>
            <a:endParaRPr lang="ru-RU" altLang="ru-RU" sz="2400" smtClean="0"/>
          </a:p>
        </p:txBody>
      </p:sp>
      <p:graphicFrame>
        <p:nvGraphicFramePr>
          <p:cNvPr id="3074" name="Object 2"/>
          <p:cNvGraphicFramePr>
            <a:graphicFrameLocks noGrp="1" noChangeAspect="1"/>
          </p:cNvGraphicFramePr>
          <p:nvPr>
            <p:ph sz="quarter" idx="1"/>
          </p:nvPr>
        </p:nvGraphicFramePr>
        <p:xfrm>
          <a:off x="676275" y="785813"/>
          <a:ext cx="4038600" cy="1208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2" r:id="rId3" imgW="10600000" imgH="3172268" progId="">
                  <p:embed/>
                </p:oleObj>
              </mc:Choice>
              <mc:Fallback>
                <p:oleObj r:id="rId3" imgW="10600000" imgH="3172268" progId="">
                  <p:embed/>
                  <p:pic>
                    <p:nvPicPr>
                      <p:cNvPr id="307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6275" y="785813"/>
                        <a:ext cx="4038600" cy="1208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642938" y="3000375"/>
          <a:ext cx="4038600" cy="1247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3" r:id="rId5" imgW="6447619" imgH="1991003" progId="">
                  <p:embed/>
                </p:oleObj>
              </mc:Choice>
              <mc:Fallback>
                <p:oleObj r:id="rId5" imgW="6447619" imgH="1991003" progId="">
                  <p:embed/>
                  <p:pic>
                    <p:nvPicPr>
                      <p:cNvPr id="307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938" y="3000375"/>
                        <a:ext cx="4038600" cy="1247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Дата 5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fld id="{F1F8AF86-DF8D-45CD-8B58-23E7910AC660}" type="datetime1">
              <a:rPr lang="ru-RU"/>
              <a:pPr>
                <a:defRPr/>
              </a:pPr>
              <a:t>17.09.2019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Доцент С.Т. Касюк</a:t>
            </a:r>
          </a:p>
        </p:txBody>
      </p:sp>
    </p:spTree>
    <p:extLst>
      <p:ext uri="{BB962C8B-B14F-4D97-AF65-F5344CB8AC3E}">
        <p14:creationId xmlns:p14="http://schemas.microsoft.com/office/powerpoint/2010/main" val="92455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062663" y="6111875"/>
            <a:ext cx="2286000" cy="365125"/>
          </a:xfrm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fld id="{124323BC-A974-4FBA-AAE4-E19A657EAAFC}" type="slidenum">
              <a:rPr lang="ru-RU" altLang="ru-RU">
                <a:solidFill>
                  <a:srgbClr val="A7A399"/>
                </a:solidFill>
                <a:latin typeface="Verdana" panose="020B0604030504040204" pitchFamily="34" charset="0"/>
              </a:rPr>
              <a:pPr algn="l" eaLnBrk="1" hangingPunct="1"/>
              <a:t>22</a:t>
            </a:fld>
            <a:endParaRPr lang="ru-RU" altLang="ru-RU">
              <a:solidFill>
                <a:srgbClr val="A7A399"/>
              </a:solidFill>
              <a:latin typeface="Verdana" panose="020B0604030504040204" pitchFamily="34" charset="0"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50" y="530225"/>
            <a:ext cx="8401050" cy="4187825"/>
          </a:xfrm>
        </p:spPr>
        <p:txBody>
          <a:bodyPr/>
          <a:lstStyle/>
          <a:p>
            <a:pPr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ru-RU" altLang="ru-RU" sz="2400" smtClean="0"/>
              <a:t>  </a:t>
            </a:r>
            <a:r>
              <a:rPr lang="ru-RU" altLang="ru-RU" sz="2400" b="1" smtClean="0"/>
              <a:t>Внешний вид символов, составляющих шрифтовой набор, называется </a:t>
            </a:r>
            <a:r>
              <a:rPr lang="ru-RU" altLang="ru-RU" sz="2400" b="1" i="1" smtClean="0"/>
              <a:t>гарнитурой</a:t>
            </a:r>
            <a:r>
              <a:rPr lang="ru-RU" altLang="ru-RU" sz="2400" b="1" smtClean="0"/>
              <a:t>. </a:t>
            </a:r>
          </a:p>
          <a:p>
            <a:pPr>
              <a:lnSpc>
                <a:spcPct val="80000"/>
              </a:lnSpc>
              <a:buFont typeface="Wingdings 2" panose="05020102010507070707" pitchFamily="18" charset="2"/>
              <a:buNone/>
            </a:pPr>
            <a:endParaRPr lang="ru-RU" altLang="ru-RU" sz="2400" smtClean="0"/>
          </a:p>
          <a:p>
            <a:pPr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ru-RU" altLang="ru-RU" sz="2400" smtClean="0"/>
              <a:t>   Шрифты различаются </a:t>
            </a:r>
            <a:r>
              <a:rPr lang="ru-RU" altLang="ru-RU" sz="2400" i="1" smtClean="0"/>
              <a:t>начертанием:</a:t>
            </a:r>
          </a:p>
          <a:p>
            <a:pPr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ru-RU" altLang="ru-RU" sz="2400" smtClean="0"/>
              <a:t>   обычный (</a:t>
            </a:r>
            <a:r>
              <a:rPr lang="en-US" altLang="ru-RU" sz="2400" smtClean="0"/>
              <a:t>Plain</a:t>
            </a:r>
            <a:r>
              <a:rPr lang="ru-RU" altLang="ru-RU" sz="2400" smtClean="0"/>
              <a:t>);</a:t>
            </a:r>
          </a:p>
          <a:p>
            <a:pPr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ru-RU" altLang="ru-RU" sz="2400" b="1" smtClean="0"/>
              <a:t>   полужирный</a:t>
            </a:r>
            <a:r>
              <a:rPr lang="ru-RU" altLang="ru-RU" sz="2400" i="1" smtClean="0"/>
              <a:t> (</a:t>
            </a:r>
            <a:r>
              <a:rPr lang="en-US" altLang="ru-RU" sz="2400" b="1" i="1" smtClean="0"/>
              <a:t>Bold</a:t>
            </a:r>
            <a:r>
              <a:rPr lang="ru-RU" altLang="ru-RU" sz="2400" i="1" smtClean="0"/>
              <a:t>)</a:t>
            </a:r>
            <a:r>
              <a:rPr lang="ru-RU" altLang="ru-RU" sz="2400" smtClean="0"/>
              <a:t>;</a:t>
            </a:r>
          </a:p>
          <a:p>
            <a:pPr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ru-RU" altLang="ru-RU" sz="2400" i="1" smtClean="0"/>
              <a:t>   курсив (</a:t>
            </a:r>
            <a:r>
              <a:rPr lang="en-US" altLang="ru-RU" sz="2400" i="1" smtClean="0"/>
              <a:t>Italic</a:t>
            </a:r>
            <a:r>
              <a:rPr lang="ru-RU" altLang="ru-RU" sz="2400" i="1" smtClean="0"/>
              <a:t>)</a:t>
            </a:r>
            <a:r>
              <a:rPr lang="ru-RU" altLang="ru-RU" sz="2400" smtClean="0"/>
              <a:t>;</a:t>
            </a:r>
          </a:p>
          <a:p>
            <a:pPr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ru-RU" altLang="ru-RU" sz="2400" b="1" i="1" smtClean="0"/>
              <a:t>   полужирный курсив</a:t>
            </a:r>
            <a:r>
              <a:rPr lang="ru-RU" altLang="ru-RU" sz="2400" i="1" smtClean="0"/>
              <a:t> (</a:t>
            </a:r>
            <a:r>
              <a:rPr lang="en-US" altLang="ru-RU" sz="2400" b="1" i="1" smtClean="0"/>
              <a:t>Bold Italic</a:t>
            </a:r>
            <a:r>
              <a:rPr lang="ru-RU" altLang="ru-RU" sz="2400" i="1" smtClean="0"/>
              <a:t>).</a:t>
            </a:r>
            <a:r>
              <a:rPr lang="ru-RU" altLang="ru-RU" sz="2400" smtClean="0"/>
              <a:t>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ru-RU" altLang="ru-RU" sz="2400" smtClean="0"/>
          </a:p>
          <a:p>
            <a:pPr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ru-RU" altLang="ru-RU" sz="2400" smtClean="0"/>
              <a:t>  При работе с компьютером часто можно встретить </a:t>
            </a:r>
            <a:r>
              <a:rPr lang="ru-RU" altLang="ru-RU" sz="2400" u="sng" smtClean="0"/>
              <a:t>подчеркнутый </a:t>
            </a:r>
            <a:r>
              <a:rPr lang="ru-RU" altLang="ru-RU" sz="2400" smtClean="0"/>
              <a:t>шрифт.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96D8034-D53D-4FE9-ADA7-02937CC3E4D6}" type="datetime1">
              <a:rPr lang="ru-RU"/>
              <a:pPr>
                <a:defRPr/>
              </a:pPr>
              <a:t>17.09.2019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Доцент С.Т. Касюк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304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601AFA7F-AE4A-4CA3-8630-B431DAE529A2}" type="slidenum">
              <a:rPr lang="ru-RU" altLang="ru-RU">
                <a:solidFill>
                  <a:srgbClr val="A7A399"/>
                </a:solidFill>
                <a:latin typeface="Verdana" panose="020B0604030504040204" pitchFamily="34" charset="0"/>
              </a:rPr>
              <a:pPr eaLnBrk="1" hangingPunct="1"/>
              <a:t>23</a:t>
            </a:fld>
            <a:endParaRPr lang="ru-RU" altLang="ru-RU">
              <a:solidFill>
                <a:srgbClr val="A7A399"/>
              </a:solidFill>
              <a:latin typeface="Verdana" panose="020B0604030504040204" pitchFamily="34" charset="0"/>
            </a:endParaRPr>
          </a:p>
        </p:txBody>
      </p:sp>
      <p:sp>
        <p:nvSpPr>
          <p:cNvPr id="4100" name="Rectangle 7"/>
          <p:cNvSpPr>
            <a:spLocks noGrp="1" noChangeArrowheads="1"/>
          </p:cNvSpPr>
          <p:nvPr>
            <p:ph type="body" sz="half" idx="1"/>
          </p:nvPr>
        </p:nvSpPr>
        <p:spPr>
          <a:xfrm>
            <a:off x="357188" y="571500"/>
            <a:ext cx="8286750" cy="1866900"/>
          </a:xfrm>
        </p:spPr>
        <p:txBody>
          <a:bodyPr/>
          <a:lstStyle/>
          <a:p>
            <a:pPr>
              <a:buFont typeface="Wingdings 2" panose="05020102010507070707" pitchFamily="18" charset="2"/>
              <a:buNone/>
            </a:pPr>
            <a:r>
              <a:rPr lang="ru-RU" altLang="ru-RU" sz="2400" i="1" smtClean="0"/>
              <a:t>   </a:t>
            </a:r>
            <a:r>
              <a:rPr lang="ru-RU" altLang="ru-RU" sz="2400" smtClean="0"/>
              <a:t>Для достижения оптического равновесия текста в строке задается величина </a:t>
            </a:r>
            <a:r>
              <a:rPr lang="ru-RU" altLang="ru-RU" sz="2400" b="1" i="1" smtClean="0"/>
              <a:t>кернинга</a:t>
            </a:r>
            <a:r>
              <a:rPr lang="ru-RU" altLang="ru-RU" sz="2400" smtClean="0"/>
              <a:t> — расстояния между отдельными парами букв, а также формат сжатия или растяжения расстояния между символами, смещения вверх-вниз от базовой линии текста. </a:t>
            </a:r>
          </a:p>
        </p:txBody>
      </p:sp>
      <p:graphicFrame>
        <p:nvGraphicFramePr>
          <p:cNvPr id="4098" name="Object 2"/>
          <p:cNvGraphicFramePr>
            <a:graphicFrameLocks noGrp="1" noChangeAspect="1"/>
          </p:cNvGraphicFramePr>
          <p:nvPr>
            <p:ph sz="half" idx="2"/>
          </p:nvPr>
        </p:nvGraphicFramePr>
        <p:xfrm>
          <a:off x="642938" y="3571875"/>
          <a:ext cx="6243637" cy="186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26" r:id="rId3" imgW="6386559" imgH="1909776" progId="">
                  <p:embed/>
                </p:oleObj>
              </mc:Choice>
              <mc:Fallback>
                <p:oleObj r:id="rId3" imgW="6386559" imgH="1909776" progId="">
                  <p:embed/>
                  <p:pic>
                    <p:nvPicPr>
                      <p:cNvPr id="4098" name="Object 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938" y="3571875"/>
                        <a:ext cx="6243637" cy="1866900"/>
                      </a:xfrm>
                      <a:prstGeom prst="rect">
                        <a:avLst/>
                      </a:prstGeom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Дата 4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fld id="{312174C2-D9F0-4F01-9B7D-58C7336716D3}" type="datetime1">
              <a:rPr lang="ru-RU"/>
              <a:pPr>
                <a:defRPr/>
              </a:pPr>
              <a:t>17.09.2019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Доцент С.Т. Касюк</a:t>
            </a:r>
          </a:p>
        </p:txBody>
      </p:sp>
    </p:spTree>
    <p:extLst>
      <p:ext uri="{BB962C8B-B14F-4D97-AF65-F5344CB8AC3E}">
        <p14:creationId xmlns:p14="http://schemas.microsoft.com/office/powerpoint/2010/main" val="1115414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Содержимое 2"/>
          <p:cNvSpPr>
            <a:spLocks noGrp="1"/>
          </p:cNvSpPr>
          <p:nvPr>
            <p:ph idx="1"/>
          </p:nvPr>
        </p:nvSpPr>
        <p:spPr>
          <a:xfrm>
            <a:off x="142875" y="2643188"/>
            <a:ext cx="8472488" cy="1931987"/>
          </a:xfrm>
        </p:spPr>
        <p:txBody>
          <a:bodyPr/>
          <a:lstStyle/>
          <a:p>
            <a:pPr>
              <a:buFont typeface="Wingdings 2" panose="05020102010507070707" pitchFamily="18" charset="2"/>
              <a:buNone/>
            </a:pPr>
            <a:r>
              <a:rPr lang="ru-RU" altLang="ru-RU" sz="2100" smtClean="0"/>
              <a:t>  Проведем горизонтальную линию, проходящую по нижним границам символов, не имеющих выносных элементов (например, букв «п», «к», «н»). Такая линия называется </a:t>
            </a:r>
            <a:r>
              <a:rPr lang="ru-RU" altLang="ru-RU" sz="2100" b="1" i="1" smtClean="0"/>
              <a:t>базовой линией</a:t>
            </a:r>
            <a:r>
              <a:rPr lang="ru-RU" altLang="ru-RU" sz="2100" smtClean="0"/>
              <a:t>. Проведем горизонтальную линию по границам самых верхних выносных элементов символов, таких, как прописные буквы «Й» или «Ё». Это </a:t>
            </a:r>
            <a:r>
              <a:rPr lang="ru-RU" altLang="ru-RU" sz="2100" b="1" i="1" smtClean="0"/>
              <a:t>верхняя граница шрифта</a:t>
            </a:r>
            <a:r>
              <a:rPr lang="ru-RU" altLang="ru-RU" sz="2100" smtClean="0"/>
              <a:t>. Проведем горизонтальную линию по границам самых нижних выносных элементов символов «у» или «р». Это </a:t>
            </a:r>
            <a:r>
              <a:rPr lang="ru-RU" altLang="ru-RU" sz="2100" b="1" i="1" smtClean="0"/>
              <a:t>нижняя граница шрифта</a:t>
            </a:r>
            <a:r>
              <a:rPr lang="ru-RU" altLang="ru-RU" sz="2100" smtClean="0"/>
              <a:t>.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3BA9006-40BD-472F-BA7A-DC1384EDE47B}" type="datetime1">
              <a:rPr lang="ru-RU"/>
              <a:pPr>
                <a:defRPr/>
              </a:pPr>
              <a:t>17.09.2019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Доцент С.Т. Касюк</a:t>
            </a: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0BDA2550-D731-4290-BC03-6F60DD420ED9}" type="slidenum">
              <a:rPr lang="en-US" altLang="ru-RU">
                <a:solidFill>
                  <a:srgbClr val="A7A399"/>
                </a:solidFill>
                <a:latin typeface="Verdana" panose="020B0604030504040204" pitchFamily="34" charset="0"/>
              </a:rPr>
              <a:pPr eaLnBrk="1" hangingPunct="1"/>
              <a:t>24</a:t>
            </a:fld>
            <a:endParaRPr lang="en-US" altLang="ru-RU">
              <a:solidFill>
                <a:srgbClr val="A7A399"/>
              </a:solidFill>
              <a:latin typeface="Verdana" panose="020B0604030504040204" pitchFamily="34" charset="0"/>
            </a:endParaRPr>
          </a:p>
        </p:txBody>
      </p:sp>
      <p:pic>
        <p:nvPicPr>
          <p:cNvPr id="215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63" y="500063"/>
            <a:ext cx="8143875" cy="2205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107229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062663" y="6111875"/>
            <a:ext cx="2286000" cy="365125"/>
          </a:xfrm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fld id="{18C96F5B-A287-40AE-9A8D-EA2C52452710}" type="slidenum">
              <a:rPr lang="ru-RU" altLang="ru-RU">
                <a:solidFill>
                  <a:srgbClr val="A7A399"/>
                </a:solidFill>
                <a:latin typeface="Verdana" panose="020B0604030504040204" pitchFamily="34" charset="0"/>
              </a:rPr>
              <a:pPr algn="l" eaLnBrk="1" hangingPunct="1"/>
              <a:t>25</a:t>
            </a:fld>
            <a:endParaRPr lang="ru-RU" altLang="ru-RU">
              <a:solidFill>
                <a:srgbClr val="A7A399"/>
              </a:solidFill>
              <a:latin typeface="Verdana" panose="020B0604030504040204" pitchFamily="34" charset="0"/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2938" y="571500"/>
            <a:ext cx="7929562" cy="5375275"/>
          </a:xfrm>
        </p:spPr>
        <p:txBody>
          <a:bodyPr/>
          <a:lstStyle/>
          <a:p>
            <a:pPr>
              <a:buFont typeface="Wingdings 2" panose="05020102010507070707" pitchFamily="18" charset="2"/>
              <a:buNone/>
            </a:pPr>
            <a:r>
              <a:rPr lang="ru-RU" altLang="ru-RU" sz="2400" b="1" smtClean="0"/>
              <a:t>Непечатаемые символы:</a:t>
            </a:r>
          </a:p>
          <a:p>
            <a:r>
              <a:rPr lang="ru-RU" altLang="ru-RU" sz="2400" smtClean="0"/>
              <a:t>Включение непечатаемых символов </a:t>
            </a:r>
            <a:br>
              <a:rPr lang="ru-RU" altLang="ru-RU" sz="2400" smtClean="0"/>
            </a:br>
            <a:r>
              <a:rPr lang="ru-RU" altLang="ru-RU" sz="2400" smtClean="0"/>
              <a:t>(Кнопка </a:t>
            </a:r>
            <a:r>
              <a:rPr lang="en-US" altLang="ru-RU" sz="2400" smtClean="0">
                <a:cs typeface="Arial" panose="020B0604020202020204" pitchFamily="34" charset="0"/>
              </a:rPr>
              <a:t>¶</a:t>
            </a:r>
            <a:r>
              <a:rPr lang="ru-RU" altLang="ru-RU" sz="2400" smtClean="0">
                <a:cs typeface="Arial" panose="020B0604020202020204" pitchFamily="34" charset="0"/>
              </a:rPr>
              <a:t>).</a:t>
            </a:r>
          </a:p>
          <a:p>
            <a:r>
              <a:rPr lang="ru-RU" altLang="ru-RU" sz="2400" smtClean="0">
                <a:cs typeface="Arial" panose="020B0604020202020204" pitchFamily="34" charset="0"/>
              </a:rPr>
              <a:t>Конец абзаца </a:t>
            </a:r>
            <a:br>
              <a:rPr lang="ru-RU" altLang="ru-RU" sz="2400" smtClean="0">
                <a:cs typeface="Arial" panose="020B0604020202020204" pitchFamily="34" charset="0"/>
              </a:rPr>
            </a:br>
            <a:r>
              <a:rPr lang="ru-RU" altLang="ru-RU" sz="2400" smtClean="0">
                <a:cs typeface="Arial" panose="020B0604020202020204" pitchFamily="34" charset="0"/>
              </a:rPr>
              <a:t>(</a:t>
            </a:r>
            <a:r>
              <a:rPr lang="en-US" altLang="ru-RU" sz="2400" smtClean="0"/>
              <a:t>Enter</a:t>
            </a:r>
            <a:r>
              <a:rPr lang="ru-RU" altLang="ru-RU" sz="2400" smtClean="0">
                <a:cs typeface="Arial" panose="020B0604020202020204" pitchFamily="34" charset="0"/>
              </a:rPr>
              <a:t> </a:t>
            </a:r>
            <a:r>
              <a:rPr lang="en-US" altLang="ru-RU" sz="2400" smtClean="0">
                <a:cs typeface="Arial" panose="020B0604020202020204" pitchFamily="34" charset="0"/>
              </a:rPr>
              <a:t>¶</a:t>
            </a:r>
            <a:r>
              <a:rPr lang="ru-RU" altLang="ru-RU" sz="2400" smtClean="0">
                <a:cs typeface="Arial" panose="020B0604020202020204" pitchFamily="34" charset="0"/>
              </a:rPr>
              <a:t>).</a:t>
            </a:r>
          </a:p>
          <a:p>
            <a:r>
              <a:rPr lang="ru-RU" altLang="ru-RU" sz="2400" smtClean="0">
                <a:cs typeface="Arial" panose="020B0604020202020204" pitchFamily="34" charset="0"/>
              </a:rPr>
              <a:t>Нажатие клавиши </a:t>
            </a:r>
            <a:br>
              <a:rPr lang="ru-RU" altLang="ru-RU" sz="2400" smtClean="0">
                <a:cs typeface="Arial" panose="020B0604020202020204" pitchFamily="34" charset="0"/>
              </a:rPr>
            </a:br>
            <a:r>
              <a:rPr lang="ru-RU" altLang="ru-RU" sz="2400" smtClean="0">
                <a:cs typeface="Arial" panose="020B0604020202020204" pitchFamily="34" charset="0"/>
              </a:rPr>
              <a:t>(</a:t>
            </a:r>
            <a:r>
              <a:rPr lang="en-US" altLang="ru-RU" sz="2400" smtClean="0">
                <a:cs typeface="Arial" panose="020B0604020202020204" pitchFamily="34" charset="0"/>
              </a:rPr>
              <a:t>Tab</a:t>
            </a:r>
            <a:r>
              <a:rPr lang="ru-RU" altLang="ru-RU" sz="2400" smtClean="0">
                <a:cs typeface="Arial" panose="020B0604020202020204" pitchFamily="34" charset="0"/>
              </a:rPr>
              <a:t> →).</a:t>
            </a:r>
          </a:p>
          <a:p>
            <a:r>
              <a:rPr lang="ru-RU" altLang="ru-RU" sz="2400" smtClean="0"/>
              <a:t>Принудительный конец строки </a:t>
            </a:r>
            <a:br>
              <a:rPr lang="ru-RU" altLang="ru-RU" sz="2400" smtClean="0"/>
            </a:br>
            <a:r>
              <a:rPr lang="ru-RU" altLang="ru-RU" sz="2400" smtClean="0"/>
              <a:t>(</a:t>
            </a:r>
            <a:r>
              <a:rPr lang="en-US" altLang="ru-RU" sz="2400" smtClean="0"/>
              <a:t>Shift+Enter</a:t>
            </a:r>
            <a:r>
              <a:rPr lang="ru-RU" altLang="ru-RU" sz="2400" smtClean="0"/>
              <a:t> </a:t>
            </a:r>
            <a:r>
              <a:rPr lang="ru-RU" altLang="ru-RU" sz="2400" b="1" smtClean="0">
                <a:sym typeface="Symbol" panose="05050102010706020507" pitchFamily="18" charset="2"/>
              </a:rPr>
              <a:t></a:t>
            </a:r>
            <a:r>
              <a:rPr lang="ru-RU" altLang="ru-RU" sz="2400" smtClean="0">
                <a:sym typeface="Symbol" panose="05050102010706020507" pitchFamily="18" charset="2"/>
              </a:rPr>
              <a:t>).</a:t>
            </a:r>
          </a:p>
          <a:p>
            <a:r>
              <a:rPr lang="ru-RU" altLang="ru-RU" sz="2400" smtClean="0"/>
              <a:t>Нерастяжимый пробел </a:t>
            </a:r>
            <a:br>
              <a:rPr lang="ru-RU" altLang="ru-RU" sz="2400" smtClean="0"/>
            </a:br>
            <a:r>
              <a:rPr lang="ru-RU" altLang="ru-RU" sz="2400" smtClean="0"/>
              <a:t> (</a:t>
            </a:r>
            <a:r>
              <a:rPr lang="en-US" altLang="ru-RU" sz="2400" smtClean="0"/>
              <a:t>Shift+Ctrl+</a:t>
            </a:r>
            <a:r>
              <a:rPr lang="ru-RU" altLang="ru-RU" sz="2400" smtClean="0"/>
              <a:t>пробел </a:t>
            </a:r>
            <a:r>
              <a:rPr lang="ru-RU" altLang="ru-RU" sz="2400" smtClean="0">
                <a:sym typeface="Symbol" panose="05050102010706020507" pitchFamily="18" charset="2"/>
              </a:rPr>
              <a:t>).</a:t>
            </a:r>
          </a:p>
          <a:p>
            <a:r>
              <a:rPr lang="ru-RU" altLang="ru-RU" sz="2400" smtClean="0">
                <a:sym typeface="Symbol" panose="05050102010706020507" pitchFamily="18" charset="2"/>
              </a:rPr>
              <a:t>Простой пробел </a:t>
            </a:r>
            <a:br>
              <a:rPr lang="ru-RU" altLang="ru-RU" sz="2400" smtClean="0">
                <a:sym typeface="Symbol" panose="05050102010706020507" pitchFamily="18" charset="2"/>
              </a:rPr>
            </a:br>
            <a:r>
              <a:rPr lang="ru-RU" altLang="ru-RU" sz="2400" smtClean="0">
                <a:sym typeface="Symbol" panose="05050102010706020507" pitchFamily="18" charset="2"/>
              </a:rPr>
              <a:t>().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107D300-4377-416C-82F8-DCE994EAC6CF}" type="datetime1">
              <a:rPr lang="ru-RU"/>
              <a:pPr>
                <a:defRPr/>
              </a:pPr>
              <a:t>17.09.2019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Доцент С.Т. Касюк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47336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Содержимое 2"/>
          <p:cNvSpPr>
            <a:spLocks noGrp="1"/>
          </p:cNvSpPr>
          <p:nvPr>
            <p:ph idx="1"/>
          </p:nvPr>
        </p:nvSpPr>
        <p:spPr>
          <a:xfrm>
            <a:off x="503238" y="530225"/>
            <a:ext cx="8183562" cy="5470525"/>
          </a:xfrm>
        </p:spPr>
        <p:txBody>
          <a:bodyPr/>
          <a:lstStyle/>
          <a:p>
            <a:pPr>
              <a:buFont typeface="Wingdings 2" panose="05020102010507070707" pitchFamily="18" charset="2"/>
              <a:buNone/>
            </a:pPr>
            <a:r>
              <a:rPr lang="ru-RU" altLang="ru-RU" sz="2400" b="1" smtClean="0"/>
              <a:t>Три вида черточек:</a:t>
            </a:r>
          </a:p>
          <a:p>
            <a:r>
              <a:rPr lang="ru-RU" altLang="ru-RU" sz="2400" smtClean="0"/>
              <a:t>— тире, знак препинания в виде длинной горизонтальной черточки;</a:t>
            </a:r>
          </a:p>
          <a:p>
            <a:r>
              <a:rPr lang="ru-RU" altLang="ru-RU" sz="2400" smtClean="0"/>
              <a:t>– минус, знак, обозначающий вычитание или отрицательную величину в математике;</a:t>
            </a:r>
          </a:p>
          <a:p>
            <a:r>
              <a:rPr lang="ru-RU" altLang="ru-RU" sz="2400" smtClean="0"/>
              <a:t>- дефис (короткая черточка), употребляется как знак переноса, как соединительная черта между частями слова.</a:t>
            </a:r>
          </a:p>
          <a:p>
            <a:pPr>
              <a:buFont typeface="Wingdings 2" panose="05020102010507070707" pitchFamily="18" charset="2"/>
              <a:buNone/>
            </a:pPr>
            <a:r>
              <a:rPr lang="ru-RU" altLang="ru-RU" sz="2400" b="1" smtClean="0"/>
              <a:t>Многоточие:</a:t>
            </a:r>
          </a:p>
          <a:p>
            <a:pPr>
              <a:buFont typeface="Wingdings 2" panose="05020102010507070707" pitchFamily="18" charset="2"/>
              <a:buNone/>
            </a:pPr>
            <a:r>
              <a:rPr lang="ru-RU" altLang="ru-RU" sz="2400" smtClean="0"/>
              <a:t>… знак препинания в виде трех рядом поставленных точек, означающий недоговоренность, возможность продолжения текста.</a:t>
            </a:r>
          </a:p>
          <a:p>
            <a:endParaRPr lang="ru-RU" altLang="ru-RU" sz="2400" smtClean="0"/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43447DB-073C-4992-947B-C33B0F4FEC85}" type="datetime1">
              <a:rPr lang="ru-RU" smtClean="0"/>
              <a:pPr>
                <a:defRPr/>
              </a:pPr>
              <a:t>17.09.2019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Доцент С.Т. Касюк</a:t>
            </a: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C7E525E9-340B-48B4-A05A-E897CF6CC635}" type="slidenum">
              <a:rPr lang="en-US" altLang="ru-RU">
                <a:solidFill>
                  <a:srgbClr val="A7A399"/>
                </a:solidFill>
                <a:latin typeface="Verdana" panose="020B0604030504040204" pitchFamily="34" charset="0"/>
              </a:rPr>
              <a:pPr eaLnBrk="1" hangingPunct="1"/>
              <a:t>26</a:t>
            </a:fld>
            <a:endParaRPr lang="en-US" altLang="ru-RU">
              <a:solidFill>
                <a:srgbClr val="A7A399"/>
              </a:solidFill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494727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238" y="4983163"/>
            <a:ext cx="8183562" cy="1052512"/>
          </a:xfrm>
        </p:spPr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24579" name="Содержимое 2"/>
          <p:cNvSpPr>
            <a:spLocks noGrp="1"/>
          </p:cNvSpPr>
          <p:nvPr>
            <p:ph idx="1"/>
          </p:nvPr>
        </p:nvSpPr>
        <p:spPr>
          <a:xfrm>
            <a:off x="285750" y="530225"/>
            <a:ext cx="8401050" cy="4187825"/>
          </a:xfrm>
        </p:spPr>
        <p:txBody>
          <a:bodyPr/>
          <a:lstStyle/>
          <a:p>
            <a:pPr>
              <a:buFont typeface="Wingdings 2" panose="05020102010507070707" pitchFamily="18" charset="2"/>
              <a:buNone/>
            </a:pPr>
            <a:r>
              <a:rPr lang="ru-RU" altLang="ru-RU" sz="2400" smtClean="0"/>
              <a:t>  </a:t>
            </a:r>
            <a:r>
              <a:rPr lang="ru-RU" altLang="ru-RU" sz="2400" b="1" smtClean="0"/>
              <a:t>Формат абзаца. </a:t>
            </a:r>
            <a:r>
              <a:rPr lang="ru-RU" altLang="ru-RU" sz="2400" smtClean="0"/>
              <a:t>Абзац создается нажатием на клавишу </a:t>
            </a:r>
            <a:r>
              <a:rPr lang="ru-RU" altLang="ru-RU" sz="2400" i="1" smtClean="0"/>
              <a:t>Enter</a:t>
            </a:r>
            <a:r>
              <a:rPr lang="ru-RU" altLang="ru-RU" sz="2400" smtClean="0"/>
              <a:t>, после чего в текст вставляется специальный символ — маркер абзаца ¶ . Текст абзаца начинается с новой строки и заканчивается маркером абзаца.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8AF72CF-3086-4A50-84BA-B5849A48EFBA}" type="datetime1">
              <a:rPr lang="ru-RU"/>
              <a:pPr>
                <a:defRPr/>
              </a:pPr>
              <a:t>17.09.2019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Доцент С.Т. Касюк</a:t>
            </a: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629A89D-4A7B-4D06-97EE-F0C720A2A838}" type="slidenum">
              <a:rPr lang="en-US" altLang="ru-RU">
                <a:solidFill>
                  <a:srgbClr val="A7A399"/>
                </a:solidFill>
                <a:latin typeface="Verdana" panose="020B0604030504040204" pitchFamily="34" charset="0"/>
              </a:rPr>
              <a:pPr eaLnBrk="1" hangingPunct="1"/>
              <a:t>27</a:t>
            </a:fld>
            <a:endParaRPr lang="en-US" altLang="ru-RU">
              <a:solidFill>
                <a:srgbClr val="A7A399"/>
              </a:solidFill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567027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Содержимое 2"/>
          <p:cNvSpPr>
            <a:spLocks noGrp="1"/>
          </p:cNvSpPr>
          <p:nvPr>
            <p:ph idx="1"/>
          </p:nvPr>
        </p:nvSpPr>
        <p:spPr>
          <a:xfrm>
            <a:off x="357188" y="530225"/>
            <a:ext cx="8429625" cy="4187825"/>
          </a:xfrm>
        </p:spPr>
        <p:txBody>
          <a:bodyPr/>
          <a:lstStyle/>
          <a:p>
            <a:pPr>
              <a:buFont typeface="Wingdings 2" panose="05020102010507070707" pitchFamily="18" charset="2"/>
              <a:buNone/>
            </a:pPr>
            <a:r>
              <a:rPr lang="ru-RU" altLang="ru-RU" sz="2400" smtClean="0"/>
              <a:t>   Для абзаца выполняется настройка формата, который включает в себя следующие параметры:</a:t>
            </a:r>
          </a:p>
          <a:p>
            <a:r>
              <a:rPr lang="ru-RU" altLang="ru-RU" sz="2400" smtClean="0"/>
              <a:t>положение текста (</a:t>
            </a:r>
            <a:r>
              <a:rPr lang="ru-RU" altLang="ru-RU" sz="2400" b="1" i="1" smtClean="0"/>
              <a:t>выравнивание текста влево, вправо, по ширине или центру</a:t>
            </a:r>
            <a:r>
              <a:rPr lang="ru-RU" altLang="ru-RU" sz="2400" smtClean="0"/>
              <a:t>);</a:t>
            </a:r>
          </a:p>
          <a:p>
            <a:r>
              <a:rPr lang="ru-RU" altLang="ru-RU" sz="2400" smtClean="0"/>
              <a:t>величина отступов текста от правого и левого полей печатной страницы;</a:t>
            </a:r>
          </a:p>
          <a:p>
            <a:r>
              <a:rPr lang="ru-RU" altLang="ru-RU" sz="2400" smtClean="0"/>
              <a:t>вид красной строки (</a:t>
            </a:r>
            <a:r>
              <a:rPr lang="ru-RU" altLang="ru-RU" sz="2400" b="1" i="1" smtClean="0"/>
              <a:t>отсутствие, выступ, отступ</a:t>
            </a:r>
            <a:r>
              <a:rPr lang="ru-RU" altLang="ru-RU" sz="2400" smtClean="0"/>
              <a:t>);</a:t>
            </a:r>
          </a:p>
          <a:p>
            <a:r>
              <a:rPr lang="ru-RU" altLang="ru-RU" sz="2400" smtClean="0"/>
              <a:t>величина интервала между абзацами (до и после абзаца); </a:t>
            </a:r>
          </a:p>
          <a:p>
            <a:r>
              <a:rPr lang="ru-RU" altLang="ru-RU" sz="2400" smtClean="0"/>
              <a:t>величина междустрочного интервала (интерлиньяжа);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A0C1B63-B438-4249-BF28-9338A403B5F2}" type="datetime1">
              <a:rPr lang="ru-RU"/>
              <a:pPr>
                <a:defRPr/>
              </a:pPr>
              <a:t>17.09.2019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Доцент С.Т. Касюк</a:t>
            </a: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E60825D-0ABB-4AE3-B98E-5C0BC509941D}" type="slidenum">
              <a:rPr lang="en-US" altLang="ru-RU">
                <a:solidFill>
                  <a:srgbClr val="A7A399"/>
                </a:solidFill>
                <a:latin typeface="Verdana" panose="020B0604030504040204" pitchFamily="34" charset="0"/>
              </a:rPr>
              <a:pPr eaLnBrk="1" hangingPunct="1"/>
              <a:t>28</a:t>
            </a:fld>
            <a:endParaRPr lang="en-US" altLang="ru-RU">
              <a:solidFill>
                <a:srgbClr val="A7A399"/>
              </a:solidFill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682221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Содержимое 2"/>
          <p:cNvSpPr>
            <a:spLocks noGrp="1"/>
          </p:cNvSpPr>
          <p:nvPr>
            <p:ph idx="1"/>
          </p:nvPr>
        </p:nvSpPr>
        <p:spPr>
          <a:xfrm>
            <a:off x="285750" y="530225"/>
            <a:ext cx="8429625" cy="4187825"/>
          </a:xfrm>
        </p:spPr>
        <p:txBody>
          <a:bodyPr/>
          <a:lstStyle/>
          <a:p>
            <a:r>
              <a:rPr lang="ru-RU" altLang="ru-RU" sz="2400" smtClean="0"/>
              <a:t>положение абзаца на странице («вдовы» и «сироты») и разрыв текста абзаца (перенос на другую страницу),</a:t>
            </a:r>
          </a:p>
          <a:p>
            <a:r>
              <a:rPr lang="ru-RU" altLang="ru-RU" sz="2400" smtClean="0"/>
              <a:t>табуляция текста абзаца, использование клавиши </a:t>
            </a:r>
            <a:r>
              <a:rPr lang="en-US" altLang="ru-RU" sz="2400" b="1" smtClean="0"/>
              <a:t>Tab</a:t>
            </a:r>
            <a:r>
              <a:rPr lang="en-US" altLang="ru-RU" sz="2400" smtClean="0"/>
              <a:t>.</a:t>
            </a:r>
            <a:endParaRPr lang="ru-RU" altLang="ru-RU" sz="2400" smtClean="0"/>
          </a:p>
          <a:p>
            <a:pPr>
              <a:buFont typeface="Wingdings 2" panose="05020102010507070707" pitchFamily="18" charset="2"/>
              <a:buNone/>
            </a:pPr>
            <a:endParaRPr lang="ru-RU" altLang="ru-RU" sz="2400" smtClean="0"/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85FA5F2-E6FA-45F7-97C9-736480B9504F}" type="datetime1">
              <a:rPr lang="ru-RU"/>
              <a:pPr>
                <a:defRPr/>
              </a:pPr>
              <a:t>17.09.2019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Доцент С.Т. Касюк</a:t>
            </a: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DDAC0C45-5DB9-4E0A-AA50-2E9034B949C6}" type="slidenum">
              <a:rPr lang="en-US" altLang="ru-RU">
                <a:solidFill>
                  <a:srgbClr val="A7A399"/>
                </a:solidFill>
                <a:latin typeface="Verdana" panose="020B0604030504040204" pitchFamily="34" charset="0"/>
              </a:rPr>
              <a:pPr eaLnBrk="1" hangingPunct="1"/>
              <a:t>29</a:t>
            </a:fld>
            <a:endParaRPr lang="en-US" altLang="ru-RU">
              <a:solidFill>
                <a:srgbClr val="A7A399"/>
              </a:solidFill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58527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E00C0980-C837-4AF5-B727-0AF2F74A3E85}" type="slidenum">
              <a:rPr lang="ru-RU" altLang="ru-RU">
                <a:solidFill>
                  <a:srgbClr val="A7A399"/>
                </a:solidFill>
                <a:latin typeface="Verdana" panose="020B0604030504040204" pitchFamily="34" charset="0"/>
              </a:rPr>
              <a:pPr eaLnBrk="1" hangingPunct="1"/>
              <a:t>3</a:t>
            </a:fld>
            <a:endParaRPr lang="ru-RU" altLang="ru-RU">
              <a:solidFill>
                <a:srgbClr val="A7A399"/>
              </a:solidFill>
              <a:latin typeface="Verdana" panose="020B0604030504040204" pitchFamily="34" charset="0"/>
            </a:endParaRP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503238" y="4983163"/>
            <a:ext cx="8183562" cy="1052512"/>
          </a:xfrm>
        </p:spPr>
        <p:txBody>
          <a:bodyPr/>
          <a:lstStyle/>
          <a:p>
            <a:pPr>
              <a:defRPr/>
            </a:pPr>
            <a:r>
              <a:rPr lang="ru-RU"/>
              <a:t>  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313" y="428625"/>
            <a:ext cx="8643937" cy="516255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 altLang="ru-RU" sz="2200" smtClean="0"/>
              <a:t>   Как правило, офисные пакеты содержит следующий набор компонентов: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sz="2200" smtClean="0"/>
              <a:t>   1. Текстовый процессор.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sz="2200" smtClean="0"/>
              <a:t>   2. Табличный процессор (электронные таблицы) — средство для обработки объёмных таблиц данных.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sz="2200" smtClean="0"/>
              <a:t>   В дополнение к этому, некоторые пакеты содержат ещё и следующие типы приложений: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sz="2200" smtClean="0"/>
              <a:t>   1. Создатель презентаций — позволяет создавать красочные и впечатляющие электронные презентации.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sz="2200" smtClean="0"/>
              <a:t>   2. Система управления базами данных — позволяет управлять базами данных.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sz="2200" smtClean="0"/>
              <a:t>   3. Графический редактор — позволяет редактировать графические файлы.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98C869A-B3DE-4C29-9A7D-423226F95380}" type="datetime1">
              <a:rPr lang="ru-RU"/>
              <a:pPr>
                <a:defRPr/>
              </a:pPr>
              <a:t>17.09.2019</a:t>
            </a:fld>
            <a:endParaRPr lang="en-US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Доцент С.Т. Касюк</a:t>
            </a:r>
            <a:endParaRPr 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062663" y="6111875"/>
            <a:ext cx="2286000" cy="365125"/>
          </a:xfrm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fld id="{EF427787-05DB-4194-87D0-2B608D1101E0}" type="slidenum">
              <a:rPr lang="ru-RU" altLang="ru-RU">
                <a:solidFill>
                  <a:srgbClr val="A7A399"/>
                </a:solidFill>
                <a:latin typeface="Verdana" panose="020B0604030504040204" pitchFamily="34" charset="0"/>
              </a:rPr>
              <a:pPr algn="l" eaLnBrk="1" hangingPunct="1"/>
              <a:t>30</a:t>
            </a:fld>
            <a:endParaRPr lang="ru-RU" altLang="ru-RU">
              <a:solidFill>
                <a:srgbClr val="A7A399"/>
              </a:solidFill>
              <a:latin typeface="Verdana" panose="020B0604030504040204" pitchFamily="34" charset="0"/>
            </a:endParaRPr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884238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ru-RU" altLang="ru-RU" sz="2400" smtClean="0">
                <a:solidFill>
                  <a:schemeClr val="tx1"/>
                </a:solidFill>
                <a:effectLst/>
              </a:rPr>
              <a:t>Параметры абзаца</a:t>
            </a:r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29600" cy="2671763"/>
          </a:xfrm>
        </p:spPr>
        <p:txBody>
          <a:bodyPr/>
          <a:lstStyle/>
          <a:p>
            <a:pPr indent="731838">
              <a:buFont typeface="Wingdings" panose="05000000000000000000" pitchFamily="2" charset="2"/>
              <a:buNone/>
            </a:pPr>
            <a:r>
              <a:rPr lang="ru-RU" altLang="ru-RU" sz="2000" smtClean="0"/>
              <a:t>Практическая работа с символьными шрифтами затруднена тем, что невозможно запомнить, за какой клавишей клавиатуры закреплен тот или иной символ. Для облегчения работы используют программу Таблица символов. Порядок действия рассмотрим на конкретном примере.</a:t>
            </a:r>
          </a:p>
          <a:p>
            <a:pPr indent="731838">
              <a:buFont typeface="Wingdings" panose="05000000000000000000" pitchFamily="2" charset="2"/>
              <a:buNone/>
            </a:pPr>
            <a:endParaRPr lang="ru-RU" altLang="ru-RU" smtClean="0"/>
          </a:p>
          <a:p>
            <a:pPr indent="731838">
              <a:buFont typeface="Wingdings" panose="05000000000000000000" pitchFamily="2" charset="2"/>
              <a:buNone/>
            </a:pPr>
            <a:endParaRPr lang="ru-RU" altLang="ru-RU" smtClean="0"/>
          </a:p>
        </p:txBody>
      </p:sp>
      <p:sp>
        <p:nvSpPr>
          <p:cNvPr id="27653" name="Text Box 5"/>
          <p:cNvSpPr txBox="1">
            <a:spLocks noChangeArrowheads="1"/>
          </p:cNvSpPr>
          <p:nvPr/>
        </p:nvSpPr>
        <p:spPr bwMode="auto">
          <a:xfrm>
            <a:off x="468313" y="4797425"/>
            <a:ext cx="7056437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49263" indent="-44926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/>
              <a:t>Допустим, что при наборе текста требуется вставить изображение флажка, имеющегося в шрифте </a:t>
            </a:r>
            <a:r>
              <a:rPr lang="en-US" altLang="ru-RU"/>
              <a:t>Wingdings</a:t>
            </a:r>
            <a:endParaRPr lang="ru-RU" altLang="ru-RU"/>
          </a:p>
        </p:txBody>
      </p:sp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468313" y="1484313"/>
            <a:ext cx="8351837" cy="4608512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7655" name="Text Box 7"/>
          <p:cNvSpPr txBox="1">
            <a:spLocks noChangeArrowheads="1"/>
          </p:cNvSpPr>
          <p:nvPr/>
        </p:nvSpPr>
        <p:spPr bwMode="auto">
          <a:xfrm>
            <a:off x="6011863" y="6221413"/>
            <a:ext cx="2881312" cy="376237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/>
              <a:t>Границы области текста</a:t>
            </a:r>
          </a:p>
        </p:txBody>
      </p:sp>
      <p:sp>
        <p:nvSpPr>
          <p:cNvPr id="27656" name="Text Box 8"/>
          <p:cNvSpPr txBox="1">
            <a:spLocks noChangeArrowheads="1"/>
          </p:cNvSpPr>
          <p:nvPr/>
        </p:nvSpPr>
        <p:spPr bwMode="auto">
          <a:xfrm>
            <a:off x="684213" y="5589588"/>
            <a:ext cx="1079500" cy="376237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/>
              <a:t>выступ</a:t>
            </a:r>
          </a:p>
        </p:txBody>
      </p:sp>
      <p:sp>
        <p:nvSpPr>
          <p:cNvPr id="27657" name="Text Box 9"/>
          <p:cNvSpPr txBox="1">
            <a:spLocks noChangeArrowheads="1"/>
          </p:cNvSpPr>
          <p:nvPr/>
        </p:nvSpPr>
        <p:spPr bwMode="auto">
          <a:xfrm>
            <a:off x="971550" y="1557338"/>
            <a:ext cx="3240088" cy="376237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/>
              <a:t>Отступ (первая строка)</a:t>
            </a:r>
          </a:p>
        </p:txBody>
      </p:sp>
      <p:sp>
        <p:nvSpPr>
          <p:cNvPr id="27658" name="Text Box 10"/>
          <p:cNvSpPr txBox="1">
            <a:spLocks noChangeArrowheads="1"/>
          </p:cNvSpPr>
          <p:nvPr/>
        </p:nvSpPr>
        <p:spPr bwMode="auto">
          <a:xfrm>
            <a:off x="611188" y="3929063"/>
            <a:ext cx="2016125" cy="650875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/>
              <a:t>Отступ абзаца слева</a:t>
            </a:r>
          </a:p>
        </p:txBody>
      </p:sp>
      <p:sp>
        <p:nvSpPr>
          <p:cNvPr id="27659" name="Text Box 11"/>
          <p:cNvSpPr txBox="1">
            <a:spLocks noChangeArrowheads="1"/>
          </p:cNvSpPr>
          <p:nvPr/>
        </p:nvSpPr>
        <p:spPr bwMode="auto">
          <a:xfrm>
            <a:off x="2643188" y="4143375"/>
            <a:ext cx="3024187" cy="376238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/>
              <a:t>Интервал перед абзацем</a:t>
            </a:r>
          </a:p>
        </p:txBody>
      </p:sp>
      <p:sp>
        <p:nvSpPr>
          <p:cNvPr id="27660" name="Text Box 12"/>
          <p:cNvSpPr txBox="1">
            <a:spLocks noChangeArrowheads="1"/>
          </p:cNvSpPr>
          <p:nvPr/>
        </p:nvSpPr>
        <p:spPr bwMode="auto">
          <a:xfrm>
            <a:off x="5619750" y="3857625"/>
            <a:ext cx="3024188" cy="376238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/>
              <a:t>Интервал после абзаца</a:t>
            </a:r>
          </a:p>
        </p:txBody>
      </p:sp>
      <p:sp>
        <p:nvSpPr>
          <p:cNvPr id="27661" name="Line 13"/>
          <p:cNvSpPr>
            <a:spLocks noChangeShapeType="1"/>
          </p:cNvSpPr>
          <p:nvPr/>
        </p:nvSpPr>
        <p:spPr bwMode="auto">
          <a:xfrm>
            <a:off x="7596188" y="3429000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7662" name="Line 14"/>
          <p:cNvSpPr>
            <a:spLocks noChangeShapeType="1"/>
          </p:cNvSpPr>
          <p:nvPr/>
        </p:nvSpPr>
        <p:spPr bwMode="auto">
          <a:xfrm flipV="1">
            <a:off x="4643438" y="4508500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7663" name="Line 15"/>
          <p:cNvSpPr>
            <a:spLocks noChangeShapeType="1"/>
          </p:cNvSpPr>
          <p:nvPr/>
        </p:nvSpPr>
        <p:spPr bwMode="auto">
          <a:xfrm>
            <a:off x="827088" y="2205038"/>
            <a:ext cx="0" cy="14398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7664" name="Line 16"/>
          <p:cNvSpPr>
            <a:spLocks noChangeShapeType="1"/>
          </p:cNvSpPr>
          <p:nvPr/>
        </p:nvSpPr>
        <p:spPr bwMode="auto">
          <a:xfrm>
            <a:off x="468313" y="3429000"/>
            <a:ext cx="3587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7665" name="Line 17"/>
          <p:cNvSpPr>
            <a:spLocks noChangeShapeType="1"/>
          </p:cNvSpPr>
          <p:nvPr/>
        </p:nvSpPr>
        <p:spPr bwMode="auto">
          <a:xfrm flipH="1" flipV="1">
            <a:off x="684213" y="5084763"/>
            <a:ext cx="215900" cy="649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7666" name="Line 18"/>
          <p:cNvSpPr>
            <a:spLocks noChangeShapeType="1"/>
          </p:cNvSpPr>
          <p:nvPr/>
        </p:nvSpPr>
        <p:spPr bwMode="auto">
          <a:xfrm>
            <a:off x="1258888" y="1844675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7667" name="Line 19"/>
          <p:cNvSpPr>
            <a:spLocks noChangeShapeType="1"/>
          </p:cNvSpPr>
          <p:nvPr/>
        </p:nvSpPr>
        <p:spPr bwMode="auto">
          <a:xfrm flipV="1">
            <a:off x="7091363" y="6092825"/>
            <a:ext cx="649287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7668" name="Line 20"/>
          <p:cNvSpPr>
            <a:spLocks noChangeShapeType="1"/>
          </p:cNvSpPr>
          <p:nvPr/>
        </p:nvSpPr>
        <p:spPr bwMode="auto">
          <a:xfrm flipH="1" flipV="1">
            <a:off x="611188" y="3500438"/>
            <a:ext cx="73025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7669" name="Line 21"/>
          <p:cNvSpPr>
            <a:spLocks noChangeShapeType="1"/>
          </p:cNvSpPr>
          <p:nvPr/>
        </p:nvSpPr>
        <p:spPr bwMode="auto">
          <a:xfrm flipV="1">
            <a:off x="8459788" y="1989138"/>
            <a:ext cx="0" cy="1511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7670" name="Line 22"/>
          <p:cNvSpPr>
            <a:spLocks noChangeShapeType="1"/>
          </p:cNvSpPr>
          <p:nvPr/>
        </p:nvSpPr>
        <p:spPr bwMode="auto">
          <a:xfrm>
            <a:off x="8459788" y="2276475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7671" name="Text Box 23"/>
          <p:cNvSpPr txBox="1">
            <a:spLocks noChangeArrowheads="1"/>
          </p:cNvSpPr>
          <p:nvPr/>
        </p:nvSpPr>
        <p:spPr bwMode="auto">
          <a:xfrm>
            <a:off x="6948488" y="908050"/>
            <a:ext cx="2016125" cy="650875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/>
              <a:t>Отступ абзаца справа</a:t>
            </a:r>
          </a:p>
        </p:txBody>
      </p:sp>
      <p:sp>
        <p:nvSpPr>
          <p:cNvPr id="27672" name="Line 24"/>
          <p:cNvSpPr>
            <a:spLocks noChangeShapeType="1"/>
          </p:cNvSpPr>
          <p:nvPr/>
        </p:nvSpPr>
        <p:spPr bwMode="auto">
          <a:xfrm>
            <a:off x="8101013" y="1196975"/>
            <a:ext cx="574675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6" name="Дата 2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F4E4965-236B-432F-ABB0-07E5F60C250F}" type="datetime1">
              <a:rPr lang="ru-RU"/>
              <a:pPr>
                <a:defRPr/>
              </a:pPr>
              <a:t>17.09.2019</a:t>
            </a:fld>
            <a:endParaRPr lang="en-US"/>
          </a:p>
        </p:txBody>
      </p:sp>
      <p:sp>
        <p:nvSpPr>
          <p:cNvPr id="27" name="Нижний колонтитул 2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Доцент С.Т. Касюк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133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062663" y="6111875"/>
            <a:ext cx="2286000" cy="365125"/>
          </a:xfrm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fld id="{9803B467-8027-4AAF-8D87-1D6F1058952C}" type="slidenum">
              <a:rPr lang="ru-RU" altLang="ru-RU">
                <a:solidFill>
                  <a:srgbClr val="A7A399"/>
                </a:solidFill>
                <a:latin typeface="Verdana" panose="020B0604030504040204" pitchFamily="34" charset="0"/>
              </a:rPr>
              <a:pPr algn="l" eaLnBrk="1" hangingPunct="1"/>
              <a:t>31</a:t>
            </a:fld>
            <a:endParaRPr lang="ru-RU" altLang="ru-RU">
              <a:solidFill>
                <a:srgbClr val="A7A399"/>
              </a:solidFill>
              <a:latin typeface="Verdana" panose="020B0604030504040204" pitchFamily="34" charset="0"/>
            </a:endParaRPr>
          </a:p>
        </p:txBody>
      </p:sp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>
          <a:xfrm>
            <a:off x="571500" y="357188"/>
            <a:ext cx="3714750" cy="57150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2400" dirty="0" smtClean="0">
                <a:solidFill>
                  <a:schemeClr val="tx1"/>
                </a:solidFill>
                <a:effectLst/>
                <a:latin typeface="+mn-lt"/>
              </a:rPr>
              <a:t>Выбор </a:t>
            </a:r>
            <a:r>
              <a:rPr lang="ru-RU" sz="2400" dirty="0">
                <a:solidFill>
                  <a:schemeClr val="tx1"/>
                </a:solidFill>
                <a:effectLst/>
                <a:latin typeface="+mn-lt"/>
              </a:rPr>
              <a:t>параметров </a:t>
            </a:r>
            <a:r>
              <a:rPr lang="ru-RU" sz="2400" dirty="0" smtClean="0">
                <a:solidFill>
                  <a:schemeClr val="tx1"/>
                </a:solidFill>
                <a:effectLst/>
                <a:latin typeface="+mn-lt"/>
              </a:rPr>
              <a:t>абзаца. </a:t>
            </a:r>
            <a:r>
              <a:rPr lang="ru-RU" sz="2400" b="0" dirty="0" smtClean="0">
                <a:solidFill>
                  <a:schemeClr val="tx1"/>
                </a:solidFill>
                <a:effectLst/>
                <a:latin typeface="+mn-lt"/>
              </a:rPr>
              <a:t>Запрет висячих строк. «Висячая» строка в типографской практике — концевая строка абзаца, расположенная в начале полосы или колонки, а также начальная строка абзаца, оказавшаяся в конце полосы колонки. </a:t>
            </a:r>
            <a:br>
              <a:rPr lang="ru-RU" sz="2400" b="0" dirty="0" smtClean="0">
                <a:solidFill>
                  <a:schemeClr val="tx1"/>
                </a:solidFill>
                <a:effectLst/>
                <a:latin typeface="+mn-lt"/>
              </a:rPr>
            </a:br>
            <a:endParaRPr lang="ru-RU" sz="2400" b="0" dirty="0">
              <a:solidFill>
                <a:schemeClr val="tx1"/>
              </a:solidFill>
              <a:effectLst/>
              <a:latin typeface="+mn-lt"/>
            </a:endParaRPr>
          </a:p>
        </p:txBody>
      </p:sp>
      <p:pic>
        <p:nvPicPr>
          <p:cNvPr id="28676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0550" y="500063"/>
            <a:ext cx="4314825" cy="519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Дата 9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6ED1085-003A-4E72-9356-052EEBD35730}" type="datetime1">
              <a:rPr lang="ru-RU"/>
              <a:pPr>
                <a:defRPr/>
              </a:pPr>
              <a:t>17.09.2019</a:t>
            </a:fld>
            <a:endParaRPr lang="en-US" dirty="0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Доцент С.Т. Касюк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395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062663" y="6111875"/>
            <a:ext cx="2286000" cy="365125"/>
          </a:xfrm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fld id="{AC798860-F08A-4847-B1AF-E594BF4F6952}" type="slidenum">
              <a:rPr lang="ru-RU" altLang="ru-RU">
                <a:solidFill>
                  <a:srgbClr val="A7A399"/>
                </a:solidFill>
                <a:latin typeface="Verdana" panose="020B0604030504040204" pitchFamily="34" charset="0"/>
              </a:rPr>
              <a:pPr algn="l" eaLnBrk="1" hangingPunct="1"/>
              <a:t>32</a:t>
            </a:fld>
            <a:endParaRPr lang="ru-RU" altLang="ru-RU">
              <a:solidFill>
                <a:srgbClr val="A7A399"/>
              </a:solidFill>
              <a:latin typeface="Verdana" panose="020B0604030504040204" pitchFamily="34" charset="0"/>
            </a:endParaRPr>
          </a:p>
        </p:txBody>
      </p:sp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63" y="357188"/>
            <a:ext cx="4000500" cy="57150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2400" b="0" dirty="0" smtClean="0">
                <a:solidFill>
                  <a:schemeClr val="tx1"/>
                </a:solidFill>
                <a:effectLst/>
              </a:rPr>
              <a:t>«Висячая»</a:t>
            </a:r>
            <a:r>
              <a:rPr lang="ru-RU" sz="2400" b="0" dirty="0" smtClean="0">
                <a:solidFill>
                  <a:schemeClr val="tx1"/>
                </a:solidFill>
                <a:effectLst/>
                <a:latin typeface="+mn-lt"/>
              </a:rPr>
              <a:t> строка, которая оторвана от своего абзаца и «висит» в </a:t>
            </a:r>
            <a:r>
              <a:rPr lang="ru-RU" sz="2400" b="0" dirty="0" err="1" smtClean="0">
                <a:solidFill>
                  <a:schemeClr val="tx1"/>
                </a:solidFill>
                <a:effectLst/>
                <a:latin typeface="+mn-lt"/>
              </a:rPr>
              <a:t>одиночес</a:t>
            </a:r>
            <a:r>
              <a:rPr lang="ru-RU" sz="2400" b="0" dirty="0" smtClean="0">
                <a:solidFill>
                  <a:schemeClr val="tx1"/>
                </a:solidFill>
                <a:effectLst/>
                <a:latin typeface="+mn-lt"/>
              </a:rPr>
              <a:t>-</a:t>
            </a:r>
            <a:br>
              <a:rPr lang="ru-RU" sz="2400" b="0" dirty="0" smtClean="0">
                <a:solidFill>
                  <a:schemeClr val="tx1"/>
                </a:solidFill>
                <a:effectLst/>
                <a:latin typeface="+mn-lt"/>
              </a:rPr>
            </a:br>
            <a:r>
              <a:rPr lang="ru-RU" sz="2400" b="0" dirty="0" err="1" smtClean="0">
                <a:solidFill>
                  <a:schemeClr val="tx1"/>
                </a:solidFill>
                <a:effectLst/>
                <a:latin typeface="+mn-lt"/>
              </a:rPr>
              <a:t>тве</a:t>
            </a:r>
            <a:r>
              <a:rPr lang="ru-RU" sz="2400" b="0" dirty="0" smtClean="0">
                <a:solidFill>
                  <a:schemeClr val="tx1"/>
                </a:solidFill>
                <a:effectLst/>
                <a:latin typeface="+mn-lt"/>
              </a:rPr>
              <a:t> на предыдущей </a:t>
            </a:r>
            <a:br>
              <a:rPr lang="ru-RU" sz="2400" b="0" dirty="0" smtClean="0">
                <a:solidFill>
                  <a:schemeClr val="tx1"/>
                </a:solidFill>
                <a:effectLst/>
                <a:latin typeface="+mn-lt"/>
              </a:rPr>
            </a:br>
            <a:r>
              <a:rPr lang="ru-RU" sz="2400" b="0" dirty="0" smtClean="0">
                <a:solidFill>
                  <a:schemeClr val="tx1"/>
                </a:solidFill>
                <a:effectLst/>
                <a:latin typeface="+mn-lt"/>
              </a:rPr>
              <a:t>или последующей странице.</a:t>
            </a:r>
            <a:br>
              <a:rPr lang="ru-RU" sz="2400" b="0" dirty="0" smtClean="0">
                <a:solidFill>
                  <a:schemeClr val="tx1"/>
                </a:solidFill>
                <a:effectLst/>
                <a:latin typeface="+mn-lt"/>
              </a:rPr>
            </a:br>
            <a:r>
              <a:rPr lang="ru-RU" sz="2400" b="0" dirty="0" smtClean="0">
                <a:solidFill>
                  <a:schemeClr val="tx1"/>
                </a:solidFill>
                <a:effectLst/>
                <a:latin typeface="+mn-lt"/>
              </a:rPr>
              <a:t>В справочной литературе различают «верхнюю висячую строку» (англ. </a:t>
            </a:r>
            <a:r>
              <a:rPr lang="ru-RU" sz="2400" b="0" dirty="0" err="1" smtClean="0">
                <a:solidFill>
                  <a:schemeClr val="tx1"/>
                </a:solidFill>
                <a:effectLst/>
                <a:latin typeface="+mn-lt"/>
              </a:rPr>
              <a:t>widow</a:t>
            </a:r>
            <a:r>
              <a:rPr lang="ru-RU" sz="2400" b="0" dirty="0" smtClean="0">
                <a:solidFill>
                  <a:schemeClr val="tx1"/>
                </a:solidFill>
                <a:effectLst/>
                <a:latin typeface="+mn-lt"/>
              </a:rPr>
              <a:t> — вдова) и «нижнюю висячую строку» (англ. </a:t>
            </a:r>
            <a:r>
              <a:rPr lang="ru-RU" sz="2400" b="0" dirty="0" err="1" smtClean="0">
                <a:solidFill>
                  <a:schemeClr val="tx1"/>
                </a:solidFill>
                <a:effectLst/>
                <a:latin typeface="+mn-lt"/>
              </a:rPr>
              <a:t>orphan</a:t>
            </a:r>
            <a:r>
              <a:rPr lang="ru-RU" sz="2400" b="0" dirty="0" smtClean="0">
                <a:solidFill>
                  <a:schemeClr val="tx1"/>
                </a:solidFill>
                <a:effectLst/>
                <a:latin typeface="+mn-lt"/>
              </a:rPr>
              <a:t> — сирота). </a:t>
            </a:r>
            <a:br>
              <a:rPr lang="ru-RU" sz="2400" b="0" dirty="0" smtClean="0">
                <a:solidFill>
                  <a:schemeClr val="tx1"/>
                </a:solidFill>
                <a:effectLst/>
                <a:latin typeface="+mn-lt"/>
              </a:rPr>
            </a:br>
            <a:endParaRPr lang="ru-RU" sz="2400" b="0" dirty="0"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10" name="Дата 9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6ED1085-003A-4E72-9356-052EEBD35730}" type="datetime1">
              <a:rPr lang="ru-RU"/>
              <a:pPr>
                <a:defRPr/>
              </a:pPr>
              <a:t>17.09.2019</a:t>
            </a:fld>
            <a:endParaRPr lang="en-US" dirty="0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Доцент С.Т. Касюк</a:t>
            </a:r>
            <a:endParaRPr lang="en-US"/>
          </a:p>
        </p:txBody>
      </p:sp>
      <p:pic>
        <p:nvPicPr>
          <p:cNvPr id="2970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0500" y="571500"/>
            <a:ext cx="4595813" cy="164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7913" y="2357438"/>
            <a:ext cx="3703637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9188" y="3357563"/>
            <a:ext cx="3662362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73020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Содержимое 2"/>
          <p:cNvSpPr>
            <a:spLocks noGrp="1"/>
          </p:cNvSpPr>
          <p:nvPr>
            <p:ph idx="1"/>
          </p:nvPr>
        </p:nvSpPr>
        <p:spPr>
          <a:xfrm>
            <a:off x="214313" y="530225"/>
            <a:ext cx="8472487" cy="4187825"/>
          </a:xfrm>
        </p:spPr>
        <p:txBody>
          <a:bodyPr/>
          <a:lstStyle/>
          <a:p>
            <a:pPr>
              <a:buFont typeface="Wingdings 2" panose="05020102010507070707" pitchFamily="18" charset="2"/>
              <a:buNone/>
            </a:pPr>
            <a:r>
              <a:rPr lang="ru-RU" altLang="ru-RU" sz="2400" smtClean="0"/>
              <a:t>  </a:t>
            </a:r>
            <a:r>
              <a:rPr lang="ru-RU" altLang="ru-RU" sz="2400" b="1" smtClean="0"/>
              <a:t>Формат элементов списка. </a:t>
            </a:r>
            <a:r>
              <a:rPr lang="ru-RU" altLang="ru-RU" sz="2400" smtClean="0"/>
              <a:t>Элемент списка является абзацем, к его символам применимы установки формата шрифта. </a:t>
            </a:r>
          </a:p>
          <a:p>
            <a:pPr>
              <a:buFont typeface="Wingdings 2" panose="05020102010507070707" pitchFamily="18" charset="2"/>
              <a:buNone/>
            </a:pPr>
            <a:r>
              <a:rPr lang="ru-RU" altLang="ru-RU" sz="2400" smtClean="0"/>
              <a:t>  Различают </a:t>
            </a:r>
            <a:r>
              <a:rPr lang="ru-RU" altLang="ru-RU" sz="2400" b="1" i="1" smtClean="0"/>
              <a:t>маркированные</a:t>
            </a:r>
            <a:r>
              <a:rPr lang="ru-RU" altLang="ru-RU" sz="2400" smtClean="0"/>
              <a:t>, </a:t>
            </a:r>
            <a:r>
              <a:rPr lang="ru-RU" altLang="ru-RU" sz="2400" b="1" i="1" smtClean="0"/>
              <a:t>нумерованные </a:t>
            </a:r>
            <a:r>
              <a:rPr lang="ru-RU" altLang="ru-RU" sz="2400" smtClean="0"/>
              <a:t>и </a:t>
            </a:r>
            <a:r>
              <a:rPr lang="ru-RU" altLang="ru-RU" sz="2400" b="1" i="1" smtClean="0"/>
              <a:t>многоуровневые списки</a:t>
            </a:r>
            <a:r>
              <a:rPr lang="ru-RU" altLang="ru-RU" sz="2400" smtClean="0"/>
              <a:t>.</a:t>
            </a:r>
          </a:p>
          <a:p>
            <a:pPr>
              <a:buFont typeface="Wingdings 2" panose="05020102010507070707" pitchFamily="18" charset="2"/>
              <a:buNone/>
            </a:pPr>
            <a:r>
              <a:rPr lang="ru-RU" altLang="ru-RU" sz="2400" smtClean="0"/>
              <a:t>  </a:t>
            </a:r>
          </a:p>
          <a:p>
            <a:pPr>
              <a:buFont typeface="Wingdings 2" panose="05020102010507070707" pitchFamily="18" charset="2"/>
              <a:buNone/>
            </a:pPr>
            <a:r>
              <a:rPr lang="ru-RU" altLang="ru-RU" sz="2400" smtClean="0"/>
              <a:t>  </a:t>
            </a:r>
            <a:r>
              <a:rPr lang="ru-RU" altLang="ru-RU" sz="2400" b="1" i="1" smtClean="0"/>
              <a:t>В маркированных списках</a:t>
            </a:r>
            <a:r>
              <a:rPr lang="ru-RU" altLang="ru-RU" sz="2400" i="1" smtClean="0"/>
              <a:t> </a:t>
            </a:r>
          </a:p>
          <a:p>
            <a:pPr>
              <a:buFont typeface="Wingdings 2" panose="05020102010507070707" pitchFamily="18" charset="2"/>
              <a:buNone/>
            </a:pPr>
            <a:r>
              <a:rPr lang="ru-RU" altLang="ru-RU" sz="2400" i="1" smtClean="0"/>
              <a:t>  </a:t>
            </a:r>
            <a:r>
              <a:rPr lang="en-US" altLang="ru-RU" sz="2400" smtClean="0"/>
              <a:t>MS Word </a:t>
            </a:r>
            <a:r>
              <a:rPr lang="ru-RU" altLang="ru-RU" sz="2400" smtClean="0"/>
              <a:t>можно выбрать </a:t>
            </a:r>
          </a:p>
          <a:p>
            <a:pPr>
              <a:buFont typeface="Wingdings 2" panose="05020102010507070707" pitchFamily="18" charset="2"/>
              <a:buNone/>
            </a:pPr>
            <a:r>
              <a:rPr lang="ru-RU" altLang="ru-RU" sz="2400" smtClean="0"/>
              <a:t>  символ знака маркера, </a:t>
            </a:r>
          </a:p>
          <a:p>
            <a:pPr>
              <a:buFont typeface="Wingdings 2" panose="05020102010507070707" pitchFamily="18" charset="2"/>
              <a:buNone/>
            </a:pPr>
            <a:r>
              <a:rPr lang="ru-RU" altLang="ru-RU" sz="2400" smtClean="0"/>
              <a:t>  изменить шрифт, выбрать </a:t>
            </a:r>
          </a:p>
          <a:p>
            <a:pPr>
              <a:buFont typeface="Wingdings 2" panose="05020102010507070707" pitchFamily="18" charset="2"/>
              <a:buNone/>
            </a:pPr>
            <a:r>
              <a:rPr lang="ru-RU" altLang="ru-RU" sz="2400" smtClean="0"/>
              <a:t>  рисунок в качестве маркера, </a:t>
            </a:r>
          </a:p>
          <a:p>
            <a:pPr>
              <a:buFont typeface="Wingdings 2" panose="05020102010507070707" pitchFamily="18" charset="2"/>
              <a:buNone/>
            </a:pPr>
            <a:r>
              <a:rPr lang="ru-RU" altLang="ru-RU" sz="2400" smtClean="0"/>
              <a:t>  настроить положение маркера (отступ от поля печатной страницы, табул-отступ).</a:t>
            </a:r>
          </a:p>
          <a:p>
            <a:pPr>
              <a:buFont typeface="Wingdings 2" panose="05020102010507070707" pitchFamily="18" charset="2"/>
              <a:buNone/>
            </a:pPr>
            <a:endParaRPr lang="ru-RU" altLang="ru-RU" sz="2400" smtClean="0"/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5F156E6-6B10-4E31-AE8E-8C430FD88A8E}" type="datetime1">
              <a:rPr lang="ru-RU"/>
              <a:pPr>
                <a:defRPr/>
              </a:pPr>
              <a:t>17.09.2019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Доцент С.Т. Касюк</a:t>
            </a: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ED9FF9E-ADA5-4489-820C-05F2AD5D2A0A}" type="slidenum">
              <a:rPr lang="en-US" altLang="ru-RU">
                <a:solidFill>
                  <a:srgbClr val="A7A399"/>
                </a:solidFill>
                <a:latin typeface="Verdana" panose="020B0604030504040204" pitchFamily="34" charset="0"/>
              </a:rPr>
              <a:pPr eaLnBrk="1" hangingPunct="1"/>
              <a:t>33</a:t>
            </a:fld>
            <a:endParaRPr lang="en-US" altLang="ru-RU">
              <a:solidFill>
                <a:srgbClr val="A7A399"/>
              </a:solidFill>
              <a:latin typeface="Verdana" panose="020B0604030504040204" pitchFamily="34" charset="0"/>
            </a:endParaRPr>
          </a:p>
        </p:txBody>
      </p:sp>
      <p:pic>
        <p:nvPicPr>
          <p:cNvPr id="307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3563" y="3000375"/>
            <a:ext cx="2962275" cy="169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7273917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Содержимое 2"/>
          <p:cNvSpPr>
            <a:spLocks noGrp="1"/>
          </p:cNvSpPr>
          <p:nvPr>
            <p:ph idx="1"/>
          </p:nvPr>
        </p:nvSpPr>
        <p:spPr>
          <a:xfrm>
            <a:off x="214313" y="500063"/>
            <a:ext cx="5568950" cy="4187825"/>
          </a:xfrm>
        </p:spPr>
        <p:txBody>
          <a:bodyPr/>
          <a:lstStyle/>
          <a:p>
            <a:pPr>
              <a:buFont typeface="Wingdings 2" panose="05020102010507070707" pitchFamily="18" charset="2"/>
              <a:buNone/>
            </a:pPr>
            <a:r>
              <a:rPr lang="ru-RU" altLang="ru-RU" sz="2400" smtClean="0"/>
              <a:t>  </a:t>
            </a:r>
            <a:r>
              <a:rPr lang="ru-RU" altLang="ru-RU" sz="2400" b="1" i="1" smtClean="0"/>
              <a:t>В нумерованных списках </a:t>
            </a:r>
            <a:r>
              <a:rPr lang="en-US" altLang="ru-RU" sz="2400" smtClean="0"/>
              <a:t>MS Word </a:t>
            </a:r>
            <a:r>
              <a:rPr lang="ru-RU" altLang="ru-RU" sz="2400" smtClean="0"/>
              <a:t>можно изменить шрифтовое оформление номера элемента (цифры и буквы разных алфавитов), указать начальное значение номера, изменить местоположение номера и элемента списка относительно границы текста.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1578E27-5D3A-4ED7-B6E8-E9C651F4B3C9}" type="datetime1">
              <a:rPr lang="ru-RU"/>
              <a:pPr>
                <a:defRPr/>
              </a:pPr>
              <a:t>17.09.2019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Доцент С.Т. Касюк</a:t>
            </a: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24B4A031-0847-488F-AC31-A46C54B9C7FF}" type="slidenum">
              <a:rPr lang="en-US" altLang="ru-RU">
                <a:solidFill>
                  <a:srgbClr val="A7A399"/>
                </a:solidFill>
                <a:latin typeface="Verdana" panose="020B0604030504040204" pitchFamily="34" charset="0"/>
              </a:rPr>
              <a:pPr eaLnBrk="1" hangingPunct="1"/>
              <a:t>34</a:t>
            </a:fld>
            <a:endParaRPr lang="en-US" altLang="ru-RU">
              <a:solidFill>
                <a:srgbClr val="A7A399"/>
              </a:solidFill>
              <a:latin typeface="Verdana" panose="020B0604030504040204" pitchFamily="34" charset="0"/>
            </a:endParaRPr>
          </a:p>
        </p:txBody>
      </p:sp>
      <p:pic>
        <p:nvPicPr>
          <p:cNvPr id="317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7875" y="642938"/>
            <a:ext cx="2638425" cy="340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8210040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Содержимое 2"/>
          <p:cNvSpPr>
            <a:spLocks noGrp="1"/>
          </p:cNvSpPr>
          <p:nvPr>
            <p:ph idx="1"/>
          </p:nvPr>
        </p:nvSpPr>
        <p:spPr>
          <a:xfrm>
            <a:off x="214313" y="500063"/>
            <a:ext cx="5357812" cy="4187825"/>
          </a:xfrm>
        </p:spPr>
        <p:txBody>
          <a:bodyPr/>
          <a:lstStyle/>
          <a:p>
            <a:pPr>
              <a:buFont typeface="Wingdings 2" panose="05020102010507070707" pitchFamily="18" charset="2"/>
              <a:buNone/>
            </a:pPr>
            <a:r>
              <a:rPr lang="ru-RU" altLang="ru-RU" sz="2400" smtClean="0"/>
              <a:t>  </a:t>
            </a:r>
            <a:r>
              <a:rPr lang="ru-RU" altLang="ru-RU" sz="2400" b="1" i="1" smtClean="0"/>
              <a:t>Многоуровневые списки </a:t>
            </a:r>
            <a:r>
              <a:rPr lang="ru-RU" altLang="ru-RU" sz="2400" smtClean="0"/>
              <a:t>отличаются тем, что элементы разных уровней оформляются по-разному. Элементы списка могут быть как маркированными, так и нумерованными, возможно сочетание того и другого в пределах одного многоуровневого списка. Максимальное число уровней иерархии — 9.</a:t>
            </a:r>
          </a:p>
          <a:p>
            <a:pPr>
              <a:buFont typeface="Wingdings 2" panose="05020102010507070707" pitchFamily="18" charset="2"/>
              <a:buNone/>
            </a:pPr>
            <a:r>
              <a:rPr lang="ru-RU" altLang="ru-RU" sz="2400" smtClean="0"/>
              <a:t>   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35FFBAC-9CA5-4A25-B0F3-5826FCBF1954}" type="datetime1">
              <a:rPr lang="ru-RU"/>
              <a:pPr>
                <a:defRPr/>
              </a:pPr>
              <a:t>17.09.2019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Доцент С.Т. Касюк</a:t>
            </a: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BCE974EF-A155-43F1-B2A6-C26F4EFA11E2}" type="slidenum">
              <a:rPr lang="en-US" altLang="ru-RU">
                <a:solidFill>
                  <a:srgbClr val="A7A399"/>
                </a:solidFill>
                <a:latin typeface="Verdana" panose="020B0604030504040204" pitchFamily="34" charset="0"/>
              </a:rPr>
              <a:pPr eaLnBrk="1" hangingPunct="1"/>
              <a:t>35</a:t>
            </a:fld>
            <a:endParaRPr lang="en-US" altLang="ru-RU">
              <a:solidFill>
                <a:srgbClr val="A7A399"/>
              </a:solidFill>
              <a:latin typeface="Verdana" panose="020B0604030504040204" pitchFamily="34" charset="0"/>
            </a:endParaRPr>
          </a:p>
        </p:txBody>
      </p:sp>
      <p:pic>
        <p:nvPicPr>
          <p:cNvPr id="32774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2125" y="642938"/>
            <a:ext cx="2952750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7807125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Содержимое 2"/>
          <p:cNvSpPr>
            <a:spLocks noGrp="1"/>
          </p:cNvSpPr>
          <p:nvPr>
            <p:ph idx="1"/>
          </p:nvPr>
        </p:nvSpPr>
        <p:spPr>
          <a:xfrm>
            <a:off x="285750" y="530225"/>
            <a:ext cx="5786438" cy="2255838"/>
          </a:xfrm>
        </p:spPr>
        <p:txBody>
          <a:bodyPr/>
          <a:lstStyle/>
          <a:p>
            <a:pPr>
              <a:buFont typeface="Wingdings 2" panose="05020102010507070707" pitchFamily="18" charset="2"/>
              <a:buNone/>
            </a:pPr>
            <a:r>
              <a:rPr lang="ru-RU" altLang="ru-RU" sz="2400" smtClean="0"/>
              <a:t>  </a:t>
            </a:r>
            <a:r>
              <a:rPr lang="ru-RU" altLang="ru-RU" sz="2400" b="1" smtClean="0"/>
              <a:t>Формат колонки текста. </a:t>
            </a:r>
            <a:r>
              <a:rPr lang="ru-RU" altLang="ru-RU" sz="2400" smtClean="0"/>
              <a:t>Колончатый текст может быть представлен несколькими способами:</a:t>
            </a:r>
            <a:br>
              <a:rPr lang="ru-RU" altLang="ru-RU" sz="2400" smtClean="0"/>
            </a:br>
            <a:r>
              <a:rPr lang="ru-RU" altLang="ru-RU" sz="2400" smtClean="0"/>
              <a:t>1) с помощью команды </a:t>
            </a:r>
            <a:r>
              <a:rPr lang="ru-RU" altLang="ru-RU" sz="2400" b="1" smtClean="0"/>
              <a:t>Параметры страниц</a:t>
            </a:r>
            <a:r>
              <a:rPr lang="ru-RU" altLang="ru-RU" sz="2400" smtClean="0"/>
              <a:t>, </a:t>
            </a:r>
            <a:r>
              <a:rPr lang="ru-RU" altLang="ru-RU" sz="2400" b="1" smtClean="0"/>
              <a:t>Колонки</a:t>
            </a:r>
            <a:r>
              <a:rPr lang="ru-RU" altLang="ru-RU" sz="2400" smtClean="0"/>
              <a:t>; </a:t>
            </a:r>
            <a:r>
              <a:rPr lang="ru-RU" altLang="ru-RU" sz="2400" b="1" smtClean="0"/>
              <a:t/>
            </a:r>
            <a:br>
              <a:rPr lang="ru-RU" altLang="ru-RU" sz="2400" b="1" smtClean="0"/>
            </a:br>
            <a:r>
              <a:rPr lang="ru-RU" altLang="ru-RU" sz="2400" b="1" smtClean="0"/>
              <a:t/>
            </a:r>
            <a:br>
              <a:rPr lang="ru-RU" altLang="ru-RU" sz="2400" b="1" smtClean="0"/>
            </a:br>
            <a:r>
              <a:rPr lang="ru-RU" altLang="ru-RU" sz="2400" smtClean="0"/>
              <a:t>2) с помощью </a:t>
            </a:r>
            <a:br>
              <a:rPr lang="ru-RU" altLang="ru-RU" sz="2400" smtClean="0"/>
            </a:br>
            <a:r>
              <a:rPr lang="ru-RU" altLang="ru-RU" sz="2400" smtClean="0"/>
              <a:t>клавиши </a:t>
            </a:r>
            <a:br>
              <a:rPr lang="ru-RU" altLang="ru-RU" sz="2400" smtClean="0"/>
            </a:br>
            <a:r>
              <a:rPr lang="ru-RU" altLang="ru-RU" sz="2400" smtClean="0"/>
              <a:t>табуляции </a:t>
            </a:r>
            <a:br>
              <a:rPr lang="ru-RU" altLang="ru-RU" sz="2400" smtClean="0"/>
            </a:br>
            <a:r>
              <a:rPr lang="ru-RU" altLang="ru-RU" sz="2400" smtClean="0"/>
              <a:t>при вводе </a:t>
            </a:r>
            <a:br>
              <a:rPr lang="ru-RU" altLang="ru-RU" sz="2400" smtClean="0"/>
            </a:br>
            <a:r>
              <a:rPr lang="ru-RU" altLang="ru-RU" sz="2400" smtClean="0"/>
              <a:t>данных.</a:t>
            </a:r>
          </a:p>
          <a:p>
            <a:pPr>
              <a:buFont typeface="Wingdings 2" panose="05020102010507070707" pitchFamily="18" charset="2"/>
              <a:buNone/>
            </a:pPr>
            <a:endParaRPr lang="ru-RU" altLang="ru-RU" sz="2400" smtClean="0"/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4C97DAE-0915-45CB-AC92-689097F42C01}" type="datetime1">
              <a:rPr lang="ru-RU"/>
              <a:pPr>
                <a:defRPr/>
              </a:pPr>
              <a:t>17.09.2019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Доцент С.Т. Касюк</a:t>
            </a: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20694C8-1927-4C65-8C1A-C0307E750DB0}" type="slidenum">
              <a:rPr lang="en-US" altLang="ru-RU">
                <a:solidFill>
                  <a:srgbClr val="A7A399"/>
                </a:solidFill>
                <a:latin typeface="Verdana" panose="020B0604030504040204" pitchFamily="34" charset="0"/>
              </a:rPr>
              <a:pPr eaLnBrk="1" hangingPunct="1"/>
              <a:t>36</a:t>
            </a:fld>
            <a:endParaRPr lang="en-US" altLang="ru-RU">
              <a:solidFill>
                <a:srgbClr val="A7A399"/>
              </a:solidFill>
              <a:latin typeface="Verdana" panose="020B0604030504040204" pitchFamily="34" charset="0"/>
            </a:endParaRPr>
          </a:p>
        </p:txBody>
      </p:sp>
      <p:pic>
        <p:nvPicPr>
          <p:cNvPr id="33798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0750" y="642938"/>
            <a:ext cx="2505075" cy="306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799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3313" y="3857625"/>
            <a:ext cx="4848225" cy="192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7464088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238" y="4983163"/>
            <a:ext cx="8183562" cy="1052512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4819" name="Содержимое 2"/>
          <p:cNvSpPr>
            <a:spLocks noGrp="1"/>
          </p:cNvSpPr>
          <p:nvPr>
            <p:ph idx="1"/>
          </p:nvPr>
        </p:nvSpPr>
        <p:spPr>
          <a:xfrm>
            <a:off x="503238" y="530225"/>
            <a:ext cx="4926012" cy="4187825"/>
          </a:xfrm>
        </p:spPr>
        <p:txBody>
          <a:bodyPr/>
          <a:lstStyle/>
          <a:p>
            <a:pPr>
              <a:buFont typeface="Wingdings 2" panose="05020102010507070707" pitchFamily="18" charset="2"/>
              <a:buNone/>
            </a:pPr>
            <a:r>
              <a:rPr lang="ru-RU" altLang="ru-RU" sz="2400" b="1" smtClean="0"/>
              <a:t>  Формат таблицы. </a:t>
            </a:r>
            <a:r>
              <a:rPr lang="ru-RU" altLang="ru-RU" sz="2400" smtClean="0"/>
              <a:t>Таблица </a:t>
            </a:r>
            <a:r>
              <a:rPr lang="en-US" altLang="ru-RU" sz="2400" smtClean="0"/>
              <a:t>Word </a:t>
            </a:r>
            <a:r>
              <a:rPr lang="ru-RU" altLang="ru-RU" sz="2400" smtClean="0"/>
              <a:t>состоит из ячеек, образованных на пересечении строк и столбцов. Формат таблицы задается командой</a:t>
            </a:r>
            <a:r>
              <a:rPr lang="ru-RU" altLang="ru-RU" sz="2400" b="1" smtClean="0"/>
              <a:t> Вставка, Таблицы, Таблица</a:t>
            </a:r>
            <a:r>
              <a:rPr lang="ru-RU" altLang="ru-RU" sz="2400" smtClean="0"/>
              <a:t>.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2C2DF47-2499-4ADC-8526-236B79454ED2}" type="datetime1">
              <a:rPr lang="ru-RU"/>
              <a:pPr>
                <a:defRPr/>
              </a:pPr>
              <a:t>17.09.2019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Доцент С.Т. Касюк</a:t>
            </a: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5A5C801C-91F2-4D2D-9BAA-804DA88AA260}" type="slidenum">
              <a:rPr lang="en-US" altLang="ru-RU">
                <a:solidFill>
                  <a:srgbClr val="A7A399"/>
                </a:solidFill>
                <a:latin typeface="Verdana" panose="020B0604030504040204" pitchFamily="34" charset="0"/>
              </a:rPr>
              <a:pPr eaLnBrk="1" hangingPunct="1"/>
              <a:t>37</a:t>
            </a:fld>
            <a:endParaRPr lang="en-US" altLang="ru-RU">
              <a:solidFill>
                <a:srgbClr val="A7A399"/>
              </a:solidFill>
              <a:latin typeface="Verdana" panose="020B0604030504040204" pitchFamily="34" charset="0"/>
            </a:endParaRPr>
          </a:p>
        </p:txBody>
      </p:sp>
      <p:pic>
        <p:nvPicPr>
          <p:cNvPr id="3482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9250" y="642938"/>
            <a:ext cx="3086100" cy="348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5685349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062663" y="6111875"/>
            <a:ext cx="2286000" cy="365125"/>
          </a:xfrm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fld id="{0ECE9F4E-14B7-4B33-A38A-593079EF179A}" type="slidenum">
              <a:rPr lang="ru-RU" altLang="ru-RU">
                <a:solidFill>
                  <a:srgbClr val="A7A399"/>
                </a:solidFill>
                <a:latin typeface="Verdana" panose="020B0604030504040204" pitchFamily="34" charset="0"/>
              </a:rPr>
              <a:pPr algn="l" eaLnBrk="1" hangingPunct="1"/>
              <a:t>38</a:t>
            </a:fld>
            <a:endParaRPr lang="ru-RU" altLang="ru-RU">
              <a:solidFill>
                <a:srgbClr val="A7A399"/>
              </a:solidFill>
              <a:latin typeface="Verdana" panose="020B0604030504040204" pitchFamily="34" charset="0"/>
            </a:endParaRP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71500"/>
            <a:ext cx="8229600" cy="5953125"/>
          </a:xfrm>
        </p:spPr>
        <p:txBody>
          <a:bodyPr/>
          <a:lstStyle/>
          <a:p>
            <a:pPr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ru-RU" altLang="ru-RU" sz="2400" b="1" i="1" smtClean="0"/>
              <a:t>Операции с таблицами:</a:t>
            </a:r>
          </a:p>
          <a:p>
            <a:pPr>
              <a:lnSpc>
                <a:spcPct val="80000"/>
              </a:lnSpc>
            </a:pPr>
            <a:r>
              <a:rPr lang="ru-RU" altLang="ru-RU" sz="2400" smtClean="0"/>
              <a:t>Объединить ячейки.</a:t>
            </a:r>
          </a:p>
          <a:p>
            <a:pPr>
              <a:lnSpc>
                <a:spcPct val="80000"/>
              </a:lnSpc>
            </a:pPr>
            <a:r>
              <a:rPr lang="ru-RU" altLang="ru-RU" sz="2400" smtClean="0"/>
              <a:t>Разбить таблицу.</a:t>
            </a:r>
          </a:p>
          <a:p>
            <a:pPr>
              <a:lnSpc>
                <a:spcPct val="80000"/>
              </a:lnSpc>
            </a:pPr>
            <a:r>
              <a:rPr lang="ru-RU" altLang="ru-RU" sz="2400" smtClean="0"/>
              <a:t>Удалить текст в ячейках.</a:t>
            </a:r>
          </a:p>
          <a:p>
            <a:pPr>
              <a:lnSpc>
                <a:spcPct val="80000"/>
              </a:lnSpc>
            </a:pPr>
            <a:r>
              <a:rPr lang="ru-RU" altLang="ru-RU" sz="2400" smtClean="0"/>
              <a:t>Удалить ячейку, строку, столбец, таблицу.</a:t>
            </a:r>
          </a:p>
          <a:p>
            <a:pPr>
              <a:lnSpc>
                <a:spcPct val="80000"/>
              </a:lnSpc>
            </a:pPr>
            <a:r>
              <a:rPr lang="ru-RU" altLang="ru-RU" sz="2400" smtClean="0"/>
              <a:t>Изменить ширину-высоту.</a:t>
            </a:r>
          </a:p>
        </p:txBody>
      </p:sp>
      <p:sp>
        <p:nvSpPr>
          <p:cNvPr id="6" name="Дата 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F44738B-7B31-4EBA-B72B-AC7F4E1FD433}" type="datetime1">
              <a:rPr lang="ru-RU"/>
              <a:pPr>
                <a:defRPr/>
              </a:pPr>
              <a:t>17.09.2019</a:t>
            </a:fld>
            <a:endParaRPr lang="en-US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Доцент С.Т. Касюк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992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Содержимое 2"/>
          <p:cNvSpPr>
            <a:spLocks noGrp="1"/>
          </p:cNvSpPr>
          <p:nvPr>
            <p:ph idx="1"/>
          </p:nvPr>
        </p:nvSpPr>
        <p:spPr>
          <a:xfrm>
            <a:off x="357188" y="315913"/>
            <a:ext cx="8329612" cy="3470275"/>
          </a:xfrm>
        </p:spPr>
        <p:txBody>
          <a:bodyPr/>
          <a:lstStyle/>
          <a:p>
            <a:pPr>
              <a:buFont typeface="Wingdings 2" panose="05020102010507070707" pitchFamily="18" charset="2"/>
              <a:buNone/>
            </a:pPr>
            <a:r>
              <a:rPr lang="ru-RU" altLang="ru-RU" sz="2400" b="1" smtClean="0"/>
              <a:t>Формат элементов таблицы:</a:t>
            </a:r>
            <a:endParaRPr lang="ru-RU" altLang="ru-RU" sz="2400" smtClean="0"/>
          </a:p>
          <a:p>
            <a:r>
              <a:rPr lang="ru-RU" altLang="ru-RU" sz="2400" b="1" i="1" smtClean="0"/>
              <a:t>Таблица</a:t>
            </a:r>
            <a:r>
              <a:rPr lang="ru-RU" altLang="ru-RU" sz="2400" smtClean="0"/>
              <a:t> — позволяет указать ширину таблицы в сантимет</a:t>
            </a:r>
            <a:r>
              <a:rPr lang="en-US" altLang="ru-RU" sz="2400" smtClean="0"/>
              <a:t>pax </a:t>
            </a:r>
            <a:r>
              <a:rPr lang="ru-RU" altLang="ru-RU" sz="2400" smtClean="0"/>
              <a:t>или процентах от ширины печатной страницы, ее выравнивание (слева, справа, по центру), обтекание текстом (если вокруг, то указываются границы), параметры полей для ячеек таблицы, использование графических элементов — заливка фона, рамок и пр.;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43447DB-073C-4992-947B-C33B0F4FEC85}" type="datetime1">
              <a:rPr lang="ru-RU" smtClean="0"/>
              <a:pPr>
                <a:defRPr/>
              </a:pPr>
              <a:t>17.09.2019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Доцент С.Т. Касюк</a:t>
            </a: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F87ED8B-D5CD-4801-8401-B3E1B57CB39F}" type="slidenum">
              <a:rPr lang="en-US" altLang="ru-RU">
                <a:solidFill>
                  <a:srgbClr val="A7A399"/>
                </a:solidFill>
                <a:latin typeface="Verdana" panose="020B0604030504040204" pitchFamily="34" charset="0"/>
              </a:rPr>
              <a:pPr eaLnBrk="1" hangingPunct="1"/>
              <a:t>39</a:t>
            </a:fld>
            <a:endParaRPr lang="en-US" altLang="ru-RU">
              <a:solidFill>
                <a:srgbClr val="A7A399"/>
              </a:solidFill>
              <a:latin typeface="Verdana" panose="020B0604030504040204" pitchFamily="34" charset="0"/>
            </a:endParaRPr>
          </a:p>
        </p:txBody>
      </p:sp>
      <p:pic>
        <p:nvPicPr>
          <p:cNvPr id="368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786188"/>
            <a:ext cx="10525125" cy="133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214938"/>
            <a:ext cx="12192000" cy="133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059845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AED9D3BC-FAF1-4FB0-AA6C-D4DE4E06C22F}" type="slidenum">
              <a:rPr lang="ru-RU" altLang="ru-RU">
                <a:solidFill>
                  <a:srgbClr val="A7A399"/>
                </a:solidFill>
                <a:latin typeface="Verdana" panose="020B0604030504040204" pitchFamily="34" charset="0"/>
              </a:rPr>
              <a:pPr eaLnBrk="1" hangingPunct="1"/>
              <a:t>4</a:t>
            </a:fld>
            <a:endParaRPr lang="ru-RU" altLang="ru-RU">
              <a:solidFill>
                <a:srgbClr val="A7A399"/>
              </a:solidFill>
              <a:latin typeface="Verdana" panose="020B0604030504040204" pitchFamily="34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3238" y="530225"/>
            <a:ext cx="8183562" cy="4187825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 altLang="ru-RU" sz="2400" smtClean="0"/>
              <a:t>Свободные офисные пакеты:</a:t>
            </a:r>
          </a:p>
          <a:p>
            <a:r>
              <a:rPr lang="ru-RU" altLang="ru-RU" sz="2400" smtClean="0"/>
              <a:t>OpenOffice.org — офисный пакет, сравнимый по возможностям и информационно совместимый с офисным пакетом Microsoft Office.</a:t>
            </a:r>
          </a:p>
          <a:p>
            <a:r>
              <a:rPr lang="ru-RU" altLang="ru-RU" sz="2400" smtClean="0"/>
              <a:t>KOffice — офисный пакет из состава оболочки KDE.</a:t>
            </a:r>
          </a:p>
          <a:p>
            <a:r>
              <a:rPr lang="ru-RU" altLang="ru-RU" sz="2400" smtClean="0"/>
              <a:t>GNOME Office — офисный пакет проекта GNOME.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9756CE7-2CD4-4984-BA58-E67E16E63832}" type="datetime1">
              <a:rPr lang="ru-RU"/>
              <a:pPr>
                <a:defRPr/>
              </a:pPr>
              <a:t>17.09.2019</a:t>
            </a:fld>
            <a:endParaRPr lang="en-US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Доцент С.Т. Касюк</a:t>
            </a:r>
            <a:endParaRPr lang="en-US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Содержимое 2"/>
          <p:cNvSpPr>
            <a:spLocks noGrp="1"/>
          </p:cNvSpPr>
          <p:nvPr>
            <p:ph idx="1"/>
          </p:nvPr>
        </p:nvSpPr>
        <p:spPr>
          <a:xfrm>
            <a:off x="503238" y="530225"/>
            <a:ext cx="8183562" cy="2041525"/>
          </a:xfrm>
        </p:spPr>
        <p:txBody>
          <a:bodyPr/>
          <a:lstStyle/>
          <a:p>
            <a:r>
              <a:rPr lang="ru-RU" altLang="ru-RU" sz="2400" b="1" i="1" smtClean="0"/>
              <a:t>Строка</a:t>
            </a:r>
            <a:r>
              <a:rPr lang="ru-RU" altLang="ru-RU" sz="2400" smtClean="0"/>
              <a:t> — задается высота всех или отдельных строк таблицы, возможность переноса строк внутри отдельной ячейки, 	на следующую страницу документа;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43447DB-073C-4992-947B-C33B0F4FEC85}" type="datetime1">
              <a:rPr lang="ru-RU" smtClean="0"/>
              <a:pPr>
                <a:defRPr/>
              </a:pPr>
              <a:t>17.09.2019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Доцент С.Т. Касюк</a:t>
            </a: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7C0BCF6D-F5E3-430C-A76C-7249FA62D328}" type="slidenum">
              <a:rPr lang="en-US" altLang="ru-RU">
                <a:solidFill>
                  <a:srgbClr val="A7A399"/>
                </a:solidFill>
                <a:latin typeface="Verdana" panose="020B0604030504040204" pitchFamily="34" charset="0"/>
              </a:rPr>
              <a:pPr eaLnBrk="1" hangingPunct="1"/>
              <a:t>40</a:t>
            </a:fld>
            <a:endParaRPr lang="en-US" altLang="ru-RU">
              <a:solidFill>
                <a:srgbClr val="A7A399"/>
              </a:solidFill>
              <a:latin typeface="Verdana" panose="020B0604030504040204" pitchFamily="34" charset="0"/>
            </a:endParaRPr>
          </a:p>
        </p:txBody>
      </p:sp>
      <p:sp>
        <p:nvSpPr>
          <p:cNvPr id="7" name="Дата 3"/>
          <p:cNvSpPr txBox="1">
            <a:spLocks/>
          </p:cNvSpPr>
          <p:nvPr/>
        </p:nvSpPr>
        <p:spPr>
          <a:xfrm>
            <a:off x="3776663" y="6111875"/>
            <a:ext cx="2286000" cy="365125"/>
          </a:xfrm>
          <a:prstGeom prst="rect">
            <a:avLst/>
          </a:prstGeom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343447DB-073C-4992-947B-C33B0F4FEC85}" type="datetime1">
              <a:rPr lang="ru-RU" sz="1000">
                <a:solidFill>
                  <a:schemeClr val="bg2">
                    <a:shade val="50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17.09.2019</a:t>
            </a:fld>
            <a:endParaRPr lang="en-US" sz="1000">
              <a:solidFill>
                <a:schemeClr val="bg2">
                  <a:shade val="50000"/>
                </a:schemeClr>
              </a:solidFill>
              <a:latin typeface="+mn-lt"/>
            </a:endParaRPr>
          </a:p>
        </p:txBody>
      </p:sp>
      <p:sp>
        <p:nvSpPr>
          <p:cNvPr id="8" name="Нижний колонтитул 4"/>
          <p:cNvSpPr txBox="1">
            <a:spLocks/>
          </p:cNvSpPr>
          <p:nvPr/>
        </p:nvSpPr>
        <p:spPr>
          <a:xfrm>
            <a:off x="6062663" y="6111875"/>
            <a:ext cx="2286000" cy="365125"/>
          </a:xfrm>
          <a:prstGeom prst="rect">
            <a:avLst/>
          </a:prstGeom>
        </p:spPr>
        <p:txBody>
          <a:bodyPr anchor="b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>
                <a:solidFill>
                  <a:schemeClr val="bg2">
                    <a:shade val="50000"/>
                  </a:schemeClr>
                </a:solidFill>
                <a:latin typeface="+mn-lt"/>
              </a:rPr>
              <a:t>Доцент С.Т. Касюк</a:t>
            </a:r>
            <a:endParaRPr lang="en-US" sz="1000">
              <a:solidFill>
                <a:schemeClr val="bg2">
                  <a:shade val="50000"/>
                </a:schemeClr>
              </a:solidFill>
              <a:latin typeface="+mn-lt"/>
            </a:endParaRPr>
          </a:p>
        </p:txBody>
      </p:sp>
      <p:sp>
        <p:nvSpPr>
          <p:cNvPr id="9" name="Номер слайда 5"/>
          <p:cNvSpPr txBox="1">
            <a:spLocks/>
          </p:cNvSpPr>
          <p:nvPr/>
        </p:nvSpPr>
        <p:spPr>
          <a:xfrm>
            <a:off x="8348663" y="6111875"/>
            <a:ext cx="457200" cy="365125"/>
          </a:xfrm>
          <a:prstGeom prst="rect">
            <a:avLst/>
          </a:prstGeom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25B8F891-164D-45D2-BB71-2C5A5B61048A}" type="slidenum">
              <a:rPr lang="en-US" altLang="ru-RU" sz="1000">
                <a:solidFill>
                  <a:srgbClr val="A7A399"/>
                </a:solidFill>
                <a:latin typeface="Verdana" panose="020B0604030504040204" pitchFamily="34" charset="0"/>
              </a:rPr>
              <a:pPr algn="r" eaLnBrk="1" hangingPunct="1"/>
              <a:t>40</a:t>
            </a:fld>
            <a:endParaRPr lang="en-US" altLang="ru-RU" sz="1000">
              <a:solidFill>
                <a:srgbClr val="A7A399"/>
              </a:solidFill>
              <a:latin typeface="Verdana" panose="020B0604030504040204" pitchFamily="34" charset="0"/>
            </a:endParaRPr>
          </a:p>
        </p:txBody>
      </p:sp>
      <p:pic>
        <p:nvPicPr>
          <p:cNvPr id="3789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71750"/>
            <a:ext cx="10525125" cy="133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8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000500"/>
            <a:ext cx="12192000" cy="133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2470185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Содержимое 2"/>
          <p:cNvSpPr>
            <a:spLocks noGrp="1"/>
          </p:cNvSpPr>
          <p:nvPr>
            <p:ph idx="1"/>
          </p:nvPr>
        </p:nvSpPr>
        <p:spPr>
          <a:xfrm>
            <a:off x="503238" y="530225"/>
            <a:ext cx="8183562" cy="4187825"/>
          </a:xfrm>
        </p:spPr>
        <p:txBody>
          <a:bodyPr/>
          <a:lstStyle/>
          <a:p>
            <a:r>
              <a:rPr lang="ru-RU" altLang="ru-RU" sz="2400" b="1" i="1" smtClean="0"/>
              <a:t>Столбец</a:t>
            </a:r>
            <a:r>
              <a:rPr lang="ru-RU" altLang="ru-RU" sz="2400" smtClean="0"/>
              <a:t> — задание ширины столбца таблицы;</a:t>
            </a:r>
          </a:p>
          <a:p>
            <a:r>
              <a:rPr lang="ru-RU" altLang="ru-RU" sz="2400" b="1" i="1" smtClean="0"/>
              <a:t>Ячейка </a:t>
            </a:r>
            <a:r>
              <a:rPr lang="ru-RU" altLang="ru-RU" sz="2400" smtClean="0"/>
              <a:t>— задание ширины ячейки, способа вертикального выравнивания текста в ячейке (сверху, по центру, снизу); параметры ячейки (отступы от границ ячейки, если они отличаются от общих установок; возможность переноса текста по словам внутри ячейки, изменения формата текста для вписывания в границы ячейки).</a:t>
            </a:r>
          </a:p>
          <a:p>
            <a:pPr>
              <a:buFont typeface="Wingdings 2" panose="05020102010507070707" pitchFamily="18" charset="2"/>
              <a:buNone/>
            </a:pPr>
            <a:endParaRPr lang="ru-RU" altLang="ru-RU" sz="2400" smtClean="0"/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43447DB-073C-4992-947B-C33B0F4FEC85}" type="datetime1">
              <a:rPr lang="ru-RU" smtClean="0"/>
              <a:pPr>
                <a:defRPr/>
              </a:pPr>
              <a:t>17.09.2019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Доцент С.Т. Касюк</a:t>
            </a: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7630CA51-A082-4D9A-A8BB-D06802FE0CC1}" type="slidenum">
              <a:rPr lang="en-US" altLang="ru-RU">
                <a:solidFill>
                  <a:srgbClr val="A7A399"/>
                </a:solidFill>
                <a:latin typeface="Verdana" panose="020B0604030504040204" pitchFamily="34" charset="0"/>
              </a:rPr>
              <a:pPr eaLnBrk="1" hangingPunct="1"/>
              <a:t>41</a:t>
            </a:fld>
            <a:endParaRPr lang="en-US" altLang="ru-RU">
              <a:solidFill>
                <a:srgbClr val="A7A399"/>
              </a:solidFill>
              <a:latin typeface="Verdana" panose="020B0604030504040204" pitchFamily="34" charset="0"/>
            </a:endParaRPr>
          </a:p>
        </p:txBody>
      </p:sp>
      <p:pic>
        <p:nvPicPr>
          <p:cNvPr id="389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000500"/>
            <a:ext cx="10525125" cy="133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286375"/>
            <a:ext cx="12192000" cy="133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475325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Содержимое 2"/>
          <p:cNvSpPr>
            <a:spLocks noGrp="1"/>
          </p:cNvSpPr>
          <p:nvPr>
            <p:ph idx="1"/>
          </p:nvPr>
        </p:nvSpPr>
        <p:spPr>
          <a:xfrm>
            <a:off x="285750" y="530225"/>
            <a:ext cx="8401050" cy="3613150"/>
          </a:xfrm>
        </p:spPr>
        <p:txBody>
          <a:bodyPr/>
          <a:lstStyle/>
          <a:p>
            <a:pPr>
              <a:buFont typeface="Wingdings 2" panose="05020102010507070707" pitchFamily="18" charset="2"/>
              <a:buNone/>
            </a:pPr>
            <a:r>
              <a:rPr lang="ru-RU" altLang="ru-RU" sz="2400" smtClean="0"/>
              <a:t>  </a:t>
            </a:r>
            <a:r>
              <a:rPr lang="ru-RU" altLang="ru-RU" sz="2400" b="1" smtClean="0"/>
              <a:t>Формат объекта</a:t>
            </a:r>
          </a:p>
          <a:p>
            <a:pPr>
              <a:buFont typeface="Wingdings 2" panose="05020102010507070707" pitchFamily="18" charset="2"/>
              <a:buNone/>
            </a:pPr>
            <a:r>
              <a:rPr lang="ru-RU" altLang="ru-RU" sz="2400" smtClean="0"/>
              <a:t>  Внешний вид объектов, вставляемых в текстовый документ, форматируется с помощью вкладки </a:t>
            </a:r>
            <a:r>
              <a:rPr lang="ru-RU" altLang="ru-RU" sz="2400" b="1" smtClean="0"/>
              <a:t>Формат</a:t>
            </a:r>
            <a:r>
              <a:rPr lang="ru-RU" altLang="ru-RU" sz="2400" smtClean="0"/>
              <a:t>, которая позволяет:</a:t>
            </a:r>
          </a:p>
          <a:p>
            <a:pPr>
              <a:buFont typeface="Wingdings 2" panose="05020102010507070707" pitchFamily="18" charset="2"/>
              <a:buNone/>
            </a:pPr>
            <a:r>
              <a:rPr lang="ru-RU" altLang="ru-RU" sz="2400" smtClean="0"/>
              <a:t>   </a:t>
            </a:r>
            <a:r>
              <a:rPr lang="ru-RU" altLang="ru-RU" sz="2400" b="1" i="1" smtClean="0"/>
              <a:t>Цвета и линии</a:t>
            </a:r>
            <a:r>
              <a:rPr lang="ru-RU" altLang="ru-RU" sz="2400" smtClean="0"/>
              <a:t> — обеспечивает выбор цвета и прозрачности заливки размера графического образа;</a:t>
            </a:r>
          </a:p>
          <a:p>
            <a:pPr>
              <a:buFont typeface="Wingdings 2" panose="05020102010507070707" pitchFamily="18" charset="2"/>
              <a:buNone/>
            </a:pPr>
            <a:r>
              <a:rPr lang="ru-RU" altLang="ru-RU" sz="2400" smtClean="0"/>
              <a:t>   </a:t>
            </a:r>
            <a:r>
              <a:rPr lang="ru-RU" altLang="ru-RU" sz="2400" b="1" i="1" smtClean="0"/>
              <a:t>Размер </a:t>
            </a:r>
            <a:r>
              <a:rPr lang="ru-RU" altLang="ru-RU" sz="2400" smtClean="0"/>
              <a:t>— задание размера и масштаба графического образа;</a:t>
            </a:r>
          </a:p>
          <a:p>
            <a:pPr>
              <a:buFont typeface="Wingdings 2" panose="05020102010507070707" pitchFamily="18" charset="2"/>
              <a:buNone/>
            </a:pPr>
            <a:r>
              <a:rPr lang="ru-RU" altLang="ru-RU" sz="2400" smtClean="0"/>
              <a:t>  </a:t>
            </a:r>
            <a:r>
              <a:rPr lang="ru-RU" altLang="ru-RU" sz="2400" i="1" smtClean="0"/>
              <a:t> </a:t>
            </a:r>
            <a:endParaRPr lang="ru-RU" altLang="ru-RU" smtClean="0"/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43447DB-073C-4992-947B-C33B0F4FEC85}" type="datetime1">
              <a:rPr lang="ru-RU" smtClean="0"/>
              <a:pPr>
                <a:defRPr/>
              </a:pPr>
              <a:t>17.09.2019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Доцент С.Т. Касюк</a:t>
            </a: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A3DAB9AA-CB6D-49E9-B3BA-217BF25A2C91}" type="slidenum">
              <a:rPr lang="en-US" altLang="ru-RU">
                <a:solidFill>
                  <a:srgbClr val="A7A399"/>
                </a:solidFill>
                <a:latin typeface="Verdana" panose="020B0604030504040204" pitchFamily="34" charset="0"/>
              </a:rPr>
              <a:pPr eaLnBrk="1" hangingPunct="1"/>
              <a:t>42</a:t>
            </a:fld>
            <a:endParaRPr lang="en-US" altLang="ru-RU">
              <a:solidFill>
                <a:srgbClr val="A7A399"/>
              </a:solidFill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155195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Содержимое 2"/>
          <p:cNvSpPr>
            <a:spLocks noGrp="1"/>
          </p:cNvSpPr>
          <p:nvPr>
            <p:ph idx="1"/>
          </p:nvPr>
        </p:nvSpPr>
        <p:spPr>
          <a:xfrm>
            <a:off x="285750" y="530225"/>
            <a:ext cx="8401050" cy="2470150"/>
          </a:xfrm>
        </p:spPr>
        <p:txBody>
          <a:bodyPr/>
          <a:lstStyle/>
          <a:p>
            <a:pPr>
              <a:buFont typeface="Wingdings 2" panose="05020102010507070707" pitchFamily="18" charset="2"/>
              <a:buNone/>
            </a:pPr>
            <a:r>
              <a:rPr lang="ru-RU" altLang="ru-RU" sz="2400" b="1" i="1" smtClean="0"/>
              <a:t>  Положение</a:t>
            </a:r>
            <a:r>
              <a:rPr lang="ru-RU" altLang="ru-RU" sz="2400" i="1" smtClean="0"/>
              <a:t> </a:t>
            </a:r>
            <a:r>
              <a:rPr lang="ru-RU" altLang="ru-RU" sz="2400" smtClean="0"/>
              <a:t>— формат обтекания графического образа (положение в тексте, обтекание графического образа текстом);</a:t>
            </a:r>
          </a:p>
          <a:p>
            <a:pPr>
              <a:buFont typeface="Wingdings 2" panose="05020102010507070707" pitchFamily="18" charset="2"/>
              <a:buNone/>
            </a:pPr>
            <a:r>
              <a:rPr lang="ru-RU" altLang="ru-RU" sz="2400" b="1" i="1" smtClean="0"/>
              <a:t>   Рисунок</a:t>
            </a:r>
            <a:r>
              <a:rPr lang="ru-RU" altLang="ru-RU" sz="2400" smtClean="0"/>
              <a:t> — обрезка графического образа, настройка яркости, цвета и контрастности изображения.</a:t>
            </a:r>
          </a:p>
          <a:p>
            <a:pPr>
              <a:buFont typeface="Wingdings 2" panose="05020102010507070707" pitchFamily="18" charset="2"/>
              <a:buNone/>
            </a:pPr>
            <a:endParaRPr lang="ru-RU" altLang="ru-RU" smtClean="0"/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43447DB-073C-4992-947B-C33B0F4FEC85}" type="datetime1">
              <a:rPr lang="ru-RU" smtClean="0"/>
              <a:pPr>
                <a:defRPr/>
              </a:pPr>
              <a:t>17.09.2019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Доцент С.Т. Касюк</a:t>
            </a: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A5A2FFBF-2449-4E37-8F92-D538E3C9C46A}" type="slidenum">
              <a:rPr lang="en-US" altLang="ru-RU">
                <a:solidFill>
                  <a:srgbClr val="A7A399"/>
                </a:solidFill>
                <a:latin typeface="Verdana" panose="020B0604030504040204" pitchFamily="34" charset="0"/>
              </a:rPr>
              <a:pPr eaLnBrk="1" hangingPunct="1"/>
              <a:t>43</a:t>
            </a:fld>
            <a:endParaRPr lang="en-US" altLang="ru-RU">
              <a:solidFill>
                <a:srgbClr val="A7A399"/>
              </a:solidFill>
              <a:latin typeface="Verdana" panose="020B0604030504040204" pitchFamily="34" charset="0"/>
            </a:endParaRPr>
          </a:p>
        </p:txBody>
      </p:sp>
      <p:pic>
        <p:nvPicPr>
          <p:cNvPr id="409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928938"/>
            <a:ext cx="12192000" cy="133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0" y="4357688"/>
            <a:ext cx="12192000" cy="133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603544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CDF18816-76CB-4D7F-85C6-50498A98A0E4}" type="slidenum">
              <a:rPr lang="ru-RU" altLang="ru-RU">
                <a:solidFill>
                  <a:srgbClr val="A7A399"/>
                </a:solidFill>
                <a:latin typeface="Verdana" panose="020B0604030504040204" pitchFamily="34" charset="0"/>
              </a:rPr>
              <a:pPr eaLnBrk="1" hangingPunct="1"/>
              <a:t>5</a:t>
            </a:fld>
            <a:endParaRPr lang="ru-RU" altLang="ru-RU">
              <a:solidFill>
                <a:srgbClr val="A7A399"/>
              </a:solidFill>
              <a:latin typeface="Verdana" panose="020B0604030504040204" pitchFamily="34" charset="0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50" y="357188"/>
            <a:ext cx="8429625" cy="4530725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 altLang="ru-RU" sz="2400" smtClean="0"/>
              <a:t>  Проприетарные* офисные пакеты:</a:t>
            </a:r>
          </a:p>
          <a:p>
            <a:r>
              <a:rPr lang="ru-RU" altLang="ru-RU" sz="2400" smtClean="0"/>
              <a:t>Ability Office — британский дешёвый офисный пакет.</a:t>
            </a:r>
          </a:p>
          <a:p>
            <a:r>
              <a:rPr lang="ru-RU" altLang="ru-RU" sz="2400" smtClean="0"/>
              <a:t>Corel WordPerfect Office.</a:t>
            </a:r>
          </a:p>
          <a:p>
            <a:r>
              <a:rPr lang="ru-RU" altLang="ru-RU" sz="2400" smtClean="0"/>
              <a:t>Lotus SmartSuite — офисный пакет корпорации IBM, информационно совместим с OpenOffice.org.</a:t>
            </a:r>
          </a:p>
          <a:p>
            <a:r>
              <a:rPr lang="ru-RU" altLang="ru-RU" sz="2400" smtClean="0"/>
              <a:t>Microsoft Office — один из наиболее известных офисных пакетов, на данный момент последней является Microsoft Office 2010.</a:t>
            </a:r>
          </a:p>
          <a:p>
            <a:r>
              <a:rPr lang="ru-RU" altLang="ru-RU" sz="2400" smtClean="0"/>
              <a:t>StarOffice — офисный пакет корпорации Sun, информационно совместим с OpenOffice.org.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sz="2400" smtClean="0"/>
              <a:t>   </a:t>
            </a:r>
            <a:r>
              <a:rPr lang="ru-RU" altLang="ru-RU" sz="1600" smtClean="0"/>
              <a:t>* Проприетарное ПО — коммерческое ПО, являющееся частной собственностью авторов или правообладателей и не удовлетворяющее критериям свободного ПО (отсутствует  открытый исходный кодом). </a:t>
            </a:r>
          </a:p>
        </p:txBody>
      </p:sp>
      <p:sp>
        <p:nvSpPr>
          <p:cNvPr id="10244" name="Line 5"/>
          <p:cNvSpPr>
            <a:spLocks noChangeShapeType="1"/>
          </p:cNvSpPr>
          <p:nvPr/>
        </p:nvSpPr>
        <p:spPr bwMode="auto">
          <a:xfrm>
            <a:off x="642938" y="5143500"/>
            <a:ext cx="2159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3E57429-E1D0-4AAE-9559-0C39632A4383}" type="datetime1">
              <a:rPr lang="ru-RU"/>
              <a:pPr>
                <a:defRPr/>
              </a:pPr>
              <a:t>17.09.2019</a:t>
            </a:fld>
            <a:endParaRPr lang="en-US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Доцент С.Т. Касюк</a:t>
            </a:r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22313" y="928688"/>
            <a:ext cx="7772400" cy="2720975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100" dirty="0" smtClean="0"/>
              <a:t>ГЛАВА 4. </a:t>
            </a:r>
            <a:br>
              <a:rPr lang="ru-RU" sz="3100" dirty="0" smtClean="0"/>
            </a:br>
            <a:r>
              <a:rPr lang="ru-RU" sz="3100" dirty="0" smtClean="0"/>
              <a:t>ТЕХНОЛОГИИ</a:t>
            </a:r>
            <a:br>
              <a:rPr lang="ru-RU" sz="3100" dirty="0" smtClean="0"/>
            </a:br>
            <a:r>
              <a:rPr lang="ru-RU" sz="3100" dirty="0" smtClean="0"/>
              <a:t> ОБРАБОТКИ ТЕКСТОВОЙ ИНФОРМАЦИИ</a:t>
            </a:r>
            <a:br>
              <a:rPr lang="ru-RU" sz="3100" dirty="0" smtClean="0"/>
            </a:br>
            <a:endParaRPr lang="ru-RU" sz="31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22313" y="3684588"/>
            <a:ext cx="7772400" cy="9144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2800" dirty="0" smtClean="0"/>
              <a:t>§4.2. Текстовые процессоры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75083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Содержимое 2"/>
          <p:cNvSpPr>
            <a:spLocks noGrp="1"/>
          </p:cNvSpPr>
          <p:nvPr>
            <p:ph idx="1"/>
          </p:nvPr>
        </p:nvSpPr>
        <p:spPr>
          <a:xfrm>
            <a:off x="503238" y="530225"/>
            <a:ext cx="8183562" cy="4187825"/>
          </a:xfrm>
        </p:spPr>
        <p:txBody>
          <a:bodyPr/>
          <a:lstStyle/>
          <a:p>
            <a:pPr>
              <a:buFont typeface="Wingdings 2" panose="05020102010507070707" pitchFamily="18" charset="2"/>
              <a:buNone/>
            </a:pPr>
            <a:r>
              <a:rPr lang="ru-RU" altLang="ru-RU" sz="2400" smtClean="0"/>
              <a:t>  </a:t>
            </a:r>
            <a:r>
              <a:rPr lang="ru-RU" altLang="ru-RU" sz="2400" b="1" i="1" smtClean="0"/>
              <a:t>Текстовый процессор </a:t>
            </a:r>
            <a:r>
              <a:rPr lang="ru-RU" altLang="ru-RU" sz="2400" smtClean="0"/>
              <a:t>— прикладное ПО, используемое для создания, просмотра и редактирования текстовых документов. </a:t>
            </a:r>
            <a:r>
              <a:rPr lang="ru-RU" altLang="ru-RU" sz="2400" i="1" smtClean="0"/>
              <a:t>Текстовый процессор</a:t>
            </a:r>
            <a:r>
              <a:rPr lang="ru-RU" altLang="ru-RU" sz="2400" b="1" i="1" smtClean="0"/>
              <a:t> </a:t>
            </a:r>
            <a:r>
              <a:rPr lang="ru-RU" altLang="ru-RU" sz="2400" smtClean="0"/>
              <a:t>включает в себя разнообразные возможности по оформлению документов и их форматированию (различные шрифты и стили), использует шаблоны для создания документов, обеспечивает поддержку различных ИТ для внедрения и связывания текстового документа с разнородными объектами (электронные таблицы, реляционные базы данных, графические объекты, мультимедиа, внешние приложения и т.п.).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3AA9BC2-E441-4B14-AAD1-8BFD3A1FE023}" type="datetime1">
              <a:rPr lang="ru-RU" smtClean="0"/>
              <a:pPr>
                <a:defRPr/>
              </a:pPr>
              <a:t>17.09.2019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Доцент С.Т. Касюк</a:t>
            </a: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6F4B81A6-A98D-4922-BBF0-8F63D3123659}" type="slidenum">
              <a:rPr lang="en-US" altLang="ru-RU">
                <a:solidFill>
                  <a:srgbClr val="A7A399"/>
                </a:solidFill>
                <a:latin typeface="Verdana" panose="020B0604030504040204" pitchFamily="34" charset="0"/>
              </a:rPr>
              <a:pPr eaLnBrk="1" hangingPunct="1"/>
              <a:t>7</a:t>
            </a:fld>
            <a:endParaRPr lang="en-US" altLang="ru-RU">
              <a:solidFill>
                <a:srgbClr val="A7A399"/>
              </a:solidFill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17770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Содержимое 2"/>
          <p:cNvSpPr>
            <a:spLocks noGrp="1"/>
          </p:cNvSpPr>
          <p:nvPr>
            <p:ph idx="1"/>
          </p:nvPr>
        </p:nvSpPr>
        <p:spPr>
          <a:xfrm>
            <a:off x="285750" y="530225"/>
            <a:ext cx="8401050" cy="4187825"/>
          </a:xfrm>
        </p:spPr>
        <p:txBody>
          <a:bodyPr/>
          <a:lstStyle/>
          <a:p>
            <a:pPr>
              <a:buFont typeface="Wingdings 2" panose="05020102010507070707" pitchFamily="18" charset="2"/>
              <a:buNone/>
            </a:pPr>
            <a:r>
              <a:rPr lang="ru-RU" altLang="ru-RU" sz="2400" smtClean="0"/>
              <a:t>  </a:t>
            </a:r>
            <a:r>
              <a:rPr lang="ru-RU" altLang="ru-RU" sz="2400" i="1" smtClean="0"/>
              <a:t>Текстовые процессоры </a:t>
            </a:r>
            <a:r>
              <a:rPr lang="ru-RU" altLang="ru-RU" sz="2400" smtClean="0"/>
              <a:t>имеют функциональность, позволяющую готовить большие по объему и сложные по содержанию и структуре построения текстовые документы к публикации в виде печатных копий или электронных ресурсов.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3AA9BC2-E441-4B14-AAD1-8BFD3A1FE023}" type="datetime1">
              <a:rPr lang="ru-RU" smtClean="0"/>
              <a:pPr>
                <a:defRPr/>
              </a:pPr>
              <a:t>17.09.2019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Доцент С.Т. Касюк</a:t>
            </a: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0FADA856-EDE9-4126-92AF-35CE4281DA00}" type="slidenum">
              <a:rPr lang="en-US" altLang="ru-RU">
                <a:solidFill>
                  <a:srgbClr val="A7A399"/>
                </a:solidFill>
                <a:latin typeface="Verdana" panose="020B0604030504040204" pitchFamily="34" charset="0"/>
              </a:rPr>
              <a:pPr eaLnBrk="1" hangingPunct="1"/>
              <a:t>8</a:t>
            </a:fld>
            <a:endParaRPr lang="en-US" altLang="ru-RU">
              <a:solidFill>
                <a:srgbClr val="A7A399"/>
              </a:solidFill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93762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Содержимое 2"/>
          <p:cNvSpPr>
            <a:spLocks noGrp="1"/>
          </p:cNvSpPr>
          <p:nvPr>
            <p:ph idx="1"/>
          </p:nvPr>
        </p:nvSpPr>
        <p:spPr>
          <a:xfrm>
            <a:off x="285750" y="530225"/>
            <a:ext cx="8358188" cy="4187825"/>
          </a:xfrm>
        </p:spPr>
        <p:txBody>
          <a:bodyPr/>
          <a:lstStyle/>
          <a:p>
            <a:pPr>
              <a:buFont typeface="Wingdings 2" panose="05020102010507070707" pitchFamily="18" charset="2"/>
              <a:buNone/>
            </a:pPr>
            <a:r>
              <a:rPr lang="ru-RU" altLang="ru-RU" sz="2400" smtClean="0"/>
              <a:t>  </a:t>
            </a:r>
            <a:r>
              <a:rPr lang="ru-RU" altLang="ru-RU" sz="2400" b="1" i="1" smtClean="0"/>
              <a:t>Текстовый процессор </a:t>
            </a:r>
            <a:r>
              <a:rPr lang="en-US" altLang="ru-RU" sz="2400" b="1" i="1" smtClean="0"/>
              <a:t>MS Word </a:t>
            </a:r>
            <a:r>
              <a:rPr lang="ru-RU" altLang="ru-RU" sz="2400" smtClean="0"/>
              <a:t>является лидером программных средств данного класса. Это объясняется прежде всего универсальностью использования (диапазон областей применения — от подготовки простейших текстов и исходных кодов программ до создания веб-сайтов или типографских макетов печатной продукции), локализацией пользовательского интерфейса.</a:t>
            </a:r>
          </a:p>
          <a:p>
            <a:pPr>
              <a:buFont typeface="Wingdings 2" panose="05020102010507070707" pitchFamily="18" charset="2"/>
              <a:buNone/>
            </a:pPr>
            <a:endParaRPr lang="ru-RU" altLang="ru-RU" sz="2400" smtClean="0"/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3AA9BC2-E441-4B14-AAD1-8BFD3A1FE023}" type="datetime1">
              <a:rPr lang="ru-RU" smtClean="0"/>
              <a:pPr>
                <a:defRPr/>
              </a:pPr>
              <a:t>17.09.2019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Доцент С.Т. Касюк</a:t>
            </a: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747AD534-C63E-40FE-A137-B00112753F93}" type="slidenum">
              <a:rPr lang="en-US" altLang="ru-RU">
                <a:solidFill>
                  <a:srgbClr val="A7A399"/>
                </a:solidFill>
                <a:latin typeface="Verdana" panose="020B0604030504040204" pitchFamily="34" charset="0"/>
              </a:rPr>
              <a:pPr eaLnBrk="1" hangingPunct="1"/>
              <a:t>9</a:t>
            </a:fld>
            <a:endParaRPr lang="en-US" altLang="ru-RU">
              <a:solidFill>
                <a:srgbClr val="A7A399"/>
              </a:solidFill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37395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268</TotalTime>
  <Words>2128</Words>
  <Application>Microsoft Office PowerPoint</Application>
  <PresentationFormat>Экран (4:3)</PresentationFormat>
  <Paragraphs>266</Paragraphs>
  <Slides>43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0</vt:i4>
      </vt:variant>
      <vt:variant>
        <vt:lpstr>Заголовки слайдов</vt:lpstr>
      </vt:variant>
      <vt:variant>
        <vt:i4>43</vt:i4>
      </vt:variant>
    </vt:vector>
  </HeadingPairs>
  <TitlesOfParts>
    <vt:vector size="49" baseType="lpstr">
      <vt:lpstr>Arial</vt:lpstr>
      <vt:lpstr>Verdana</vt:lpstr>
      <vt:lpstr>Wingdings 2</vt:lpstr>
      <vt:lpstr>Calibri</vt:lpstr>
      <vt:lpstr>Wingdings</vt:lpstr>
      <vt:lpstr>Aspect</vt:lpstr>
      <vt:lpstr>ГЛАВА 4.  ТЕХНОЛОГИИ  ОБРАБОТКИ ТЕКСТОВОЙ ИНФОРМАЦИИ </vt:lpstr>
      <vt:lpstr>Презентация PowerPoint</vt:lpstr>
      <vt:lpstr>  </vt:lpstr>
      <vt:lpstr>Презентация PowerPoint</vt:lpstr>
      <vt:lpstr>Презентация PowerPoint</vt:lpstr>
      <vt:lpstr>ГЛАВА 4.  ТЕХНОЛОГИИ  ОБРАБОТКИ ТЕКСТОВОЙ ИНФОРМАЦИИ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ГЛАВА 4.  ТЕХНОЛОГИИ  ОБРАБОТКИ ТЕКСТОВОЙ ИНФОРМАЦИИ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Параметры абзаца</vt:lpstr>
      <vt:lpstr>Выбор параметров абзаца. Запрет висячих строк. «Висячая» строка в типографской практике — концевая строка абзаца, расположенная в начале полосы или колонки, а также начальная строка абзаца, оказавшаяся в конце полосы колонки.  </vt:lpstr>
      <vt:lpstr>«Висячая» строка, которая оторвана от своего абзаца и «висит» в одиночес- тве на предыдущей  или последующей странице. В справочной литературе различают «верхнюю висячую строку» (англ. widow — вдова) и «нижнюю висячую строку» (англ. orphan — сирота).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Kasyk</dc:creator>
  <cp:lastModifiedBy>Евгений Тихонов</cp:lastModifiedBy>
  <cp:revision>72</cp:revision>
  <dcterms:created xsi:type="dcterms:W3CDTF">2010-09-06T13:20:15Z</dcterms:created>
  <dcterms:modified xsi:type="dcterms:W3CDTF">2019-09-17T16:33:06Z</dcterms:modified>
</cp:coreProperties>
</file>