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770" r:id="rId1"/>
  </p:sldMasterIdLst>
  <p:notesMasterIdLst>
    <p:notesMasterId r:id="rId51"/>
  </p:notesMasterIdLst>
  <p:handoutMasterIdLst>
    <p:handoutMasterId r:id="rId52"/>
  </p:handoutMasterIdLst>
  <p:sldIdLst>
    <p:sldId id="292" r:id="rId2"/>
    <p:sldId id="374" r:id="rId3"/>
    <p:sldId id="788" r:id="rId4"/>
    <p:sldId id="777" r:id="rId5"/>
    <p:sldId id="784" r:id="rId6"/>
    <p:sldId id="801" r:id="rId7"/>
    <p:sldId id="790" r:id="rId8"/>
    <p:sldId id="782" r:id="rId9"/>
    <p:sldId id="797" r:id="rId10"/>
    <p:sldId id="789" r:id="rId11"/>
    <p:sldId id="776" r:id="rId12"/>
    <p:sldId id="785" r:id="rId13"/>
    <p:sldId id="780" r:id="rId14"/>
    <p:sldId id="802" r:id="rId15"/>
    <p:sldId id="819" r:id="rId16"/>
    <p:sldId id="773" r:id="rId17"/>
    <p:sldId id="778" r:id="rId18"/>
    <p:sldId id="781" r:id="rId19"/>
    <p:sldId id="786" r:id="rId20"/>
    <p:sldId id="779" r:id="rId21"/>
    <p:sldId id="787" r:id="rId22"/>
    <p:sldId id="774" r:id="rId23"/>
    <p:sldId id="794" r:id="rId24"/>
    <p:sldId id="795" r:id="rId25"/>
    <p:sldId id="792" r:id="rId26"/>
    <p:sldId id="793" r:id="rId27"/>
    <p:sldId id="791" r:id="rId28"/>
    <p:sldId id="783" r:id="rId29"/>
    <p:sldId id="808" r:id="rId30"/>
    <p:sldId id="810" r:id="rId31"/>
    <p:sldId id="809" r:id="rId32"/>
    <p:sldId id="811" r:id="rId33"/>
    <p:sldId id="815" r:id="rId34"/>
    <p:sldId id="817" r:id="rId35"/>
    <p:sldId id="818" r:id="rId36"/>
    <p:sldId id="798" r:id="rId37"/>
    <p:sldId id="804" r:id="rId38"/>
    <p:sldId id="807" r:id="rId39"/>
    <p:sldId id="806" r:id="rId40"/>
    <p:sldId id="805" r:id="rId41"/>
    <p:sldId id="816" r:id="rId42"/>
    <p:sldId id="813" r:id="rId43"/>
    <p:sldId id="822" r:id="rId44"/>
    <p:sldId id="823" r:id="rId45"/>
    <p:sldId id="824" r:id="rId46"/>
    <p:sldId id="825" r:id="rId47"/>
    <p:sldId id="498" r:id="rId48"/>
    <p:sldId id="826" r:id="rId49"/>
    <p:sldId id="495" r:id="rId50"/>
  </p:sldIdLst>
  <p:sldSz cx="9144000" cy="6858000" type="screen4x3"/>
  <p:notesSz cx="9942513" cy="6815138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custDataLst>
    <p:tags r:id="rId5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7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47B7"/>
    <a:srgbClr val="1547B6"/>
    <a:srgbClr val="FFFF99"/>
    <a:srgbClr val="003399"/>
    <a:srgbClr val="993300"/>
    <a:srgbClr val="000099"/>
    <a:srgbClr val="0959B2"/>
    <a:srgbClr val="F8C301"/>
    <a:srgbClr val="CC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01" autoAdjust="0"/>
  </p:normalViewPr>
  <p:slideViewPr>
    <p:cSldViewPr showGuides="1">
      <p:cViewPr varScale="1">
        <p:scale>
          <a:sx n="89" d="100"/>
          <a:sy n="89" d="100"/>
        </p:scale>
        <p:origin x="-22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howGuides="1">
      <p:cViewPr varScale="1">
        <p:scale>
          <a:sx n="123" d="100"/>
          <a:sy n="123" d="100"/>
        </p:scale>
        <p:origin x="1638" y="108"/>
      </p:cViewPr>
      <p:guideLst>
        <p:guide orient="horz" pos="2147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72050" y="6410326"/>
            <a:ext cx="21193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AEB04FC8-ED15-4127-9AB7-A94C780658F7}" type="datetime8">
              <a:rPr lang="ru-RU"/>
              <a:pPr>
                <a:defRPr/>
              </a:pPr>
              <a:t>07.01.2021 12:39</a:t>
            </a:fld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82676" y="6359525"/>
            <a:ext cx="3889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7550151" y="6359525"/>
            <a:ext cx="1381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r>
              <a:rPr lang="ru-RU" altLang="ru-RU"/>
              <a:t>Стр. </a:t>
            </a:r>
            <a:fld id="{99928758-4F46-4BB8-87D0-608546AA7D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798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5187" cy="255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7" y="3236913"/>
            <a:ext cx="729456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9" y="1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73826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9" y="6473826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3A3332-FDB5-4BC3-8DB5-AE92543385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9622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80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7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56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76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34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40D3-B06D-4AB4-A85B-50212F1A987A}" type="datetime1">
              <a:rPr lang="ru-RU" smtClean="0"/>
              <a:pPr>
                <a:defRPr/>
              </a:pPr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89CE-F93A-404E-A6DB-E278FD98B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5184"/>
            <a:ext cx="4602863" cy="177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42409"/>
      </p:ext>
    </p:extLst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E533-804D-42C1-960A-58829F29D8C5}" type="datetime1">
              <a:rPr lang="ru-RU" smtClean="0"/>
              <a:pPr>
                <a:defRPr/>
              </a:pPr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3D29-10CF-450B-B7C6-EE9F6DFCCE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08892"/>
      </p:ext>
    </p:extLst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C51A-0E11-476D-95CB-D749B160769B}" type="datetime1">
              <a:rPr lang="ru-RU" smtClean="0"/>
              <a:pPr>
                <a:defRPr/>
              </a:pPr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07351-CBB4-45E7-A6F2-B957FB5BA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084295"/>
      </p:ext>
    </p:extLst>
  </p:cSld>
  <p:clrMapOvr>
    <a:masterClrMapping/>
  </p:clrMapOvr>
  <p:transition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73163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1219200" y="6248400"/>
            <a:ext cx="2819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365E51-4D49-425B-9A25-BF29158CF4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38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190501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1916113"/>
            <a:ext cx="3429000" cy="4114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81600" y="1916113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1880" y="6356350"/>
            <a:ext cx="951384" cy="365125"/>
          </a:xfrm>
          <a:ln/>
        </p:spPr>
        <p:txBody>
          <a:bodyPr/>
          <a:lstStyle>
            <a:lvl1pPr>
              <a:defRPr sz="1100"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58DD93BF-5D2C-4EEE-B110-1A7C89C4C75C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99992" y="6356350"/>
            <a:ext cx="3615680" cy="365125"/>
          </a:xfrm>
          <a:ln/>
        </p:spPr>
        <p:txBody>
          <a:bodyPr/>
          <a:lstStyle>
            <a:lvl1pPr>
              <a:defRPr sz="1100"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2C5BE45E-C9BB-4AE1-A083-5243A426338E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1424052"/>
      </p:ext>
    </p:extLst>
  </p:cSld>
  <p:clrMapOvr>
    <a:masterClrMapping/>
  </p:clrMapOvr>
  <p:transition spd="med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7559" y="6520259"/>
            <a:ext cx="1023392" cy="365125"/>
          </a:xfrm>
        </p:spPr>
        <p:txBody>
          <a:bodyPr/>
          <a:lstStyle>
            <a:lvl1pPr algn="r">
              <a:defRPr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87679" y="6520259"/>
            <a:ext cx="3543672" cy="365125"/>
          </a:xfrm>
        </p:spPr>
        <p:txBody>
          <a:bodyPr/>
          <a:lstStyle>
            <a:lvl1pPr>
              <a:defRPr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72" y="274638"/>
            <a:ext cx="800639" cy="951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233"/>
            <a:ext cx="3482824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12261"/>
      </p:ext>
    </p:extLst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FA7E-F34F-40A5-880F-6F25ABA38237}" type="datetime1">
              <a:rPr lang="ru-RU" smtClean="0"/>
              <a:pPr>
                <a:defRPr/>
              </a:pPr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375F-ED4C-4D03-8799-0C32D76C33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164614"/>
      </p:ext>
    </p:extLst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5331-8C46-4649-926B-B2D662C2B406}" type="datetime1">
              <a:rPr lang="ru-RU" smtClean="0"/>
              <a:pPr>
                <a:defRPr/>
              </a:pPr>
              <a:t>07.01.2021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F5E8-C54E-445A-B000-6A4FB1586B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913457"/>
      </p:ext>
    </p:extLst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E44D-7229-4064-ADAA-F07CA8E832DC}" type="datetime1">
              <a:rPr lang="ru-RU" smtClean="0"/>
              <a:pPr>
                <a:defRPr/>
              </a:pPr>
              <a:t>07.01.2021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A7CA-B78E-4D6F-AE25-9781E1DB17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315406"/>
      </p:ext>
    </p:extLst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23A4-58AA-4E16-B26A-2C07981CF83A}" type="datetime1">
              <a:rPr lang="ru-RU" smtClean="0"/>
              <a:pPr>
                <a:defRPr/>
              </a:pPr>
              <a:t>07.01.2021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DFF5-3B88-4BAB-94B3-0198DC272E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584117"/>
      </p:ext>
    </p:extLst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25A8-13F6-4827-BB2C-D440DA7202F3}" type="datetime1">
              <a:rPr lang="ru-RU" smtClean="0"/>
              <a:pPr>
                <a:defRPr/>
              </a:pPr>
              <a:t>07.01.2021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222F-EF81-4B23-B631-32788856FB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138408"/>
      </p:ext>
    </p:extLst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277D-05CC-4FAE-B311-6B750A258AEA}" type="datetime1">
              <a:rPr lang="ru-RU" smtClean="0"/>
              <a:pPr>
                <a:defRPr/>
              </a:pPr>
              <a:t>07.01.2021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2FC5-3127-4F8F-8193-2A3DC59460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618341"/>
      </p:ext>
    </p:extLst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8115F-475C-4941-80CC-5C6BF2374D46}" type="datetime1">
              <a:rPr lang="ru-RU" smtClean="0"/>
              <a:pPr>
                <a:defRPr/>
              </a:pPr>
              <a:t>07.01.2021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C44B-3B13-4ECE-9958-DF9B583E4E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730190"/>
      </p:ext>
    </p:extLst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274638"/>
            <a:ext cx="7430783" cy="10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92276"/>
            <a:ext cx="8229600" cy="456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91880" y="6520259"/>
            <a:ext cx="1023392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eaLnBrk="1" hangingPunct="1">
              <a:defRPr sz="1100">
                <a:solidFill>
                  <a:srgbClr val="1547B7"/>
                </a:solidFill>
                <a:latin typeface="Arial" charset="0"/>
              </a:defRPr>
            </a:lvl1pPr>
          </a:lstStyle>
          <a:p>
            <a:pPr>
              <a:defRPr/>
            </a:pPr>
            <a:fld id="{68827B23-F1DA-4F01-8D46-8C7C9C9E3874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0" y="6520259"/>
            <a:ext cx="3543672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eaLnBrk="1" hangingPunct="1">
              <a:defRPr sz="1100" smtClean="0">
                <a:solidFill>
                  <a:srgbClr val="1547B7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dirty="0" smtClean="0"/>
              <a:t>Методология воспитания: воспитание Человека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520259"/>
            <a:ext cx="514400" cy="365125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1547B7"/>
                </a:solidFill>
              </a:defRPr>
            </a:lvl1pPr>
          </a:lstStyle>
          <a:p>
            <a:pPr>
              <a:defRPr/>
            </a:pPr>
            <a:fld id="{02786723-4739-4497-A3C3-7BA6394FF4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71" r:id="rId12"/>
    <p:sldLayoutId id="2147484172" r:id="rId13"/>
  </p:sldLayoutIdLst>
  <p:transition>
    <p:cover dir="lu"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udentlibrary.ru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178896" cy="106613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/>
              <a:t>ВОЛГОГРАДСКИЙ ГОСУДАРСТВЕННЫЙ МЕДИЦИНСКИЙ УНИВЕРСИТЕТ</a:t>
            </a:r>
            <a:br>
              <a:rPr lang="ru-RU" sz="1600" dirty="0"/>
            </a:br>
            <a:r>
              <a:rPr lang="ru-RU" sz="1600" dirty="0">
                <a:ea typeface="Calibri" pitchFamily="34" charset="0"/>
                <a:cs typeface="Times New Roman" pitchFamily="18" charset="0"/>
              </a:rPr>
              <a:t>КАФЕДРА</a:t>
            </a:r>
            <a:r>
              <a:rPr lang="ru-RU" sz="1600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МЕДИКО-СОЦИАЛЬНЫХ  ТЕХНОЛОГИЙ С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КУРСОМ ПЕДАГОГИКИ И ОБРАЗОВАТЕЛЬНЫХ ТЕХНОЛОГИЙ</a:t>
            </a:r>
            <a:r>
              <a:rPr lang="ru-RU" sz="1600" dirty="0"/>
              <a:t> </a:t>
            </a:r>
            <a:r>
              <a:rPr lang="ru-RU" sz="1600" dirty="0" smtClean="0"/>
              <a:t>ДПО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Лекция </a:t>
            </a:r>
            <a:r>
              <a:rPr lang="ru-RU" sz="2800" b="1" dirty="0" smtClean="0">
                <a:solidFill>
                  <a:srgbClr val="7030A0"/>
                </a:solidFill>
              </a:rPr>
              <a:t>28</a:t>
            </a:r>
            <a:endParaRPr lang="ru-RU" sz="2800" b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по «Теории социальной работы»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 для студентов </a:t>
            </a:r>
            <a:r>
              <a:rPr lang="ru-RU" sz="2800" b="1" dirty="0" smtClean="0">
                <a:solidFill>
                  <a:srgbClr val="7030A0"/>
                </a:solidFill>
              </a:rPr>
              <a:t>2 курса отделения</a:t>
            </a:r>
            <a:endParaRPr lang="ru-RU" sz="2800" b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«Социальная работа»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1547B6"/>
                </a:solidFill>
              </a:rPr>
              <a:t>Социальная политика государства и ее связь с социальной работой</a:t>
            </a:r>
            <a:endParaRPr lang="ru-RU" sz="3600" dirty="0">
              <a:solidFill>
                <a:srgbClr val="1547B6"/>
              </a:solidFill>
            </a:endParaRPr>
          </a:p>
          <a:p>
            <a:pPr marL="0" indent="0" algn="just">
              <a:buNone/>
            </a:pPr>
            <a:endParaRPr lang="ru-RU" altLang="ru-RU" sz="3600" dirty="0" smtClean="0">
              <a:solidFill>
                <a:srgbClr val="1547B6"/>
              </a:solidFill>
            </a:endParaRPr>
          </a:p>
          <a:p>
            <a:pPr marL="0" indent="0" algn="r"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Д.пед.н</a:t>
            </a:r>
            <a:r>
              <a:rPr lang="ru-RU" altLang="ru-RU" sz="2400" dirty="0" smtClean="0">
                <a:solidFill>
                  <a:srgbClr val="002060"/>
                </a:solidFill>
              </a:rPr>
              <a:t>. А.И. </a:t>
            </a:r>
            <a:r>
              <a:rPr lang="ru-RU" altLang="ru-RU" sz="2400" dirty="0" err="1" smtClean="0">
                <a:solidFill>
                  <a:srgbClr val="002060"/>
                </a:solidFill>
              </a:rPr>
              <a:t>Артюхина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1547B6"/>
                </a:solidFill>
              </a:rPr>
              <a:t>       Волгоград 2021</a:t>
            </a:r>
            <a:endParaRPr lang="ru-RU" sz="2800" b="1" dirty="0">
              <a:solidFill>
                <a:srgbClr val="1547B6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" name="Рисунок 1" descr="Описание: 4215-logotip_volgg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6"/>
            <a:ext cx="1783879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0a2ae59b0b7e5ee1c62e80d684812acc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18558" y="-5680"/>
            <a:ext cx="1800225" cy="20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296613"/>
              </p:ext>
            </p:extLst>
          </p:nvPr>
        </p:nvGraphicFramePr>
        <p:xfrm>
          <a:off x="7880350" y="6918325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Презентация" r:id="rId7" imgW="4572000" imgH="3429000" progId="PowerPoint.Show.12">
                  <p:embed/>
                </p:oleObj>
              </mc:Choice>
              <mc:Fallback>
                <p:oleObj name="Презентация" r:id="rId7" imgW="4572000" imgH="34290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80350" y="6918325"/>
                        <a:ext cx="4572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196652"/>
      </p:ext>
    </p:extLst>
  </p:cSld>
  <p:clrMapOvr>
    <a:masterClrMapping/>
  </p:clrMapOvr>
  <p:transition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21506" name="Picture 2" descr="http://online-studies.ru/wp-content/uploads/2013/06/060513_2020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560840" cy="58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39527"/>
      </p:ext>
    </p:extLst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4098" name="Picture 2" descr="http://usnayka.ru/image/585e0e47ab9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99571"/>
      </p:ext>
    </p:extLst>
  </p:cSld>
  <p:clrMapOvr>
    <a:masterClrMapping/>
  </p:clrMapOvr>
  <p:transition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16386" name="Picture 2" descr="http://images.myshared.ru/4/135474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" y="0"/>
            <a:ext cx="9136015" cy="68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0164"/>
      </p:ext>
    </p:extLst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9218" name="Picture 2" descr="http://bigslide.ru/images/21/20736/960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983214"/>
      </p:ext>
    </p:extLst>
  </p:cSld>
  <p:clrMapOvr>
    <a:masterClrMapping/>
  </p:clrMapOvr>
  <p:transition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32770" name="Picture 2" descr="http://cf.ppt-online.org/files/slide/f/fED83FGorYXc20mtqzlJCWB41UZTMALOaQsi7b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02869"/>
      </p:ext>
    </p:extLst>
  </p:cSld>
  <p:clrMapOvr>
    <a:masterClrMapping/>
  </p:clrMapOvr>
  <p:transition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53250" name="Picture 2" descr="http://fs1.ppt4web.ru/images/287/59375/640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83733"/>
      </p:ext>
    </p:extLst>
  </p:cSld>
  <p:clrMapOvr>
    <a:masterClrMapping/>
  </p:clrMapOvr>
  <p:transition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3074" name="Picture 2" descr="http://www.eurasia-allnews.ru/media/k2/items/cache/3a4499a4c30d6f082d254099c90f2c24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65404"/>
      </p:ext>
    </p:extLst>
  </p:cSld>
  <p:clrMapOvr>
    <a:masterClrMapping/>
  </p:clrMapOvr>
  <p:transition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7170" name="Picture 2" descr="http://freeppt4u.com/u/storage/ppt_7526/96c3-1389679262-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53457"/>
      </p:ext>
    </p:extLst>
  </p:cSld>
  <p:clrMapOvr>
    <a:masterClrMapping/>
  </p:clrMapOvr>
  <p:transition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11266" name="Picture 2" descr="http://uslide.ru/images/1/7680/960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53580"/>
      </p:ext>
    </p:extLst>
  </p:cSld>
  <p:clrMapOvr>
    <a:masterClrMapping/>
  </p:clrMapOvr>
  <p:transition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18434" name="Picture 2" descr="http://900igr.net/datas/obschestvoznanie/Sotsialnaja-politika-RF/0003-003-Osnovopolagajuschie-printsipy-sotsialnoj-politiki-gosudars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18352"/>
      </p:ext>
    </p:extLst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7" name="Picture 49" descr="arrow_metal0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69" y="1886931"/>
            <a:ext cx="254317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94"/>
          <p:cNvGrpSpPr>
            <a:grpSpLocks/>
          </p:cNvGrpSpPr>
          <p:nvPr/>
        </p:nvGrpSpPr>
        <p:grpSpPr bwMode="auto">
          <a:xfrm flipV="1">
            <a:off x="3725330" y="4212931"/>
            <a:ext cx="755402" cy="606375"/>
            <a:chOff x="2543" y="1006"/>
            <a:chExt cx="416" cy="416"/>
          </a:xfrm>
        </p:grpSpPr>
        <p:sp>
          <p:nvSpPr>
            <p:cNvPr id="10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3" name="Picture 54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15" name="Picture 56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5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3727095" y="3045371"/>
            <a:ext cx="794151" cy="632020"/>
            <a:chOff x="3071" y="1006"/>
            <a:chExt cx="416" cy="416"/>
          </a:xfrm>
        </p:grpSpPr>
        <p:sp>
          <p:nvSpPr>
            <p:cNvPr id="1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20" name="Picture 64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2" name="Picture 66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8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94"/>
          <p:cNvGrpSpPr>
            <a:grpSpLocks/>
          </p:cNvGrpSpPr>
          <p:nvPr/>
        </p:nvGrpSpPr>
        <p:grpSpPr bwMode="auto">
          <a:xfrm flipV="1">
            <a:off x="3737948" y="1980029"/>
            <a:ext cx="755402" cy="606375"/>
            <a:chOff x="2543" y="1006"/>
            <a:chExt cx="416" cy="416"/>
          </a:xfrm>
        </p:grpSpPr>
        <p:sp>
          <p:nvSpPr>
            <p:cNvPr id="24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27" name="Picture 54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9" name="Picture 56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" name="Picture 5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93"/>
          <p:cNvGrpSpPr>
            <a:grpSpLocks/>
          </p:cNvGrpSpPr>
          <p:nvPr/>
        </p:nvGrpSpPr>
        <p:grpSpPr bwMode="auto">
          <a:xfrm>
            <a:off x="3649265" y="5394286"/>
            <a:ext cx="794151" cy="632020"/>
            <a:chOff x="3071" y="1006"/>
            <a:chExt cx="416" cy="416"/>
          </a:xfrm>
        </p:grpSpPr>
        <p:sp>
          <p:nvSpPr>
            <p:cNvPr id="31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34" name="Picture 64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36" name="Picture 66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8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88467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64" y="18215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Сущность и принципы социальной политики. </a:t>
            </a:r>
            <a:r>
              <a:rPr lang="ru-RU" dirty="0" smtClean="0"/>
              <a:t>Объект </a:t>
            </a:r>
            <a:r>
              <a:rPr lang="ru-RU" dirty="0"/>
              <a:t>и субъекты и социальной политики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48060" y="3866512"/>
            <a:ext cx="456740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Основные направления социальной </a:t>
            </a:r>
            <a:endParaRPr lang="ru-RU" dirty="0" smtClean="0"/>
          </a:p>
          <a:p>
            <a:r>
              <a:rPr lang="ru-RU" dirty="0" smtClean="0"/>
              <a:t>политики </a:t>
            </a:r>
            <a:r>
              <a:rPr lang="ru-RU" dirty="0"/>
              <a:t>в области социальной </a:t>
            </a:r>
            <a:r>
              <a:rPr lang="ru-RU" dirty="0" smtClean="0"/>
              <a:t>защиты</a:t>
            </a:r>
          </a:p>
          <a:p>
            <a:r>
              <a:rPr lang="ru-RU" dirty="0" smtClean="0"/>
              <a:t> </a:t>
            </a:r>
            <a:r>
              <a:rPr lang="ru-RU" dirty="0"/>
              <a:t>пожилых, инвалидов, семьи, детей, </a:t>
            </a:r>
            <a:endParaRPr lang="ru-RU" dirty="0" smtClean="0"/>
          </a:p>
          <a:p>
            <a:r>
              <a:rPr lang="ru-RU" dirty="0" smtClean="0"/>
              <a:t>молодежи </a:t>
            </a:r>
            <a:r>
              <a:rPr lang="ru-RU" dirty="0"/>
              <a:t>и др. Целевые и </a:t>
            </a:r>
            <a:r>
              <a:rPr lang="ru-RU" dirty="0" smtClean="0"/>
              <a:t>комплексные</a:t>
            </a:r>
          </a:p>
          <a:p>
            <a:r>
              <a:rPr lang="ru-RU" dirty="0" smtClean="0"/>
              <a:t> </a:t>
            </a:r>
            <a:r>
              <a:rPr lang="ru-RU" dirty="0"/>
              <a:t>социальные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3098" y="30459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Модели социальной политики и социальной работы.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512443" y="54543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Социальная политика и социальная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105112124"/>
      </p:ext>
    </p:extLst>
  </p:cSld>
  <p:clrMapOvr>
    <a:masterClrMapping/>
  </p:clrMapOvr>
  <p:transition>
    <p:cover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8194" name="Picture 2" descr="http://freeppt4u.com/u/storage/ppt_7526/96c3-1389679262-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9795"/>
      </p:ext>
    </p:extLst>
  </p:cSld>
  <p:clrMapOvr>
    <a:masterClrMapping/>
  </p:clrMapOvr>
  <p:transition>
    <p:cover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19458" name="Picture 2" descr="http://images.myshared.ru/4/121060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58557"/>
      </p:ext>
    </p:extLst>
  </p:cSld>
  <p:clrMapOvr>
    <a:masterClrMapping/>
  </p:clrMapOvr>
  <p:transition>
    <p:cover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Направления социальной политики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072758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2050" name="Picture 2" descr="http://novainfo.ru/files/4920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9" y="2060848"/>
            <a:ext cx="90678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43302"/>
      </p:ext>
    </p:extLst>
  </p:cSld>
  <p:clrMapOvr>
    <a:masterClrMapping/>
  </p:clrMapOvr>
  <p:transition>
    <p:cover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26626" name="Picture 2" descr="http://900igr.net/datas/filosofija/Filosofija-cheloveka/0118-118-Sotsialnaja-struktura-obschestva-struktura-sotsialnykh-otnoshen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9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06125"/>
      </p:ext>
    </p:extLst>
  </p:cSld>
  <p:clrMapOvr>
    <a:masterClrMapping/>
  </p:clrMapOvr>
  <p:transition>
    <p:cover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27650" name="Picture 2" descr="http://static.sbnxt.com/9ve/74m/8x5/%D1%82%D0%B5%D0%BD%D0%B4%D0%B5%D0%BD%D1%86%D0%B8%D0%B8-%D1%80%D0%B0%D0%B7%D0%B2%D0%B8%D1%82%D0%B8%D1%8F-%D1%81%D0%BE%D1%86%D0%B8%D0%B0%D0%BB%D1%8C%D0%BD%D1%8B%D1%85-%D0%BE%D1%82%D0%BD%D0%BE%D1%88%D0%B5%D0%BD%D0%B8%D0%B9-%D0%B2-%D1%80%D0%BE%D1%81%D1%81%D0%B8%D0%B9%D1%81%D0%BA%D0%BE%D0%BC-%D0%BE%D0%B1%D1%89%D0%B5%D1%81%D1%82%D0%B2%D0%B5.jpg?%D0%A2%D0%B5%D0%BD%D0%B4%D0%B5%D0%BD%D1%86%D0%B8%D0%B8%20%D1%80%D0%B0%D0%B7%D0%B2%D0%B8%D1%82%D0%B8%D1%8F%20%D1%81%D0%BE%D1%86%D0%B8%D0%B0%D0%BB%D1%8C%D0%BD%D1%8B%D1%85%20%D0%BE%D1%82%D0%BD%D0%BE%D1%88%D0%B5%D0%BD%D0%B8%D0%B9%20%D0%B2%20%D1%80%D0%BE%D1%81%D1%81%D0%B8%D0%B9%D1%81%D0%BA%D0%BE%D0%BC%20%D0%BE%D0%B1%D1%89%D0%B5%D1%81%D1%82%D0%B2%D0%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6" y="-2297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86543"/>
      </p:ext>
    </p:extLst>
  </p:cSld>
  <p:clrMapOvr>
    <a:masterClrMapping/>
  </p:clrMapOvr>
  <p:transition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24578" name="Picture 2" descr="http://bigslide.ru/images/18/17942/96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7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75976"/>
      </p:ext>
    </p:extLst>
  </p:cSld>
  <p:clrMapOvr>
    <a:masterClrMapping/>
  </p:clrMapOvr>
  <p:transition>
    <p:cover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pic>
        <p:nvPicPr>
          <p:cNvPr id="25602" name="Picture 2" descr="http://images.myshared.ru/4/46868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65264"/>
      </p:ext>
    </p:extLst>
  </p:cSld>
  <p:clrMapOvr>
    <a:masterClrMapping/>
  </p:clrMapOvr>
  <p:transition>
    <p:cover dir="l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Приоритетные национальные проекты в социальной сфере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pic>
        <p:nvPicPr>
          <p:cNvPr id="23554" name="Picture 2" descr="http://900igr.net/datai/obschestvoznanie/Sotsialnaja-politika-RF/0028-002-Sotsialnaja-politika-R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3"/>
            <a:ext cx="9144000" cy="53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91306"/>
      </p:ext>
    </p:extLst>
  </p:cSld>
  <p:clrMapOvr>
    <a:masterClrMapping/>
  </p:clrMapOvr>
  <p:transition>
    <p:cover dir="l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pic>
        <p:nvPicPr>
          <p:cNvPr id="14338" name="Picture 2" descr="http://freeppt4u.com/u/storage/ppt_7526/96c3-1389679262-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" y="0"/>
            <a:ext cx="9151132" cy="67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56"/>
      </p:ext>
    </p:extLst>
  </p:cSld>
  <p:clrMapOvr>
    <a:masterClrMapping/>
  </p:clrMapOvr>
  <p:transition>
    <p:cover dir="l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pic>
        <p:nvPicPr>
          <p:cNvPr id="40962" name="Picture 2" descr="http://fs1.ppt4web.ru/images/3018/59049/64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609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http://pandia.ru/text/78/622/images/image001_7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620688"/>
            <a:ext cx="334786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05480"/>
      </p:ext>
    </p:extLst>
  </p:cSld>
  <p:clrMapOvr>
    <a:masterClrMapping/>
  </p:clrMapOvr>
  <p:transition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20482" name="Picture 2" descr="http://picsco.ru/images/2022700_klassifikaciya-polit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603848"/>
      </p:ext>
    </p:extLst>
  </p:cSld>
  <p:clrMapOvr>
    <a:masterClrMapping/>
  </p:clrMapOvr>
  <p:transition>
    <p:cover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pic>
        <p:nvPicPr>
          <p:cNvPr id="43010" name="Picture 2" descr="https://allyslide.com/thumbs/4ed8772bd7a6a641dc7a569b9c87adb1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80934"/>
      </p:ext>
    </p:extLst>
  </p:cSld>
  <p:clrMapOvr>
    <a:masterClrMapping/>
  </p:clrMapOvr>
  <p:transition>
    <p:cover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pic>
        <p:nvPicPr>
          <p:cNvPr id="41986" name="Picture 2" descr="http://www.millerovo.name/_nw/1/904119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" y="2969568"/>
            <a:ext cx="427845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m0-tub-ru.yandex.net/i?id=c2d070f135f5aa90f1a442acce0f0b9c&amp;n=33&amp;h=215&amp;w=46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67" y="335699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www.birmaga.ru/dostb/%D0%9F%D0%BB%D0%B0%D0%BD%3A+%D0%A2%D0%B5%D0%BE%D1%80%D0%B5%D1%82%D0%B8%D1%87%D0%B5%D1%81%D0%BA%D0%B8%D0%B5+%D0%BE%D1%81%D0%BD%D0%BE%D0%B2%D1%8B+%D0%BF%D1%80%D0%BE%D0%B3%D1%80%D0%B0%D0%BC%D0%BC%D0%BD%D0%BE-%D1%86%D0%B5%D0%BB%D0%B5%D0%B2%D0%BE%D0%B3%D0%BE+%D1%83%D0%BF%D1%80%D0%B0%D0%B2%D0%BB%D0%B5%D0%BD%D0%B8%D1%8F+%D1%80%D0%B0%D0%B7%D0%B2%D0%B8%D1%82%D0%B8%D0%B5%D0%BC+%D0%BC%D1%83%D0%BD%D0%B8%D1%86%D0%B8%D0%BF%D0%B0%D0%BB%D1%8C%D0%BD%D1%8B%D1%85+%D0%BE%D0%B1%D1%80%D0%B0%D0%B7%D0%BE%D0%B2%D0%B0%D0%BD%D0%B8%D0%B9+%D0%A1%D1%83%D1%89%D0%BD%D0%BE%D1%81%D1%82%D1%8C+%D0%BF%D1%80%D0%BE%D0%B3%D1%80%D0%B0%D0%BC%D0%BC%D0%BD%D0%BE-%D1%86%D0%B5%D0%BB%D0%B5%D0%B2%D0%BE%D0%B3%D0%BE+%D1%83%D0%BF%D1%80%D0%B0%D0%B2%D0%BB%D0%B5%D0%BD%D0%B8%D1%8Fb/149666_html_166f1e5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5" y="0"/>
            <a:ext cx="86201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15664"/>
      </p:ext>
    </p:extLst>
  </p:cSld>
  <p:clrMapOvr>
    <a:masterClrMapping/>
  </p:clrMapOvr>
  <p:transition>
    <p:cover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pic>
        <p:nvPicPr>
          <p:cNvPr id="44034" name="Picture 2" descr="https://im0-tub-ru.yandex.net/i?id=9dfbd35dd285667c23daf10b0399211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" y="0"/>
            <a:ext cx="9134200" cy="682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04412"/>
      </p:ext>
    </p:extLst>
  </p:cSld>
  <p:clrMapOvr>
    <a:masterClrMapping/>
  </p:clrMapOvr>
  <p:transition>
    <p:cover dir="l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pic>
        <p:nvPicPr>
          <p:cNvPr id="48130" name="Picture 2" descr="https://allyslide.com/thumbs/cb76c9b08dae96d6169ec927a7e9b88f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96134"/>
      </p:ext>
    </p:extLst>
  </p:cSld>
  <p:clrMapOvr>
    <a:masterClrMapping/>
  </p:clrMapOvr>
  <p:transition>
    <p:cover dir="l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pic>
        <p:nvPicPr>
          <p:cNvPr id="51202" name="Picture 2" descr="http://ppt4web.ru/images/1469/48403/640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http://www.playcast.ru/uploads/2015/12/06/16190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805264"/>
            <a:ext cx="4283968" cy="103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05133"/>
      </p:ext>
    </p:extLst>
  </p:cSld>
  <p:clrMapOvr>
    <a:masterClrMapping/>
  </p:clrMapOvr>
  <p:transition>
    <p:cover dir="l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  <p:pic>
        <p:nvPicPr>
          <p:cNvPr id="52226" name="Picture 2" descr="http://900igr.net/datas/obschestvoznanie/Rabota-s-molodjozhju/0004-004-Prioritetnye-napravlenija-molodezhnoj-polit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418798"/>
      </p:ext>
    </p:extLst>
  </p:cSld>
  <p:clrMapOvr>
    <a:masterClrMapping/>
  </p:clrMapOvr>
  <p:transition>
    <p:cover dir="l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pic>
        <p:nvPicPr>
          <p:cNvPr id="30722" name="Picture 2" descr="http://images.myshared.ru/5/466758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28283"/>
      </p:ext>
    </p:extLst>
  </p:cSld>
  <p:clrMapOvr>
    <a:masterClrMapping/>
  </p:clrMapOvr>
  <p:transition>
    <p:cover dir="l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  <p:pic>
        <p:nvPicPr>
          <p:cNvPr id="34818" name="Picture 2" descr="http://pandia.ru/text/78/169/images/image004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3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10602"/>
      </p:ext>
    </p:extLst>
  </p:cSld>
  <p:clrMapOvr>
    <a:masterClrMapping/>
  </p:clrMapOvr>
  <p:transition>
    <p:cover dir="l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  <p:pic>
        <p:nvPicPr>
          <p:cNvPr id="39938" name="Picture 2" descr="http://i2.ytimg.com/vi/EgTHTbjcrxM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" y="1"/>
            <a:ext cx="9122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648"/>
      </p:ext>
    </p:extLst>
  </p:cSld>
  <p:clrMapOvr>
    <a:masterClrMapping/>
  </p:clrMapOvr>
  <p:transition>
    <p:cover dir="l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  <p:pic>
        <p:nvPicPr>
          <p:cNvPr id="37890" name="Picture 2" descr="http://900igr.net/up/datas/258171/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0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04074"/>
      </p:ext>
    </p:extLst>
  </p:cSld>
  <p:clrMapOvr>
    <a:masterClrMapping/>
  </p:clrMapOvr>
  <p:transition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6146" name="Picture 2" descr="http://fs1.ppt4web.ru/images/287/59374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283744"/>
      </p:ext>
    </p:extLst>
  </p:cSld>
  <p:clrMapOvr>
    <a:masterClrMapping/>
  </p:clrMapOvr>
  <p:transition>
    <p:cover dir="l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Социальная политика в отношении людей пожилого возраста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890447"/>
              </p:ext>
            </p:extLst>
          </p:nvPr>
        </p:nvGraphicFramePr>
        <p:xfrm>
          <a:off x="107504" y="1484784"/>
          <a:ext cx="9144000" cy="546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431704"/>
                <a:gridCol w="3048000"/>
              </a:tblGrid>
              <a:tr h="7020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</a:t>
                      </a:r>
                      <a:r>
                        <a:rPr lang="ru-RU" sz="2800" dirty="0" smtClean="0"/>
                        <a:t> направление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II</a:t>
                      </a:r>
                      <a:r>
                        <a:rPr lang="ru-RU" sz="2800" dirty="0" smtClean="0"/>
                        <a:t> 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III</a:t>
                      </a:r>
                      <a:r>
                        <a:rPr lang="ru-RU" sz="2800" dirty="0" smtClean="0"/>
                        <a:t> направление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67118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Реализация принципов ООН: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baseline="0" dirty="0" smtClean="0"/>
                        <a:t>независимость,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baseline="0" dirty="0" smtClean="0"/>
                        <a:t>Участие,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baseline="0" dirty="0" smtClean="0"/>
                        <a:t>Уход,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baseline="0" dirty="0" smtClean="0"/>
                        <a:t>Реализация внутреннего потенциала,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baseline="0" dirty="0" smtClean="0"/>
                        <a:t>достоинство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Формирование системы социального обслуживания: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/>
                        <a:t>стационарного,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/>
                        <a:t>новых форм- полустационарного,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/>
                        <a:t>нестационарного,</a:t>
                      </a:r>
                    </a:p>
                    <a:p>
                      <a:pPr marL="342900" indent="-342900">
                        <a:buFontTx/>
                        <a:buAutoNum type="arabicParenR"/>
                      </a:pPr>
                      <a:r>
                        <a:rPr lang="ru-RU" sz="2000" dirty="0" smtClean="0"/>
                        <a:t>Изучение качества жизни</a:t>
                      </a:r>
                    </a:p>
                    <a:p>
                      <a:pPr marL="342900" indent="-342900">
                        <a:buFontTx/>
                        <a:buAutoNum type="arabicParenR"/>
                      </a:pPr>
                      <a:r>
                        <a:rPr lang="ru-RU" sz="2000" dirty="0" smtClean="0"/>
                        <a:t>Повышение активности пожилых людей</a:t>
                      </a:r>
                    </a:p>
                    <a:p>
                      <a:pPr marL="342900" indent="-342900">
                        <a:buFontTx/>
                        <a:buAutoNum type="arabicParenR"/>
                      </a:pPr>
                      <a:r>
                        <a:rPr lang="ru-RU" sz="2000" dirty="0" smtClean="0"/>
                        <a:t>Подготовка </a:t>
                      </a:r>
                      <a:r>
                        <a:rPr lang="ru-RU" sz="2000" dirty="0" err="1" smtClean="0"/>
                        <a:t>проф.кадров</a:t>
                      </a:r>
                      <a:r>
                        <a:rPr lang="ru-RU" sz="2000" dirty="0" smtClean="0"/>
                        <a:t> для работы с пожилыми</a:t>
                      </a:r>
                    </a:p>
                    <a:p>
                      <a:pPr marL="342900" indent="-342900">
                        <a:buFontTx/>
                        <a:buAutoNum type="arabicParenR"/>
                      </a:pPr>
                      <a:endParaRPr lang="ru-RU" sz="2000" dirty="0" smtClean="0"/>
                    </a:p>
                    <a:p>
                      <a:pPr marL="0" indent="0">
                        <a:buFontTx/>
                        <a:buNone/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 негосударственных</a:t>
                      </a:r>
                      <a:r>
                        <a:rPr lang="ru-RU" sz="2000" baseline="0" dirty="0" smtClean="0"/>
                        <a:t> организаций по обслуживанию пожилых людей (некоммерческий сектор) и их социальной интеграции с государственными структурами и бизнесом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  <p:pic>
        <p:nvPicPr>
          <p:cNvPr id="36868" name="Picture 4" descr="http://www.teleport2001.ru/files/teleport/images/2014/11/14/lgotni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57192"/>
            <a:ext cx="2987824" cy="18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63144"/>
      </p:ext>
    </p:extLst>
  </p:cSld>
  <p:clrMapOvr>
    <a:masterClrMapping/>
  </p:clrMapOvr>
  <p:transition>
    <p:cover dir="l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  <p:pic>
        <p:nvPicPr>
          <p:cNvPr id="49154" name="Picture 2" descr="http://sockart.ru/upload/iblock/ea8/hkhyemccsasycgpklw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27251"/>
      </p:ext>
    </p:extLst>
  </p:cSld>
  <p:clrMapOvr>
    <a:masterClrMapping/>
  </p:clrMapOvr>
  <p:transition>
    <p:cover dir="l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  <p:pic>
        <p:nvPicPr>
          <p:cNvPr id="46082" name="Picture 2" descr="http://xn--d1acjmiy6ee.xn--p1ai/images1/21919/shema-ocenki-rezultativnosti-se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51" y="0"/>
            <a:ext cx="9210675" cy="68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03464"/>
      </p:ext>
    </p:extLst>
  </p:cSld>
  <p:clrMapOvr>
    <a:masterClrMapping/>
  </p:clrMapOvr>
  <p:transition>
    <p:cover dir="l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10" y="0"/>
            <a:ext cx="8172401" cy="1066130"/>
          </a:xfrm>
        </p:spPr>
        <p:txBody>
          <a:bodyPr/>
          <a:lstStyle/>
          <a:p>
            <a:pPr marL="0" indent="0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социальной политике  государства выделяют два взаимосвязанные и взаимодействующие стороны: научно-познавательную  и практически- организационную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Компоненты  </a:t>
            </a:r>
            <a:r>
              <a:rPr lang="ru-RU" sz="2400" dirty="0">
                <a:solidFill>
                  <a:schemeClr val="tx1"/>
                </a:solidFill>
              </a:rPr>
              <a:t>равнозначны в  реализации задач социальной </a:t>
            </a:r>
            <a:r>
              <a:rPr lang="ru-RU" sz="2400" dirty="0" smtClean="0">
                <a:solidFill>
                  <a:schemeClr val="tx1"/>
                </a:solidFill>
              </a:rPr>
              <a:t>политики. Их </a:t>
            </a:r>
            <a:r>
              <a:rPr lang="ru-RU" sz="2400" dirty="0">
                <a:solidFill>
                  <a:schemeClr val="tx1"/>
                </a:solidFill>
              </a:rPr>
              <a:t>следует рассматривать </a:t>
            </a:r>
            <a:r>
              <a:rPr lang="ru-RU" sz="2400" dirty="0" smtClean="0">
                <a:solidFill>
                  <a:schemeClr val="tx1"/>
                </a:solidFill>
              </a:rPr>
              <a:t>в единстве </a:t>
            </a:r>
            <a:r>
              <a:rPr lang="ru-RU" sz="2400" dirty="0">
                <a:solidFill>
                  <a:schemeClr val="tx1"/>
                </a:solidFill>
              </a:rPr>
              <a:t>и взаимосвязи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6349" y="1685337"/>
            <a:ext cx="4680520" cy="4149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1547B6"/>
              </a:solidFill>
            </a:endParaRPr>
          </a:p>
          <a:p>
            <a:pPr algn="ctr"/>
            <a:r>
              <a:rPr lang="ru-RU" sz="2400" dirty="0" smtClean="0">
                <a:solidFill>
                  <a:srgbClr val="1547B6"/>
                </a:solidFill>
              </a:rPr>
              <a:t>Научно-познавательный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глубокое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основательное  изучение и осмысление потребностей  различных категорий населения, условий  и возможностей их реализации; изучение тенденций развития социальных процессов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разрабатывается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концепция государственной социальной политики, определяются  ее задачи  и направления. 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7013" y="3282888"/>
            <a:ext cx="3673424" cy="18680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эти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позиции влияют также и на теоретическое осмысление социальной работы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51520" y="4077072"/>
            <a:ext cx="360040" cy="279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788024" y="3759877"/>
            <a:ext cx="648072" cy="85990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949280"/>
            <a:ext cx="8136904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5949280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Компоненты равнозначны </a:t>
            </a:r>
            <a:r>
              <a:rPr lang="ru-RU" sz="2000" dirty="0">
                <a:solidFill>
                  <a:schemeClr val="bg1"/>
                </a:solidFill>
              </a:rPr>
              <a:t>в  реализации задач социальной политики. Их следует рассматривать в единстве и взаимосвязи.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10163"/>
      </p:ext>
    </p:extLst>
  </p:cSld>
  <p:clrMapOvr>
    <a:masterClrMapping/>
  </p:clrMapOvr>
  <p:transition>
    <p:cover dir="l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172401" cy="1066130"/>
          </a:xfrm>
        </p:spPr>
        <p:txBody>
          <a:bodyPr/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социальной политике  государства выделяют два взаимосвязанные и взаимодействующие стороны: научно-познавательную  и практически- организационную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Источник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3556" y="1628800"/>
            <a:ext cx="4430452" cy="2588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1547B7"/>
              </a:solidFill>
            </a:endParaRPr>
          </a:p>
          <a:p>
            <a:pPr algn="ctr"/>
            <a:endParaRPr lang="ru-RU" sz="2400" dirty="0">
              <a:solidFill>
                <a:srgbClr val="1547B7"/>
              </a:solidFill>
            </a:endParaRPr>
          </a:p>
          <a:p>
            <a:pPr algn="ctr"/>
            <a:r>
              <a:rPr lang="ru-RU" sz="2000" dirty="0" smtClean="0">
                <a:solidFill>
                  <a:srgbClr val="1547B7"/>
                </a:solidFill>
              </a:rPr>
              <a:t>Практически </a:t>
            </a:r>
            <a:r>
              <a:rPr lang="ru-RU" sz="2000" dirty="0">
                <a:solidFill>
                  <a:srgbClr val="1547B7"/>
                </a:solidFill>
              </a:rPr>
              <a:t>- организационный компонент </a:t>
            </a:r>
            <a:r>
              <a:rPr lang="ru-RU" sz="2000" dirty="0">
                <a:solidFill>
                  <a:schemeClr val="tx1"/>
                </a:solidFill>
              </a:rPr>
              <a:t>социальной политики связан с непосредственным осуществлением концептуальных положений, стратегических задач социальной политики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1628800"/>
            <a:ext cx="4104456" cy="2588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 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реализации </a:t>
            </a:r>
            <a:r>
              <a:rPr lang="ru-RU" sz="2000" dirty="0" smtClean="0">
                <a:solidFill>
                  <a:schemeClr val="tx1"/>
                </a:solidFill>
              </a:rPr>
              <a:t>огромную </a:t>
            </a:r>
            <a:r>
              <a:rPr lang="ru-RU" sz="2000" dirty="0">
                <a:solidFill>
                  <a:schemeClr val="tx1"/>
                </a:solidFill>
              </a:rPr>
              <a:t>роль </a:t>
            </a:r>
            <a:r>
              <a:rPr lang="ru-RU" sz="2000" dirty="0" smtClean="0">
                <a:solidFill>
                  <a:schemeClr val="tx1"/>
                </a:solidFill>
              </a:rPr>
              <a:t>играет СР, </a:t>
            </a: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err="1" smtClean="0">
                <a:solidFill>
                  <a:schemeClr val="tx1"/>
                </a:solidFill>
              </a:rPr>
              <a:t>т.ч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 д</a:t>
            </a:r>
            <a:r>
              <a:rPr lang="ru-RU" sz="2000" dirty="0" smtClean="0">
                <a:solidFill>
                  <a:schemeClr val="tx1"/>
                </a:solidFill>
              </a:rPr>
              <a:t>еятельность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органов </a:t>
            </a:r>
            <a:r>
              <a:rPr lang="ru-RU" sz="2000" dirty="0">
                <a:solidFill>
                  <a:schemeClr val="tx1"/>
                </a:solidFill>
              </a:rPr>
              <a:t> государственного управления системой социальных служб  на разных уровнях, </a:t>
            </a:r>
            <a:r>
              <a:rPr lang="ru-RU" sz="2000" dirty="0" smtClean="0">
                <a:solidFill>
                  <a:schemeClr val="tx1"/>
                </a:solidFill>
              </a:rPr>
              <a:t>а также организация </a:t>
            </a:r>
            <a:r>
              <a:rPr lang="ru-RU" sz="2000" dirty="0">
                <a:solidFill>
                  <a:schemeClr val="tx1"/>
                </a:solidFill>
              </a:rPr>
              <a:t> социальной работы с населением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51520" y="4077072"/>
            <a:ext cx="360040" cy="279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319972" y="2899973"/>
            <a:ext cx="648072" cy="85990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4356720"/>
            <a:ext cx="8964488" cy="2501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Организационный </a:t>
            </a:r>
            <a:r>
              <a:rPr lang="ru-RU" sz="2000" dirty="0">
                <a:solidFill>
                  <a:schemeClr val="tx1"/>
                </a:solidFill>
              </a:rPr>
              <a:t>уровень </a:t>
            </a:r>
            <a:r>
              <a:rPr lang="ru-RU" sz="2000" dirty="0" smtClean="0">
                <a:solidFill>
                  <a:schemeClr val="tx1"/>
                </a:solidFill>
              </a:rPr>
              <a:t>СР предполагает</a:t>
            </a:r>
            <a:r>
              <a:rPr lang="ru-RU" sz="2000" dirty="0">
                <a:solidFill>
                  <a:schemeClr val="tx1"/>
                </a:solidFill>
              </a:rPr>
              <a:t>: четкое понимание задач, определенных социальной политикой государства, анализ и оценку условий для их решения; подбор, расстановка кадров, подготовленных для решения социальных задач; координацию усилий структурных подразделений и конкретных исполнителей; доведение до исполнителей задания, определение их функций, полномочий и ответственности, ресурсов и средств, имеющихся в распоряжении; проверку  хода исполнения заданий  по этапам и в целом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691755"/>
      </p:ext>
    </p:extLst>
  </p:cSld>
  <p:clrMapOvr>
    <a:masterClrMapping/>
  </p:clrMapOvr>
  <p:transition>
    <p:cover dir="l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Социальная политика предусматривает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1547B7"/>
                </a:solidFill>
              </a:rPr>
              <a:t>учет </a:t>
            </a:r>
            <a:r>
              <a:rPr lang="ru-RU" sz="2800" b="1" dirty="0">
                <a:solidFill>
                  <a:srgbClr val="1547B7"/>
                </a:solidFill>
              </a:rPr>
              <a:t>и эффективную реализацию основных направлений социальной работы</a:t>
            </a:r>
            <a:r>
              <a:rPr lang="ru-RU" sz="2800" dirty="0" smtClean="0"/>
              <a:t>: </a:t>
            </a:r>
            <a:r>
              <a:rPr lang="ru-RU" sz="2800" dirty="0"/>
              <a:t>социальной диагностики, социальной профилактики, социального надзора, социальной коррекции, социального попечительства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b="1" dirty="0">
                <a:solidFill>
                  <a:srgbClr val="1547B7"/>
                </a:solidFill>
              </a:rPr>
              <a:t>направленность на основные социальные объекты</a:t>
            </a:r>
            <a:r>
              <a:rPr lang="ru-RU" sz="2800" dirty="0"/>
              <a:t>, которые нуждаются в социальной защите, помощи и поддержке: инвалидов, семьи, безработных, участников  Великой Отечественной войны, детей-сирот и т.д.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235971"/>
      </p:ext>
    </p:extLst>
  </p:cSld>
  <p:clrMapOvr>
    <a:masterClrMapping/>
  </p:clrMapOvr>
  <p:transition>
    <p:cover dir="l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Контрольный вопрос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1043608" y="1700808"/>
            <a:ext cx="7272808" cy="43204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В чем заключается связь социальной политики </a:t>
            </a:r>
            <a:r>
              <a:rPr lang="ru-RU" sz="3200" b="1" dirty="0">
                <a:solidFill>
                  <a:schemeClr val="bg1"/>
                </a:solidFill>
              </a:rPr>
              <a:t>государства </a:t>
            </a:r>
            <a:r>
              <a:rPr lang="ru-RU" sz="3200" b="1" dirty="0" smtClean="0">
                <a:solidFill>
                  <a:schemeClr val="bg1"/>
                </a:solidFill>
              </a:rPr>
              <a:t>с </a:t>
            </a:r>
            <a:r>
              <a:rPr lang="ru-RU" sz="3200" b="1" dirty="0">
                <a:solidFill>
                  <a:schemeClr val="bg1"/>
                </a:solidFill>
              </a:rPr>
              <a:t>социальной </a:t>
            </a:r>
            <a:r>
              <a:rPr lang="ru-RU" sz="3200" b="1" dirty="0" smtClean="0">
                <a:solidFill>
                  <a:schemeClr val="bg1"/>
                </a:solidFill>
              </a:rPr>
              <a:t>работой?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15679"/>
      </p:ext>
    </p:extLst>
  </p:cSld>
  <p:clrMapOvr>
    <a:masterClrMapping/>
  </p:clrMapOvr>
  <p:transition>
    <p:cover dir="l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  <p:pic>
        <p:nvPicPr>
          <p:cNvPr id="3076" name="Picture 4" descr="http://bookprose.ru/pictures/books_covers/1012000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95" y="1844824"/>
            <a:ext cx="3542413" cy="49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http://uszntacina.ucoz.ru/_tbkp/novostu5/konsepc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2956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07528"/>
      </p:ext>
    </p:extLst>
  </p:cSld>
  <p:clrMapOvr>
    <a:masterClrMapping/>
  </p:clrMapOvr>
  <p:transition>
    <p:cover dir="l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908270" cy="1066130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  <p:pic>
        <p:nvPicPr>
          <p:cNvPr id="27650" name="Picture 2" descr="http://vuskniga.ru/image/cache/data/new/2/237749807869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3"/>
            <a:ext cx="227340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Оцените статью скачать pdf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6668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916832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Фирсов М. В.</a:t>
            </a:r>
            <a:r>
              <a:rPr lang="ru-RU" b="1" dirty="0"/>
              <a:t> </a:t>
            </a:r>
            <a:r>
              <a:rPr lang="ru-RU" dirty="0"/>
              <a:t>Теория социальной работы [Текст] : учебник для студентов вузов по направлению подготовки "Соц. работа" (квалификация (степень) "бакалавр") / Фирсов М. В., Студёнова Е. Г. . - М. : КНОРУС , 2018 . - 322 с. : ил. . - </a:t>
            </a:r>
            <a:r>
              <a:rPr lang="ru-RU" dirty="0" err="1"/>
              <a:t>Бакалавриат</a:t>
            </a:r>
            <a:r>
              <a:rPr lang="ru-RU" dirty="0"/>
              <a:t> 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err="1"/>
              <a:t>Холостова</a:t>
            </a:r>
            <a:r>
              <a:rPr lang="ru-RU" dirty="0"/>
              <a:t> Е. И. Генезис социальной работы в России [Текст ] : учеб. пособие /  </a:t>
            </a:r>
            <a:r>
              <a:rPr lang="ru-RU" dirty="0" err="1"/>
              <a:t>Холостова</a:t>
            </a:r>
            <a:r>
              <a:rPr lang="ru-RU" dirty="0"/>
              <a:t> Е.И. - 3-е изд. - М. : Дашков и Ко, 2015. - 230. – (Социальная работа. Золотой фонд учебной литературы).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Социальная работа [Текст] : учеб. пособие / Басов Н. Ф., Басова В. М., </a:t>
            </a:r>
            <a:r>
              <a:rPr lang="ru-RU" dirty="0" err="1"/>
              <a:t>Бойцова</a:t>
            </a:r>
            <a:r>
              <a:rPr lang="ru-RU" dirty="0"/>
              <a:t> С. В. и др. ; под ред. Н. Ф. Басова. - 3-е изд., </a:t>
            </a:r>
            <a:r>
              <a:rPr lang="ru-RU" dirty="0" err="1"/>
              <a:t>перераб</a:t>
            </a:r>
            <a:r>
              <a:rPr lang="ru-RU" dirty="0"/>
              <a:t>. и доп. - М. : Дашков и Ко, 2016. - 351, [1] с. – (Учебные издания для бакалавров).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Социальная работа [Электронный ресурс]: учебник для бакалавров / Е.И. </a:t>
            </a:r>
            <a:r>
              <a:rPr lang="ru-RU" dirty="0" err="1"/>
              <a:t>Холостова</a:t>
            </a:r>
            <a:r>
              <a:rPr lang="ru-RU" dirty="0"/>
              <a:t> - М. : Дашков и К, 2015. Режим доступа: </a:t>
            </a:r>
            <a:r>
              <a:rPr lang="ru-RU" dirty="0">
                <a:hlinkClick r:id="rId4"/>
              </a:rPr>
              <a:t>http://www.studentlibrary.ru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Теория социальной работы [Текст] : учеб.-метод. пособие / </a:t>
            </a:r>
            <a:r>
              <a:rPr lang="ru-RU" dirty="0" err="1"/>
              <a:t>Артюхина</a:t>
            </a:r>
            <a:r>
              <a:rPr lang="ru-RU" dirty="0"/>
              <a:t> А. И., Чижова В. М., Чумаков В. И., </a:t>
            </a:r>
            <a:r>
              <a:rPr lang="ru-RU" dirty="0" err="1"/>
              <a:t>Волчанский</a:t>
            </a:r>
            <a:r>
              <a:rPr lang="ru-RU" dirty="0"/>
              <a:t> М. Е. ; </a:t>
            </a:r>
            <a:r>
              <a:rPr lang="ru-RU" dirty="0" err="1"/>
              <a:t>ВолгГМУ</a:t>
            </a:r>
            <a:r>
              <a:rPr lang="ru-RU" dirty="0"/>
              <a:t> Минздрава РФ . - Волгоград : Изд-во </a:t>
            </a:r>
            <a:r>
              <a:rPr lang="ru-RU" dirty="0" err="1"/>
              <a:t>ВолгГМУ</a:t>
            </a:r>
            <a:r>
              <a:rPr lang="ru-RU" dirty="0"/>
              <a:t> , 2018 . - 151, [1] с.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484387"/>
      </p:ext>
    </p:extLst>
  </p:cSld>
  <p:clrMapOvr>
    <a:masterClrMapping/>
  </p:clrMapOvr>
  <p:transition>
    <p:cover dir="l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Благодарю за внимание !</a:t>
            </a:r>
            <a:endParaRPr lang="ru-RU" sz="4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  <p:pic>
        <p:nvPicPr>
          <p:cNvPr id="7" name="Picture 6" descr="http://rezka-steklo.ru/img/29231248-mezhdunarodnaya-zaschita-prav-invalid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92275"/>
            <a:ext cx="6768751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44630"/>
      </p:ext>
    </p:extLst>
  </p:cSld>
  <p:clrMapOvr>
    <a:masterClrMapping/>
  </p:clrMapOvr>
  <p:transition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15362" name="Picture 2" descr="https://allyslide.com/thumbs/4b7141b1de446090b4c0e51568f6c0b7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06214"/>
      </p:ext>
    </p:extLst>
  </p:cSld>
  <p:clrMapOvr>
    <a:masterClrMapping/>
  </p:clrMapOvr>
  <p:transition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31746" name="Picture 2" descr="http://bigslide.ru/images/21/20736/96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3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60592"/>
      </p:ext>
    </p:extLst>
  </p:cSld>
  <p:clrMapOvr>
    <a:masterClrMapping/>
  </p:clrMapOvr>
  <p:transition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22530" name="Picture 2" descr="http://fs1.ppt4web.ru/images/287/59374/64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28395"/>
      </p:ext>
    </p:extLst>
  </p:cSld>
  <p:clrMapOvr>
    <a:masterClrMapping/>
  </p:clrMapOvr>
  <p:transition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12290" name="Picture 2" descr="http://images.myshared.ru/9/854961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827006"/>
      </p:ext>
    </p:extLst>
  </p:cSld>
  <p:clrMapOvr>
    <a:masterClrMapping/>
  </p:clrMapOvr>
  <p:transition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28674" name="Picture 2" descr="http://istudy.su/wp-content/uploads/2013/03/6_Socialnoe-gosudar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" y="1"/>
            <a:ext cx="9124165" cy="68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23820"/>
      </p:ext>
    </p:extLst>
  </p:cSld>
  <p:clrMapOvr>
    <a:masterClrMapping/>
  </p:clrMapOvr>
  <p:transition>
    <p:cover dir="l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883</Words>
  <Application>Microsoft Office PowerPoint</Application>
  <PresentationFormat>Экран (4:3)</PresentationFormat>
  <Paragraphs>205</Paragraphs>
  <Slides>49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Wingdings</vt:lpstr>
      <vt:lpstr>Times New Roman</vt:lpstr>
      <vt:lpstr>Calibri</vt:lpstr>
      <vt:lpstr>Специальное оформление</vt:lpstr>
      <vt:lpstr>Презентация</vt:lpstr>
      <vt:lpstr>ВОЛГОГРАДСКИЙ ГОСУДАРСТВЕННЫЙ МЕДИЦИНСКИЙ УНИВЕРСИТЕТ КАФЕДРА МЕДИКО-СОЦИАЛЬНЫХ  ТЕХНОЛОГИЙ С КУРСОМ ПЕДАГОГИКИ И ОБРАЗОВАТЕЛЬНЫХ ТЕХНОЛОГИЙ ДПО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социальной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Приоритетные национальные проекты в социальной сфере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политика в отношении людей пожилого возраста</vt:lpstr>
      <vt:lpstr>Презентация PowerPoint</vt:lpstr>
      <vt:lpstr>Презентация PowerPoint</vt:lpstr>
      <vt:lpstr>           В социальной политике  государства выделяют два взаимосвязанные и взаимодействующие стороны: научно-познавательную  и практически- организационную      Компоненты  равнозначны в  реализации задач социальной политики. Их следует рассматривать в единстве и взаимосвязи.  </vt:lpstr>
      <vt:lpstr> В социальной политике  государства выделяют два взаимосвязанные и взаимодействующие стороны: научно-познавательную  и практически- организационную  Источник</vt:lpstr>
      <vt:lpstr>Социальная политика предусматривает</vt:lpstr>
      <vt:lpstr>Контрольный вопрос</vt:lpstr>
      <vt:lpstr>Литература</vt:lpstr>
      <vt:lpstr>Литература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2010-04-27T13:42:52Z</dcterms:created>
  <dcterms:modified xsi:type="dcterms:W3CDTF">2021-01-07T08:39:53Z</dcterms:modified>
</cp:coreProperties>
</file>