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9" r:id="rId3"/>
    <p:sldId id="262" r:id="rId4"/>
    <p:sldId id="304" r:id="rId5"/>
    <p:sldId id="290" r:id="rId6"/>
    <p:sldId id="305" r:id="rId7"/>
    <p:sldId id="291" r:id="rId8"/>
    <p:sldId id="306" r:id="rId9"/>
    <p:sldId id="307" r:id="rId10"/>
    <p:sldId id="295" r:id="rId11"/>
    <p:sldId id="308" r:id="rId12"/>
    <p:sldId id="292" r:id="rId13"/>
    <p:sldId id="293" r:id="rId14"/>
    <p:sldId id="309" r:id="rId15"/>
    <p:sldId id="310" r:id="rId16"/>
    <p:sldId id="296" r:id="rId17"/>
    <p:sldId id="311" r:id="rId18"/>
    <p:sldId id="297" r:id="rId19"/>
    <p:sldId id="298" r:id="rId20"/>
    <p:sldId id="299" r:id="rId21"/>
    <p:sldId id="300" r:id="rId22"/>
    <p:sldId id="301" r:id="rId23"/>
    <p:sldId id="312" r:id="rId24"/>
    <p:sldId id="314" r:id="rId25"/>
    <p:sldId id="302" r:id="rId26"/>
    <p:sldId id="313" r:id="rId27"/>
    <p:sldId id="303" r:id="rId28"/>
    <p:sldId id="27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E407D-80F9-4310-B5A3-3CBA8D395F7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B2943-C31B-4671-8A2F-E8B65C132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3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0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0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55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2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99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98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4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5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5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1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9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1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4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5035-E857-49FF-AB1D-C45D0FED127F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Lecture 14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PHYLUM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Arthropoda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Class Insecta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Pediculosis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5741"/>
            <a:ext cx="3464360" cy="470562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Pathogenesis: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majority of </a:t>
            </a:r>
            <a:r>
              <a:rPr lang="en-US" dirty="0" smtClean="0"/>
              <a:t>lice </a:t>
            </a:r>
            <a:r>
              <a:rPr lang="en-US" dirty="0"/>
              <a:t>infestations (</a:t>
            </a:r>
            <a:r>
              <a:rPr lang="en-US" dirty="0" err="1"/>
              <a:t>pediculosis</a:t>
            </a:r>
            <a:r>
              <a:rPr lang="en-US" dirty="0"/>
              <a:t>) are asymptomatic. </a:t>
            </a:r>
            <a:endParaRPr lang="en-US" dirty="0" smtClean="0"/>
          </a:p>
          <a:p>
            <a:r>
              <a:rPr lang="en-US" dirty="0" smtClean="0"/>
              <a:t>itching</a:t>
            </a:r>
            <a:r>
              <a:rPr lang="en-US" dirty="0"/>
              <a:t>, caused by an allergic reaction to louse saliva, and irritability.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secondary bacterial infection may be a complication.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523" y="1501395"/>
            <a:ext cx="2714625" cy="168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977" y="169069"/>
            <a:ext cx="2438400" cy="1876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379" y="2486025"/>
            <a:ext cx="2762250" cy="1657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779" y="446881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8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Prevention and control: </a:t>
            </a:r>
            <a:br>
              <a:rPr lang="en-US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head </a:t>
            </a:r>
            <a:r>
              <a:rPr lang="en-US" sz="2800" dirty="0"/>
              <a:t>examination among children; </a:t>
            </a:r>
          </a:p>
          <a:p>
            <a:r>
              <a:rPr lang="en-US" sz="2800" dirty="0" smtClean="0"/>
              <a:t>keep </a:t>
            </a:r>
            <a:r>
              <a:rPr lang="en-US" sz="2800" dirty="0"/>
              <a:t>your clothes and body clean; </a:t>
            </a:r>
          </a:p>
          <a:p>
            <a:r>
              <a:rPr lang="en-US" sz="2800" dirty="0" smtClean="0"/>
              <a:t>keep </a:t>
            </a:r>
            <a:r>
              <a:rPr lang="en-US" sz="2800" dirty="0"/>
              <a:t>public places like: hostels, hospitals, hair dresser’s clean.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886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09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Order </a:t>
            </a:r>
            <a:r>
              <a:rPr lang="en-US" b="1" dirty="0" err="1">
                <a:solidFill>
                  <a:srgbClr val="FF0000"/>
                </a:solidFill>
              </a:rPr>
              <a:t>Sifonapthera</a:t>
            </a:r>
            <a:r>
              <a:rPr lang="en-US" b="1" dirty="0">
                <a:solidFill>
                  <a:srgbClr val="FF0000"/>
                </a:solidFill>
              </a:rPr>
              <a:t> (Fleas)</a:t>
            </a:r>
            <a:br>
              <a:rPr lang="en-US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9507"/>
            <a:ext cx="8596668" cy="43918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Body is bilaterally compressed;</a:t>
            </a:r>
          </a:p>
          <a:p>
            <a:r>
              <a:rPr lang="en-US" sz="2800" dirty="0" smtClean="0"/>
              <a:t>Body is divided into head, thorax and abdomen;</a:t>
            </a:r>
          </a:p>
          <a:p>
            <a:r>
              <a:rPr lang="en-US" sz="2800" dirty="0" smtClean="0"/>
              <a:t>2-3 mm;  </a:t>
            </a:r>
          </a:p>
          <a:p>
            <a:r>
              <a:rPr lang="en-US" sz="2800" dirty="0" smtClean="0"/>
              <a:t>Wingless;</a:t>
            </a:r>
          </a:p>
          <a:p>
            <a:r>
              <a:rPr lang="en-US" sz="2800" dirty="0" smtClean="0"/>
              <a:t>Proboscis is of piercing and sucking type;</a:t>
            </a:r>
          </a:p>
          <a:p>
            <a:r>
              <a:rPr lang="en-US" sz="2800" dirty="0" smtClean="0"/>
              <a:t>Complete metamorphosis.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059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Order </a:t>
            </a:r>
            <a:r>
              <a:rPr lang="en-US" sz="3200" b="1" dirty="0" err="1">
                <a:solidFill>
                  <a:srgbClr val="FF0000"/>
                </a:solidFill>
              </a:rPr>
              <a:t>Sifonapthera</a:t>
            </a:r>
            <a:r>
              <a:rPr lang="en-US" sz="3200" b="1" dirty="0">
                <a:solidFill>
                  <a:srgbClr val="FF0000"/>
                </a:solidFill>
              </a:rPr>
              <a:t> (Fleas)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9153"/>
            <a:ext cx="8596668" cy="430220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Pulex irritans 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Human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ʼs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flea)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Ctenocephalis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canis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Dogʼs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flea)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902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131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Morphology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90919"/>
            <a:ext cx="8596668" cy="47504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Size</a:t>
            </a:r>
            <a:r>
              <a:rPr lang="en-US" dirty="0" smtClean="0"/>
              <a:t> 2-3 mm</a:t>
            </a:r>
            <a:r>
              <a:rPr lang="en-US" dirty="0"/>
              <a:t>;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Body</a:t>
            </a:r>
            <a:r>
              <a:rPr lang="en-US" dirty="0" smtClean="0"/>
              <a:t> </a:t>
            </a:r>
            <a:r>
              <a:rPr lang="en-US" dirty="0"/>
              <a:t>is divided into a head, a thorax and an abdomen;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Head</a:t>
            </a:r>
            <a:r>
              <a:rPr lang="en-US" dirty="0" smtClean="0"/>
              <a:t> </a:t>
            </a:r>
            <a:r>
              <a:rPr lang="en-US" dirty="0"/>
              <a:t>is round or angular and </a:t>
            </a:r>
            <a:r>
              <a:rPr lang="en-US" dirty="0" smtClean="0"/>
              <a:t>carries </a:t>
            </a:r>
            <a:r>
              <a:rPr lang="en-US" dirty="0"/>
              <a:t>2 simple eyes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Proboscis </a:t>
            </a:r>
            <a:r>
              <a:rPr lang="en-US" dirty="0"/>
              <a:t>is of piercing and sucking type in male and female;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Thorax </a:t>
            </a:r>
            <a:r>
              <a:rPr lang="en-US" dirty="0"/>
              <a:t>composed of 3 segments;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Legs</a:t>
            </a:r>
            <a:r>
              <a:rPr lang="en-US" dirty="0" smtClean="0"/>
              <a:t> - 3 </a:t>
            </a:r>
            <a:r>
              <a:rPr lang="en-US" dirty="0"/>
              <a:t>pairs of strong legs;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Abdomen</a:t>
            </a:r>
            <a:r>
              <a:rPr lang="en-US" dirty="0" smtClean="0"/>
              <a:t> </a:t>
            </a:r>
            <a:r>
              <a:rPr lang="en-US" dirty="0"/>
              <a:t>consists of 10 segments;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Eggs</a:t>
            </a:r>
            <a:r>
              <a:rPr lang="en-US" dirty="0" smtClean="0"/>
              <a:t> </a:t>
            </a:r>
            <a:r>
              <a:rPr lang="en-US" dirty="0"/>
              <a:t>are oval with blunts ends. 0.5 mm. Pearly white;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Larva</a:t>
            </a:r>
            <a:r>
              <a:rPr lang="en-US" dirty="0" smtClean="0"/>
              <a:t> </a:t>
            </a:r>
            <a:r>
              <a:rPr lang="en-US" dirty="0"/>
              <a:t>is worm-like, divided into a head, a thorax (3 segments) and an abdomen (10 segments). All segments carry backwardly-directed hairs. 	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Pupa</a:t>
            </a:r>
            <a:r>
              <a:rPr lang="en-US" dirty="0" smtClean="0"/>
              <a:t> </a:t>
            </a:r>
            <a:r>
              <a:rPr lang="en-US" dirty="0"/>
              <a:t>is enclosed in a cocoon.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48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408" y="189797"/>
            <a:ext cx="8596668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Life Cycle: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9177"/>
            <a:ext cx="8596668" cy="4562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undergo </a:t>
            </a:r>
            <a:r>
              <a:rPr lang="en-US" sz="2800" dirty="0">
                <a:solidFill>
                  <a:srgbClr val="0070C0"/>
                </a:solidFill>
              </a:rPr>
              <a:t>complete </a:t>
            </a:r>
            <a:r>
              <a:rPr lang="en-US" sz="2800" dirty="0" smtClean="0">
                <a:solidFill>
                  <a:srgbClr val="0070C0"/>
                </a:solidFill>
              </a:rPr>
              <a:t>metamorphosis</a:t>
            </a:r>
            <a:r>
              <a:rPr lang="en-US" sz="2800" dirty="0" smtClean="0"/>
              <a:t>: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Eggs </a:t>
            </a:r>
            <a:r>
              <a:rPr lang="en-US" sz="2800" b="1" dirty="0">
                <a:solidFill>
                  <a:srgbClr val="0070C0"/>
                </a:solidFill>
              </a:rPr>
              <a:t>– larvae – Pupae - Adult 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980" y="2862817"/>
            <a:ext cx="5401524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7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457363"/>
              </p:ext>
            </p:extLst>
          </p:nvPr>
        </p:nvGraphicFramePr>
        <p:xfrm>
          <a:off x="677862" y="340660"/>
          <a:ext cx="10832819" cy="5961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2256"/>
                <a:gridCol w="3933788"/>
                <a:gridCol w="5066775"/>
              </a:tblGrid>
              <a:tr h="6723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Human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ʼs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 flea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Dogʼs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 flea</a:t>
                      </a:r>
                      <a:endParaRPr lang="ru-RU" dirty="0"/>
                    </a:p>
                  </a:txBody>
                  <a:tcPr/>
                </a:tc>
              </a:tr>
              <a:tr h="403411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Morphology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Ctenidiums</a:t>
                      </a:r>
                      <a:r>
                        <a:rPr lang="en-US" dirty="0" smtClean="0"/>
                        <a:t> are absent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</a:t>
                      </a:r>
                      <a:r>
                        <a:rPr lang="en-US" dirty="0" err="1" smtClean="0"/>
                        <a:t>Ctenidiums</a:t>
                      </a:r>
                      <a:r>
                        <a:rPr lang="en-US" dirty="0" smtClean="0"/>
                        <a:t> are present</a:t>
                      </a:r>
                      <a:endParaRPr lang="ru-RU" dirty="0"/>
                    </a:p>
                  </a:txBody>
                  <a:tcPr/>
                </a:tc>
              </a:tr>
              <a:tr h="125505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Medical importance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Vector of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plague</a:t>
                      </a:r>
                    </a:p>
                    <a:p>
                      <a:r>
                        <a:rPr lang="en-US" sz="2400" dirty="0" smtClean="0"/>
                        <a:t>Vector of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tularemia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166" y="1078285"/>
            <a:ext cx="2190750" cy="208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319" y="1329297"/>
            <a:ext cx="2143125" cy="214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112" y="2873187"/>
            <a:ext cx="2143125" cy="2143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144" y="3209644"/>
            <a:ext cx="2676525" cy="170497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96243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72353"/>
            <a:ext cx="8596668" cy="536900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Pathogenesis:</a:t>
            </a:r>
            <a:r>
              <a:rPr lang="en-US" sz="2800" dirty="0"/>
              <a:t> bites of fleas causes itching and scratching with possible development of secondary (bacterial) infection.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Prevention and control: </a:t>
            </a:r>
          </a:p>
          <a:p>
            <a:r>
              <a:rPr lang="en-US" sz="2800" dirty="0" smtClean="0"/>
              <a:t>Human </a:t>
            </a:r>
            <a:r>
              <a:rPr lang="en-US" sz="2800" dirty="0"/>
              <a:t>flea: a) cleaning and dusting of dust from floor and carpets, b) application of insecticides and repellents (</a:t>
            </a:r>
            <a:r>
              <a:rPr lang="en-US" sz="2800" dirty="0" err="1"/>
              <a:t>naphthaline</a:t>
            </a:r>
            <a:r>
              <a:rPr lang="en-US" sz="2800" dirty="0"/>
              <a:t>); </a:t>
            </a:r>
          </a:p>
          <a:p>
            <a:r>
              <a:rPr lang="en-US" sz="2800" dirty="0" smtClean="0"/>
              <a:t>Dog </a:t>
            </a:r>
            <a:r>
              <a:rPr lang="en-US" sz="2800" dirty="0"/>
              <a:t>and cat flea: animals and their resting-places should be treated with insecticides.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805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6706" b="744"/>
          <a:stretch/>
        </p:blipFill>
        <p:spPr>
          <a:xfrm>
            <a:off x="1156446" y="408734"/>
            <a:ext cx="4061012" cy="526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968" y="1619696"/>
            <a:ext cx="539121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92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Order Diptera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1577"/>
            <a:ext cx="8596668" cy="44097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Body is divided into head, thorax and abdomen;</a:t>
            </a:r>
          </a:p>
          <a:p>
            <a:r>
              <a:rPr lang="en-US" sz="2800" dirty="0" err="1" smtClean="0"/>
              <a:t>Mesothorasic</a:t>
            </a:r>
            <a:r>
              <a:rPr lang="en-US" sz="2800" dirty="0" smtClean="0"/>
              <a:t> pair of wings;</a:t>
            </a:r>
          </a:p>
          <a:p>
            <a:r>
              <a:rPr lang="en-US" sz="2800" dirty="0" err="1" smtClean="0"/>
              <a:t>Metathorasic</a:t>
            </a:r>
            <a:r>
              <a:rPr lang="en-US" sz="2800" dirty="0" smtClean="0"/>
              <a:t> pair of wings is modified into halters or balancers;</a:t>
            </a:r>
          </a:p>
          <a:p>
            <a:r>
              <a:rPr lang="en-US" sz="2800" dirty="0" smtClean="0"/>
              <a:t>Mouthparts are sucking or piercing;</a:t>
            </a:r>
          </a:p>
          <a:p>
            <a:r>
              <a:rPr lang="en-US" sz="2800" dirty="0" smtClean="0"/>
              <a:t>Complete metamorphosis.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709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028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General characteristics of </a:t>
            </a:r>
            <a:r>
              <a:rPr lang="en-US" b="1" dirty="0" smtClean="0">
                <a:solidFill>
                  <a:srgbClr val="FF0000"/>
                </a:solidFill>
              </a:rPr>
              <a:t>Insecta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2635"/>
            <a:ext cx="8596668" cy="46787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Body is divided into head, thorax (3 segments) and abdomen (8-9 or more segments);</a:t>
            </a:r>
          </a:p>
          <a:p>
            <a:r>
              <a:rPr lang="en-US" sz="2800" dirty="0" smtClean="0"/>
              <a:t>Head carries one pair of antennae;</a:t>
            </a:r>
          </a:p>
          <a:p>
            <a:r>
              <a:rPr lang="en-US" sz="2800" dirty="0" smtClean="0"/>
              <a:t>Thorax carries 3 pairs of legs;</a:t>
            </a:r>
          </a:p>
          <a:p>
            <a:r>
              <a:rPr lang="en-US" sz="2800" dirty="0" smtClean="0"/>
              <a:t>Wings may be present or absent;</a:t>
            </a:r>
          </a:p>
          <a:p>
            <a:r>
              <a:rPr lang="en-US" sz="2800" dirty="0" smtClean="0"/>
              <a:t>Metamorphosis may be complete or incomplete.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444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24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Order Diptera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9177"/>
            <a:ext cx="8596668" cy="456218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Includes two families of medical importance:</a:t>
            </a:r>
          </a:p>
          <a:p>
            <a:endParaRPr lang="en-US" sz="3200" dirty="0"/>
          </a:p>
          <a:p>
            <a:r>
              <a:rPr lang="en-US" sz="3200" b="1" dirty="0" smtClean="0">
                <a:solidFill>
                  <a:srgbClr val="0070C0"/>
                </a:solidFill>
              </a:rPr>
              <a:t>Family Culicidae (mosquitoes)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Family Muscidae (flies)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67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106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Family Culicidae (mosquitoes)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7789"/>
            <a:ext cx="8596668" cy="44635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Three species: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0070C0"/>
                </a:solidFill>
              </a:rPr>
              <a:t>Anopheles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Culex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Aedes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96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7224"/>
            <a:ext cx="8596668" cy="56512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Differences </a:t>
            </a:r>
            <a:r>
              <a:rPr lang="en-US" sz="3200" dirty="0" smtClean="0">
                <a:solidFill>
                  <a:srgbClr val="FF0000"/>
                </a:solidFill>
              </a:rPr>
              <a:t>between Anopheles and Culex</a:t>
            </a:r>
            <a:endParaRPr lang="ru-RU" sz="3200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941815"/>
              </p:ext>
            </p:extLst>
          </p:nvPr>
        </p:nvGraphicFramePr>
        <p:xfrm>
          <a:off x="677863" y="1147763"/>
          <a:ext cx="6182040" cy="3765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737"/>
                <a:gridCol w="2321859"/>
                <a:gridCol w="2404444"/>
              </a:tblGrid>
              <a:tr h="5913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Anopheles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Culex</a:t>
                      </a:r>
                      <a:endParaRPr lang="ru-RU" dirty="0"/>
                    </a:p>
                  </a:txBody>
                  <a:tcPr/>
                </a:tc>
              </a:tr>
              <a:tr h="99277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Egg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 bags are present</a:t>
                      </a:r>
                    </a:p>
                    <a:p>
                      <a:r>
                        <a:rPr lang="en-US" dirty="0" smtClean="0"/>
                        <a:t>Located singly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 bags are </a:t>
                      </a:r>
                      <a:r>
                        <a:rPr lang="en-US" dirty="0" err="1" smtClean="0"/>
                        <a:t>abesent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Form “raft”</a:t>
                      </a:r>
                      <a:endParaRPr lang="ru-RU" dirty="0"/>
                    </a:p>
                  </a:txBody>
                  <a:tcPr/>
                </a:tc>
              </a:tr>
              <a:tr h="1060147">
                <a:tc>
                  <a:txBody>
                    <a:bodyPr/>
                    <a:lstStyle/>
                    <a:p>
                      <a:r>
                        <a:rPr lang="en-US" dirty="0" smtClean="0"/>
                        <a:t>Larva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Respiratory syphon is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abesent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Respiratory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syphon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is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present</a:t>
                      </a:r>
                      <a:endParaRPr lang="ru-RU" dirty="0"/>
                    </a:p>
                  </a:txBody>
                  <a:tcPr/>
                </a:tc>
              </a:tr>
              <a:tr h="992771">
                <a:tc>
                  <a:txBody>
                    <a:bodyPr/>
                    <a:lstStyle/>
                    <a:p>
                      <a:r>
                        <a:rPr lang="en-US" dirty="0" smtClean="0"/>
                        <a:t>Pupa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Cone shaped respiratory tubules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Cylindrical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shaped respiratory tubules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381" b="8316"/>
          <a:stretch/>
        </p:blipFill>
        <p:spPr>
          <a:xfrm>
            <a:off x="6859902" y="762352"/>
            <a:ext cx="4563485" cy="151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810" y="2363517"/>
            <a:ext cx="2104654" cy="19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656" y="4681038"/>
            <a:ext cx="4089975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02" y="2363517"/>
            <a:ext cx="2381250" cy="1447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4002" y="3673038"/>
            <a:ext cx="2448586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75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67" y="421818"/>
            <a:ext cx="5401524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98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07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Life </a:t>
            </a:r>
            <a:r>
              <a:rPr lang="en-US" b="1" dirty="0" smtClean="0">
                <a:solidFill>
                  <a:srgbClr val="FF0000"/>
                </a:solidFill>
              </a:rPr>
              <a:t>Cycle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3671"/>
            <a:ext cx="8596668" cy="4687691"/>
          </a:xfrm>
        </p:spPr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undergo </a:t>
            </a:r>
            <a:r>
              <a:rPr lang="en-US" sz="2800" dirty="0">
                <a:solidFill>
                  <a:srgbClr val="0070C0"/>
                </a:solidFill>
              </a:rPr>
              <a:t>complete metamorphosis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</a:p>
          <a:p>
            <a:pPr lvl="0" algn="ctr">
              <a:buClr>
                <a:srgbClr val="90C226"/>
              </a:buClr>
            </a:pPr>
            <a:r>
              <a:rPr lang="en-US" sz="2800" b="1" dirty="0">
                <a:solidFill>
                  <a:srgbClr val="0070C0"/>
                </a:solidFill>
              </a:rPr>
              <a:t>Eggs – larvae – Pupae - Adult 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244" y="265607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94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7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Medical importance of mosquitoes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752765"/>
              </p:ext>
            </p:extLst>
          </p:nvPr>
        </p:nvGraphicFramePr>
        <p:xfrm>
          <a:off x="677863" y="1524000"/>
          <a:ext cx="8596312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156"/>
                <a:gridCol w="4298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Anopheles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Culex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1661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Host of causative agent of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malaria,</a:t>
                      </a:r>
                    </a:p>
                    <a:p>
                      <a:pPr algn="ctr"/>
                      <a:r>
                        <a:rPr lang="en-US" sz="2800" dirty="0" smtClean="0"/>
                        <a:t>Vector of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microfilaria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Transmit causative agents of:</a:t>
                      </a:r>
                    </a:p>
                    <a:p>
                      <a:pPr algn="ctr"/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filariasis</a:t>
                      </a:r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Yellow fever,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Dengue fever 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83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1013"/>
            <a:ext cx="8596668" cy="57903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Prevention and control: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Mechanical methods: </a:t>
            </a:r>
          </a:p>
          <a:p>
            <a:r>
              <a:rPr lang="en-US" dirty="0" smtClean="0"/>
              <a:t>mosquito </a:t>
            </a:r>
            <a:r>
              <a:rPr lang="en-US" dirty="0"/>
              <a:t>nets; </a:t>
            </a:r>
          </a:p>
          <a:p>
            <a:r>
              <a:rPr lang="en-US" dirty="0" smtClean="0"/>
              <a:t>repellants</a:t>
            </a:r>
            <a:r>
              <a:rPr lang="en-US" dirty="0"/>
              <a:t>; certain lotions or creams applied to the skin repel mosquitoes from biting e. g. </a:t>
            </a:r>
            <a:r>
              <a:rPr lang="en-US" dirty="0" err="1"/>
              <a:t>citrgnella</a:t>
            </a:r>
            <a:r>
              <a:rPr lang="en-US" dirty="0"/>
              <a:t> oil, </a:t>
            </a:r>
            <a:r>
              <a:rPr lang="en-US" dirty="0" err="1"/>
              <a:t>Indalone</a:t>
            </a:r>
            <a:r>
              <a:rPr lang="en-US" dirty="0"/>
              <a:t>; </a:t>
            </a:r>
          </a:p>
          <a:p>
            <a:r>
              <a:rPr lang="en-US" dirty="0" smtClean="0"/>
              <a:t>animal </a:t>
            </a:r>
            <a:r>
              <a:rPr lang="en-US" dirty="0"/>
              <a:t>barrier: placing farm animals between the breeding places and human habitations would deviate mosquitoes (particularly zoophilic) from biting humans.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Natural or physical methods </a:t>
            </a:r>
            <a:r>
              <a:rPr lang="en-US" dirty="0"/>
              <a:t>(ecological interference): </a:t>
            </a:r>
          </a:p>
          <a:p>
            <a:r>
              <a:rPr lang="en-US" dirty="0" smtClean="0"/>
              <a:t>changing </a:t>
            </a:r>
            <a:r>
              <a:rPr lang="en-US" dirty="0"/>
              <a:t>the environment so as to become unsuitable for the mosquito e. g. filling or drainage of the breeding place; </a:t>
            </a:r>
          </a:p>
          <a:p>
            <a:r>
              <a:rPr lang="en-US" dirty="0" smtClean="0"/>
              <a:t>changing </a:t>
            </a:r>
            <a:r>
              <a:rPr lang="en-US" dirty="0"/>
              <a:t>water level, water current, </a:t>
            </a:r>
            <a:r>
              <a:rPr lang="en-US" dirty="0" err="1"/>
              <a:t>pH.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Biological methods: </a:t>
            </a:r>
          </a:p>
          <a:p>
            <a:r>
              <a:rPr lang="en-US" dirty="0" smtClean="0"/>
              <a:t>introduction </a:t>
            </a:r>
            <a:r>
              <a:rPr lang="en-US" dirty="0"/>
              <a:t>of a natural enemy (predator): </a:t>
            </a:r>
          </a:p>
          <a:p>
            <a:r>
              <a:rPr lang="en-US" dirty="0"/>
              <a:t>a)	fish (</a:t>
            </a:r>
            <a:r>
              <a:rPr lang="en-US" dirty="0" err="1"/>
              <a:t>Gambusia</a:t>
            </a:r>
            <a:r>
              <a:rPr lang="en-US" dirty="0"/>
              <a:t> </a:t>
            </a:r>
            <a:r>
              <a:rPr lang="en-US" dirty="0" err="1"/>
              <a:t>affinis</a:t>
            </a:r>
            <a:r>
              <a:rPr lang="en-US" dirty="0"/>
              <a:t>) feed on larvae and pupae; </a:t>
            </a:r>
          </a:p>
          <a:p>
            <a:r>
              <a:rPr lang="en-US" dirty="0"/>
              <a:t>b)	release of sterilized males (X-ray or chemical agents) which compete with males in nature, mating with females, and resulting in reduction of the forthcoming generation.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Chemical methods (insecticides): </a:t>
            </a:r>
          </a:p>
          <a:p>
            <a:r>
              <a:rPr lang="en-US" dirty="0" smtClean="0"/>
              <a:t>against </a:t>
            </a:r>
            <a:r>
              <a:rPr lang="en-US" dirty="0"/>
              <a:t>adults (</a:t>
            </a:r>
            <a:r>
              <a:rPr lang="en-US" dirty="0" err="1"/>
              <a:t>adulticides</a:t>
            </a:r>
            <a:r>
              <a:rPr lang="en-US" dirty="0"/>
              <a:t>); </a:t>
            </a:r>
          </a:p>
          <a:p>
            <a:r>
              <a:rPr lang="en-US" dirty="0" smtClean="0"/>
              <a:t>preventing </a:t>
            </a:r>
            <a:r>
              <a:rPr lang="en-US" dirty="0"/>
              <a:t>aquatic stages.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841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Family Muscidae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596319"/>
              </p:ext>
            </p:extLst>
          </p:nvPr>
        </p:nvGraphicFramePr>
        <p:xfrm>
          <a:off x="919910" y="1930400"/>
          <a:ext cx="8596312" cy="3677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3408"/>
                <a:gridCol w="4262904"/>
              </a:tblGrid>
              <a:tr h="5539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Medical importance</a:t>
                      </a:r>
                      <a:endParaRPr lang="ru-RU" dirty="0"/>
                    </a:p>
                  </a:txBody>
                  <a:tcPr/>
                </a:tc>
              </a:tr>
              <a:tr h="10746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House fly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vector of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eggs of helminthes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cysts of protozoans</a:t>
                      </a:r>
                      <a:r>
                        <a:rPr lang="en-US" dirty="0" smtClean="0"/>
                        <a:t>;</a:t>
                      </a:r>
                    </a:p>
                    <a:p>
                      <a:r>
                        <a:rPr lang="en-US" dirty="0" smtClean="0"/>
                        <a:t>Different bacteria: </a:t>
                      </a:r>
                      <a:endParaRPr lang="ru-RU" dirty="0"/>
                    </a:p>
                  </a:txBody>
                  <a:tcPr/>
                </a:tc>
              </a:tr>
              <a:tr h="682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70C0"/>
                          </a:solidFill>
                        </a:rPr>
                        <a:t>Tse-tse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fly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Vector of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trypanosomes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2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Sand fly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Vector of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Leishmania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2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Wohlfahrtia magnifica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Larva is causative agent of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myasis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266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389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Thank you for attention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3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Class Insecta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9507"/>
            <a:ext cx="9336242" cy="43918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includes 4 orders of medical importance: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Order Anoplura </a:t>
            </a:r>
            <a:r>
              <a:rPr lang="en-US" sz="2800" dirty="0" smtClean="0"/>
              <a:t>(Lice)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Order </a:t>
            </a:r>
            <a:r>
              <a:rPr lang="en-US" sz="2800" dirty="0" err="1" smtClean="0">
                <a:solidFill>
                  <a:srgbClr val="0070C0"/>
                </a:solidFill>
              </a:rPr>
              <a:t>Sifonapthera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(Fleas)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Order </a:t>
            </a:r>
            <a:r>
              <a:rPr lang="en-US" sz="2800" dirty="0" err="1" smtClean="0">
                <a:solidFill>
                  <a:srgbClr val="0070C0"/>
                </a:solidFill>
              </a:rPr>
              <a:t>Hemiptera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/>
              <a:t>(bugs).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Order Diptera </a:t>
            </a:r>
            <a:r>
              <a:rPr lang="en-US" sz="2800" dirty="0" smtClean="0"/>
              <a:t>(mosquitoes and flies)</a:t>
            </a:r>
          </a:p>
          <a:p>
            <a:endParaRPr lang="en-US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38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General characteristics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of Anoplura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Body </a:t>
            </a:r>
            <a:r>
              <a:rPr lang="en-US" sz="2800" dirty="0"/>
              <a:t>is flattened </a:t>
            </a:r>
            <a:r>
              <a:rPr lang="en-US" sz="2800" dirty="0" err="1"/>
              <a:t>dorso</a:t>
            </a:r>
            <a:r>
              <a:rPr lang="en-US" sz="2800" dirty="0"/>
              <a:t>-ventrally</a:t>
            </a:r>
          </a:p>
          <a:p>
            <a:r>
              <a:rPr lang="en-US" sz="2800" dirty="0" smtClean="0"/>
              <a:t>Wingless</a:t>
            </a:r>
            <a:endParaRPr lang="en-US" sz="2800" dirty="0"/>
          </a:p>
          <a:p>
            <a:r>
              <a:rPr lang="en-US" sz="2800" dirty="0" smtClean="0"/>
              <a:t>Short </a:t>
            </a:r>
            <a:r>
              <a:rPr lang="en-US" sz="2800" dirty="0"/>
              <a:t>legs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225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03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Order Anoplura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8825"/>
            <a:ext cx="9757584" cy="44725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Pediculus humanus capitis (Head louse)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Pediculus humanus corporis (Body louse)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Phthirus pubis</a:t>
            </a: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16" b="8193"/>
          <a:stretch/>
        </p:blipFill>
        <p:spPr>
          <a:xfrm>
            <a:off x="2497941" y="3554023"/>
            <a:ext cx="5839235" cy="26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5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99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Morphology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6777"/>
            <a:ext cx="8596668" cy="4714586"/>
          </a:xfrm>
        </p:spPr>
        <p:txBody>
          <a:bodyPr>
            <a:norm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Size:</a:t>
            </a:r>
            <a:r>
              <a:rPr lang="en-US" sz="2000" dirty="0" smtClean="0"/>
              <a:t> </a:t>
            </a:r>
            <a:r>
              <a:rPr lang="en-US" sz="2000" dirty="0"/>
              <a:t>2-5 mm, male are smaller </a:t>
            </a:r>
            <a:r>
              <a:rPr lang="en-US" sz="2000" dirty="0" smtClean="0"/>
              <a:t>body </a:t>
            </a:r>
            <a:r>
              <a:rPr lang="en-US" sz="2000" dirty="0"/>
              <a:t>is divided into a head, a thorax and an abdomen;</a:t>
            </a:r>
            <a:endParaRPr lang="ru-RU" sz="2000" dirty="0"/>
          </a:p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Head</a:t>
            </a:r>
            <a:r>
              <a:rPr lang="en-US" sz="2000" dirty="0" smtClean="0"/>
              <a:t> is </a:t>
            </a:r>
            <a:r>
              <a:rPr lang="en-US" sz="2000" dirty="0"/>
              <a:t>conical and carries: 2 simple eyes; 2 five-segmented antennae; retractile proboscis lying in a sac. </a:t>
            </a:r>
            <a:endParaRPr lang="en-US" sz="2000" dirty="0" smtClean="0"/>
          </a:p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Mouthpart</a:t>
            </a:r>
            <a:r>
              <a:rPr lang="en-US" sz="2000" dirty="0" smtClean="0"/>
              <a:t> </a:t>
            </a:r>
            <a:r>
              <a:rPr lang="en-US" sz="2000" dirty="0"/>
              <a:t>is of piercing and sucking type in male and female;</a:t>
            </a:r>
            <a:endParaRPr lang="ru-RU" sz="2000" dirty="0"/>
          </a:p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Thorax:</a:t>
            </a:r>
            <a:r>
              <a:rPr lang="en-US" sz="2000" dirty="0" smtClean="0"/>
              <a:t> </a:t>
            </a:r>
            <a:r>
              <a:rPr lang="en-US" sz="2000" dirty="0"/>
              <a:t>3 segments fused together </a:t>
            </a:r>
            <a:endParaRPr lang="en-US" sz="2000" dirty="0" smtClean="0"/>
          </a:p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Legs</a:t>
            </a:r>
            <a:r>
              <a:rPr lang="en-US" sz="2000" b="1" dirty="0">
                <a:solidFill>
                  <a:srgbClr val="0070C0"/>
                </a:solidFill>
              </a:rPr>
              <a:t>: </a:t>
            </a:r>
            <a:r>
              <a:rPr lang="en-US" sz="2000" dirty="0"/>
              <a:t>3 pairs of short </a:t>
            </a:r>
            <a:r>
              <a:rPr lang="en-US" sz="2000" dirty="0" smtClean="0"/>
              <a:t>legs</a:t>
            </a:r>
          </a:p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Abdomen: </a:t>
            </a:r>
            <a:r>
              <a:rPr lang="en-US" sz="2000" dirty="0"/>
              <a:t>consists of 8 segments </a:t>
            </a:r>
            <a:endParaRPr lang="en-US" sz="2000" dirty="0" smtClean="0"/>
          </a:p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Eggs (</a:t>
            </a:r>
            <a:r>
              <a:rPr lang="en-US" sz="2000" dirty="0"/>
              <a:t>nits): oval, </a:t>
            </a:r>
            <a:r>
              <a:rPr lang="en-US" sz="2000" dirty="0" err="1"/>
              <a:t>operculated</a:t>
            </a:r>
            <a:r>
              <a:rPr lang="en-US" sz="2000" dirty="0"/>
              <a:t> (crown-like); 0. 8 mm; whitish;</a:t>
            </a:r>
            <a:endParaRPr lang="ru-RU" sz="2000" dirty="0"/>
          </a:p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Nymph:</a:t>
            </a:r>
            <a:r>
              <a:rPr lang="en-US" sz="2000" dirty="0" smtClean="0"/>
              <a:t> </a:t>
            </a:r>
            <a:r>
              <a:rPr lang="en-US" sz="2000" dirty="0"/>
              <a:t>resembles the adult but smaller and sexually immature.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17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92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Differences </a:t>
            </a:r>
            <a:r>
              <a:rPr lang="en-US" b="1" dirty="0" smtClean="0">
                <a:solidFill>
                  <a:srgbClr val="FF0000"/>
                </a:solidFill>
              </a:rPr>
              <a:t>between Lice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469276"/>
              </p:ext>
            </p:extLst>
          </p:nvPr>
        </p:nvGraphicFramePr>
        <p:xfrm>
          <a:off x="677863" y="1389528"/>
          <a:ext cx="10052892" cy="48740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4302"/>
                <a:gridCol w="2554941"/>
                <a:gridCol w="2910426"/>
                <a:gridCol w="2513223"/>
              </a:tblGrid>
              <a:tr h="537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Morphology and life cycle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importance</a:t>
                      </a:r>
                      <a:endParaRPr lang="ru-RU" dirty="0"/>
                    </a:p>
                  </a:txBody>
                  <a:tcPr/>
                </a:tc>
              </a:tr>
              <a:tr h="14100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P.h.corporis</a:t>
                      </a:r>
                      <a:endParaRPr lang="ru-RU" sz="2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3-5 mm, body is lighter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Incomplete metamorphosis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Bloodsucking </a:t>
                      </a:r>
                      <a:r>
                        <a:rPr lang="en-US" dirty="0" err="1" smtClean="0"/>
                        <a:t>ectoparasite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Causative agent of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pediculosis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Vector of causative agent of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epidemic typhus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100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P.h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smtClean="0">
                          <a:solidFill>
                            <a:srgbClr val="0070C0"/>
                          </a:solidFill>
                        </a:rPr>
                        <a:t>capitis</a:t>
                      </a:r>
                      <a:endParaRPr lang="ru-RU" sz="2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2-3mm, body is darker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Incomplete metamorphosis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100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P.pubis</a:t>
                      </a:r>
                      <a:endParaRPr lang="ru-RU" sz="2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1-1,5 mm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Incomplete metamorphosis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Causative agent of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pediculosis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" b="7885"/>
          <a:stretch/>
        </p:blipFill>
        <p:spPr>
          <a:xfrm>
            <a:off x="2104021" y="3163309"/>
            <a:ext cx="3933116" cy="1800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5194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Life cycle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3319"/>
            <a:ext cx="8596668" cy="45980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undergo </a:t>
            </a:r>
            <a:r>
              <a:rPr lang="en-US" sz="3200" dirty="0">
                <a:solidFill>
                  <a:srgbClr val="0070C0"/>
                </a:solidFill>
              </a:rPr>
              <a:t>incomplete </a:t>
            </a:r>
            <a:r>
              <a:rPr lang="en-US" sz="3200" dirty="0" smtClean="0">
                <a:solidFill>
                  <a:srgbClr val="0070C0"/>
                </a:solidFill>
              </a:rPr>
              <a:t>metamorphosis</a:t>
            </a:r>
            <a:r>
              <a:rPr lang="en-US" sz="3200" dirty="0" smtClean="0"/>
              <a:t>: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egg – nymph - adult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984" b="74679"/>
          <a:stretch/>
        </p:blipFill>
        <p:spPr>
          <a:xfrm>
            <a:off x="1053133" y="2635881"/>
            <a:ext cx="8013074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1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8235"/>
            <a:ext cx="8596668" cy="5593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The main mode of transmission of </a:t>
            </a:r>
            <a:r>
              <a:rPr lang="en-US" sz="2400" b="1" dirty="0" smtClean="0">
                <a:solidFill>
                  <a:srgbClr val="0070C0"/>
                </a:solidFill>
              </a:rPr>
              <a:t>Head and Body lice:</a:t>
            </a:r>
          </a:p>
          <a:p>
            <a:r>
              <a:rPr lang="en-US" sz="2400" dirty="0" smtClean="0"/>
              <a:t>contact </a:t>
            </a:r>
            <a:r>
              <a:rPr lang="en-US" sz="2400" dirty="0"/>
              <a:t>with a person who is already infested </a:t>
            </a:r>
            <a:endParaRPr lang="en-US" sz="2400" dirty="0" smtClean="0"/>
          </a:p>
          <a:p>
            <a:r>
              <a:rPr lang="en-US" sz="2400" dirty="0" smtClean="0"/>
              <a:t>contact </a:t>
            </a:r>
            <a:r>
              <a:rPr lang="en-US" sz="2400" dirty="0"/>
              <a:t>is common during play (sports activities, playgrounds, at camp, </a:t>
            </a:r>
            <a:r>
              <a:rPr lang="en-US" sz="2400" dirty="0" smtClean="0"/>
              <a:t>at </a:t>
            </a:r>
            <a:r>
              <a:rPr lang="en-US" sz="2400" dirty="0"/>
              <a:t>school and at home. </a:t>
            </a:r>
            <a:endParaRPr lang="en-US" sz="2400" dirty="0" smtClean="0"/>
          </a:p>
          <a:p>
            <a:r>
              <a:rPr lang="en-US" sz="2400" dirty="0" smtClean="0"/>
              <a:t>wearing clothing</a:t>
            </a:r>
            <a:r>
              <a:rPr lang="en-US" sz="2400" dirty="0"/>
              <a:t>, such as hats, scarves, coats, sports uniforms, or hair ribbons worn by an infected person; </a:t>
            </a:r>
            <a:endParaRPr lang="en-US" sz="2400" dirty="0" smtClean="0"/>
          </a:p>
          <a:p>
            <a:r>
              <a:rPr lang="en-US" sz="2400" dirty="0" smtClean="0"/>
              <a:t>using </a:t>
            </a:r>
            <a:r>
              <a:rPr lang="en-US" sz="2400" dirty="0"/>
              <a:t>infested combs, brushes or towels; </a:t>
            </a:r>
            <a:endParaRPr lang="en-US" sz="2400" dirty="0" smtClean="0"/>
          </a:p>
          <a:p>
            <a:r>
              <a:rPr lang="en-US" sz="2400" dirty="0" smtClean="0"/>
              <a:t>lying </a:t>
            </a:r>
            <a:r>
              <a:rPr lang="en-US" sz="2400" dirty="0"/>
              <a:t>on a bed, couch, pillow, carpet, or stuffed animal that has recently been in contact with an infected person may result in transmission.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301750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782</TotalTime>
  <Words>995</Words>
  <Application>Microsoft Office PowerPoint</Application>
  <PresentationFormat>Широкоэкранный</PresentationFormat>
  <Paragraphs>193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Грань</vt:lpstr>
      <vt:lpstr>Lecture 14</vt:lpstr>
      <vt:lpstr>General characteristics of Insecta</vt:lpstr>
      <vt:lpstr>Class Insecta </vt:lpstr>
      <vt:lpstr>General characteristics of Anoplura</vt:lpstr>
      <vt:lpstr>Order Anoplura</vt:lpstr>
      <vt:lpstr>Morphology</vt:lpstr>
      <vt:lpstr>Differences between Lice</vt:lpstr>
      <vt:lpstr>Life cycle</vt:lpstr>
      <vt:lpstr>Презентация PowerPoint</vt:lpstr>
      <vt:lpstr>Pediculosis</vt:lpstr>
      <vt:lpstr>Prevention and control:  </vt:lpstr>
      <vt:lpstr>Order Sifonapthera (Fleas) </vt:lpstr>
      <vt:lpstr>Order Sifonapthera (Fleas) </vt:lpstr>
      <vt:lpstr>Morphology</vt:lpstr>
      <vt:lpstr>Life Cycle: </vt:lpstr>
      <vt:lpstr>Презентация PowerPoint</vt:lpstr>
      <vt:lpstr>Презентация PowerPoint</vt:lpstr>
      <vt:lpstr>Презентация PowerPoint</vt:lpstr>
      <vt:lpstr>Order Diptera</vt:lpstr>
      <vt:lpstr>Order Diptera</vt:lpstr>
      <vt:lpstr>Family Culicidae (mosquitoes) </vt:lpstr>
      <vt:lpstr>Differences between Anopheles and Culex</vt:lpstr>
      <vt:lpstr>Презентация PowerPoint</vt:lpstr>
      <vt:lpstr>Life Cycle</vt:lpstr>
      <vt:lpstr>Medical importance of mosquitoes</vt:lpstr>
      <vt:lpstr>Презентация PowerPoint</vt:lpstr>
      <vt:lpstr>Family Muscidae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49</cp:revision>
  <dcterms:created xsi:type="dcterms:W3CDTF">2018-03-28T20:20:44Z</dcterms:created>
  <dcterms:modified xsi:type="dcterms:W3CDTF">2022-02-21T06:03:19Z</dcterms:modified>
</cp:coreProperties>
</file>