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56" r:id="rId2"/>
    <p:sldId id="661" r:id="rId3"/>
    <p:sldId id="706" r:id="rId4"/>
    <p:sldId id="739" r:id="rId5"/>
    <p:sldId id="742" r:id="rId6"/>
    <p:sldId id="743" r:id="rId7"/>
    <p:sldId id="741" r:id="rId8"/>
    <p:sldId id="740" r:id="rId9"/>
    <p:sldId id="730" r:id="rId10"/>
    <p:sldId id="747" r:id="rId11"/>
    <p:sldId id="746" r:id="rId12"/>
    <p:sldId id="745" r:id="rId13"/>
    <p:sldId id="744" r:id="rId14"/>
    <p:sldId id="750" r:id="rId15"/>
    <p:sldId id="749" r:id="rId16"/>
    <p:sldId id="748" r:id="rId17"/>
    <p:sldId id="735" r:id="rId18"/>
    <p:sldId id="737" r:id="rId19"/>
    <p:sldId id="752" r:id="rId20"/>
    <p:sldId id="757" r:id="rId21"/>
    <p:sldId id="753" r:id="rId22"/>
    <p:sldId id="756" r:id="rId23"/>
    <p:sldId id="755" r:id="rId24"/>
    <p:sldId id="754" r:id="rId25"/>
    <p:sldId id="751" r:id="rId26"/>
    <p:sldId id="758" r:id="rId27"/>
    <p:sldId id="759" r:id="rId28"/>
    <p:sldId id="693" r:id="rId29"/>
  </p:sldIdLst>
  <p:sldSz cx="12192000" cy="6858000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5C78C"/>
    <a:srgbClr val="239079"/>
    <a:srgbClr val="EAE884"/>
    <a:srgbClr val="078877"/>
    <a:srgbClr val="FF3B3B"/>
    <a:srgbClr val="FF9393"/>
    <a:srgbClr val="FE6150"/>
    <a:srgbClr val="FFCE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1788" autoAdjust="0"/>
  </p:normalViewPr>
  <p:slideViewPr>
    <p:cSldViewPr snapToGrid="0">
      <p:cViewPr>
        <p:scale>
          <a:sx n="59" d="100"/>
          <a:sy n="59" d="100"/>
        </p:scale>
        <p:origin x="396" y="-9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D5CCD-14AF-426B-B28D-CAB618EEAE5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0FA1EB-683F-4C3F-8A0C-E82446B80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/>
            </a:extLst>
          </p:cNvPr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/>
            </a:extLst>
          </p:cNvPr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/>
            </a:extLst>
          </p:cNvPr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/>
            </a:extLst>
          </p:cNvPr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/>
            </a:extLst>
          </p:cNvPr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EC0C-9D6F-4EDF-8E24-C05CBDA2354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D79D-B403-4E95-A735-4087E02BE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80F-69FB-4A09-B2EB-D1B6337BE2C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CE8E-CC82-4376-878D-39EFF7912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49F0-DA52-419A-88E5-D7FF5C6B7A3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FC3-0925-470A-BAAD-0137901739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FAE2-693D-45EF-874B-C6394EFC5A40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F5C-3C03-4FCD-B726-6493548A5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1E9-7977-46D2-AACC-BF0A45E688D4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14A5-1920-497D-A4AB-24F1E1B33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60F-8A76-4BC7-B137-064B237FE052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C1E6-D5D6-45EB-8A87-BDD5BEC73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5B7C-39F3-4D30-9F5D-918C03A91FE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59FF-6795-497C-B3F6-00DC83B95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B2F-04C3-4F01-B9C6-9C7B37FFAFE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964-B45C-49AA-BD82-05A27CBBE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F73-C228-4CFF-9A0E-B36C74FCD36D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FE96-06FC-4D30-AFEA-E994756BC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5A3-9554-4312-9E30-12096E782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502A-58AC-4A62-83B5-B75DC9778FB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E7C6-F741-4AF3-A401-3579FF5EC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7537-30D5-48DA-BB6A-6E2CF7C1D55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1B6-7FFB-4A26-9773-F328611E8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4524-D3EC-4C00-AE74-996B08782E9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B59A-54FC-4F5D-865E-11B5DBF3D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67-BAB4-4546-BBFA-8CA70A4FD8DF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547-7F88-4ED3-8B53-FDC24A069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DA6-E4B1-4F7F-B74E-528B66BDBCD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59AE-56DE-447F-BECA-3D05CCC100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 userDrawn="1"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85750" y="300038"/>
            <a:ext cx="12128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rgbClr val="E5C78C"/>
                </a:solidFill>
              </a:defRPr>
            </a:lvl1pPr>
          </a:lstStyle>
          <a:p>
            <a:pPr>
              <a:defRPr/>
            </a:pPr>
            <a:r>
              <a:rPr lang="ru-RU"/>
              <a:t>2020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931A-7BE4-4F5B-8AEA-E900189FC53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9D70-7E97-49B9-AC0F-D78D8DF6D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CBD9-621D-4814-8B95-9789FCC387EF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007B-67AC-4C96-8331-06C8F3DC7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8877"/>
            </a:gs>
            <a:gs pos="35001">
              <a:srgbClr val="078877"/>
            </a:gs>
            <a:gs pos="97000">
              <a:srgbClr val="4BE7C8"/>
            </a:gs>
            <a:gs pos="100000">
              <a:srgbClr val="4BE7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DAC4219-837F-48B6-BB73-7ADCF14FBF0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A304A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C4C84D-3A4F-4194-AE13-9F9D403AD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693" r:id="rId13"/>
    <p:sldLayoutId id="2147483700" r:id="rId14"/>
    <p:sldLayoutId id="2147483694" r:id="rId15"/>
    <p:sldLayoutId id="2147483695" r:id="rId16"/>
    <p:sldLayoutId id="2147483696" r:id="rId17"/>
    <p:sldLayoutId id="2147483701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anose="0204050205050503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anose="0204050205050503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anose="0204050205050503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402013" y="1690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207963"/>
            <a:ext cx="36766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7410450" y="5305425"/>
            <a:ext cx="4675188" cy="307975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altLang="ru-RU" sz="1400">
              <a:solidFill>
                <a:srgbClr val="E5C78C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556084" y="273050"/>
            <a:ext cx="1063591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Кафедра биологии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Лекционный курс по дисциплине </a:t>
            </a:r>
            <a:r>
              <a:rPr lang="ru-RU" b="1" dirty="0" smtClean="0">
                <a:solidFill>
                  <a:srgbClr val="E5C78C"/>
                </a:solidFill>
              </a:rPr>
              <a:t>«Зоология</a:t>
            </a:r>
            <a:r>
              <a:rPr lang="ru-RU" b="1" dirty="0">
                <a:solidFill>
                  <a:srgbClr val="E5C78C"/>
                </a:solidFill>
              </a:rPr>
              <a:t>»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для </a:t>
            </a:r>
            <a:r>
              <a:rPr lang="ru-RU" b="1" dirty="0" err="1">
                <a:solidFill>
                  <a:srgbClr val="E5C78C"/>
                </a:solidFill>
              </a:rPr>
              <a:t>специалитета</a:t>
            </a:r>
            <a:r>
              <a:rPr lang="ru-RU" b="1" dirty="0">
                <a:solidFill>
                  <a:srgbClr val="E5C78C"/>
                </a:solidFill>
              </a:rPr>
              <a:t> по специальности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E5C78C"/>
                </a:solidFill>
              </a:rPr>
              <a:t>06.03.01 Биология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 (профиль) </a:t>
            </a:r>
            <a:r>
              <a:rPr lang="ru-RU" b="1" dirty="0" smtClean="0">
                <a:solidFill>
                  <a:srgbClr val="E5C78C"/>
                </a:solidFill>
              </a:rPr>
              <a:t>Биохимия</a:t>
            </a:r>
            <a:endParaRPr lang="ru-RU" dirty="0">
              <a:solidFill>
                <a:srgbClr val="E5C78C"/>
              </a:solidFill>
            </a:endParaRPr>
          </a:p>
          <a:p>
            <a:pPr algn="ctr"/>
            <a:endParaRPr lang="ru-RU" altLang="ru-RU" sz="28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/>
            <a:endParaRPr lang="ru-RU" altLang="ru-RU" sz="28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E5C78C"/>
                </a:solidFill>
              </a:rPr>
              <a:t>Лекция </a:t>
            </a:r>
            <a:r>
              <a:rPr lang="ru-RU" sz="2400" b="1" dirty="0" smtClean="0">
                <a:solidFill>
                  <a:srgbClr val="E5C78C"/>
                </a:solidFill>
              </a:rPr>
              <a:t>№ 2</a:t>
            </a:r>
            <a:endParaRPr lang="ru-RU" sz="2400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sz="2400" b="1" dirty="0">
                <a:solidFill>
                  <a:srgbClr val="E5C78C"/>
                </a:solidFill>
              </a:rPr>
              <a:t> </a:t>
            </a:r>
            <a:endParaRPr lang="ru-RU" sz="2400" dirty="0">
              <a:solidFill>
                <a:srgbClr val="E5C78C"/>
              </a:solidFill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5309937" y="5613400"/>
            <a:ext cx="6648701" cy="1200329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solidFill>
                  <a:srgbClr val="E5C78C"/>
                </a:solidFill>
              </a:rPr>
              <a:t>Постнова</a:t>
            </a:r>
            <a:r>
              <a:rPr lang="ru-RU" sz="2400" b="1" dirty="0" smtClean="0">
                <a:solidFill>
                  <a:srgbClr val="E5C78C"/>
                </a:solidFill>
              </a:rPr>
              <a:t> Маргарита Викторовна </a:t>
            </a:r>
            <a:endParaRPr lang="en-US" sz="2400" b="1" dirty="0" smtClean="0">
              <a:solidFill>
                <a:srgbClr val="E5C78C"/>
              </a:solidFill>
            </a:endParaRPr>
          </a:p>
          <a:p>
            <a:pPr algn="r"/>
            <a:r>
              <a:rPr lang="en-US" sz="2400" b="1" dirty="0" smtClean="0">
                <a:solidFill>
                  <a:srgbClr val="E5C78C"/>
                </a:solidFill>
              </a:rPr>
              <a:t>e-mail</a:t>
            </a:r>
            <a:r>
              <a:rPr lang="ru-RU" sz="2400" b="1" dirty="0" smtClean="0">
                <a:solidFill>
                  <a:srgbClr val="E5C78C"/>
                </a:solidFill>
              </a:rPr>
              <a:t>:</a:t>
            </a:r>
            <a:r>
              <a:rPr lang="en-US" sz="2400" b="1" dirty="0" smtClean="0">
                <a:solidFill>
                  <a:srgbClr val="E5C78C"/>
                </a:solidFill>
              </a:rPr>
              <a:t> </a:t>
            </a:r>
            <a:r>
              <a:rPr lang="en-US" sz="2400" b="1" dirty="0" smtClean="0">
                <a:solidFill>
                  <a:srgbClr val="E5C78C"/>
                </a:solidFill>
              </a:rPr>
              <a:t>margarita.postnova@volgmed.ru</a:t>
            </a:r>
            <a:endParaRPr lang="ru-RU" sz="2400" b="1" dirty="0" smtClean="0">
              <a:solidFill>
                <a:srgbClr val="E5C78C"/>
              </a:solidFill>
            </a:endParaRPr>
          </a:p>
          <a:p>
            <a:pPr algn="r"/>
            <a:endParaRPr lang="ru-RU" sz="2400" b="1" dirty="0">
              <a:solidFill>
                <a:srgbClr val="E5C78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5663" y="3314382"/>
            <a:ext cx="9994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E5C7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80674" y="3887797"/>
            <a:ext cx="9577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Позвоночные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Vertebrata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Или Черепные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Craniata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Челюстные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Gnathostomata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Костные Рыбы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Osteichthyes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E5C78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7347" y="477337"/>
            <a:ext cx="9282781" cy="67769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Дыхательная система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6779" y="1596189"/>
            <a:ext cx="9855200" cy="1965158"/>
          </a:xfrm>
        </p:spPr>
        <p:txBody>
          <a:bodyPr/>
          <a:lstStyle/>
          <a:p>
            <a:pPr marL="87313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6"/>
            <a:ext cx="830245" cy="80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Дыхательный аппарат типичного представителя рыб, королевской макрели. Видны жаберные дуги с бахромой жаберных лепестков на их заднем крае, пронизанных густой сетью кровеносных сосудов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186" y="1620170"/>
            <a:ext cx="3304256" cy="4878176"/>
          </a:xfrm>
          <a:prstGeom prst="rect">
            <a:avLst/>
          </a:prstGeom>
          <a:noFill/>
        </p:spPr>
      </p:pic>
      <p:pic>
        <p:nvPicPr>
          <p:cNvPr id="6" name="Picture 7" descr="Gills_%28esox%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194" y="1322721"/>
            <a:ext cx="5703702" cy="5062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7347" y="477337"/>
            <a:ext cx="9282781" cy="15065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Строение жаберных лепестков у костных рыб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6779" y="1596189"/>
            <a:ext cx="9855200" cy="1965158"/>
          </a:xfrm>
        </p:spPr>
        <p:txBody>
          <a:bodyPr/>
          <a:lstStyle/>
          <a:p>
            <a:pPr marL="87313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1937" y="1757519"/>
            <a:ext cx="6819901" cy="486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14863" y="477337"/>
            <a:ext cx="8705265" cy="725821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Механизм дыхания костных рыб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6779" y="1596189"/>
            <a:ext cx="9855200" cy="1965158"/>
          </a:xfrm>
        </p:spPr>
        <p:txBody>
          <a:bodyPr/>
          <a:lstStyle/>
          <a:p>
            <a:pPr marL="87313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37" y="1844843"/>
            <a:ext cx="11482138" cy="447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7347" y="477337"/>
            <a:ext cx="9282781" cy="50123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Дыхание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6779" y="1596189"/>
            <a:ext cx="9855200" cy="1965158"/>
          </a:xfrm>
        </p:spPr>
        <p:txBody>
          <a:bodyPr/>
          <a:lstStyle/>
          <a:p>
            <a:pPr marL="87313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1535" b="54851"/>
          <a:stretch>
            <a:fillRect/>
          </a:stretch>
        </p:blipFill>
        <p:spPr bwMode="auto">
          <a:xfrm>
            <a:off x="297698" y="1963069"/>
            <a:ext cx="6359394" cy="456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1375674031_f-fa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85" y="966287"/>
            <a:ext cx="2174875" cy="22320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202904" y="3238442"/>
            <a:ext cx="3769895" cy="3394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ru-RU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Форма жабр: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мешочки со складочками,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пластинки, 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лепестки, 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пучки слизистой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7347" y="208547"/>
            <a:ext cx="9282781" cy="65772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Кровеносная система рыб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6779" y="1596189"/>
            <a:ext cx="9855200" cy="1965158"/>
          </a:xfrm>
        </p:spPr>
        <p:txBody>
          <a:bodyPr/>
          <a:lstStyle/>
          <a:p>
            <a:pPr marL="87313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ssryby"/>
          <p:cNvPicPr>
            <a:picLocks noChangeAspect="1" noChangeArrowheads="1"/>
          </p:cNvPicPr>
          <p:nvPr/>
        </p:nvPicPr>
        <p:blipFill>
          <a:blip r:embed="rId3" cstate="print"/>
          <a:srcRect t="5312"/>
          <a:stretch>
            <a:fillRect/>
          </a:stretch>
        </p:blipFill>
        <p:spPr bwMode="auto">
          <a:xfrm>
            <a:off x="2799012" y="1154864"/>
            <a:ext cx="7403767" cy="5487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7347" y="208547"/>
            <a:ext cx="9282781" cy="88231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Кровеносная система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6779" y="1596189"/>
            <a:ext cx="9855200" cy="1965158"/>
          </a:xfrm>
        </p:spPr>
        <p:txBody>
          <a:bodyPr/>
          <a:lstStyle/>
          <a:p>
            <a:pPr marL="87313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1" y="267285"/>
            <a:ext cx="615834" cy="59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t="14009" r="-3374"/>
          <a:stretch>
            <a:fillRect/>
          </a:stretch>
        </p:blipFill>
        <p:spPr bwMode="auto">
          <a:xfrm>
            <a:off x="2294021" y="1122781"/>
            <a:ext cx="8556208" cy="424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67517" y="5730861"/>
            <a:ext cx="9358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Рыбы - холоднокровные (пойкилотермные) животные.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7347" y="1"/>
            <a:ext cx="9282781" cy="8502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Положение рта у рыб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6779" y="1596189"/>
            <a:ext cx="9855200" cy="1965158"/>
          </a:xfrm>
        </p:spPr>
        <p:txBody>
          <a:bodyPr/>
          <a:lstStyle/>
          <a:p>
            <a:pPr marL="87313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6"/>
            <a:ext cx="8797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7Anatomyj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6316" y="971133"/>
            <a:ext cx="7892716" cy="56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2759" y="284833"/>
            <a:ext cx="9988634" cy="9985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Пищеварительная система рыб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0011-011-Pischevaritelnaja-sistema"/>
          <p:cNvPicPr>
            <a:picLocks noChangeAspect="1" noChangeArrowheads="1"/>
          </p:cNvPicPr>
          <p:nvPr/>
        </p:nvPicPr>
        <p:blipFill>
          <a:blip r:embed="rId3" cstate="print"/>
          <a:srcRect l="1579" t="11157" r="1962" b="21643"/>
          <a:stretch>
            <a:fillRect/>
          </a:stretch>
        </p:blipFill>
        <p:spPr bwMode="auto">
          <a:xfrm>
            <a:off x="1812758" y="1418891"/>
            <a:ext cx="10058399" cy="5255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3"/>
            <a:ext cx="9988634" cy="6456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Плавательный пузырь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846221" cy="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300px-Swim_blad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8726" y="5490410"/>
            <a:ext cx="2857500" cy="8382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127" y="4069180"/>
            <a:ext cx="3498248" cy="247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0463" y="4347411"/>
            <a:ext cx="4683066" cy="1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057" y="1234240"/>
            <a:ext cx="8168915" cy="2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2316" y="1191628"/>
            <a:ext cx="3358590" cy="244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9988634" cy="75790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Нервная система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1" y="267286"/>
            <a:ext cx="813752" cy="79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106" y="1186239"/>
            <a:ext cx="6892855" cy="32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3619" y="3413961"/>
            <a:ext cx="48577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5" y="192505"/>
            <a:ext cx="1060980" cy="101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914775" y="276225"/>
            <a:ext cx="1051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bg1"/>
                </a:solidFill>
              </a:rPr>
              <a:t>План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266825" y="2558770"/>
            <a:ext cx="107582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2400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17094" y="1621577"/>
            <a:ext cx="74756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Внешнее строение костных рыб.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Внутренее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строение.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Характеристика основных групп рыб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936" y="3195511"/>
            <a:ext cx="5905500" cy="346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615" y="3199398"/>
            <a:ext cx="38671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4124" y="1016668"/>
            <a:ext cx="2355536" cy="190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3"/>
            <a:ext cx="9988634" cy="5974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Органы чувств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830179" cy="8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Нервная система, органы чувств, поведение рыб"/>
          <p:cNvPicPr>
            <a:picLocks noChangeAspect="1" noChangeArrowheads="1"/>
          </p:cNvPicPr>
          <p:nvPr/>
        </p:nvPicPr>
        <p:blipFill>
          <a:blip r:embed="rId3" cstate="print"/>
          <a:srcRect l="2592" t="7918" r="3313" b="14957"/>
          <a:stretch>
            <a:fillRect/>
          </a:stretch>
        </p:blipFill>
        <p:spPr bwMode="auto">
          <a:xfrm>
            <a:off x="3673641" y="3545305"/>
            <a:ext cx="7514807" cy="30504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4800" y="963668"/>
            <a:ext cx="68820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- зрение </a:t>
            </a:r>
            <a:r>
              <a:rPr lang="ru-RU" sz="2400" i="1" dirty="0" smtClean="0">
                <a:solidFill>
                  <a:schemeClr val="bg1"/>
                </a:solidFill>
              </a:rPr>
              <a:t>(плоская роговица, шарообразный хрусталик, век нет)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- обоняние, вкус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- слух  </a:t>
            </a:r>
            <a:r>
              <a:rPr lang="ru-RU" sz="2400" i="1" dirty="0" smtClean="0">
                <a:solidFill>
                  <a:schemeClr val="bg1"/>
                </a:solidFill>
              </a:rPr>
              <a:t>(внутреннее ухо – перепончатый лабиринт)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- органы боковой линии и равновесия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- органы осязания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9988634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Сравнение головной и </a:t>
            </a:r>
            <a:r>
              <a:rPr lang="ru-RU" sz="2800" dirty="0" err="1" smtClean="0">
                <a:solidFill>
                  <a:schemeClr val="bg1"/>
                </a:solidFill>
              </a:rPr>
              <a:t>мезонефрической</a:t>
            </a:r>
            <a:r>
              <a:rPr lang="ru-RU" sz="2800" dirty="0" smtClean="0">
                <a:solidFill>
                  <a:schemeClr val="bg1"/>
                </a:solidFill>
              </a:rPr>
              <a:t> почек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3482" y="1661360"/>
            <a:ext cx="9174329" cy="50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9988634" cy="70977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Выделительная система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830179" cy="8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779" y="1115947"/>
            <a:ext cx="9387139" cy="160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2093" y="2903621"/>
            <a:ext cx="2904021" cy="36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0632" y="275290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Половая система и 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размножение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2927" y="3803021"/>
            <a:ext cx="6096000" cy="2716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Раздельнополые, наружное оплодотворение.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Нерест - процесс выбрасывания икры и семенной жидкости в воду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3"/>
            <a:ext cx="7283115" cy="6776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Развитие рыб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1" y="267285"/>
            <a:ext cx="912712" cy="88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[BI7ZD_9-05]_[IL_03]-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0064" y="1042485"/>
            <a:ext cx="7083008" cy="5486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3"/>
            <a:ext cx="9988634" cy="870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Костно-хрящевые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878305" cy="85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7095" y="1297562"/>
            <a:ext cx="7379368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в хрящевом скелете появляются кости, хорда всю жизнь есть плавательный пузырь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хвостовой плавник гетероцеркальный</a:t>
            </a:r>
          </a:p>
        </p:txBody>
      </p:sp>
      <p:pic>
        <p:nvPicPr>
          <p:cNvPr id="7" name="Picture 42" descr="fish_beluga_1_h_orig"/>
          <p:cNvPicPr>
            <a:picLocks noChangeAspect="1" noChangeArrowheads="1"/>
          </p:cNvPicPr>
          <p:nvPr/>
        </p:nvPicPr>
        <p:blipFill>
          <a:blip r:embed="rId3" cstate="print"/>
          <a:srcRect t="30338" b="21107"/>
          <a:stretch>
            <a:fillRect/>
          </a:stretch>
        </p:blipFill>
        <p:spPr bwMode="auto">
          <a:xfrm>
            <a:off x="328824" y="3850106"/>
            <a:ext cx="5350081" cy="2233198"/>
          </a:xfrm>
          <a:prstGeom prst="rect">
            <a:avLst/>
          </a:prstGeom>
          <a:noFill/>
        </p:spPr>
      </p:pic>
      <p:pic>
        <p:nvPicPr>
          <p:cNvPr id="8" name="Picture 44" descr="sibirskiy_osetr1"/>
          <p:cNvPicPr>
            <a:picLocks noChangeAspect="1" noChangeArrowheads="1"/>
          </p:cNvPicPr>
          <p:nvPr/>
        </p:nvPicPr>
        <p:blipFill>
          <a:blip r:embed="rId4" cstate="print"/>
          <a:srcRect l="20792" t="17043" r="3604" b="24828"/>
          <a:stretch>
            <a:fillRect/>
          </a:stretch>
        </p:blipFill>
        <p:spPr bwMode="auto">
          <a:xfrm>
            <a:off x="5884006" y="3416968"/>
            <a:ext cx="6032269" cy="3088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6946231" cy="77394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Костистые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910389" cy="8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4589" y="1259700"/>
            <a:ext cx="723499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скелет костный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есть плавательный пузырь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хвостовой плавник </a:t>
            </a:r>
            <a:r>
              <a:rPr lang="ru-RU" sz="2800" dirty="0" err="1" smtClean="0">
                <a:solidFill>
                  <a:schemeClr val="bg1"/>
                </a:solidFill>
              </a:rPr>
              <a:t>гомоцеркальный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Picture 96" descr="1301716452_shuka1"/>
          <p:cNvPicPr>
            <a:picLocks noChangeAspect="1" noChangeArrowheads="1"/>
          </p:cNvPicPr>
          <p:nvPr/>
        </p:nvPicPr>
        <p:blipFill>
          <a:blip r:embed="rId3" cstate="print"/>
          <a:srcRect l="11841" t="27525" r="27831" b="27676"/>
          <a:stretch>
            <a:fillRect/>
          </a:stretch>
        </p:blipFill>
        <p:spPr bwMode="auto">
          <a:xfrm>
            <a:off x="313908" y="3788026"/>
            <a:ext cx="5152924" cy="2628816"/>
          </a:xfrm>
          <a:prstGeom prst="rect">
            <a:avLst/>
          </a:prstGeom>
          <a:noFill/>
        </p:spPr>
      </p:pic>
      <p:pic>
        <p:nvPicPr>
          <p:cNvPr id="9" name="Picture 94" descr="1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542" y="725738"/>
            <a:ext cx="3602845" cy="2402473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274" y="3283117"/>
            <a:ext cx="4572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4" y="284832"/>
            <a:ext cx="8149389" cy="9504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Кистеперые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1" y="267285"/>
            <a:ext cx="714792" cy="69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9179" y="1105260"/>
            <a:ext cx="6096000" cy="44442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скелет представлен хордой,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плавательный пузырь мал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крупной чешуя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скелет парных плавников схож с пятипалой конечностью позвоночных: основание плавников - мясистая лопасть, к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которой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причленяются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лучи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18" descr="latimeria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22" y="3064042"/>
            <a:ext cx="5368319" cy="3587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3"/>
            <a:ext cx="9988634" cy="9824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Хозяйственное значение рыб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6"/>
            <a:ext cx="8797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" y="112837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пища,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получают жир, витамины,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изготовление кормовой муки для откорма скота,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удобрения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5407" y="3340587"/>
            <a:ext cx="4455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Охрана рыбных богатств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1" y="3971825"/>
            <a:ext cx="6096000" cy="28861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установлены способы и лова </a:t>
            </a:r>
          </a:p>
          <a:p>
            <a:pPr indent="457200">
              <a:lnSpc>
                <a:spcPct val="170000"/>
              </a:lnSpc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выращивание мальков в искусственных бассейнах с последующим расселением в природные водоемы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18" descr="Новый рисунок (1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392" y="1700464"/>
            <a:ext cx="5021130" cy="4138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58738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3510799" y="3217444"/>
            <a:ext cx="551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Благодарю за внимание!</a:t>
            </a:r>
            <a:endParaRPr lang="ru-RU" sz="3200" dirty="0">
              <a:solidFill>
                <a:schemeClr val="bg1"/>
              </a:solidFill>
              <a:ea typeface="Microsoft Sans Serif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640" y="368260"/>
            <a:ext cx="9769392" cy="223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0805" y="4219074"/>
            <a:ext cx="10242621" cy="226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53644" y="300873"/>
            <a:ext cx="8534400" cy="95041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Форма тела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56675" y="256673"/>
            <a:ext cx="625642" cy="60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4639" t="4625" r="4639" b="14084"/>
          <a:stretch>
            <a:fillRect/>
          </a:stretch>
        </p:blipFill>
        <p:spPr bwMode="auto">
          <a:xfrm>
            <a:off x="234950" y="1066131"/>
            <a:ext cx="3615120" cy="215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 descr="ruba-korobka02"/>
          <p:cNvPicPr>
            <a:picLocks noChangeAspect="1" noChangeArrowheads="1"/>
          </p:cNvPicPr>
          <p:nvPr/>
        </p:nvPicPr>
        <p:blipFill>
          <a:blip r:embed="rId4" cstate="print"/>
          <a:srcRect t="3526" r="14589" b="-3056"/>
          <a:stretch>
            <a:fillRect/>
          </a:stretch>
        </p:blipFill>
        <p:spPr bwMode="auto">
          <a:xfrm>
            <a:off x="4860758" y="1113242"/>
            <a:ext cx="2898441" cy="2534583"/>
          </a:xfrm>
          <a:prstGeom prst="rect">
            <a:avLst/>
          </a:prstGeom>
          <a:noFill/>
        </p:spPr>
      </p:pic>
      <p:pic>
        <p:nvPicPr>
          <p:cNvPr id="7" name="Picture 9" descr="%D0%B7%D0%BE%D0%BB%D0%BE%D1%82%D0%B0%D1%8F-%D0%B6%D0%B5%D0%BC%D1%87%D1%83%D0%B6%D0%B8%D0%BD%D0%BA%D0%B02679"/>
          <p:cNvPicPr>
            <a:picLocks noChangeAspect="1" noChangeArrowheads="1"/>
          </p:cNvPicPr>
          <p:nvPr/>
        </p:nvPicPr>
        <p:blipFill>
          <a:blip r:embed="rId5" cstate="print"/>
          <a:srcRect l="38379" t="6647" r="14355" b="17987"/>
          <a:stretch>
            <a:fillRect/>
          </a:stretch>
        </p:blipFill>
        <p:spPr bwMode="auto">
          <a:xfrm>
            <a:off x="8526997" y="2598821"/>
            <a:ext cx="3389363" cy="3599447"/>
          </a:xfrm>
          <a:prstGeom prst="rect">
            <a:avLst/>
          </a:prstGeom>
          <a:noFill/>
        </p:spPr>
      </p:pic>
      <p:pic>
        <p:nvPicPr>
          <p:cNvPr id="8" name="Picture 11" descr="ugor_jelektricheskij"/>
          <p:cNvPicPr>
            <a:picLocks noChangeAspect="1" noChangeArrowheads="1"/>
          </p:cNvPicPr>
          <p:nvPr/>
        </p:nvPicPr>
        <p:blipFill>
          <a:blip r:embed="rId6" cstate="print"/>
          <a:srcRect l="6133" t="18889" r="14398" b="9277"/>
          <a:stretch>
            <a:fillRect/>
          </a:stretch>
        </p:blipFill>
        <p:spPr bwMode="auto">
          <a:xfrm>
            <a:off x="260683" y="3500371"/>
            <a:ext cx="4247149" cy="3104331"/>
          </a:xfrm>
          <a:prstGeom prst="rect">
            <a:avLst/>
          </a:prstGeom>
          <a:noFill/>
        </p:spPr>
      </p:pic>
      <p:pic>
        <p:nvPicPr>
          <p:cNvPr id="9" name="Picture 15" descr="189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474" y="3639387"/>
            <a:ext cx="3278438" cy="2993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53644" y="300873"/>
            <a:ext cx="8534400" cy="95041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Окраска тела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56675" y="256674"/>
            <a:ext cx="1010652" cy="98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12"/>
          <p:cNvPicPr>
            <a:picLocks noChangeAspect="1" noChangeArrowheads="1"/>
          </p:cNvPicPr>
          <p:nvPr/>
        </p:nvPicPr>
        <p:blipFill>
          <a:blip r:embed="rId3" cstate="print"/>
          <a:srcRect l="11333" t="1440" r="18729" b="4762"/>
          <a:stretch>
            <a:fillRect/>
          </a:stretch>
        </p:blipFill>
        <p:spPr bwMode="auto">
          <a:xfrm>
            <a:off x="483019" y="1295901"/>
            <a:ext cx="3673475" cy="2987341"/>
          </a:xfrm>
          <a:prstGeom prst="rect">
            <a:avLst/>
          </a:prstGeom>
          <a:noFill/>
        </p:spPr>
      </p:pic>
      <p:pic>
        <p:nvPicPr>
          <p:cNvPr id="6" name="Picture 4" descr="flounder"/>
          <p:cNvPicPr>
            <a:picLocks noChangeAspect="1" noChangeArrowheads="1"/>
          </p:cNvPicPr>
          <p:nvPr/>
        </p:nvPicPr>
        <p:blipFill>
          <a:blip r:embed="rId4" cstate="print"/>
          <a:srcRect l="12125" t="21893" r="13628" b="7666"/>
          <a:stretch>
            <a:fillRect/>
          </a:stretch>
        </p:blipFill>
        <p:spPr bwMode="auto">
          <a:xfrm>
            <a:off x="2383255" y="4433470"/>
            <a:ext cx="3529013" cy="2232025"/>
          </a:xfrm>
          <a:prstGeom prst="rect">
            <a:avLst/>
          </a:prstGeom>
          <a:noFill/>
        </p:spPr>
      </p:pic>
      <p:pic>
        <p:nvPicPr>
          <p:cNvPr id="7" name="Picture 3" descr="pbcss100zf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6869" y="1335255"/>
            <a:ext cx="4095750" cy="2705100"/>
          </a:xfrm>
          <a:prstGeom prst="rect">
            <a:avLst/>
          </a:prstGeom>
          <a:noFill/>
        </p:spPr>
      </p:pic>
      <p:pic>
        <p:nvPicPr>
          <p:cNvPr id="8" name="Picture 5" descr="693_1024,7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1473" y="4097838"/>
            <a:ext cx="3593431" cy="2547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53644" y="300873"/>
            <a:ext cx="8534400" cy="95041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Внешнее строение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56674" y="256673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769" y="1217433"/>
            <a:ext cx="8632910" cy="534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53644" y="300873"/>
            <a:ext cx="8534400" cy="95041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Чешуя костных рыб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56674" y="256673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1" descr="Чешуя костных ры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074" y="1926054"/>
            <a:ext cx="7567361" cy="36705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717" y="3048000"/>
            <a:ext cx="354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—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ктеноидная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(окуня); </a:t>
            </a:r>
          </a:p>
          <a:p>
            <a:pPr eaLnBrk="0" hangingPunct="0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 — циклоидная (карповой рыбы): а — годовые кольца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968" y="300873"/>
            <a:ext cx="9395076" cy="950411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Годичные кольца на чешуе рыбы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56675" y="256674"/>
            <a:ext cx="808170" cy="7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147" y="1491915"/>
            <a:ext cx="10339425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771" y="0"/>
            <a:ext cx="8534400" cy="56540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Осевой Скелет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56675" y="256673"/>
            <a:ext cx="742196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2060" t="23862" r="2467" b="4228"/>
          <a:stretch>
            <a:fillRect/>
          </a:stretch>
        </p:blipFill>
        <p:spPr bwMode="auto">
          <a:xfrm>
            <a:off x="4941774" y="705854"/>
            <a:ext cx="6897298" cy="232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04224" y="5057092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Мышцы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632" y="5736740"/>
            <a:ext cx="11951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5300" algn="l"/>
              </a:tabLst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слабо дифференцированы, исключение - мышцы челюстей и жаберных крышек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4358" y="1110734"/>
            <a:ext cx="468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Скелет плавника костной рыбы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14" y="1626519"/>
            <a:ext cx="4544596" cy="219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9656" y="4367281"/>
            <a:ext cx="6329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Скелет хвостового плавника костной рыбы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9347" y="3316210"/>
            <a:ext cx="5261811" cy="217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884" y="204622"/>
            <a:ext cx="9817769" cy="918326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Кости и хрящи черепа костистой рыбы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6779" y="1596189"/>
            <a:ext cx="9855200" cy="1965158"/>
          </a:xfrm>
        </p:spPr>
        <p:txBody>
          <a:bodyPr/>
          <a:lstStyle/>
          <a:p>
            <a:pPr marL="87313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5358" y="1712996"/>
            <a:ext cx="80772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6673" y="3394593"/>
            <a:ext cx="32725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Основные кости и хрящи покрыты точками, покровные кости – белые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12477</TotalTime>
  <Words>337</Words>
  <Application>Microsoft Office PowerPoint</Application>
  <PresentationFormat>Произвольный</PresentationFormat>
  <Paragraphs>89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Сектор</vt:lpstr>
      <vt:lpstr>Слайд 1</vt:lpstr>
      <vt:lpstr>Слайд 2</vt:lpstr>
      <vt:lpstr>Форма тела</vt:lpstr>
      <vt:lpstr>Окраска тела</vt:lpstr>
      <vt:lpstr>Внешнее строение</vt:lpstr>
      <vt:lpstr>Чешуя костных рыб</vt:lpstr>
      <vt:lpstr>Годичные кольца на чешуе рыбы</vt:lpstr>
      <vt:lpstr>Осевой Скелет</vt:lpstr>
      <vt:lpstr>Кости и хрящи черепа костистой рыбы</vt:lpstr>
      <vt:lpstr>Дыхательная система</vt:lpstr>
      <vt:lpstr>Строение жаберных лепестков у костных рыб</vt:lpstr>
      <vt:lpstr>Механизм дыхания костных рыб</vt:lpstr>
      <vt:lpstr>Дыхание</vt:lpstr>
      <vt:lpstr>Кровеносная система рыб</vt:lpstr>
      <vt:lpstr>Кровеносная система</vt:lpstr>
      <vt:lpstr>Положение рта у рыб</vt:lpstr>
      <vt:lpstr>Пищеварительная система рыб</vt:lpstr>
      <vt:lpstr>Плавательный пузырь</vt:lpstr>
      <vt:lpstr>Нервная система </vt:lpstr>
      <vt:lpstr>Органы чувств</vt:lpstr>
      <vt:lpstr>Сравнение головной и мезонефрической почек</vt:lpstr>
      <vt:lpstr>Выделительная система</vt:lpstr>
      <vt:lpstr>Развитие рыб</vt:lpstr>
      <vt:lpstr>Костно-хрящевые</vt:lpstr>
      <vt:lpstr>Костистые </vt:lpstr>
      <vt:lpstr>Кистеперые  </vt:lpstr>
      <vt:lpstr>Хозяйственное значение рыб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Пользователь Windows</cp:lastModifiedBy>
  <cp:revision>1256</cp:revision>
  <cp:lastPrinted>2020-09-04T10:43:02Z</cp:lastPrinted>
  <dcterms:created xsi:type="dcterms:W3CDTF">2020-06-19T12:20:54Z</dcterms:created>
  <dcterms:modified xsi:type="dcterms:W3CDTF">2025-05-13T10:25:13Z</dcterms:modified>
</cp:coreProperties>
</file>