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59" d="100"/>
          <a:sy n="59" d="100"/>
        </p:scale>
        <p:origin x="7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12/31/2020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12/31/2020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err="1"/>
              <a:t>Нейробластомы</a:t>
            </a:r>
            <a:r>
              <a:rPr lang="ru-RU" dirty="0"/>
              <a:t> у детей</a:t>
            </a: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1282748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5041" y="413380"/>
            <a:ext cx="10765971" cy="5078313"/>
          </a:xfrm>
          <a:prstGeom prst="rect">
            <a:avLst/>
          </a:prstGeom>
        </p:spPr>
        <p:txBody>
          <a:bodyPr wrap="square">
            <a:spAutoFit/>
          </a:bodyPr>
          <a:lstStyle/>
          <a:p>
            <a:r>
              <a:rPr lang="ru-RU" sz="3600" dirty="0"/>
              <a:t>Обследования, необходимые при сохранении опухоли в возрасте старше 3 месяцев. В случае сохранения объемного образования надпочечника у ребенка в возрасте 3 месяцев, проводится весь комплекс лабораторных и инструментальных обследований, указанных в разделе «Диагностика», включая гистологическую верификацию процесса. </a:t>
            </a:r>
          </a:p>
        </p:txBody>
      </p:sp>
    </p:spTree>
    <p:extLst>
      <p:ext uri="{BB962C8B-B14F-4D97-AF65-F5344CB8AC3E}">
        <p14:creationId xmlns:p14="http://schemas.microsoft.com/office/powerpoint/2010/main" val="41866415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9485" y="121226"/>
            <a:ext cx="11745686" cy="6370975"/>
          </a:xfrm>
          <a:prstGeom prst="rect">
            <a:avLst/>
          </a:prstGeom>
        </p:spPr>
        <p:txBody>
          <a:bodyPr wrap="square">
            <a:spAutoFit/>
          </a:bodyPr>
          <a:lstStyle/>
          <a:p>
            <a:r>
              <a:rPr lang="ru-RU" sz="2400" dirty="0"/>
              <a:t>Клиническая симптоматика при НБ обусловлена анатомической локализацией первичной опухоли и метастазов. Общие симптомы (слабость, снижение аппетита, лихорадка, потливость и другие) наиболее часто выявляются при распространенном характере процесса. При локализации опухоли в забрюшинном пространстве наиболее частые жалобы на увеличение в размерах живота, болевой синдром, нарушение стула (от запоров до развития длительной </a:t>
            </a:r>
            <a:r>
              <a:rPr lang="ru-RU" sz="2400" dirty="0" err="1"/>
              <a:t>некупируемой</a:t>
            </a:r>
            <a:r>
              <a:rPr lang="ru-RU" sz="2400" dirty="0"/>
              <a:t> диареи, как проявление </a:t>
            </a:r>
            <a:r>
              <a:rPr lang="ru-RU" sz="2400" dirty="0" err="1"/>
              <a:t>паранеопластического</a:t>
            </a:r>
            <a:r>
              <a:rPr lang="ru-RU" sz="2400" dirty="0"/>
              <a:t> синдрома – секреторной диареи). При локализации опухоли в заднем средостении – кашель, одышка. Неврологическая симптоматика в виде парезов и нарушения функции тазовых органов, выявляется при распространении опухоли в канал спинного мозга и развитии </a:t>
            </a:r>
            <a:r>
              <a:rPr lang="ru-RU" sz="2400" dirty="0" err="1"/>
              <a:t>эпидуральной</a:t>
            </a:r>
            <a:r>
              <a:rPr lang="ru-RU" sz="2400" dirty="0"/>
              <a:t> компрессии (ЭК). Необходимо активно расспросить ребенка/родителей пациента о наличие жалоб и времени их появления. В ряде случаев НБ выявляется при прохождение диспансерного обследования или обследования по поводу другого заболевания (например, острого бронхита). </a:t>
            </a:r>
          </a:p>
        </p:txBody>
      </p:sp>
    </p:spTree>
    <p:extLst>
      <p:ext uri="{BB962C8B-B14F-4D97-AF65-F5344CB8AC3E}">
        <p14:creationId xmlns:p14="http://schemas.microsoft.com/office/powerpoint/2010/main" val="1336024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4300" y="1"/>
            <a:ext cx="11936185" cy="6863417"/>
          </a:xfrm>
          <a:prstGeom prst="rect">
            <a:avLst/>
          </a:prstGeom>
        </p:spPr>
        <p:txBody>
          <a:bodyPr wrap="square">
            <a:spAutoFit/>
          </a:bodyPr>
          <a:lstStyle/>
          <a:p>
            <a:r>
              <a:rPr lang="ru-RU" sz="2000" dirty="0"/>
              <a:t>Рекомендуется сбор следующей информации всем пациентам при подозрении на НБ для выявления клинической симптоматики характерной для основного заболевания, врожденных и семейных </a:t>
            </a:r>
            <a:r>
              <a:rPr lang="ru-RU" sz="2000" dirty="0" smtClean="0"/>
              <a:t>форм:</a:t>
            </a:r>
          </a:p>
          <a:p>
            <a:pPr marL="285750" indent="-285750">
              <a:buFontTx/>
              <a:buChar char="-"/>
            </a:pPr>
            <a:r>
              <a:rPr lang="ru-RU" sz="2000" dirty="0" smtClean="0"/>
              <a:t>акушерский </a:t>
            </a:r>
            <a:r>
              <a:rPr lang="ru-RU" sz="2000" dirty="0"/>
              <a:t>анамнез, - предшествующие заболевания, - вакцинация, - семейные анамнез, - клинические признаки на момент дебюта заболевания, динамика и терапевтические опции до постановки диагноза </a:t>
            </a:r>
            <a:r>
              <a:rPr lang="ru-RU" sz="2000" dirty="0" smtClean="0"/>
              <a:t>НБ</a:t>
            </a:r>
          </a:p>
          <a:p>
            <a:pPr marL="285750" indent="-285750">
              <a:buFontTx/>
              <a:buChar char="-"/>
            </a:pPr>
            <a:r>
              <a:rPr lang="ru-RU" sz="2000" dirty="0"/>
              <a:t>выявление случаев заболевания НБ, других злокачественных новообразований или генетических синдромов в семье требует проведения </a:t>
            </a:r>
            <a:r>
              <a:rPr lang="ru-RU" sz="2000" dirty="0" err="1"/>
              <a:t>медикогенетического</a:t>
            </a:r>
            <a:r>
              <a:rPr lang="ru-RU" sz="2000" dirty="0"/>
              <a:t> консультирования для выявления генетических механизмов, лежащих в основе предрасположенности. </a:t>
            </a:r>
            <a:endParaRPr lang="ru-RU" sz="2000" dirty="0" smtClean="0"/>
          </a:p>
          <a:p>
            <a:pPr marL="285750" indent="-285750">
              <a:buFontTx/>
              <a:buChar char="-"/>
            </a:pPr>
            <a:r>
              <a:rPr lang="ru-RU" sz="2000" dirty="0"/>
              <a:t>Рекомендуется проведение первичного осмотра всем пациентам с подозрением на НБ для оценки общего соматического статуса и распространенности заболевания (выявления отдаленных метастазов), который должен быть проведен до начала химиотерапии и выполнения хирургических </a:t>
            </a:r>
            <a:r>
              <a:rPr lang="ru-RU" sz="2000" dirty="0" smtClean="0"/>
              <a:t>вмешательств</a:t>
            </a:r>
          </a:p>
          <a:p>
            <a:pPr marL="285750" indent="-285750">
              <a:buFontTx/>
              <a:buChar char="-"/>
            </a:pPr>
            <a:r>
              <a:rPr lang="ru-RU" sz="2000" dirty="0"/>
              <a:t>Первичный осмотр включает: — антропометрические измерения (вес, рост и площадь поверхности тела) и оценка </a:t>
            </a:r>
            <a:r>
              <a:rPr lang="ru-RU" sz="2000" dirty="0" err="1"/>
              <a:t>нутритивного</a:t>
            </a:r>
            <a:r>
              <a:rPr lang="ru-RU" sz="2000" dirty="0"/>
              <a:t> статуса (</a:t>
            </a:r>
            <a:r>
              <a:rPr lang="ru-RU" sz="2000" dirty="0" err="1"/>
              <a:t>процентили</a:t>
            </a:r>
            <a:r>
              <a:rPr lang="ru-RU" sz="2000" dirty="0"/>
              <a:t>). Оценка наличия пороков развития и стигм </a:t>
            </a:r>
            <a:r>
              <a:rPr lang="ru-RU" sz="2000" dirty="0" err="1"/>
              <a:t>дизэмбриогенеза</a:t>
            </a:r>
            <a:r>
              <a:rPr lang="ru-RU" sz="2000" dirty="0"/>
              <a:t>; — оценку кожных покровов и слизистых; — оценку функции сердечно-сосудистой системы; — оценку функции легочной системы; — пальпацию живота, измерение окружности живота, оценку размеров печени и селезенки, исключение или подтверждение пальпируемых образований в брюшной полости; — оценку размеров периферических лимфатических узлов; — характеристику функции тазовых органов; — оценку двигательной активности. </a:t>
            </a:r>
          </a:p>
        </p:txBody>
      </p:sp>
    </p:spTree>
    <p:extLst>
      <p:ext uri="{BB962C8B-B14F-4D97-AF65-F5344CB8AC3E}">
        <p14:creationId xmlns:p14="http://schemas.microsoft.com/office/powerpoint/2010/main" val="1071900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3286" y="457199"/>
            <a:ext cx="11789228" cy="4708981"/>
          </a:xfrm>
          <a:prstGeom prst="rect">
            <a:avLst/>
          </a:prstGeom>
        </p:spPr>
        <p:txBody>
          <a:bodyPr wrap="square">
            <a:spAutoFit/>
          </a:bodyPr>
          <a:lstStyle/>
          <a:p>
            <a:pPr algn="ctr"/>
            <a:r>
              <a:rPr lang="ru-RU" sz="2000" b="1" u="sng" dirty="0">
                <a:solidFill>
                  <a:schemeClr val="accent1"/>
                </a:solidFill>
              </a:rPr>
              <a:t>Лабораторные диагностические исследования </a:t>
            </a:r>
            <a:endParaRPr lang="ru-RU" sz="2000" b="1" u="sng" dirty="0" smtClean="0">
              <a:solidFill>
                <a:schemeClr val="accent1"/>
              </a:solidFill>
            </a:endParaRPr>
          </a:p>
          <a:p>
            <a:r>
              <a:rPr lang="ru-RU" sz="2000" dirty="0"/>
              <a:t>Рекомендуется всем пациентам с подозрением на НБ выполнение клинического анализа крови (лейкоциты (формула крови), гемоглобин, тромбоциты, СОЭ) для выявления изменений, которые могут косвенно указывать на метастатическое поражение костного мозга и проявляются в виде анемии и тромбоцитопении, перед началом терапии, на фоне проведения курсов ПХТ, для контроля за развитием осложнений на фоне проведения специфической терапии, перед хирургическим вмешательством и/или другими терапевтическими </a:t>
            </a:r>
            <a:r>
              <a:rPr lang="ru-RU" sz="2000" dirty="0" smtClean="0"/>
              <a:t>опциями</a:t>
            </a:r>
          </a:p>
          <a:p>
            <a:r>
              <a:rPr lang="ru-RU" sz="2000" dirty="0"/>
              <a:t>Рекомендуется всем пациентам с подозрением на НБ выполнение биохимический анализ крови: </a:t>
            </a:r>
            <a:r>
              <a:rPr lang="ru-RU" sz="2000" dirty="0" err="1"/>
              <a:t>лактатдегидрогеназа</a:t>
            </a:r>
            <a:r>
              <a:rPr lang="ru-RU" sz="2000" dirty="0"/>
              <a:t> (ЛДГ), билирубин, </a:t>
            </a:r>
            <a:r>
              <a:rPr lang="ru-RU" sz="2000" dirty="0" err="1"/>
              <a:t>аланинаминотрансфераза</a:t>
            </a:r>
            <a:r>
              <a:rPr lang="ru-RU" sz="2000" dirty="0"/>
              <a:t> (АЛТ), </a:t>
            </a:r>
            <a:r>
              <a:rPr lang="ru-RU" sz="2000" dirty="0" err="1"/>
              <a:t>аспартатаминотрансфераза</a:t>
            </a:r>
            <a:r>
              <a:rPr lang="ru-RU" sz="2000" dirty="0"/>
              <a:t> (АСТ), общий белок, альбумин, </a:t>
            </a:r>
            <a:r>
              <a:rPr lang="ru-RU" sz="2000" dirty="0" err="1"/>
              <a:t>креатинин</a:t>
            </a:r>
            <a:r>
              <a:rPr lang="ru-RU" sz="2000" dirty="0"/>
              <a:t>, мочевина, щелочная фосфатаза (ЩФ), электролиты (</a:t>
            </a:r>
            <a:r>
              <a:rPr lang="ru-RU" sz="2000" dirty="0" err="1"/>
              <a:t>Na</a:t>
            </a:r>
            <a:r>
              <a:rPr lang="ru-RU" sz="2000" dirty="0"/>
              <a:t>+, K+, </a:t>
            </a:r>
            <a:r>
              <a:rPr lang="ru-RU" sz="2000" dirty="0" err="1"/>
              <a:t>Cl</a:t>
            </a:r>
            <a:r>
              <a:rPr lang="ru-RU" sz="2000" dirty="0"/>
              <a:t>–, </a:t>
            </a:r>
            <a:r>
              <a:rPr lang="ru-RU" sz="2000" dirty="0" err="1"/>
              <a:t>Ca</a:t>
            </a:r>
            <a:r>
              <a:rPr lang="ru-RU" sz="2000" dirty="0"/>
              <a:t>++, </a:t>
            </a:r>
            <a:r>
              <a:rPr lang="ru-RU" sz="2000" dirty="0" err="1"/>
              <a:t>Mg</a:t>
            </a:r>
            <a:r>
              <a:rPr lang="ru-RU" sz="2000" dirty="0"/>
              <a:t>++, фосфаты), для оценки функции почек и печени, а так же уровня общей опухолевой нагрузки (оценка уровня ЛДГ). Динамика данных показателей так же проводится в процессе терапии пациентов для оценки органной токсичности и ответа на терапию (уровень ЛДГ) </a:t>
            </a:r>
          </a:p>
        </p:txBody>
      </p:sp>
    </p:spTree>
    <p:extLst>
      <p:ext uri="{BB962C8B-B14F-4D97-AF65-F5344CB8AC3E}">
        <p14:creationId xmlns:p14="http://schemas.microsoft.com/office/powerpoint/2010/main" val="1298964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25896"/>
            <a:ext cx="12192000" cy="5632311"/>
          </a:xfrm>
          <a:prstGeom prst="rect">
            <a:avLst/>
          </a:prstGeom>
        </p:spPr>
        <p:txBody>
          <a:bodyPr wrap="square">
            <a:spAutoFit/>
          </a:bodyPr>
          <a:lstStyle/>
          <a:p>
            <a:r>
              <a:rPr lang="ru-RU" sz="2000" dirty="0"/>
              <a:t>Рекомендуется всем пациентам с подозрением на НБ выполнение </a:t>
            </a:r>
            <a:r>
              <a:rPr lang="ru-RU" sz="2000" dirty="0" err="1"/>
              <a:t>коагулограммы</a:t>
            </a:r>
            <a:r>
              <a:rPr lang="ru-RU" sz="2000" dirty="0"/>
              <a:t> (ориентировочного исследования системы гемостаза) (особенно для пациентов с 4S стадией заболевания – метастатическим поражением печени) или перед выполнением хирургических вмешательств любой степени сложности для исключения нарушения в свертывание и определение показаний для их </a:t>
            </a:r>
            <a:r>
              <a:rPr lang="ru-RU" sz="2000" dirty="0" smtClean="0"/>
              <a:t>коррекции</a:t>
            </a:r>
          </a:p>
          <a:p>
            <a:r>
              <a:rPr lang="ru-RU" sz="2000" dirty="0"/>
              <a:t>Рекомендуется всем пациентам с подозрением на НБ определение основных групп крови по системе AB0, определение антигена D системы Резус (резус-фактор) с целью подбора </a:t>
            </a:r>
            <a:r>
              <a:rPr lang="ru-RU" sz="2000" dirty="0" err="1"/>
              <a:t>инфузионных</a:t>
            </a:r>
            <a:r>
              <a:rPr lang="ru-RU" sz="2000" dirty="0"/>
              <a:t> сред и </a:t>
            </a:r>
            <a:r>
              <a:rPr lang="ru-RU" sz="2000" dirty="0" err="1"/>
              <a:t>минимализации</a:t>
            </a:r>
            <a:r>
              <a:rPr lang="ru-RU" sz="2000" dirty="0"/>
              <a:t> </a:t>
            </a:r>
            <a:r>
              <a:rPr lang="ru-RU" sz="2000" dirty="0" err="1"/>
              <a:t>трасфузионных</a:t>
            </a:r>
            <a:r>
              <a:rPr lang="ru-RU" sz="2000" dirty="0"/>
              <a:t> </a:t>
            </a:r>
            <a:r>
              <a:rPr lang="ru-RU" sz="2000" dirty="0" smtClean="0"/>
              <a:t>осложнений</a:t>
            </a:r>
          </a:p>
          <a:p>
            <a:r>
              <a:rPr lang="ru-RU" sz="2000" dirty="0"/>
              <a:t>Рекомендуется всем пациентам с подозрением на НБ определение антигена (</a:t>
            </a:r>
            <a:r>
              <a:rPr lang="en-US" sz="2000" dirty="0" err="1"/>
              <a:t>HbsAg</a:t>
            </a:r>
            <a:r>
              <a:rPr lang="en-US" sz="2000" dirty="0"/>
              <a:t>) </a:t>
            </a:r>
            <a:r>
              <a:rPr lang="ru-RU" sz="2000" dirty="0"/>
              <a:t>вируса гепатита </a:t>
            </a:r>
            <a:r>
              <a:rPr lang="en-US" sz="2000" dirty="0"/>
              <a:t>B (Hepatitis B virus) </a:t>
            </a:r>
            <a:r>
              <a:rPr lang="ru-RU" sz="2000" dirty="0"/>
              <a:t>в крови, определение антигена вируса гепатита </a:t>
            </a:r>
            <a:r>
              <a:rPr lang="en-US" sz="2000" dirty="0"/>
              <a:t>C (Hepatitis C virus), </a:t>
            </a:r>
            <a:r>
              <a:rPr lang="ru-RU" sz="2000" dirty="0"/>
              <a:t>в крови определение антител классов </a:t>
            </a:r>
            <a:r>
              <a:rPr lang="en-US" sz="2000" dirty="0"/>
              <a:t>M, G (IgM, IgG) </a:t>
            </a:r>
            <a:r>
              <a:rPr lang="ru-RU" sz="2000" dirty="0"/>
              <a:t>к вирусу иммунодефицита человека ВИЧ-1 (</a:t>
            </a:r>
            <a:r>
              <a:rPr lang="en-US" sz="2000" dirty="0"/>
              <a:t>Human immunodeficiency virus HIV 1) </a:t>
            </a:r>
            <a:r>
              <a:rPr lang="ru-RU" sz="2000" dirty="0"/>
              <a:t>в крови, Определение антител классов </a:t>
            </a:r>
            <a:r>
              <a:rPr lang="en-US" sz="2000" dirty="0"/>
              <a:t>M, G (IgM, IgG) </a:t>
            </a:r>
            <a:r>
              <a:rPr lang="ru-RU" sz="2000" dirty="0"/>
              <a:t>к вирусу иммунодефицита человека ВИЧ-2 (</a:t>
            </a:r>
            <a:r>
              <a:rPr lang="en-US" sz="2000" dirty="0"/>
              <a:t>Human immunodeficiency virus HIV 2) </a:t>
            </a:r>
            <a:r>
              <a:rPr lang="ru-RU" sz="2000" dirty="0"/>
              <a:t>в крови для исключения сопутствующей </a:t>
            </a:r>
            <a:r>
              <a:rPr lang="ru-RU" sz="2000" dirty="0" smtClean="0"/>
              <a:t>патологии</a:t>
            </a:r>
          </a:p>
          <a:p>
            <a:r>
              <a:rPr lang="ru-RU" sz="2000" dirty="0"/>
              <a:t>Рекомендуется всем пациентам с подозрением на НБ при инициальной диагностике и в процессе проведения специфического лечения проведение оценки скорость клубочковой фильтрации по клиренсу эндогенного </a:t>
            </a:r>
            <a:r>
              <a:rPr lang="ru-RU" sz="2000" dirty="0" err="1"/>
              <a:t>креатинина</a:t>
            </a:r>
            <a:r>
              <a:rPr lang="ru-RU" sz="2000" dirty="0"/>
              <a:t> или исследование уровня </a:t>
            </a:r>
            <a:r>
              <a:rPr lang="ru-RU" sz="2000" dirty="0" err="1"/>
              <a:t>цистатина</a:t>
            </a:r>
            <a:r>
              <a:rPr lang="ru-RU" sz="2000" dirty="0"/>
              <a:t> С в крови для исключения патологии со стороны почек</a:t>
            </a:r>
          </a:p>
        </p:txBody>
      </p:sp>
    </p:spTree>
    <p:extLst>
      <p:ext uri="{BB962C8B-B14F-4D97-AF65-F5344CB8AC3E}">
        <p14:creationId xmlns:p14="http://schemas.microsoft.com/office/powerpoint/2010/main" val="5817544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4414" y="445451"/>
            <a:ext cx="11468099" cy="5632311"/>
          </a:xfrm>
          <a:prstGeom prst="rect">
            <a:avLst/>
          </a:prstGeom>
        </p:spPr>
        <p:txBody>
          <a:bodyPr wrap="square">
            <a:spAutoFit/>
          </a:bodyPr>
          <a:lstStyle/>
          <a:p>
            <a:r>
              <a:rPr lang="ru-RU" sz="2000" dirty="0"/>
              <a:t>Рекомендуется пациентам с подозрением на НБ первых 12 месяцев жизни выполнение молекулярно-биологического исследования крови на </a:t>
            </a:r>
            <a:r>
              <a:rPr lang="ru-RU" sz="2000" dirty="0" err="1"/>
              <a:t>цитомегаловирус</a:t>
            </a:r>
            <a:r>
              <a:rPr lang="ru-RU" sz="2000" dirty="0"/>
              <a:t> (</a:t>
            </a:r>
            <a:r>
              <a:rPr lang="ru-RU" sz="2000" dirty="0" err="1"/>
              <a:t>Cytomegalovirus</a:t>
            </a:r>
            <a:r>
              <a:rPr lang="ru-RU" sz="2000" dirty="0"/>
              <a:t>) для исключения сопутствующей инфекционной </a:t>
            </a:r>
            <a:r>
              <a:rPr lang="ru-RU" sz="2000" dirty="0" smtClean="0"/>
              <a:t>патологии</a:t>
            </a:r>
          </a:p>
          <a:p>
            <a:r>
              <a:rPr lang="ru-RU" sz="2000" dirty="0"/>
              <a:t>Рекомендуется пациентам с подозрением на НБ выполнение общего анализа мочи для исключения сопутствующей </a:t>
            </a:r>
            <a:r>
              <a:rPr lang="ru-RU" sz="2000" dirty="0" smtClean="0"/>
              <a:t>патологии</a:t>
            </a:r>
          </a:p>
          <a:p>
            <a:r>
              <a:rPr lang="ru-RU" sz="2000" dirty="0"/>
              <a:t>Рекомендуется пациентам с подозрением на НБ, которым планируется терапия с включением </a:t>
            </a:r>
            <a:r>
              <a:rPr lang="ru-RU" sz="2000" dirty="0" err="1"/>
              <a:t>ифосфамида</a:t>
            </a:r>
            <a:r>
              <a:rPr lang="ru-RU" sz="2000" dirty="0"/>
              <a:t>**, выполнение оценки тубулярной функции почек, с использованием фракционированной экскреции фосфатов (оценка </a:t>
            </a:r>
            <a:r>
              <a:rPr lang="ru-RU" sz="2000" dirty="0" err="1"/>
              <a:t>креатинина</a:t>
            </a:r>
            <a:r>
              <a:rPr lang="ru-RU" sz="2000" dirty="0"/>
              <a:t> и фосфора в моче) для исключения сопутствующей </a:t>
            </a:r>
            <a:r>
              <a:rPr lang="ru-RU" sz="2000" dirty="0" smtClean="0"/>
              <a:t>патологии</a:t>
            </a:r>
          </a:p>
          <a:p>
            <a:r>
              <a:rPr lang="ru-RU" sz="2000" dirty="0"/>
              <a:t>оценку тубулярной функции целесообразно проводить до начала проведения ПХТ, и в последующем использовать исходные показатели для исключения тубулярных повреждений у пациентов, получающих терапию </a:t>
            </a:r>
            <a:r>
              <a:rPr lang="ru-RU" sz="2000" dirty="0" err="1"/>
              <a:t>ифосфамидом</a:t>
            </a:r>
            <a:r>
              <a:rPr lang="ru-RU" sz="2000" dirty="0" smtClean="0"/>
              <a:t>**.</a:t>
            </a:r>
          </a:p>
          <a:p>
            <a:r>
              <a:rPr lang="ru-RU" sz="2000" dirty="0"/>
              <a:t>Рекомендуется пациентам с подозрением на НБ определение уровня </a:t>
            </a:r>
            <a:r>
              <a:rPr lang="ru-RU" sz="2000" dirty="0" err="1"/>
              <a:t>ферритина</a:t>
            </a:r>
            <a:r>
              <a:rPr lang="ru-RU" sz="2000" dirty="0"/>
              <a:t> в сыворотке крови для подтверждения/исключения опухолевого процесса и степени распространённости при </a:t>
            </a:r>
            <a:r>
              <a:rPr lang="ru-RU" sz="2000" dirty="0" smtClean="0"/>
              <a:t>НБ:</a:t>
            </a:r>
          </a:p>
          <a:p>
            <a:r>
              <a:rPr lang="ru-RU" sz="2000" dirty="0"/>
              <a:t>результат зависит от возраста пациента и теста, с помощью которого определяется показатель. Показатели «норма» или «повышение» определяются в соответствии с нормативами лаборатории, в которой проводится измерение.</a:t>
            </a:r>
          </a:p>
        </p:txBody>
      </p:sp>
    </p:spTree>
    <p:extLst>
      <p:ext uri="{BB962C8B-B14F-4D97-AF65-F5344CB8AC3E}">
        <p14:creationId xmlns:p14="http://schemas.microsoft.com/office/powerpoint/2010/main" val="1203810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2772" y="583951"/>
            <a:ext cx="11419114" cy="6247864"/>
          </a:xfrm>
          <a:prstGeom prst="rect">
            <a:avLst/>
          </a:prstGeom>
        </p:spPr>
        <p:txBody>
          <a:bodyPr wrap="square">
            <a:spAutoFit/>
          </a:bodyPr>
          <a:lstStyle/>
          <a:p>
            <a:r>
              <a:rPr lang="ru-RU" sz="2000" dirty="0"/>
              <a:t>Рекомендуется пациентам с подозрением на НБ определение уровня </a:t>
            </a:r>
            <a:r>
              <a:rPr lang="ru-RU" sz="2000" dirty="0" err="1"/>
              <a:t>нейронспецифической</a:t>
            </a:r>
            <a:r>
              <a:rPr lang="ru-RU" sz="2000" dirty="0"/>
              <a:t> </a:t>
            </a:r>
            <a:r>
              <a:rPr lang="ru-RU" sz="2000" dirty="0" err="1"/>
              <a:t>енолазы</a:t>
            </a:r>
            <a:r>
              <a:rPr lang="ru-RU" sz="2000" dirty="0"/>
              <a:t> (НСЕ) в сыворотке крови для подтверждения/исключения опухолевого процесса и степени распространённости при </a:t>
            </a:r>
            <a:r>
              <a:rPr lang="ru-RU" sz="2000" dirty="0" smtClean="0"/>
              <a:t>НБ: на </a:t>
            </a:r>
            <a:r>
              <a:rPr lang="ru-RU" sz="2000" dirty="0"/>
              <a:t>уровень НСЕ влияет гемолиз и деградация при комнатной температуре. Поэтому </a:t>
            </a:r>
            <a:r>
              <a:rPr lang="ru-RU" sz="2000" dirty="0" err="1"/>
              <a:t>негемолизированная</a:t>
            </a:r>
            <a:r>
              <a:rPr lang="ru-RU" sz="2000" dirty="0"/>
              <a:t> проба крови должна быть исследована в течение 2–6 ч в местной лаборатории. Если проба отсылается в другую лабораторию, то необходимо использовать только сыворотку. Результат зависит от возраста пациента и теста, используемого для определения. Показатели «норма» или «повышение» определяются в соответствии с нормативами лаборатории, в которой проводится измерение. </a:t>
            </a:r>
            <a:endParaRPr lang="ru-RU" sz="2000" dirty="0" smtClean="0"/>
          </a:p>
          <a:p>
            <a:endParaRPr lang="ru-RU" sz="2000" dirty="0"/>
          </a:p>
          <a:p>
            <a:r>
              <a:rPr lang="ru-RU" sz="2000" dirty="0"/>
              <a:t>Рекомендуется пациентам с подозрением на НБ определение уровня метаболитов катехоламинов: </a:t>
            </a:r>
            <a:r>
              <a:rPr lang="ru-RU" sz="2000" dirty="0" err="1"/>
              <a:t>ванилилминдальной</a:t>
            </a:r>
            <a:r>
              <a:rPr lang="ru-RU" sz="2000" dirty="0"/>
              <a:t> (ВМК) и </a:t>
            </a:r>
            <a:r>
              <a:rPr lang="ru-RU" sz="2000" dirty="0" err="1"/>
              <a:t>гомованилиловой</a:t>
            </a:r>
            <a:r>
              <a:rPr lang="ru-RU" sz="2000" dirty="0"/>
              <a:t> (ГВК) кислот, в моче (разовая или суточная порции) для подтверждения/исключения опухолевого процесса и степени распространённости при НБ: в случае, если результат нормализуется по концентрации </a:t>
            </a:r>
            <a:r>
              <a:rPr lang="ru-RU" sz="2000" dirty="0" err="1"/>
              <a:t>креатинина</a:t>
            </a:r>
            <a:r>
              <a:rPr lang="ru-RU" sz="2000" dirty="0"/>
              <a:t>, нет необходимости в сборе суточной мочи. Показатели «норма» или «повышение» определяются в соответствии с нормативами лаборатории, в которой проводится измерение. Данное исследование проводится в зависимости от доступности метода. Оценка уровня ГВК и ВМК проводится </a:t>
            </a:r>
            <a:r>
              <a:rPr lang="ru-RU" sz="2000" dirty="0" err="1"/>
              <a:t>инициально</a:t>
            </a:r>
            <a:r>
              <a:rPr lang="ru-RU" sz="2000" dirty="0"/>
              <a:t>, в процессе терапии и на этапах катамнестического наблюдения. </a:t>
            </a:r>
          </a:p>
        </p:txBody>
      </p:sp>
    </p:spTree>
    <p:extLst>
      <p:ext uri="{BB962C8B-B14F-4D97-AF65-F5344CB8AC3E}">
        <p14:creationId xmlns:p14="http://schemas.microsoft.com/office/powerpoint/2010/main" val="3574547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28800" y="538844"/>
            <a:ext cx="9780814" cy="461665"/>
          </a:xfrm>
          <a:prstGeom prst="rect">
            <a:avLst/>
          </a:prstGeom>
        </p:spPr>
        <p:txBody>
          <a:bodyPr wrap="square">
            <a:spAutoFit/>
          </a:bodyPr>
          <a:lstStyle/>
          <a:p>
            <a:r>
              <a:rPr lang="ru-RU" sz="2400" b="1" dirty="0">
                <a:solidFill>
                  <a:schemeClr val="accent1"/>
                </a:solidFill>
                <a:effectLst>
                  <a:outerShdw blurRad="38100" dist="38100" dir="2700000" algn="tl">
                    <a:srgbClr val="000000">
                      <a:alpha val="43137"/>
                    </a:srgbClr>
                  </a:outerShdw>
                </a:effectLst>
              </a:rPr>
              <a:t>Инструментальные диагностические исследования</a:t>
            </a:r>
          </a:p>
        </p:txBody>
      </p:sp>
      <p:sp>
        <p:nvSpPr>
          <p:cNvPr id="5" name="Прямоугольник 4"/>
          <p:cNvSpPr/>
          <p:nvPr/>
        </p:nvSpPr>
        <p:spPr>
          <a:xfrm>
            <a:off x="359229" y="1000509"/>
            <a:ext cx="11070771" cy="4893647"/>
          </a:xfrm>
          <a:prstGeom prst="rect">
            <a:avLst/>
          </a:prstGeom>
        </p:spPr>
        <p:txBody>
          <a:bodyPr wrap="square">
            <a:spAutoFit/>
          </a:bodyPr>
          <a:lstStyle/>
          <a:p>
            <a:r>
              <a:rPr lang="ru-RU" sz="2400" dirty="0"/>
              <a:t>Рекомендуется выполнение </a:t>
            </a:r>
            <a:r>
              <a:rPr lang="ru-RU" sz="2400" dirty="0" err="1"/>
              <a:t>аудиологического</a:t>
            </a:r>
            <a:r>
              <a:rPr lang="ru-RU" sz="2400" dirty="0"/>
              <a:t> обследования пациентам с установленным диагнозом НБ, которым планируется проведение химиотерапии с включением </a:t>
            </a:r>
            <a:r>
              <a:rPr lang="ru-RU" sz="2400" dirty="0" err="1"/>
              <a:t>ототоксичных</a:t>
            </a:r>
            <a:r>
              <a:rPr lang="ru-RU" sz="2400" dirty="0"/>
              <a:t> препаратов (</a:t>
            </a:r>
            <a:r>
              <a:rPr lang="ru-RU" sz="2400" dirty="0" err="1"/>
              <a:t>циспланин</a:t>
            </a:r>
            <a:r>
              <a:rPr lang="ru-RU" sz="2400" dirty="0"/>
              <a:t>**, </a:t>
            </a:r>
            <a:r>
              <a:rPr lang="ru-RU" sz="2400" dirty="0" err="1"/>
              <a:t>карбоплатин</a:t>
            </a:r>
            <a:r>
              <a:rPr lang="ru-RU" sz="2400" dirty="0"/>
              <a:t>**) для оценки функции слухового </a:t>
            </a:r>
            <a:r>
              <a:rPr lang="ru-RU" sz="2400" dirty="0" smtClean="0"/>
              <a:t>анализатора</a:t>
            </a:r>
          </a:p>
          <a:p>
            <a:r>
              <a:rPr lang="ru-RU" sz="2400" dirty="0"/>
              <a:t>желательные сроки проведения </a:t>
            </a:r>
            <a:r>
              <a:rPr lang="ru-RU" sz="2400" dirty="0" err="1"/>
              <a:t>аудиологического</a:t>
            </a:r>
            <a:r>
              <a:rPr lang="ru-RU" sz="2400" dirty="0"/>
              <a:t> тестирования: — Базовое тестирование перед началом лечения. — После каждого курса ПХТ с использованием </a:t>
            </a:r>
            <a:r>
              <a:rPr lang="ru-RU" sz="2400" dirty="0" err="1"/>
              <a:t>цисплатина</a:t>
            </a:r>
            <a:r>
              <a:rPr lang="ru-RU" sz="2400" dirty="0"/>
              <a:t>**. При выявлении </a:t>
            </a:r>
            <a:r>
              <a:rPr lang="ru-RU" sz="2400" dirty="0" err="1"/>
              <a:t>нейросенсорной</a:t>
            </a:r>
            <a:r>
              <a:rPr lang="ru-RU" sz="2400" dirty="0"/>
              <a:t> тугоухости, вызванной </a:t>
            </a:r>
            <a:r>
              <a:rPr lang="ru-RU" sz="2400" dirty="0" err="1"/>
              <a:t>ототоксическим</a:t>
            </a:r>
            <a:r>
              <a:rPr lang="ru-RU" sz="2400" dirty="0"/>
              <a:t> действием препаратов платины, обсудить возможное изменение схемы лечения. — Через 4-6 недель после завершения лечения (последнего введения </a:t>
            </a:r>
            <a:r>
              <a:rPr lang="ru-RU" sz="2400" dirty="0" err="1"/>
              <a:t>цисплатина</a:t>
            </a:r>
            <a:r>
              <a:rPr lang="ru-RU" sz="2400" dirty="0"/>
              <a:t>**, </a:t>
            </a:r>
            <a:r>
              <a:rPr lang="ru-RU" sz="2400" dirty="0" err="1"/>
              <a:t>карбоплатина</a:t>
            </a:r>
            <a:r>
              <a:rPr lang="ru-RU" sz="2400" dirty="0"/>
              <a:t>**). — 1-2 раза в год в течение 3-5 лет после завершения лечения для пациентов с нормой слуха. </a:t>
            </a:r>
          </a:p>
        </p:txBody>
      </p:sp>
    </p:spTree>
    <p:extLst>
      <p:ext uri="{BB962C8B-B14F-4D97-AF65-F5344CB8AC3E}">
        <p14:creationId xmlns:p14="http://schemas.microsoft.com/office/powerpoint/2010/main" val="773896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6957" y="197346"/>
            <a:ext cx="11789229" cy="6001643"/>
          </a:xfrm>
          <a:prstGeom prst="rect">
            <a:avLst/>
          </a:prstGeom>
        </p:spPr>
        <p:txBody>
          <a:bodyPr wrap="square">
            <a:spAutoFit/>
          </a:bodyPr>
          <a:lstStyle/>
          <a:p>
            <a:r>
              <a:rPr lang="ru-RU" sz="2400" dirty="0"/>
              <a:t>Основные методы исследования слуха для выявления тугоухости, вызванной </a:t>
            </a:r>
            <a:r>
              <a:rPr lang="ru-RU" sz="2400" dirty="0" err="1"/>
              <a:t>ототоксическим</a:t>
            </a:r>
            <a:r>
              <a:rPr lang="ru-RU" sz="2400" dirty="0"/>
              <a:t> действием лекарственных препаратов: — Тональная пороговая аудиометрия в стандартном и расширенном диапазоне частот до 16-20 кГц (методика определения тональных порогов слуха зависит от возраста и уровня развития ребенка: аудиометрия со зрительным подкреплением от 6 до 24 мес., игровая аудиометрия от 2 до 5 лет или стандартная аудиометрия от 5 лет). — Регистрация </a:t>
            </a:r>
            <a:r>
              <a:rPr lang="ru-RU" sz="2400" dirty="0" err="1"/>
              <a:t>отоакустической</a:t>
            </a:r>
            <a:r>
              <a:rPr lang="ru-RU" sz="2400" dirty="0"/>
              <a:t> эмиссии на частоте продукта искажения в диапазоне частот до 8-10 кГц. — </a:t>
            </a:r>
            <a:r>
              <a:rPr lang="ru-RU" sz="2400" dirty="0" err="1"/>
              <a:t>Импедансометрия</a:t>
            </a:r>
            <a:r>
              <a:rPr lang="ru-RU" sz="2400" dirty="0"/>
              <a:t>. — Регистрация </a:t>
            </a:r>
            <a:r>
              <a:rPr lang="ru-RU" sz="2400" dirty="0" err="1"/>
              <a:t>коротколатентных</a:t>
            </a:r>
            <a:r>
              <a:rPr lang="ru-RU" sz="2400" dirty="0"/>
              <a:t> и </a:t>
            </a:r>
            <a:r>
              <a:rPr lang="ru-RU" sz="2400" dirty="0" err="1"/>
              <a:t>тоно</a:t>
            </a:r>
            <a:r>
              <a:rPr lang="ru-RU" sz="2400" dirty="0"/>
              <a:t>-специфичных слуховых вызванных потенциалов (например, стационарных слуховых вызванных потенциалов – ASSR) для детей раннего возраста при отсутствии </a:t>
            </a:r>
            <a:r>
              <a:rPr lang="ru-RU" sz="2400" dirty="0" err="1"/>
              <a:t>отоакустической</a:t>
            </a:r>
            <a:r>
              <a:rPr lang="ru-RU" sz="2400" dirty="0"/>
              <a:t> эмиссии и невозможности проведения тональной пороговой аудиометрии. При выявлении тугоухости пациент направляется к врачу-</a:t>
            </a:r>
            <a:r>
              <a:rPr lang="ru-RU" sz="2400" dirty="0" err="1"/>
              <a:t>оториноларингологу</a:t>
            </a:r>
            <a:r>
              <a:rPr lang="ru-RU" sz="2400" dirty="0"/>
              <a:t> (</a:t>
            </a:r>
            <a:r>
              <a:rPr lang="ru-RU" sz="2400" dirty="0" err="1"/>
              <a:t>сурдологу</a:t>
            </a:r>
            <a:r>
              <a:rPr lang="ru-RU" sz="2400" dirty="0"/>
              <a:t>) для определения индивидуальной программы наблюдения, лечения, реабилитации. </a:t>
            </a:r>
          </a:p>
        </p:txBody>
      </p:sp>
    </p:spTree>
    <p:extLst>
      <p:ext uri="{BB962C8B-B14F-4D97-AF65-F5344CB8AC3E}">
        <p14:creationId xmlns:p14="http://schemas.microsoft.com/office/powerpoint/2010/main" val="3954031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1674928" cy="6555641"/>
          </a:xfrm>
          <a:prstGeom prst="rect">
            <a:avLst/>
          </a:prstGeom>
        </p:spPr>
        <p:txBody>
          <a:bodyPr wrap="square">
            <a:spAutoFit/>
          </a:bodyPr>
          <a:lstStyle/>
          <a:p>
            <a:r>
              <a:rPr lang="ru-RU" sz="2000" dirty="0"/>
              <a:t>Рекомендуется выполнение регистрации зрительных вызванных потенциалов коры головного мозга детям первого года жизни на момент постановки диагноза НБ и пациентам любого возраста с подозрением на наличие орбитальных метастазов НБ для оценки функции зрительного </a:t>
            </a:r>
            <a:r>
              <a:rPr lang="ru-RU" sz="2000" dirty="0" smtClean="0"/>
              <a:t>анализатора</a:t>
            </a:r>
          </a:p>
          <a:p>
            <a:r>
              <a:rPr lang="ru-RU" sz="2000" dirty="0"/>
              <a:t>Рекомендуется выполнение электрокардиографии (ЭКГ) и эхокардиографии (</a:t>
            </a:r>
            <a:r>
              <a:rPr lang="ru-RU" sz="2000" dirty="0" err="1"/>
              <a:t>ЭхоКГ</a:t>
            </a:r>
            <a:r>
              <a:rPr lang="ru-RU" sz="2000" dirty="0"/>
              <a:t>) всем пациентам с подозрением на НБ для оценки функции сердечно-сосудистой системы: при наличии пороков развития сердечно-сосудистой системы необходима консультация врача-медицинского генетика и врача-кардиолога; при наличии изменений по данным Эхо-КГ и ЭКГ – врача-кардиолога. Выполнение данных методов обследования показано всем пациентам при установленном диагнозе НБ перед началом курсов химиотерапии с включением </a:t>
            </a:r>
            <a:r>
              <a:rPr lang="ru-RU" sz="2000" dirty="0" err="1"/>
              <a:t>кардиотоксичных</a:t>
            </a:r>
            <a:r>
              <a:rPr lang="ru-RU" sz="2000" dirty="0"/>
              <a:t> препаратов (например, </a:t>
            </a:r>
            <a:r>
              <a:rPr lang="ru-RU" sz="2000" dirty="0" err="1"/>
              <a:t>доксорубицин</a:t>
            </a:r>
            <a:r>
              <a:rPr lang="ru-RU" sz="2000" dirty="0"/>
              <a:t>**) и в дальнейшем после завершения специфического лечения и при длительном динамическом наблюдение, учитывая потенциальную возможность развития отдаленной </a:t>
            </a:r>
            <a:r>
              <a:rPr lang="ru-RU" sz="2000" dirty="0" err="1"/>
              <a:t>кардиотоксичности</a:t>
            </a:r>
            <a:r>
              <a:rPr lang="ru-RU" sz="2000" dirty="0"/>
              <a:t>. При выявлении патологии или появлении клинической симптоматики (одышка, отеки), показана консультация врача-кардиолога</a:t>
            </a:r>
            <a:r>
              <a:rPr lang="ru-RU" sz="2000" dirty="0" smtClean="0"/>
              <a:t>.</a:t>
            </a:r>
          </a:p>
          <a:p>
            <a:r>
              <a:rPr lang="ru-RU" sz="2000" dirty="0"/>
              <a:t>Рекомендуется выполнение ультразвукового исследования (УЗИ) брюшной полости и других вовлеченных областей (например, область шеи), исключая случаи, при которых анатомические причины не позволяют его выполнить (например, внутригрудная локализация) всем пациентам с подозрением на НБ для оценки состояния различных органов и систем, локализации первичной опухоли и оценки метастатического распространения</a:t>
            </a:r>
          </a:p>
        </p:txBody>
      </p:sp>
    </p:spTree>
    <p:extLst>
      <p:ext uri="{BB962C8B-B14F-4D97-AF65-F5344CB8AC3E}">
        <p14:creationId xmlns:p14="http://schemas.microsoft.com/office/powerpoint/2010/main" val="10349772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err="1"/>
              <a:t>Нейробластома</a:t>
            </a:r>
            <a:r>
              <a:rPr lang="ru-RU" dirty="0"/>
              <a:t> (НБ) – злокачественная опухоль, развивающаяся из клеток предшественников симпатической нервной системы (СНС). НБ является самой частой злокачественной экстракраниальной солидной опухолью детского возраста. На долю НБ приходится 7–8 % всех злокачественных новообразований (ЗНО) у детей в возрасте 0–14 лет </a:t>
            </a:r>
            <a:r>
              <a:rPr lang="ru-RU" dirty="0" smtClean="0"/>
              <a:t>. </a:t>
            </a:r>
            <a:r>
              <a:rPr lang="ru-RU" dirty="0"/>
              <a:t>Это наиболее частая солидная опухоль у детей раннего возраста, пик заболеваемости приходится на 18 мес. и 90% случаев диагностируется в возрасте до 10 лет.</a:t>
            </a:r>
          </a:p>
        </p:txBody>
      </p:sp>
    </p:spTree>
    <p:extLst>
      <p:ext uri="{BB962C8B-B14F-4D97-AF65-F5344CB8AC3E}">
        <p14:creationId xmlns:p14="http://schemas.microsoft.com/office/powerpoint/2010/main" val="3289608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 y="261257"/>
            <a:ext cx="11544300" cy="6001643"/>
          </a:xfrm>
          <a:prstGeom prst="rect">
            <a:avLst/>
          </a:prstGeom>
        </p:spPr>
        <p:txBody>
          <a:bodyPr wrap="square">
            <a:spAutoFit/>
          </a:bodyPr>
          <a:lstStyle/>
          <a:p>
            <a:r>
              <a:rPr lang="ru-RU" sz="1600" dirty="0"/>
              <a:t>Рекомендуется выполнение рентгенографии грудной клетки (прямая и боковая проекции) всем пациентам с подозрением на НБ с целью первичной диагностики (выявления образований расположенных в средостении и метастатического поражения легких), а так же для исключения/подтверждения наличия воспалительной инфильтрации легочной </a:t>
            </a:r>
            <a:r>
              <a:rPr lang="ru-RU" sz="1600" dirty="0" smtClean="0"/>
              <a:t>ткани</a:t>
            </a:r>
          </a:p>
          <a:p>
            <a:r>
              <a:rPr lang="ru-RU" sz="1600" dirty="0"/>
              <a:t>В некоторых случаях внутригрудная </a:t>
            </a:r>
            <a:r>
              <a:rPr lang="ru-RU" sz="1600" dirty="0" err="1"/>
              <a:t>нейробластома</a:t>
            </a:r>
            <a:r>
              <a:rPr lang="ru-RU" sz="1600" dirty="0"/>
              <a:t> может быть выявлена с помощью рентгенограммы грудной клетки при наличии респираторных симптомов. Так как УЗИ грудной клетки ограничено из-за заполненных воздухом легких, наблюдение за пациентами с внутригрудной </a:t>
            </a:r>
            <a:r>
              <a:rPr lang="ru-RU" sz="1600" dirty="0" err="1"/>
              <a:t>нейробластомой</a:t>
            </a:r>
            <a:r>
              <a:rPr lang="ru-RU" sz="1600" dirty="0"/>
              <a:t> включает в себя стандартную рентгенографию органов грудной клетки, но не УЗИ. Выполнение рентгенографии органов грудной клетки показано так же после катетеризации подключичной вены для исключения пневмоторакса и определения места стояния катетера</a:t>
            </a:r>
            <a:r>
              <a:rPr lang="ru-RU" sz="1600" dirty="0" smtClean="0"/>
              <a:t>.</a:t>
            </a:r>
          </a:p>
          <a:p>
            <a:r>
              <a:rPr lang="ru-RU" sz="1600" dirty="0"/>
              <a:t>Рекомендуется выполнение </a:t>
            </a:r>
            <a:r>
              <a:rPr lang="ru-RU" sz="1600" dirty="0" err="1"/>
              <a:t>мультиспиральной</a:t>
            </a:r>
            <a:r>
              <a:rPr lang="ru-RU" sz="1600" dirty="0"/>
              <a:t> компьютерной томографии (МСКТ) с внутривенным контрастным усилением всем пациентам с подозрением на НБ с целью анатомической верификации первичной опухоли и метастазов, а также пациентам с установленным диагнозом НБ во время лечения (для оценки ответа на проводимую терапию), при планировании оперативного вмешательства, после завершения специфического лечения и в процессе динамического наблюдения: для оценки распространенности опухолевого процесса </a:t>
            </a:r>
            <a:r>
              <a:rPr lang="ru-RU" sz="1600" dirty="0" err="1"/>
              <a:t>инициально</a:t>
            </a:r>
            <a:r>
              <a:rPr lang="ru-RU" sz="1600" dirty="0"/>
              <a:t> рекомендуется выполнять КТ органов грудной клетки, брюшной полости и малого таза. КТ шеи и органов грудной клетки выполняется всем пациентам для исключения вторичного поражения легких, внутригрудных лимфатических узлов и мультифокального поражения при НБ. МСКТ проводится </a:t>
            </a:r>
            <a:r>
              <a:rPr lang="ru-RU" sz="1600" dirty="0" err="1"/>
              <a:t>нативно</a:t>
            </a:r>
            <a:r>
              <a:rPr lang="ru-RU" sz="1600" dirty="0"/>
              <a:t> и с внутривенным </a:t>
            </a:r>
            <a:r>
              <a:rPr lang="ru-RU" sz="1600" dirty="0" err="1"/>
              <a:t>болюсным</a:t>
            </a:r>
            <a:r>
              <a:rPr lang="ru-RU" sz="1600" dirty="0"/>
              <a:t> фазовым контрастированием в артериальную, венозную и паренхиматозную фазы исследования. Артериальная фаза контрастирования – первые секунды исследования, в момент попадания болюса контраста в аорту. Венозная фаза контрастирования на 60 – 80 секундах от момента введения контрастного препарата. Паренхиматозная фаза контрастирования на 1 мин 50 сек – 2 мин 30 сек от момента введения контрастного препарата. Особенности проведения </a:t>
            </a:r>
            <a:r>
              <a:rPr lang="ru-RU" sz="1600" dirty="0" err="1"/>
              <a:t>томографических</a:t>
            </a:r>
            <a:r>
              <a:rPr lang="ru-RU" sz="1600" dirty="0"/>
              <a:t> исследований у детей – см. раздел 7.2 данных рекомендаций. </a:t>
            </a:r>
          </a:p>
        </p:txBody>
      </p:sp>
    </p:spTree>
    <p:extLst>
      <p:ext uri="{BB962C8B-B14F-4D97-AF65-F5344CB8AC3E}">
        <p14:creationId xmlns:p14="http://schemas.microsoft.com/office/powerpoint/2010/main" val="23752711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9228" y="281579"/>
            <a:ext cx="11544301" cy="5632311"/>
          </a:xfrm>
          <a:prstGeom prst="rect">
            <a:avLst/>
          </a:prstGeom>
        </p:spPr>
        <p:txBody>
          <a:bodyPr wrap="square">
            <a:spAutoFit/>
          </a:bodyPr>
          <a:lstStyle/>
          <a:p>
            <a:r>
              <a:rPr lang="ru-RU" sz="2000" dirty="0"/>
              <a:t>Рекомендуется выполнение магнитно-резонансной (МРТ) томографии с внутривенным контрастированием всем пациентам с подозрением на НБ с целью анатомической верификации первичной опухоли и метастазов, а также пациентам с установленным диагнозом НБ во время лечения (для оценки ответа на проводимую терапию), после завершения специфического лечения и в процессе динамического наблюдения: МРТ-исследование спинного мозга строго обязательно при первичной диагностике в случае </a:t>
            </a:r>
            <a:r>
              <a:rPr lang="ru-RU" sz="2000" dirty="0" err="1"/>
              <a:t>паравертебральной</a:t>
            </a:r>
            <a:r>
              <a:rPr lang="ru-RU" sz="2000" dirty="0"/>
              <a:t> локализации образования и/или при наличие неврологической симптоматики подозрительной в отношение </a:t>
            </a:r>
            <a:r>
              <a:rPr lang="ru-RU" sz="2000" dirty="0" err="1"/>
              <a:t>интраканального</a:t>
            </a:r>
            <a:r>
              <a:rPr lang="ru-RU" sz="2000" dirty="0"/>
              <a:t> распространения опухоли и развитии компрессии спинного мозга. Если НБ обнаруживается в </a:t>
            </a:r>
            <a:r>
              <a:rPr lang="ru-RU" sz="2000" dirty="0" err="1"/>
              <a:t>паравертебральной</a:t>
            </a:r>
            <a:r>
              <a:rPr lang="ru-RU" sz="2000" dirty="0"/>
              <a:t> области, МРТ требуется для документирования и подтверждения </a:t>
            </a:r>
            <a:r>
              <a:rPr lang="ru-RU" sz="2000" dirty="0" err="1"/>
              <a:t>интрафораминального</a:t>
            </a:r>
            <a:r>
              <a:rPr lang="ru-RU" sz="2000" dirty="0"/>
              <a:t> или </a:t>
            </a:r>
            <a:r>
              <a:rPr lang="ru-RU" sz="2000" dirty="0" err="1"/>
              <a:t>интраканального</a:t>
            </a:r>
            <a:r>
              <a:rPr lang="ru-RU" sz="2000" dirty="0"/>
              <a:t> распространения, даже если у пациента нет неврологических проявлений. КТ не является приемлемой, так как небольшие </a:t>
            </a:r>
            <a:r>
              <a:rPr lang="ru-RU" sz="2000" dirty="0" err="1"/>
              <a:t>интраканальные</a:t>
            </a:r>
            <a:r>
              <a:rPr lang="ru-RU" sz="2000" dirty="0"/>
              <a:t> опухолевые массы могут быть пропущены. При наличии неврологической симптоматики (двигательные нарушения, нарушение чувствительности и функции тазовых органов) выполнение МРТ головного и спинного мозга с контрастным усилением является строго обязательным. Выполнение МРТ предпочтительно при локализации первичной опухоли в области шеи и малого таза; строго обязательно при наличии данных за метастатические поражение печени</a:t>
            </a:r>
          </a:p>
        </p:txBody>
      </p:sp>
    </p:spTree>
    <p:extLst>
      <p:ext uri="{BB962C8B-B14F-4D97-AF65-F5344CB8AC3E}">
        <p14:creationId xmlns:p14="http://schemas.microsoft.com/office/powerpoint/2010/main" val="36832613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1257" y="180431"/>
            <a:ext cx="11201400" cy="6863417"/>
          </a:xfrm>
          <a:prstGeom prst="rect">
            <a:avLst/>
          </a:prstGeom>
        </p:spPr>
        <p:txBody>
          <a:bodyPr wrap="square">
            <a:spAutoFit/>
          </a:bodyPr>
          <a:lstStyle/>
          <a:p>
            <a:r>
              <a:rPr lang="ru-RU" sz="2000" dirty="0"/>
              <a:t>МРТ может использоваться у детей раннего возраста для проведения дифференциальной диагностики между 4 и 4S стадией НБ (для подтверждения наличия/отсутствия костных/костно-мозговых/ подкожных метастазов). Для всех пациентов с 4-й стадией заболевания, невзирая на результаты </a:t>
            </a:r>
            <a:r>
              <a:rPr lang="ru-RU" sz="2000" dirty="0" err="1"/>
              <a:t>сцинтиграфии</a:t>
            </a:r>
            <a:r>
              <a:rPr lang="ru-RU" sz="2000" dirty="0"/>
              <a:t> с МЙБГ, необходима МРТ головного мозга для подтверждения или исключения </a:t>
            </a:r>
            <a:r>
              <a:rPr lang="ru-RU" sz="2000" dirty="0" err="1"/>
              <a:t>интракраниального</a:t>
            </a:r>
            <a:r>
              <a:rPr lang="ru-RU" sz="2000" dirty="0"/>
              <a:t> и </a:t>
            </a:r>
            <a:r>
              <a:rPr lang="ru-RU" sz="2000" dirty="0" err="1"/>
              <a:t>интраорбитального</a:t>
            </a:r>
            <a:r>
              <a:rPr lang="ru-RU" sz="2000" dirty="0"/>
              <a:t> поражения; Выполнение МРТ головного мозга показано при инициальной диагностике пациентов с первичной МЙБГ-негативной НБ или пациентам, которым </a:t>
            </a:r>
            <a:r>
              <a:rPr lang="ru-RU" sz="2000" dirty="0" err="1"/>
              <a:t>инициально</a:t>
            </a:r>
            <a:r>
              <a:rPr lang="ru-RU" sz="2000" dirty="0"/>
              <a:t> не может быть выполнена </a:t>
            </a:r>
            <a:r>
              <a:rPr lang="ru-RU" sz="2000" dirty="0" err="1"/>
              <a:t>сцинтиграфия</a:t>
            </a:r>
            <a:r>
              <a:rPr lang="ru-RU" sz="2000" dirty="0"/>
              <a:t> с МЙБГ. МРТ рекомендована при наличии единичного метастаза по данным </a:t>
            </a:r>
            <a:r>
              <a:rPr lang="ru-RU" sz="2000" dirty="0" err="1"/>
              <a:t>сцинтиграфии</a:t>
            </a:r>
            <a:r>
              <a:rPr lang="ru-RU" sz="2000" dirty="0"/>
              <a:t> с МЙБГ для подтверждения его наличия и топографии. МРТ не должно заменяться КТ в виду следующих причин: — высокая разрешающая способность; — лучшее контрастирование мягких тканей; — лучшее определение </a:t>
            </a:r>
            <a:r>
              <a:rPr lang="ru-RU" sz="2000" dirty="0" err="1"/>
              <a:t>интраканального</a:t>
            </a:r>
            <a:r>
              <a:rPr lang="ru-RU" sz="2000" dirty="0"/>
              <a:t> и </a:t>
            </a:r>
            <a:r>
              <a:rPr lang="ru-RU" sz="2000" dirty="0" err="1"/>
              <a:t>интрафораминального</a:t>
            </a:r>
            <a:r>
              <a:rPr lang="ru-RU" sz="2000" dirty="0"/>
              <a:t> распространения опухолевого процесса; — отсутствие лучевого воздействия. Для детей до 6 лет общая анестезия обязательна при проведении исследования. Особенности проведения </a:t>
            </a:r>
            <a:r>
              <a:rPr lang="ru-RU" sz="2000" dirty="0" err="1"/>
              <a:t>томографических</a:t>
            </a:r>
            <a:r>
              <a:rPr lang="ru-RU" sz="2000" dirty="0"/>
              <a:t> исследований у детей </a:t>
            </a:r>
            <a:r>
              <a:rPr lang="ru-RU" sz="2000" dirty="0" smtClean="0"/>
              <a:t>МРТ </a:t>
            </a:r>
            <a:r>
              <a:rPr lang="ru-RU" sz="2000" dirty="0"/>
              <a:t>проводится в 3-х плоскостях: аксиальной, корональной и сагиттальной. Все исследования проводятся с гадолиний содержащими контрастными препаратами. </a:t>
            </a:r>
            <a:r>
              <a:rPr lang="ru-RU" sz="2000" dirty="0" err="1"/>
              <a:t>Болюсное</a:t>
            </a:r>
            <a:r>
              <a:rPr lang="ru-RU" sz="2000" dirty="0"/>
              <a:t> контрастное усиление с применением парамагнетика в артериальную фазу в момент введения контрастного препарата, в венозную фазу контрастирования с 50-й сек от момента введения контрастного препарата и в отсроченную фазу контрастирования на 2-3 минуту от введения контрастного препарата. </a:t>
            </a:r>
          </a:p>
        </p:txBody>
      </p:sp>
    </p:spTree>
    <p:extLst>
      <p:ext uri="{BB962C8B-B14F-4D97-AF65-F5344CB8AC3E}">
        <p14:creationId xmlns:p14="http://schemas.microsoft.com/office/powerpoint/2010/main" val="21700646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815" y="163287"/>
            <a:ext cx="11936185" cy="6247864"/>
          </a:xfrm>
          <a:prstGeom prst="rect">
            <a:avLst/>
          </a:prstGeom>
        </p:spPr>
        <p:txBody>
          <a:bodyPr wrap="square">
            <a:spAutoFit/>
          </a:bodyPr>
          <a:lstStyle/>
          <a:p>
            <a:r>
              <a:rPr lang="ru-RU" sz="2000" dirty="0"/>
              <a:t>МРТ брюшной полости проводится с синхронизацией программ сканирования с дыханием пациента, с толщиной среза 3-4 мм — T1ВИ </a:t>
            </a:r>
            <a:r>
              <a:rPr lang="ru-RU" sz="2000" dirty="0" err="1"/>
              <a:t>нативные</a:t>
            </a:r>
            <a:r>
              <a:rPr lang="ru-RU" sz="2000" dirty="0"/>
              <a:t> и Т1ВИ </a:t>
            </a:r>
            <a:r>
              <a:rPr lang="ru-RU" sz="2000" dirty="0" err="1"/>
              <a:t>постконтрастные</a:t>
            </a:r>
            <a:r>
              <a:rPr lang="ru-RU" sz="2000" dirty="0"/>
              <a:t> в аксиальной и корональной проекциях — Т2ВИ в аксиальной, коронарной и сагиттальной проекциях — Т2FatSat/STIR (программы с подавлением жира) в аксиальной, и коронарной проекциях — Диффузионно-взвешенные изображения (ДВИ) с построением ADC карт. МРТ позвоночника и </a:t>
            </a:r>
            <a:r>
              <a:rPr lang="ru-RU" sz="2000" dirty="0" err="1"/>
              <a:t>паравертебральных</a:t>
            </a:r>
            <a:r>
              <a:rPr lang="ru-RU" sz="2000" dirty="0"/>
              <a:t> тканей при нейрогенных опухолях </a:t>
            </a:r>
            <a:r>
              <a:rPr lang="ru-RU" sz="2000" dirty="0" err="1"/>
              <a:t>паравертебральной</a:t>
            </a:r>
            <a:r>
              <a:rPr lang="ru-RU" sz="2000" dirty="0"/>
              <a:t> локализации, проводятся с толщиной среза 3 мм. — T1ВИ и Т1ВИ </a:t>
            </a:r>
            <a:r>
              <a:rPr lang="ru-RU" sz="2000" dirty="0" err="1"/>
              <a:t>FatSat</a:t>
            </a:r>
            <a:r>
              <a:rPr lang="ru-RU" sz="2000" dirty="0"/>
              <a:t>/STIR до и после контрастирования в аксиальной, корональной и сагиттальной проекциях — Т2ВИ и Т2FatSat/STIR (программы с подавлением жира) в аксиальной, корональной и сагиттальной проекциях — Аксиальные ДВИ на область интереса При исследовании МРТ ЦНС желательна возможность одновременной установки головной и спинальной катушек для проведения исследования всей ЦНС без перекладки пациента. </a:t>
            </a:r>
            <a:endParaRPr lang="ru-RU" sz="2000" dirty="0" smtClean="0"/>
          </a:p>
          <a:p>
            <a:r>
              <a:rPr lang="ru-RU" sz="2000" dirty="0"/>
              <a:t>При исследовании головного мозга: — До введения парамагнетика: Т1-SE/TSE, T2-SE/TSE, Т2FatSat/STIR, T2-FLAIR, ДВИ (c b-фактором 1000мс) все в аксиальной проекции. Т1ВИ в сагиттальной и Т2FatSat/STIR в корональной. — После введения контраста Т1-SE/TSE во всех плоскостях или Т13D. </a:t>
            </a:r>
            <a:endParaRPr lang="ru-RU" sz="2000" dirty="0" smtClean="0"/>
          </a:p>
          <a:p>
            <a:r>
              <a:rPr lang="ru-RU" sz="2000" dirty="0" smtClean="0"/>
              <a:t>При </a:t>
            </a:r>
            <a:r>
              <a:rPr lang="ru-RU" sz="2000" dirty="0"/>
              <a:t>исследовании спинного мозга: — До введения парамагнетика: Т1-SE/TSE, T2-SE/TSE, T2-STIR в сагиттальных проекциях. Толщиной среза 3мм, </a:t>
            </a:r>
            <a:r>
              <a:rPr lang="ru-RU" sz="2000" dirty="0" err="1"/>
              <a:t>межсрезовый</a:t>
            </a:r>
            <a:r>
              <a:rPr lang="ru-RU" sz="2000" dirty="0"/>
              <a:t> промежуток 0,5мм. — После введения парамагнетика: Т1-SE/TSE сагиттальные (совпадающие по геометрии с </a:t>
            </a:r>
            <a:r>
              <a:rPr lang="ru-RU" sz="2000" dirty="0" err="1"/>
              <a:t>нативными</a:t>
            </a:r>
            <a:r>
              <a:rPr lang="ru-RU" sz="2000" dirty="0"/>
              <a:t>), при необходимости Т1-SE/TSE аксиальные на зону интереса. </a:t>
            </a:r>
          </a:p>
        </p:txBody>
      </p:sp>
    </p:spTree>
    <p:extLst>
      <p:ext uri="{BB962C8B-B14F-4D97-AF65-F5344CB8AC3E}">
        <p14:creationId xmlns:p14="http://schemas.microsoft.com/office/powerpoint/2010/main" val="2665828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5943" y="479282"/>
            <a:ext cx="11658600" cy="4893647"/>
          </a:xfrm>
          <a:prstGeom prst="rect">
            <a:avLst/>
          </a:prstGeom>
        </p:spPr>
        <p:txBody>
          <a:bodyPr wrap="square">
            <a:spAutoFit/>
          </a:bodyPr>
          <a:lstStyle/>
          <a:p>
            <a:r>
              <a:rPr lang="ru-RU" sz="2400" dirty="0"/>
              <a:t>Рекомендуется всем пациентам с подозрением на НБ (выявленное по данным КТ/МРТ образование и/или при наличие атипичных клеток в костном мозге) или с верифицированной НБ проведение </a:t>
            </a:r>
            <a:r>
              <a:rPr lang="ru-RU" sz="2400" dirty="0" err="1"/>
              <a:t>сцинтиграфии</a:t>
            </a:r>
            <a:r>
              <a:rPr lang="ru-RU" sz="2400" dirty="0"/>
              <a:t> с 123I-метайодбензилгуанидином (МЙБГ) в режиме все тело, включая протоколы однофотонной эмиссионной компьютерной томографии (ОФЭКТ) или ОФЭКТ совмещенную с компьютерной томографией (ОФЭКТ/КТ) в следующих клинических </a:t>
            </a:r>
            <a:r>
              <a:rPr lang="ru-RU" sz="2400" dirty="0" smtClean="0"/>
              <a:t>ситуациях</a:t>
            </a:r>
          </a:p>
          <a:p>
            <a:r>
              <a:rPr lang="ru-RU" sz="2400" dirty="0" smtClean="0"/>
              <a:t> </a:t>
            </a:r>
            <a:r>
              <a:rPr lang="ru-RU" sz="2400" dirty="0"/>
              <a:t>для постановки диагноза (при подозрении на НБ); </a:t>
            </a:r>
            <a:r>
              <a:rPr lang="ru-RU" sz="2400" dirty="0" smtClean="0"/>
              <a:t> </a:t>
            </a:r>
            <a:r>
              <a:rPr lang="ru-RU" sz="2400" dirty="0"/>
              <a:t>при первичной оценке распространенности опухолевого процесса; </a:t>
            </a:r>
            <a:r>
              <a:rPr lang="ru-RU" sz="2400" dirty="0" smtClean="0"/>
              <a:t>при </a:t>
            </a:r>
            <a:r>
              <a:rPr lang="ru-RU" sz="2400" dirty="0"/>
              <a:t>оценке эффективности проводимой терапии; </a:t>
            </a:r>
            <a:r>
              <a:rPr lang="ru-RU" sz="2400" dirty="0" smtClean="0"/>
              <a:t>до </a:t>
            </a:r>
            <a:r>
              <a:rPr lang="ru-RU" sz="2400" dirty="0"/>
              <a:t>и после выполнения хирургического лечения; </a:t>
            </a:r>
            <a:r>
              <a:rPr lang="ru-RU" sz="2400" dirty="0" smtClean="0"/>
              <a:t> </a:t>
            </a:r>
            <a:r>
              <a:rPr lang="ru-RU" sz="2400" dirty="0"/>
              <a:t>при динамическим наблюдении, после окончания терапии с целью ранней диагностики рецидива; </a:t>
            </a:r>
            <a:r>
              <a:rPr lang="ru-RU" sz="2400" dirty="0" smtClean="0"/>
              <a:t> </a:t>
            </a:r>
            <a:r>
              <a:rPr lang="ru-RU" sz="2400" dirty="0"/>
              <a:t>перед планированием других терапевтических опций.</a:t>
            </a:r>
          </a:p>
        </p:txBody>
      </p:sp>
    </p:spTree>
    <p:extLst>
      <p:ext uri="{BB962C8B-B14F-4D97-AF65-F5344CB8AC3E}">
        <p14:creationId xmlns:p14="http://schemas.microsoft.com/office/powerpoint/2010/main" val="41647969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1887199" cy="7109639"/>
          </a:xfrm>
          <a:prstGeom prst="rect">
            <a:avLst/>
          </a:prstGeom>
        </p:spPr>
        <p:txBody>
          <a:bodyPr wrap="square">
            <a:spAutoFit/>
          </a:bodyPr>
          <a:lstStyle/>
          <a:p>
            <a:r>
              <a:rPr lang="ru-RU" sz="2400" dirty="0"/>
              <a:t>Подготовка пациента и меры предосторожности перед проведением </a:t>
            </a:r>
            <a:r>
              <a:rPr lang="ru-RU" sz="2400" dirty="0" err="1"/>
              <a:t>сцинтиграфии</a:t>
            </a:r>
            <a:r>
              <a:rPr lang="ru-RU" sz="2400" dirty="0"/>
              <a:t> с 123I-метайодбензилгуанидином (МЙБГ): - Отмена (прекращение) применения лекарственных препаратов Особенно это касается пациентов с опухолями, секретирующими метаболиты катехоламинов, у которых может отмечаться повышение артериального давления, и которые вследствие этого могут принимать ряд препаратов, например α/β-блокаторы, оказывающих влияние на поглощение МЙБГ. У детей список таких лекарственных препаратов ограничен. Однако о приеме некоторых средств необходимо заблаговременно (до введения </a:t>
            </a:r>
            <a:r>
              <a:rPr lang="ru-RU" sz="2400" dirty="0" err="1"/>
              <a:t>радиофармпрепарата</a:t>
            </a:r>
            <a:r>
              <a:rPr lang="ru-RU" sz="2400" dirty="0"/>
              <a:t>) сообщить лечащему врачу и врачу-радиологу. К таким лекарственным средствам относятся: </a:t>
            </a:r>
            <a:r>
              <a:rPr lang="ru-RU" sz="2400" dirty="0" err="1"/>
              <a:t>бронходилататоры</a:t>
            </a:r>
            <a:r>
              <a:rPr lang="ru-RU" sz="2400" dirty="0"/>
              <a:t>, содержащие фенотерол, </a:t>
            </a:r>
            <a:r>
              <a:rPr lang="ru-RU" sz="2400" dirty="0" err="1"/>
              <a:t>сальбутамол</a:t>
            </a:r>
            <a:r>
              <a:rPr lang="ru-RU" sz="2400" dirty="0"/>
              <a:t>, </a:t>
            </a:r>
            <a:r>
              <a:rPr lang="ru-RU" sz="2400" dirty="0" err="1"/>
              <a:t>тербуталин</a:t>
            </a:r>
            <a:r>
              <a:rPr lang="ru-RU" sz="2400" dirty="0"/>
              <a:t>, назальные капли и спреи, содержащие </a:t>
            </a:r>
            <a:r>
              <a:rPr lang="ru-RU" sz="2400" dirty="0" err="1"/>
              <a:t>ксилометазолин</a:t>
            </a:r>
            <a:r>
              <a:rPr lang="ru-RU" sz="2400" dirty="0"/>
              <a:t>, α/β-блокаторы, блокаторы кальциевых каналов, нейролептики, трициклические антидепрессанты. На время проведения исследования необходимо либо прервать прием этих препаратов, либо перенести исследование на другое время. Необходимость прекращения приема некоторых лекарственных препаратов или их замена перед </a:t>
            </a:r>
            <a:r>
              <a:rPr lang="ru-RU" sz="2400" dirty="0" err="1"/>
              <a:t>сцинтиграфией</a:t>
            </a:r>
            <a:r>
              <a:rPr lang="ru-RU" sz="2400" dirty="0"/>
              <a:t> с МЙБГ должна быть оценена лечащим врачом. </a:t>
            </a:r>
          </a:p>
        </p:txBody>
      </p:sp>
    </p:spTree>
    <p:extLst>
      <p:ext uri="{BB962C8B-B14F-4D97-AF65-F5344CB8AC3E}">
        <p14:creationId xmlns:p14="http://schemas.microsoft.com/office/powerpoint/2010/main" val="26573489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8842" y="147774"/>
            <a:ext cx="10940143" cy="5324535"/>
          </a:xfrm>
          <a:prstGeom prst="rect">
            <a:avLst/>
          </a:prstGeom>
        </p:spPr>
        <p:txBody>
          <a:bodyPr wrap="square">
            <a:spAutoFit/>
          </a:bodyPr>
          <a:lstStyle/>
          <a:p>
            <a:pPr marL="285750" indent="-285750">
              <a:buFontTx/>
              <a:buChar char="-"/>
            </a:pPr>
            <a:r>
              <a:rPr lang="ru-RU" sz="2000" dirty="0" smtClean="0"/>
              <a:t>Блокада </a:t>
            </a:r>
            <a:r>
              <a:rPr lang="ru-RU" sz="2000" dirty="0"/>
              <a:t>щитовидной железы Блокада щитовидной железы выполняется с помощью раствора </a:t>
            </a:r>
            <a:r>
              <a:rPr lang="ru-RU" sz="2000" dirty="0" err="1"/>
              <a:t>Люголя</a:t>
            </a:r>
            <a:r>
              <a:rPr lang="ru-RU" sz="2000" dirty="0"/>
              <a:t> или йодид калия (таблетки) с целью ее насыщения для предотвращения накопления радиоактивного йода. А) Блокада щитовидной железы с использованием 1% раствора </a:t>
            </a:r>
            <a:r>
              <a:rPr lang="ru-RU" sz="2000" dirty="0" err="1"/>
              <a:t>Люголя</a:t>
            </a:r>
            <a:r>
              <a:rPr lang="ru-RU" sz="2000" dirty="0"/>
              <a:t>: 1 капля на кг массы тела ребенка в сутки, но не более 40 капель в сутки, суточную дозу следует разделить на три приема. Прием препарата начинают за два дня до введения МЙБГ и продолжают в день введения. Б) Блокада щитовидной железы с использованием йодид калия (таблетки): Новорожденные – 16 мг только в день до введения радиоактивного йода; 1 месяц – 3 года – 32 мг за день до введения радиоактивного йода и далее в течение 2 дней (суммарно 3 дня); 3–13 лет – 65 мг за день до введения радиоактивного йода и далее в течение 2 дней (суммарно 3 дня); старше 13 лет – 130 мг за день до введения радиоактивного йода и далее в течение 2 дней (суммарно 3 дня). </a:t>
            </a:r>
            <a:endParaRPr lang="ru-RU" sz="2000" dirty="0" smtClean="0"/>
          </a:p>
          <a:p>
            <a:pPr marL="285750" indent="-285750">
              <a:buFontTx/>
              <a:buChar char="-"/>
            </a:pPr>
            <a:r>
              <a:rPr lang="ru-RU" sz="2000" dirty="0"/>
              <a:t>- Для лучшего выделения </a:t>
            </a:r>
            <a:r>
              <a:rPr lang="ru-RU" sz="2000" dirty="0" err="1"/>
              <a:t>радиофармпрепарата</a:t>
            </a:r>
            <a:r>
              <a:rPr lang="ru-RU" sz="2000" dirty="0"/>
              <a:t> пациенту рекомендуют принимать большое количество жидкости. - Необходимо исключить продукты питания, содержащие ванилин и </a:t>
            </a:r>
            <a:r>
              <a:rPr lang="ru-RU" sz="2000" dirty="0" err="1"/>
              <a:t>катехоламиноподобные</a:t>
            </a:r>
            <a:r>
              <a:rPr lang="ru-RU" sz="2000" dirty="0"/>
              <a:t> вещества (шоколад и сыр с голубой плесенью), т.к. они могут влиять на накопление МЙБГ. </a:t>
            </a:r>
          </a:p>
        </p:txBody>
      </p:sp>
    </p:spTree>
    <p:extLst>
      <p:ext uri="{BB962C8B-B14F-4D97-AF65-F5344CB8AC3E}">
        <p14:creationId xmlns:p14="http://schemas.microsoft.com/office/powerpoint/2010/main" val="6823259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815" y="685800"/>
            <a:ext cx="11936185" cy="5262979"/>
          </a:xfrm>
          <a:prstGeom prst="rect">
            <a:avLst/>
          </a:prstGeom>
        </p:spPr>
        <p:txBody>
          <a:bodyPr wrap="square">
            <a:spAutoFit/>
          </a:bodyPr>
          <a:lstStyle/>
          <a:p>
            <a:r>
              <a:rPr lang="ru-RU" sz="2800" dirty="0"/>
              <a:t>В связи с длительностью исследования пациенты детского возраста нуждаются в особой подготовке к исследованию, опытный персонал проводит беседу с родителями и пациентом, оказывает необходимую помощь, отвечает на вопросы. Пациентам до 6-ти лет исследование, как правило, проводят с использованием анестезиологического пособия. Дети, которые проходят исследование без анестезии, могут принимать воду и пищу без ограничений по времени. Пациентам, которым планируется исследование под наркозом необходимо исключить прием любой пищи и жидкости за 6 часов перед исследованием, исключение составляет грудное вскармливание (в таком случае голод 4 часа).</a:t>
            </a:r>
          </a:p>
        </p:txBody>
      </p:sp>
    </p:spTree>
    <p:extLst>
      <p:ext uri="{BB962C8B-B14F-4D97-AF65-F5344CB8AC3E}">
        <p14:creationId xmlns:p14="http://schemas.microsoft.com/office/powerpoint/2010/main" val="22636802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67482" y="517463"/>
            <a:ext cx="7167347" cy="523220"/>
          </a:xfrm>
          <a:prstGeom prst="rect">
            <a:avLst/>
          </a:prstGeom>
        </p:spPr>
        <p:txBody>
          <a:bodyPr wrap="none">
            <a:spAutoFit/>
          </a:bodyPr>
          <a:lstStyle/>
          <a:p>
            <a:r>
              <a:rPr lang="ru-RU" sz="2800" b="1" dirty="0">
                <a:solidFill>
                  <a:schemeClr val="accent1"/>
                </a:solidFill>
                <a:effectLst>
                  <a:outerShdw blurRad="38100" dist="38100" dir="2700000" algn="tl">
                    <a:srgbClr val="000000">
                      <a:alpha val="43137"/>
                    </a:srgbClr>
                  </a:outerShdw>
                </a:effectLst>
              </a:rPr>
              <a:t>Иные диагностические исследования</a:t>
            </a:r>
          </a:p>
        </p:txBody>
      </p:sp>
      <p:sp>
        <p:nvSpPr>
          <p:cNvPr id="5" name="Прямоугольник 4"/>
          <p:cNvSpPr/>
          <p:nvPr/>
        </p:nvSpPr>
        <p:spPr>
          <a:xfrm>
            <a:off x="620486" y="1040683"/>
            <a:ext cx="11038114" cy="5632311"/>
          </a:xfrm>
          <a:prstGeom prst="rect">
            <a:avLst/>
          </a:prstGeom>
        </p:spPr>
        <p:txBody>
          <a:bodyPr wrap="square">
            <a:spAutoFit/>
          </a:bodyPr>
          <a:lstStyle/>
          <a:p>
            <a:r>
              <a:rPr lang="ru-RU" sz="2000" dirty="0"/>
              <a:t>Рекомендуется всем пациентам с подозрением на НБ получение цитологического препарата костного мозга путем пункции из 4-х точек и цитологическое исследование мазка костного мозга (</a:t>
            </a:r>
            <a:r>
              <a:rPr lang="ru-RU" sz="2000" dirty="0" err="1"/>
              <a:t>миелограмма</a:t>
            </a:r>
            <a:r>
              <a:rPr lang="ru-RU" sz="2000" dirty="0"/>
              <a:t>), детям старше 12 мес. дополнительно осуществляется – получение гистологического препарата костного мозга (</a:t>
            </a:r>
            <a:r>
              <a:rPr lang="ru-RU" sz="2000" dirty="0" err="1"/>
              <a:t>трепанобиопсия</a:t>
            </a:r>
            <a:r>
              <a:rPr lang="ru-RU" sz="2000" dirty="0"/>
              <a:t>) из 2-х точек, патолого-анатомическое исследование </a:t>
            </a:r>
            <a:r>
              <a:rPr lang="ru-RU" sz="2000" dirty="0" err="1"/>
              <a:t>биопсийного</a:t>
            </a:r>
            <a:r>
              <a:rPr lang="ru-RU" sz="2000" dirty="0"/>
              <a:t> (операционного) материала костного мозга с применением </a:t>
            </a:r>
            <a:r>
              <a:rPr lang="ru-RU" sz="2000" dirty="0" err="1"/>
              <a:t>иммуногистохимических</a:t>
            </a:r>
            <a:r>
              <a:rPr lang="ru-RU" sz="2000" dirty="0"/>
              <a:t> методов для выявления/исключения наличия атипичных клеток и определения стадии заболевания : поражение костного мозга при НБ является очаговым. В связи с этим пункция костного мозга из одной точки не является приемлемой. Требуется выполнение костномозговых пункций как минимум из 4 различных точек. Дополнительно детям старше 12 мес. должна быть выполнена </a:t>
            </a:r>
            <a:r>
              <a:rPr lang="ru-RU" sz="2000" dirty="0" err="1"/>
              <a:t>трепанобиопсия</a:t>
            </a:r>
            <a:r>
              <a:rPr lang="ru-RU" sz="2000" dirty="0"/>
              <a:t> из 2-х точек. Целесообразно в случае выполнения пункции костного мозга приготавливать по 10 стекол из каждой точки. Таким образом, при выполнении пункции костного мозга из 4 точек общее число стекол составит 40. </a:t>
            </a:r>
            <a:r>
              <a:rPr lang="ru-RU" sz="2000" dirty="0" err="1"/>
              <a:t>Трепанобиопсия</a:t>
            </a:r>
            <a:r>
              <a:rPr lang="ru-RU" sz="2000" dirty="0"/>
              <a:t> не проводится детям первого года жизни. Дополнительно оценка поражения костного мозга по данным </a:t>
            </a:r>
            <a:r>
              <a:rPr lang="ru-RU" sz="2000" dirty="0" err="1"/>
              <a:t>миелограммы</a:t>
            </a:r>
            <a:r>
              <a:rPr lang="ru-RU" sz="2000" dirty="0"/>
              <a:t> и </a:t>
            </a:r>
            <a:r>
              <a:rPr lang="ru-RU" sz="2000" dirty="0" err="1"/>
              <a:t>трепанобиопсии</a:t>
            </a:r>
            <a:r>
              <a:rPr lang="ru-RU" sz="2000" dirty="0"/>
              <a:t> проводится на этапах терапии и при динамическом наблюдение в случае подозрения на прогрессию заболевания. </a:t>
            </a:r>
          </a:p>
        </p:txBody>
      </p:sp>
    </p:spTree>
    <p:extLst>
      <p:ext uri="{BB962C8B-B14F-4D97-AF65-F5344CB8AC3E}">
        <p14:creationId xmlns:p14="http://schemas.microsoft.com/office/powerpoint/2010/main" val="3445140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0871" y="228602"/>
            <a:ext cx="11217729" cy="5909310"/>
          </a:xfrm>
          <a:prstGeom prst="rect">
            <a:avLst/>
          </a:prstGeom>
        </p:spPr>
        <p:txBody>
          <a:bodyPr wrap="square">
            <a:spAutoFit/>
          </a:bodyPr>
          <a:lstStyle/>
          <a:p>
            <a:r>
              <a:rPr lang="ru-RU" dirty="0"/>
              <a:t>Рекомендуется всем пациентам с подозрением на НБ, у которых при проведении хирургического удаления образования или биопсии/</a:t>
            </a:r>
            <a:r>
              <a:rPr lang="ru-RU" dirty="0" err="1"/>
              <a:t>трепатобиопсии</a:t>
            </a:r>
            <a:r>
              <a:rPr lang="ru-RU" dirty="0"/>
              <a:t> опухоли был получен </a:t>
            </a:r>
            <a:r>
              <a:rPr lang="ru-RU" dirty="0" err="1"/>
              <a:t>биопсийный</a:t>
            </a:r>
            <a:r>
              <a:rPr lang="ru-RU" dirty="0"/>
              <a:t> материал, выполнение патолого-анатомического исследования </a:t>
            </a:r>
            <a:r>
              <a:rPr lang="ru-RU" dirty="0" err="1"/>
              <a:t>биопсийного</a:t>
            </a:r>
            <a:r>
              <a:rPr lang="ru-RU" dirty="0"/>
              <a:t> (операционного) материала: после проведения комплексного обследования в рамках ранее описанного алгоритма все пациенты рассматриваются как кандидаты на выполнение инициального хирургического вмешательства, объем которого определяется после совместного обсуждения врачом-детским онкологом, врачом-хирургом, врачом ультразвуковой диагностики и врачом-рентгенологом. При проведении предоперационного планирования оценивается топография первичной опухоли и ее взаимосвязь с жизненно важными структурами (магистральными сосудами, паренхиматозными органами и т. д.), определяются факторы хирургического риска по данным визуализации - IDRF. Пациенты с локализованной опухолью до 7 см в забрюшинной области и до 9 см в заднем средостении при отсутствии факторов хирургического риска, а именно при отсутствии тотального вовлечения магистральной артерии в опухоль и сохранении просвета магистральной вены могут быть претендентами на малоинвазивное хирургическое лечение. Полная резекция показана только в том случае, если предполагаемый риск развития послеоперационных осложнений является низким. Операция не должна носить калечащий характер (например, </a:t>
            </a:r>
            <a:r>
              <a:rPr lang="ru-RU" dirty="0" err="1"/>
              <a:t>нефрэктомия</a:t>
            </a:r>
            <a:r>
              <a:rPr lang="ru-RU" dirty="0"/>
              <a:t>). Если предполагаемый риск осложнений является высоким, то допустимо проведение частичной резекции опухоли или только биопсии. Выполнение малоинвазивных хирургических вмешательств должно проводиться в центрах, имеющих опыт выполнения таких операций и при наличие специального оборудования. </a:t>
            </a:r>
          </a:p>
        </p:txBody>
      </p:sp>
    </p:spTree>
    <p:extLst>
      <p:ext uri="{BB962C8B-B14F-4D97-AF65-F5344CB8AC3E}">
        <p14:creationId xmlns:p14="http://schemas.microsoft.com/office/powerpoint/2010/main" val="3970602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0"/>
            <a:ext cx="9905998" cy="974271"/>
          </a:xfrm>
        </p:spPr>
        <p:txBody>
          <a:bodyPr/>
          <a:lstStyle/>
          <a:p>
            <a:pPr algn="ctr"/>
            <a:r>
              <a:rPr lang="ru-RU" dirty="0"/>
              <a:t>Этиология и патогенез </a:t>
            </a:r>
          </a:p>
        </p:txBody>
      </p:sp>
      <p:sp>
        <p:nvSpPr>
          <p:cNvPr id="3" name="Объект 2"/>
          <p:cNvSpPr>
            <a:spLocks noGrp="1"/>
          </p:cNvSpPr>
          <p:nvPr>
            <p:ph idx="1"/>
          </p:nvPr>
        </p:nvSpPr>
        <p:spPr>
          <a:xfrm>
            <a:off x="0" y="555171"/>
            <a:ext cx="12192000" cy="6302829"/>
          </a:xfrm>
        </p:spPr>
        <p:txBody>
          <a:bodyPr/>
          <a:lstStyle/>
          <a:p>
            <a:r>
              <a:rPr lang="ru-RU" dirty="0"/>
              <a:t>Большинство случаев НБ рассматриваются как спорадические, однако показана возможность развития опухоли у лиц, имеющих генетическую предрасположенность, включая семейные формы заболевания и формирование НБ на фоне определенных генетических синдромов. В ранних популяционных исследованиях, направленных на оценку вклада генетических факторов в развитие ЗНО детского возраста, было показано, что наследственность ответственна за 1-2 % всех случаев НБ. Однако, в последние годы широкое внедрение молекулярно-генетических исследований позволило гораздо лучше охарактеризовать генетические события, способствующие развитию НБ и выявить дополнительные генетические синдромы, характеризующиеся повышенной частотой развития НБ, а также лучше охарактеризовать семейные случаи </a:t>
            </a:r>
            <a:r>
              <a:rPr lang="ru-RU" dirty="0" smtClean="0"/>
              <a:t>заболевания. </a:t>
            </a:r>
            <a:r>
              <a:rPr lang="ru-RU" dirty="0"/>
              <a:t>Биологические особенности НБ представляют одну из наиболее важных инициальных характеристик опухоли, оказывающих влияние на прогноз </a:t>
            </a:r>
            <a:r>
              <a:rPr lang="ru-RU" dirty="0" smtClean="0"/>
              <a:t>заболевания. </a:t>
            </a:r>
            <a:r>
              <a:rPr lang="ru-RU" dirty="0"/>
              <a:t>В основе биологической и клинической гетерогенности НБ лежат генетические нарушения, которые могут быть объединены в две большие группы: нарушения числа хромосом и сегментарные нарушения. Последние характерны для опухолей, характеризующихся агрессивным клиническим течением.</a:t>
            </a:r>
          </a:p>
        </p:txBody>
      </p:sp>
    </p:spTree>
    <p:extLst>
      <p:ext uri="{BB962C8B-B14F-4D97-AF65-F5344CB8AC3E}">
        <p14:creationId xmlns:p14="http://schemas.microsoft.com/office/powerpoint/2010/main" val="2360324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6442" y="618956"/>
            <a:ext cx="11451771" cy="4401205"/>
          </a:xfrm>
          <a:prstGeom prst="rect">
            <a:avLst/>
          </a:prstGeom>
        </p:spPr>
        <p:txBody>
          <a:bodyPr wrap="square">
            <a:spAutoFit/>
          </a:bodyPr>
          <a:lstStyle/>
          <a:p>
            <a:r>
              <a:rPr lang="ru-RU" sz="2800" dirty="0"/>
              <a:t>Биопсия метастазов. В ряде случаев возможно проведение биопсии метастатических очагов. Например, биопсия подкожных метастазов, печени при 4S стадии НБ, биопсия </a:t>
            </a:r>
            <a:r>
              <a:rPr lang="ru-RU" sz="2800" dirty="0" err="1"/>
              <a:t>метастатически</a:t>
            </a:r>
            <a:r>
              <a:rPr lang="ru-RU" sz="2800" dirty="0"/>
              <a:t> пораженных отдаленных лимфатических узлов и т.д. Патолого-анатомическое исследование является основным методом окончательной верификации диагноза у пациентов с НБ. В заключении должен быть указан вариант нейрогенной опухоли по Международной гистологической классификацией нейрогенных опухолей (</a:t>
            </a:r>
            <a:r>
              <a:rPr lang="ru-RU" sz="2800" dirty="0" err="1"/>
              <a:t>International</a:t>
            </a:r>
            <a:r>
              <a:rPr lang="ru-RU" sz="2800" dirty="0"/>
              <a:t> </a:t>
            </a:r>
            <a:r>
              <a:rPr lang="ru-RU" sz="2800" dirty="0" err="1"/>
              <a:t>Neuroblastoma</a:t>
            </a:r>
            <a:r>
              <a:rPr lang="ru-RU" sz="2800" dirty="0"/>
              <a:t> </a:t>
            </a:r>
            <a:r>
              <a:rPr lang="ru-RU" sz="2800" dirty="0" err="1"/>
              <a:t>Pathology</a:t>
            </a:r>
            <a:r>
              <a:rPr lang="ru-RU" sz="2800" dirty="0"/>
              <a:t> </a:t>
            </a:r>
            <a:r>
              <a:rPr lang="ru-RU" sz="2800" dirty="0" err="1"/>
              <a:t>Classification</a:t>
            </a:r>
            <a:r>
              <a:rPr lang="ru-RU" sz="2800" dirty="0"/>
              <a:t>)</a:t>
            </a:r>
          </a:p>
        </p:txBody>
      </p:sp>
    </p:spTree>
    <p:extLst>
      <p:ext uri="{BB962C8B-B14F-4D97-AF65-F5344CB8AC3E}">
        <p14:creationId xmlns:p14="http://schemas.microsoft.com/office/powerpoint/2010/main" val="3381074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32757" y="522157"/>
            <a:ext cx="9960429" cy="5262979"/>
          </a:xfrm>
          <a:prstGeom prst="rect">
            <a:avLst/>
          </a:prstGeom>
        </p:spPr>
        <p:txBody>
          <a:bodyPr wrap="square">
            <a:spAutoFit/>
          </a:bodyPr>
          <a:lstStyle/>
          <a:p>
            <a:r>
              <a:rPr lang="ru-RU" sz="2400" dirty="0"/>
              <a:t>Гистология опухоли и молекулярно-генетическое исследование являются критическими для стратификации пациентов с локализованными формами </a:t>
            </a:r>
            <a:r>
              <a:rPr lang="ru-RU" sz="2400" dirty="0" err="1"/>
              <a:t>нейробластомы</a:t>
            </a:r>
            <a:r>
              <a:rPr lang="ru-RU" sz="2400" dirty="0"/>
              <a:t>, при 4S стадии и при 4-й стадии у детей первого года жизни. Поэтому биопсия опухоли всегда требуется при локализованных формах заболевания. В случае 4-й стадии заболевания статус MYCN и хромосомы 1р могут быть оценены в костном мозге при условии, если поражение опухолевыми клетками превышает 60 %. Определение других параметров (например, опухоль-ассоциированных антигенов) невозможно при использовании проб костного мозга. Поэтому открытая биопсия для получения опухолевой ткани рекомендуется даже пациентам с 4-й стадией заболевания. </a:t>
            </a:r>
          </a:p>
        </p:txBody>
      </p:sp>
    </p:spTree>
    <p:extLst>
      <p:ext uri="{BB962C8B-B14F-4D97-AF65-F5344CB8AC3E}">
        <p14:creationId xmlns:p14="http://schemas.microsoft.com/office/powerpoint/2010/main" val="4061780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271" y="489857"/>
            <a:ext cx="11332029" cy="6186309"/>
          </a:xfrm>
          <a:prstGeom prst="rect">
            <a:avLst/>
          </a:prstGeom>
        </p:spPr>
        <p:txBody>
          <a:bodyPr wrap="square">
            <a:spAutoFit/>
          </a:bodyPr>
          <a:lstStyle/>
          <a:p>
            <a:r>
              <a:rPr lang="ru-RU" dirty="0"/>
              <a:t>Детский онколог должен контролировать сбор опухолевого материала. Тесное сотрудничество между детским онкологом и патологоанатомом является предпосылкой для получения и отправки достаточного объема опухолевой ткани. Обработка и разделение опухолевой ткани должно быть выполнено патологом в региональной лаборатории. Ткань опухоли должна быть доставлена из операционной в лабораторию </a:t>
            </a:r>
            <a:r>
              <a:rPr lang="ru-RU" dirty="0" err="1"/>
              <a:t>патоморфологии</a:t>
            </a:r>
            <a:r>
              <a:rPr lang="ru-RU" dirty="0"/>
              <a:t> незамедлительно и обработана в течении 30 мин. При наличии возможности </a:t>
            </a:r>
            <a:r>
              <a:rPr lang="ru-RU" dirty="0" err="1"/>
              <a:t>криоконсервации</a:t>
            </a:r>
            <a:r>
              <a:rPr lang="ru-RU" dirty="0"/>
              <a:t> образца ткани (наличие жидкого азота для шоковой заморозки и низкотемпературного хранилища с температурой хранения образцов не выше –80С) врач-патологоанатом может разделить образец на фрагмент (фрагменты), необходимые для диагностики и фрагмент ткани для </a:t>
            </a:r>
            <a:r>
              <a:rPr lang="ru-RU" dirty="0" err="1"/>
              <a:t>криоконсервации</a:t>
            </a:r>
            <a:r>
              <a:rPr lang="ru-RU" dirty="0"/>
              <a:t> с целью последующего молекулярно-генетического исследования. Патолог решает, какую часть опухоли можно заморозить без ущерба для диагностики. Если возможно, он должен собрать материал как минимум из 2 </a:t>
            </a:r>
            <a:r>
              <a:rPr lang="ru-RU" dirty="0" err="1"/>
              <a:t>макроскопически</a:t>
            </a:r>
            <a:r>
              <a:rPr lang="ru-RU" dirty="0"/>
              <a:t> различных областей (если они присутствуют). Ткань, направленная на </a:t>
            </a:r>
            <a:r>
              <a:rPr lang="ru-RU" dirty="0" err="1"/>
              <a:t>криоконсервацию</a:t>
            </a:r>
            <a:r>
              <a:rPr lang="ru-RU" dirty="0"/>
              <a:t> должна быть разделена на фрагменты не превосходящие по массе 50 мг или по линейным размерам 333 мм. По одному фрагменту ткани помещается в </a:t>
            </a:r>
            <a:r>
              <a:rPr lang="ru-RU" dirty="0" err="1"/>
              <a:t>криопробирку</a:t>
            </a:r>
            <a:r>
              <a:rPr lang="ru-RU" dirty="0"/>
              <a:t> (пробирка объемом 1,5-2 мл с резьбовой крышкой с резиновым уплотнением), которая должна быть промаркирована (с указанием паспортных данных пациента, даты и времени </a:t>
            </a:r>
            <a:r>
              <a:rPr lang="ru-RU" dirty="0" err="1"/>
              <a:t>криоконсервации</a:t>
            </a:r>
            <a:r>
              <a:rPr lang="ru-RU" dirty="0"/>
              <a:t>, а также этапа взятия биоматериала (первичная диагностика, операция «второго просмотра», биопсия при верификации рецидива) и незамедлительно погружена в жидкий азот (объемом 200-500 мл). После полного испарения жидкого азота пробирка перемещается в морозильную камеру (температура не выше –80С). Не допускается </a:t>
            </a:r>
            <a:r>
              <a:rPr lang="ru-RU" dirty="0" err="1"/>
              <a:t>криоконсервация</a:t>
            </a:r>
            <a:r>
              <a:rPr lang="ru-RU" dirty="0"/>
              <a:t> ткани в морозильной камере бытового холодильника! </a:t>
            </a:r>
          </a:p>
        </p:txBody>
      </p:sp>
    </p:spTree>
    <p:extLst>
      <p:ext uri="{BB962C8B-B14F-4D97-AF65-F5344CB8AC3E}">
        <p14:creationId xmlns:p14="http://schemas.microsoft.com/office/powerpoint/2010/main" val="34520715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81744" y="310244"/>
            <a:ext cx="10270671" cy="6124754"/>
          </a:xfrm>
          <a:prstGeom prst="rect">
            <a:avLst/>
          </a:prstGeom>
        </p:spPr>
        <p:txBody>
          <a:bodyPr wrap="square">
            <a:spAutoFit/>
          </a:bodyPr>
          <a:lstStyle/>
          <a:p>
            <a:r>
              <a:rPr lang="ru-RU" sz="2800" dirty="0"/>
              <a:t>Отпечатки опухоли должны быть выполнены до помещения материала в формалин. В дополнение периферическая кровь должна быть собрана для выполнения молекулярного анализа. Оставшаяся после </a:t>
            </a:r>
            <a:r>
              <a:rPr lang="ru-RU" sz="2800" dirty="0" err="1"/>
              <a:t>криоконсервации</a:t>
            </a:r>
            <a:r>
              <a:rPr lang="ru-RU" sz="2800" dirty="0"/>
              <a:t> ткань или вся ткань опухоли, если </a:t>
            </a:r>
            <a:r>
              <a:rPr lang="ru-RU" sz="2800" dirty="0" err="1"/>
              <a:t>криоконсервация</a:t>
            </a:r>
            <a:r>
              <a:rPr lang="ru-RU" sz="2800" dirty="0"/>
              <a:t> невозможна, фиксируется в буферном 4 % формалине для гистологического исследования. Множественные блоки из </a:t>
            </a:r>
            <a:r>
              <a:rPr lang="ru-RU" sz="2800" dirty="0" err="1"/>
              <a:t>макроскопически</a:t>
            </a:r>
            <a:r>
              <a:rPr lang="ru-RU" sz="2800" dirty="0"/>
              <a:t> разных областей опухоли, особенно опухолевые узлы, должны быть собраны. Участки некрозов и регрессирующая опухолевая ткань должны быть собраны в соответствии с отношением их объема к объему всей опухоли, что позволит правильно установить степень регрессии.</a:t>
            </a:r>
          </a:p>
        </p:txBody>
      </p:sp>
    </p:spTree>
    <p:extLst>
      <p:ext uri="{BB962C8B-B14F-4D97-AF65-F5344CB8AC3E}">
        <p14:creationId xmlns:p14="http://schemas.microsoft.com/office/powerpoint/2010/main" val="352043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0100" y="424542"/>
            <a:ext cx="10140043" cy="5632311"/>
          </a:xfrm>
          <a:prstGeom prst="rect">
            <a:avLst/>
          </a:prstGeom>
        </p:spPr>
        <p:txBody>
          <a:bodyPr wrap="square">
            <a:spAutoFit/>
          </a:bodyPr>
          <a:lstStyle/>
          <a:p>
            <a:r>
              <a:rPr lang="ru-RU" sz="2400" dirty="0"/>
              <a:t>Патолог в локальной патоморфологической лаборатории должен классифицировать опухоль в соответствии Международной гистологической классификацией нейрогенных опухолей (</a:t>
            </a:r>
            <a:r>
              <a:rPr lang="ru-RU" sz="2400" dirty="0" err="1"/>
              <a:t>International</a:t>
            </a:r>
            <a:r>
              <a:rPr lang="ru-RU" sz="2400" dirty="0"/>
              <a:t> </a:t>
            </a:r>
            <a:r>
              <a:rPr lang="ru-RU" sz="2400" dirty="0" err="1"/>
              <a:t>Neuroblastoma</a:t>
            </a:r>
            <a:r>
              <a:rPr lang="ru-RU" sz="2400" dirty="0"/>
              <a:t> </a:t>
            </a:r>
            <a:r>
              <a:rPr lang="ru-RU" sz="2400" dirty="0" err="1"/>
              <a:t>Pathology</a:t>
            </a:r>
            <a:r>
              <a:rPr lang="ru-RU" sz="2400" dirty="0"/>
              <a:t> </a:t>
            </a:r>
            <a:r>
              <a:rPr lang="ru-RU" sz="2400" dirty="0" err="1"/>
              <a:t>Classification</a:t>
            </a:r>
            <a:r>
              <a:rPr lang="ru-RU" sz="2400" dirty="0"/>
              <a:t>), включая оценку индекса митоз-</a:t>
            </a:r>
            <a:r>
              <a:rPr lang="ru-RU" sz="2400" dirty="0" err="1"/>
              <a:t>кариорексис</a:t>
            </a:r>
            <a:r>
              <a:rPr lang="ru-RU" sz="2400" dirty="0"/>
              <a:t>. Оценены должны быть также степень регрессии и дифференцировки и вовлеченность краев резекции. В зависимости от степени дифференцировки, индекса митоз-</a:t>
            </a:r>
            <a:r>
              <a:rPr lang="ru-RU" sz="2400" dirty="0" err="1"/>
              <a:t>кариорексис</a:t>
            </a:r>
            <a:r>
              <a:rPr lang="ru-RU" sz="2400" dirty="0"/>
              <a:t> и возраста пациента опухоли делятся на благоприятный и неблагоприятный типы. После химиотерапии опухоль должна быть классифицирована в соответствии с упомянутой схемой с указанием в протоколе гистологического исследования, была или нет проведена предоперационная химиотерапия с оценкой степени </a:t>
            </a:r>
            <a:r>
              <a:rPr lang="ru-RU" sz="2400" dirty="0" err="1"/>
              <a:t>посттерапевтического</a:t>
            </a:r>
            <a:r>
              <a:rPr lang="ru-RU" sz="2400" dirty="0"/>
              <a:t> </a:t>
            </a:r>
            <a:r>
              <a:rPr lang="ru-RU" sz="2400" dirty="0" err="1"/>
              <a:t>патоморфоза</a:t>
            </a:r>
            <a:r>
              <a:rPr lang="ru-RU" sz="2400" dirty="0"/>
              <a:t>. </a:t>
            </a:r>
          </a:p>
        </p:txBody>
      </p:sp>
    </p:spTree>
    <p:extLst>
      <p:ext uri="{BB962C8B-B14F-4D97-AF65-F5344CB8AC3E}">
        <p14:creationId xmlns:p14="http://schemas.microsoft.com/office/powerpoint/2010/main" val="559197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98713" y="495023"/>
            <a:ext cx="11255829" cy="6001643"/>
          </a:xfrm>
          <a:prstGeom prst="rect">
            <a:avLst/>
          </a:prstGeom>
        </p:spPr>
        <p:txBody>
          <a:bodyPr wrap="square">
            <a:spAutoFit/>
          </a:bodyPr>
          <a:lstStyle/>
          <a:p>
            <a:r>
              <a:rPr lang="ru-RU" sz="2400" dirty="0"/>
              <a:t>Рекомендуется всем пациентам с </a:t>
            </a:r>
            <a:r>
              <a:rPr lang="ru-RU" sz="2400" dirty="0" err="1"/>
              <a:t>гистологически</a:t>
            </a:r>
            <a:r>
              <a:rPr lang="ru-RU" sz="2400" dirty="0"/>
              <a:t> подтвержденным диагнозом НБ – молекулярно-генетическое исследование мутаций MYCN в </a:t>
            </a:r>
            <a:r>
              <a:rPr lang="ru-RU" sz="2400" dirty="0" err="1"/>
              <a:t>биопсийном</a:t>
            </a:r>
            <a:r>
              <a:rPr lang="ru-RU" sz="2400" dirty="0"/>
              <a:t> (операционном) материале и определение амплификации гена MYCN в </a:t>
            </a:r>
            <a:r>
              <a:rPr lang="ru-RU" sz="2400" dirty="0" err="1"/>
              <a:t>биопсийном</a:t>
            </a:r>
            <a:r>
              <a:rPr lang="ru-RU" sz="2400" dirty="0"/>
              <a:t> (операционном) материале методом </a:t>
            </a:r>
            <a:r>
              <a:rPr lang="ru-RU" sz="2400" dirty="0" err="1"/>
              <a:t>флюоресцентной</a:t>
            </a:r>
            <a:r>
              <a:rPr lang="ru-RU" sz="2400" dirty="0"/>
              <a:t> гибридизации </a:t>
            </a:r>
            <a:r>
              <a:rPr lang="ru-RU" sz="2400" dirty="0" err="1"/>
              <a:t>in</a:t>
            </a:r>
            <a:r>
              <a:rPr lang="ru-RU" sz="2400" dirty="0"/>
              <a:t> </a:t>
            </a:r>
            <a:r>
              <a:rPr lang="ru-RU" sz="2400" dirty="0" err="1"/>
              <a:t>situ</a:t>
            </a:r>
            <a:r>
              <a:rPr lang="ru-RU" sz="2400" dirty="0"/>
              <a:t> (FISH) для определения группы риска: оценка молекулярно-генетических маркеров является обязательным диагностическим тестом у пациентов с НБ. Обычно принадлежность к группе риска определяется по присутствию MYCN, </a:t>
            </a:r>
            <a:r>
              <a:rPr lang="ru-RU" sz="2400" dirty="0" err="1"/>
              <a:t>делеции</a:t>
            </a:r>
            <a:r>
              <a:rPr lang="ru-RU" sz="2400" dirty="0"/>
              <a:t> и дисбаланса 1р или потере </a:t>
            </a:r>
            <a:r>
              <a:rPr lang="ru-RU" sz="2400" dirty="0" err="1"/>
              <a:t>гетерозиготности</a:t>
            </a:r>
            <a:r>
              <a:rPr lang="ru-RU" sz="2400" dirty="0"/>
              <a:t> по локусу 1р. Отсутствие </a:t>
            </a:r>
            <a:r>
              <a:rPr lang="ru-RU" sz="2400" dirty="0" err="1"/>
              <a:t>MYCNамплификации</a:t>
            </a:r>
            <a:r>
              <a:rPr lang="ru-RU" sz="2400" dirty="0"/>
              <a:t>, </a:t>
            </a:r>
            <a:r>
              <a:rPr lang="ru-RU" sz="2400" dirty="0" err="1"/>
              <a:t>делеции</a:t>
            </a:r>
            <a:r>
              <a:rPr lang="ru-RU" sz="2400" dirty="0"/>
              <a:t> или дисбаланса 1р, </a:t>
            </a:r>
            <a:r>
              <a:rPr lang="ru-RU" sz="2400" dirty="0" err="1"/>
              <a:t>гетерозиготность</a:t>
            </a:r>
            <a:r>
              <a:rPr lang="ru-RU" sz="2400" dirty="0"/>
              <a:t> по локусу 1р являются критериями «нормального» риска. Для терапевтической стратификации статусы онкогена MYCN и дистальной части хромосомы 1р (1р36) целесообразно оценивать с использованием следующих методик следующих методик: флуоресцентной </a:t>
            </a:r>
            <a:r>
              <a:rPr lang="ru-RU" sz="2400" dirty="0" err="1"/>
              <a:t>in</a:t>
            </a:r>
            <a:r>
              <a:rPr lang="ru-RU" sz="2400" dirty="0"/>
              <a:t> </a:t>
            </a:r>
            <a:r>
              <a:rPr lang="ru-RU" sz="2400" dirty="0" err="1"/>
              <a:t>situ</a:t>
            </a:r>
            <a:r>
              <a:rPr lang="ru-RU" sz="2400" dirty="0"/>
              <a:t> гибридизации (FISH) и полимеразной цепной реакции (ПЦР). </a:t>
            </a:r>
          </a:p>
        </p:txBody>
      </p:sp>
    </p:spTree>
    <p:extLst>
      <p:ext uri="{BB962C8B-B14F-4D97-AF65-F5344CB8AC3E}">
        <p14:creationId xmlns:p14="http://schemas.microsoft.com/office/powerpoint/2010/main" val="3818632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02129" y="326571"/>
            <a:ext cx="10662557" cy="4401205"/>
          </a:xfrm>
          <a:prstGeom prst="rect">
            <a:avLst/>
          </a:prstGeom>
        </p:spPr>
        <p:txBody>
          <a:bodyPr wrap="square">
            <a:spAutoFit/>
          </a:bodyPr>
          <a:lstStyle/>
          <a:p>
            <a:r>
              <a:rPr lang="ru-RU" sz="2800" dirty="0"/>
              <a:t>Рекомендуется использовать </a:t>
            </a:r>
            <a:r>
              <a:rPr lang="ru-RU" sz="2800" dirty="0" err="1"/>
              <a:t>мультидиспиплинарный</a:t>
            </a:r>
            <a:r>
              <a:rPr lang="ru-RU" sz="2800" dirty="0"/>
              <a:t> подход к диагностике и ведению пациентов с НБ на этапах лечения с привлечением на консультацию следующих специалистов для исключения сопутствующей патологии, выбора тактики ведения для обсуждения и разработки ранних подходов к реабилитации : - детский онколог (гематолог); - врач-невролог; - врач-офтальмолог; - врач-детский хирург; - анестезиолог/реаниматолог и иных врачей-специалистов.</a:t>
            </a:r>
          </a:p>
        </p:txBody>
      </p:sp>
    </p:spTree>
    <p:extLst>
      <p:ext uri="{BB962C8B-B14F-4D97-AF65-F5344CB8AC3E}">
        <p14:creationId xmlns:p14="http://schemas.microsoft.com/office/powerpoint/2010/main" val="1367651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42173" y="288863"/>
            <a:ext cx="2648482" cy="769441"/>
          </a:xfrm>
          <a:prstGeom prst="rect">
            <a:avLst/>
          </a:prstGeom>
        </p:spPr>
        <p:txBody>
          <a:bodyPr wrap="none">
            <a:spAutoFit/>
          </a:bodyPr>
          <a:lstStyle/>
          <a:p>
            <a:r>
              <a:rPr lang="ru-RU" sz="4400" b="1" dirty="0">
                <a:solidFill>
                  <a:schemeClr val="accent1"/>
                </a:solidFill>
                <a:effectLst>
                  <a:outerShdw blurRad="38100" dist="38100" dir="2700000" algn="tl">
                    <a:srgbClr val="000000">
                      <a:alpha val="43137"/>
                    </a:srgbClr>
                  </a:outerShdw>
                </a:effectLst>
              </a:rPr>
              <a:t>Лечение</a:t>
            </a:r>
          </a:p>
        </p:txBody>
      </p:sp>
      <p:sp>
        <p:nvSpPr>
          <p:cNvPr id="5" name="Прямоугольник 4"/>
          <p:cNvSpPr/>
          <p:nvPr/>
        </p:nvSpPr>
        <p:spPr>
          <a:xfrm>
            <a:off x="418807" y="1273628"/>
            <a:ext cx="10695214" cy="4401205"/>
          </a:xfrm>
          <a:prstGeom prst="rect">
            <a:avLst/>
          </a:prstGeom>
        </p:spPr>
        <p:txBody>
          <a:bodyPr wrap="square">
            <a:spAutoFit/>
          </a:bodyPr>
          <a:lstStyle/>
          <a:p>
            <a:r>
              <a:rPr lang="ru-RU" sz="2000" dirty="0"/>
              <a:t>Терапия пациентов с </a:t>
            </a:r>
            <a:r>
              <a:rPr lang="ru-RU" sz="2000" dirty="0" err="1"/>
              <a:t>нейробластомой</a:t>
            </a:r>
            <a:r>
              <a:rPr lang="ru-RU" sz="2000" dirty="0"/>
              <a:t> осуществляется в зависимости от стадии заболевания и группы риска . Перед началом любого вида терапии врач берет информированное добровольное согласие от пациента старше 15 лет (или от родителей/законных представителей пациента для пациентов младше 15 лет) в письменном виде. Пациенту (родителям/законным представителям) следует объяснить: информацию о диагнозе в доступной форме, объеме предстоящего лечения, о необходимости проведения химиотерапии, прогнозе без проведения соответствующей̆ терапии, прогноз при проведении адекватной терапии, возможность развития рефрактерного заболевания, основных механизмах действия химиопрепаратов (в том числе ранние и отдаленные побочные эффекты), необходимости соблюдения режима ухода за пациентом, основные правила диеты, необходимость катетеризации центральной вены, необходимость трансфузий препаратов крови, риске развития возможных осложнениях трансфузий. </a:t>
            </a:r>
          </a:p>
        </p:txBody>
      </p:sp>
    </p:spTree>
    <p:extLst>
      <p:ext uri="{BB962C8B-B14F-4D97-AF65-F5344CB8AC3E}">
        <p14:creationId xmlns:p14="http://schemas.microsoft.com/office/powerpoint/2010/main" val="2481072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1129" y="391887"/>
            <a:ext cx="11576957" cy="5262979"/>
          </a:xfrm>
          <a:prstGeom prst="rect">
            <a:avLst/>
          </a:prstGeom>
        </p:spPr>
        <p:txBody>
          <a:bodyPr wrap="square">
            <a:spAutoFit/>
          </a:bodyPr>
          <a:lstStyle/>
          <a:p>
            <a:r>
              <a:rPr lang="ru-RU" sz="2400" dirty="0"/>
              <a:t>Рекомендуется всем пациентам с </a:t>
            </a:r>
            <a:r>
              <a:rPr lang="ru-RU" sz="2400" dirty="0" err="1"/>
              <a:t>гистологически</a:t>
            </a:r>
            <a:r>
              <a:rPr lang="ru-RU" sz="2400" dirty="0"/>
              <a:t> подтвержденным диагнозом НБ перед началом проведения химиотерапии катетеризация подключичной вены : необходимо отметить, что в ряде исследований выявлено повышение риска возникновения инфекционных осложнений у пациентов с центральным венозным катетером, в связи с чем необходим контроль, своевременные профилактика и контроль возможных катетер-ассоциированных </a:t>
            </a:r>
            <a:r>
              <a:rPr lang="ru-RU" sz="2400" dirty="0" smtClean="0"/>
              <a:t>осложнений.</a:t>
            </a:r>
          </a:p>
          <a:p>
            <a:r>
              <a:rPr lang="ru-RU" sz="2400" dirty="0"/>
              <a:t>Рекомендуется относить пациентов с </a:t>
            </a:r>
            <a:r>
              <a:rPr lang="ru-RU" sz="2400" dirty="0" err="1"/>
              <a:t>гистологически</a:t>
            </a:r>
            <a:r>
              <a:rPr lang="ru-RU" sz="2400" dirty="0"/>
              <a:t> подтвержденным диагнозом НБ к группе наблюдения (низкого риска) при их соответствии следующим критериям: Стадия 1, возраст 0-18 лет, отсутствие амплификации гена MYCN o Стадия 2, возраст 0-18 лет, отсутствие амплификации гена MYCN, отсутствие аберраций 1р (del1p, imb1p), Стадия 3, возраст 0-2 года, отсутствие амплификации гена MYCN, отсутствие аберраций 1р (del1p, imb1p) o Стадия 4S, возраст </a:t>
            </a:r>
            <a:r>
              <a:rPr lang="ru-RU" sz="2400" dirty="0" smtClean="0"/>
              <a:t>.</a:t>
            </a:r>
            <a:endParaRPr lang="ru-RU" sz="2400" dirty="0"/>
          </a:p>
        </p:txBody>
      </p:sp>
    </p:spTree>
    <p:extLst>
      <p:ext uri="{BB962C8B-B14F-4D97-AF65-F5344CB8AC3E}">
        <p14:creationId xmlns:p14="http://schemas.microsoft.com/office/powerpoint/2010/main" val="4226159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1114" y="506187"/>
            <a:ext cx="10564586" cy="5262979"/>
          </a:xfrm>
          <a:prstGeom prst="rect">
            <a:avLst/>
          </a:prstGeom>
        </p:spPr>
        <p:txBody>
          <a:bodyPr wrap="square">
            <a:spAutoFit/>
          </a:bodyPr>
          <a:lstStyle/>
          <a:p>
            <a:r>
              <a:rPr lang="ru-RU" sz="2800" dirty="0"/>
              <a:t>Рекомендуется относить пациентов с </a:t>
            </a:r>
            <a:r>
              <a:rPr lang="ru-RU" sz="2800" dirty="0" err="1"/>
              <a:t>гистологически</a:t>
            </a:r>
            <a:r>
              <a:rPr lang="ru-RU" sz="2800" dirty="0"/>
              <a:t> подтвержденным диагнозом НБ к группе промежуточного риска при их соответствии следующим критериям: Стадия 2/3, возраст 0-18 лет, отсутствие амплификации гена MYCN, наличие аберраций 1р (del1p, imb1p) o Стадия 3, возраст 2-18 года, отсутствие амплификации гена MYCN o Стадия 4, возраст </a:t>
            </a:r>
            <a:r>
              <a:rPr lang="ru-RU" sz="2800" dirty="0" smtClean="0"/>
              <a:t>.</a:t>
            </a:r>
          </a:p>
          <a:p>
            <a:r>
              <a:rPr lang="ru-RU" sz="2800" dirty="0"/>
              <a:t>Рекомендуется относить пациентов с </a:t>
            </a:r>
            <a:r>
              <a:rPr lang="ru-RU" sz="2800" dirty="0" err="1"/>
              <a:t>гистологически</a:t>
            </a:r>
            <a:r>
              <a:rPr lang="ru-RU" sz="2800" dirty="0"/>
              <a:t> подтвержденным диагнозом НБ к группе высокого риска при их соответствии следующим критериям: Стадия 4, возраст 1-18 лет o Амплификация гена MYCN независимо от стадии заболевания и </a:t>
            </a:r>
            <a:r>
              <a:rPr lang="ru-RU" sz="2800" dirty="0" smtClean="0"/>
              <a:t>возраста.</a:t>
            </a:r>
            <a:endParaRPr lang="ru-RU" sz="2800" dirty="0"/>
          </a:p>
        </p:txBody>
      </p:sp>
    </p:spTree>
    <p:extLst>
      <p:ext uri="{BB962C8B-B14F-4D97-AF65-F5344CB8AC3E}">
        <p14:creationId xmlns:p14="http://schemas.microsoft.com/office/powerpoint/2010/main" val="1528416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Клиническая картина заболевания</a:t>
            </a:r>
          </a:p>
        </p:txBody>
      </p:sp>
      <p:sp>
        <p:nvSpPr>
          <p:cNvPr id="3" name="Объект 2"/>
          <p:cNvSpPr>
            <a:spLocks noGrp="1"/>
          </p:cNvSpPr>
          <p:nvPr>
            <p:ph idx="1"/>
          </p:nvPr>
        </p:nvSpPr>
        <p:spPr>
          <a:xfrm>
            <a:off x="604157" y="1747157"/>
            <a:ext cx="11185072" cy="4767943"/>
          </a:xfrm>
        </p:spPr>
        <p:txBody>
          <a:bodyPr>
            <a:normAutofit/>
          </a:bodyPr>
          <a:lstStyle/>
          <a:p>
            <a:r>
              <a:rPr lang="ru-RU" dirty="0"/>
              <a:t>Клиническая картина заболевания обусловлена анатомической локализацией первичной опухоли, степенью инвазии и компрессии прилежащих органов и тканей, а так же анатомической локализацией метастазов. Клиническая картина может варьировать от бессимптомного течения – являться случайно находкой при проведении диспансерного обследования или обследования по поводу другого заболевания, или проявляться пальпируемыми опухолевыми массами в брюшной полости, увеличением в размерах живота, болевым синдром, кашлем и одышкой при локализации опухоли в средостении. При инвазии опухоли в спинномозговой канал, сдавлении периферических нервных стволов возможно развитие неврологической симптоматики в виде парезов, параличей, нарушение функции тазовых органов, отека конечностей, болевого синдрома и других проявлений</a:t>
            </a:r>
          </a:p>
        </p:txBody>
      </p:sp>
    </p:spTree>
    <p:extLst>
      <p:ext uri="{BB962C8B-B14F-4D97-AF65-F5344CB8AC3E}">
        <p14:creationId xmlns:p14="http://schemas.microsoft.com/office/powerpoint/2010/main" val="4254568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22569" y="272534"/>
            <a:ext cx="8685391" cy="707886"/>
          </a:xfrm>
          <a:prstGeom prst="rect">
            <a:avLst/>
          </a:prstGeom>
        </p:spPr>
        <p:txBody>
          <a:bodyPr wrap="none">
            <a:spAutoFit/>
          </a:bodyPr>
          <a:lstStyle/>
          <a:p>
            <a:r>
              <a:rPr lang="ru-RU" sz="4000" b="1" dirty="0">
                <a:solidFill>
                  <a:schemeClr val="accent1"/>
                </a:solidFill>
                <a:effectLst>
                  <a:outerShdw blurRad="38100" dist="38100" dir="2700000" algn="tl">
                    <a:srgbClr val="000000">
                      <a:alpha val="43137"/>
                    </a:srgbClr>
                  </a:outerShdw>
                </a:effectLst>
              </a:rPr>
              <a:t>Критерии для начала курса ПХТ:</a:t>
            </a:r>
          </a:p>
        </p:txBody>
      </p:sp>
      <p:pic>
        <p:nvPicPr>
          <p:cNvPr id="5" name="Рисунок 4"/>
          <p:cNvPicPr>
            <a:picLocks noChangeAspect="1"/>
          </p:cNvPicPr>
          <p:nvPr/>
        </p:nvPicPr>
        <p:blipFill>
          <a:blip r:embed="rId2"/>
          <a:stretch>
            <a:fillRect/>
          </a:stretch>
        </p:blipFill>
        <p:spPr>
          <a:xfrm>
            <a:off x="904575" y="980420"/>
            <a:ext cx="10672381" cy="5738454"/>
          </a:xfrm>
          <a:prstGeom prst="rect">
            <a:avLst/>
          </a:prstGeom>
        </p:spPr>
      </p:pic>
    </p:spTree>
    <p:extLst>
      <p:ext uri="{BB962C8B-B14F-4D97-AF65-F5344CB8AC3E}">
        <p14:creationId xmlns:p14="http://schemas.microsoft.com/office/powerpoint/2010/main" val="35470462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35147" y="524757"/>
            <a:ext cx="10562196" cy="6099803"/>
          </a:xfrm>
          <a:prstGeom prst="rect">
            <a:avLst/>
          </a:prstGeom>
          <a:ln>
            <a:noFill/>
          </a:ln>
          <a:effectLst>
            <a:softEdge rad="112500"/>
          </a:effectLst>
        </p:spPr>
      </p:pic>
    </p:spTree>
    <p:extLst>
      <p:ext uri="{BB962C8B-B14F-4D97-AF65-F5344CB8AC3E}">
        <p14:creationId xmlns:p14="http://schemas.microsoft.com/office/powerpoint/2010/main" val="1143030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08632" y="163613"/>
            <a:ext cx="10656054" cy="6476714"/>
          </a:xfrm>
          <a:prstGeom prst="rect">
            <a:avLst/>
          </a:prstGeom>
        </p:spPr>
      </p:pic>
    </p:spTree>
    <p:extLst>
      <p:ext uri="{BB962C8B-B14F-4D97-AF65-F5344CB8AC3E}">
        <p14:creationId xmlns:p14="http://schemas.microsoft.com/office/powerpoint/2010/main" val="623357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07295" y="396143"/>
            <a:ext cx="10710484" cy="4943300"/>
          </a:xfrm>
          <a:prstGeom prst="rect">
            <a:avLst/>
          </a:prstGeom>
        </p:spPr>
      </p:pic>
    </p:spTree>
    <p:extLst>
      <p:ext uri="{BB962C8B-B14F-4D97-AF65-F5344CB8AC3E}">
        <p14:creationId xmlns:p14="http://schemas.microsoft.com/office/powerpoint/2010/main" val="7228509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90952" y="435646"/>
            <a:ext cx="9949191" cy="6184633"/>
          </a:xfrm>
          <a:prstGeom prst="rect">
            <a:avLst/>
          </a:prstGeom>
        </p:spPr>
      </p:pic>
    </p:spTree>
    <p:extLst>
      <p:ext uri="{BB962C8B-B14F-4D97-AF65-F5344CB8AC3E}">
        <p14:creationId xmlns:p14="http://schemas.microsoft.com/office/powerpoint/2010/main" val="3071879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00505" y="368347"/>
            <a:ext cx="10217224" cy="6202810"/>
          </a:xfrm>
          <a:prstGeom prst="rect">
            <a:avLst/>
          </a:prstGeom>
        </p:spPr>
      </p:pic>
    </p:spTree>
    <p:extLst>
      <p:ext uri="{BB962C8B-B14F-4D97-AF65-F5344CB8AC3E}">
        <p14:creationId xmlns:p14="http://schemas.microsoft.com/office/powerpoint/2010/main" val="21181823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516214" y="38952"/>
            <a:ext cx="10044415" cy="6819048"/>
          </a:xfrm>
          <a:prstGeom prst="rect">
            <a:avLst/>
          </a:prstGeom>
        </p:spPr>
      </p:pic>
    </p:spTree>
    <p:extLst>
      <p:ext uri="{BB962C8B-B14F-4D97-AF65-F5344CB8AC3E}">
        <p14:creationId xmlns:p14="http://schemas.microsoft.com/office/powerpoint/2010/main" val="32203195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88604"/>
            <a:ext cx="12021364" cy="2658753"/>
          </a:xfrm>
          <a:prstGeom prst="rect">
            <a:avLst/>
          </a:prstGeom>
        </p:spPr>
      </p:pic>
    </p:spTree>
    <p:extLst>
      <p:ext uri="{BB962C8B-B14F-4D97-AF65-F5344CB8AC3E}">
        <p14:creationId xmlns:p14="http://schemas.microsoft.com/office/powerpoint/2010/main" val="2714296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16790" y="-1"/>
            <a:ext cx="11156110" cy="6850317"/>
          </a:xfrm>
          <a:prstGeom prst="rect">
            <a:avLst/>
          </a:prstGeom>
        </p:spPr>
      </p:pic>
    </p:spTree>
    <p:extLst>
      <p:ext uri="{BB962C8B-B14F-4D97-AF65-F5344CB8AC3E}">
        <p14:creationId xmlns:p14="http://schemas.microsoft.com/office/powerpoint/2010/main" val="37372527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30584" y="337848"/>
            <a:ext cx="8441735" cy="769441"/>
          </a:xfrm>
          <a:prstGeom prst="rect">
            <a:avLst/>
          </a:prstGeom>
        </p:spPr>
        <p:txBody>
          <a:bodyPr wrap="none">
            <a:spAutoFit/>
          </a:bodyPr>
          <a:lstStyle/>
          <a:p>
            <a:r>
              <a:rPr lang="ru-RU" sz="4400" b="1" dirty="0">
                <a:solidFill>
                  <a:schemeClr val="accent1"/>
                </a:solidFill>
                <a:effectLst>
                  <a:outerShdw blurRad="38100" dist="38100" dir="2700000" algn="tl">
                    <a:srgbClr val="000000">
                      <a:alpha val="43137"/>
                    </a:srgbClr>
                  </a:outerShdw>
                </a:effectLst>
              </a:rPr>
              <a:t>Медицинская реабилитация</a:t>
            </a:r>
          </a:p>
        </p:txBody>
      </p:sp>
      <p:sp>
        <p:nvSpPr>
          <p:cNvPr id="5" name="Прямоугольник 4"/>
          <p:cNvSpPr/>
          <p:nvPr/>
        </p:nvSpPr>
        <p:spPr>
          <a:xfrm>
            <a:off x="783772" y="1107289"/>
            <a:ext cx="10891157" cy="4708981"/>
          </a:xfrm>
          <a:prstGeom prst="rect">
            <a:avLst/>
          </a:prstGeom>
        </p:spPr>
        <p:txBody>
          <a:bodyPr wrap="square">
            <a:spAutoFit/>
          </a:bodyPr>
          <a:lstStyle/>
          <a:p>
            <a:r>
              <a:rPr lang="ru-RU" sz="2000" dirty="0"/>
              <a:t>Всем пациентам с НБ на всех этапах терапии заболевания, а также после завершения лечения рекомендуется комплексная реабилитация, а также при необходимости сопроводительная терапия для улучшения результатов лечения и качества жизни пациента, в зависимости от </a:t>
            </a:r>
            <a:r>
              <a:rPr lang="ru-RU" sz="2000" dirty="0" err="1"/>
              <a:t>коморбидной</a:t>
            </a:r>
            <a:r>
              <a:rPr lang="ru-RU" sz="2000" dirty="0"/>
              <a:t> патологии и осложнений основной терапии: реабилитация пациентов должна носить комплексный характер, охватывая не только медицинские, но и социально-психологические аспекты адаптации пациента к нормальной жизни. Такая реабилитация требует, кроме медицинской помощи, обязательного участия психологов. Программы реабилитации разрабатываются индивидуально в зависимости от выявленных осложнений лекарственного лечения, сопутствующей патологии, социальных и психологических проблем. Реабилитация при возникновении осложнений заболевания и лечения проводится в рамках соответствующих нозологий. Врач – детский онколог по месту жительства руководствуется рекомендациями, которые даны специалистами учреждения, проводившего лечение. </a:t>
            </a:r>
          </a:p>
        </p:txBody>
      </p:sp>
    </p:spTree>
    <p:extLst>
      <p:ext uri="{BB962C8B-B14F-4D97-AF65-F5344CB8AC3E}">
        <p14:creationId xmlns:p14="http://schemas.microsoft.com/office/powerpoint/2010/main" val="7698553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600" y="228601"/>
            <a:ext cx="11642271" cy="6319156"/>
          </a:xfrm>
        </p:spPr>
        <p:txBody>
          <a:bodyPr/>
          <a:lstStyle/>
          <a:p>
            <a:r>
              <a:rPr lang="ru-RU" dirty="0"/>
              <a:t>При метастатических формах клиническая картина обусловлена локализацией метастазов, варьируя от случайной находки при выполнении обследования, до развития анемического синдрома при поражение костного мозга, болевого синдрома при поражении костей, нарушение зрения при наличии метастазов в орбите, вплоть до полной слепоты. Массивное метастатическое поражение печени может проявляется в виде увеличения в размерах живота, </a:t>
            </a:r>
            <a:r>
              <a:rPr lang="ru-RU" dirty="0" err="1"/>
              <a:t>гепатомегалии</a:t>
            </a:r>
            <a:r>
              <a:rPr lang="ru-RU" dirty="0"/>
              <a:t>. Клиническая картина заболевания так же может быть обусловлена наличием и характером </a:t>
            </a:r>
            <a:r>
              <a:rPr lang="ru-RU" dirty="0" err="1"/>
              <a:t>паранеопластического</a:t>
            </a:r>
            <a:r>
              <a:rPr lang="ru-RU" dirty="0"/>
              <a:t> синдрома. НБ является опухолью, которая по сравнению с другими видами ЗНО наиболее часто сопровождается развитием </a:t>
            </a:r>
            <a:r>
              <a:rPr lang="ru-RU" dirty="0" err="1"/>
              <a:t>паранеопластических</a:t>
            </a:r>
            <a:r>
              <a:rPr lang="ru-RU" dirty="0"/>
              <a:t> синдромов. </a:t>
            </a:r>
            <a:r>
              <a:rPr lang="ru-RU" dirty="0" err="1"/>
              <a:t>Паранеопластические</a:t>
            </a:r>
            <a:r>
              <a:rPr lang="ru-RU" dirty="0"/>
              <a:t> синдромы при НБ включают следующие состояния: секреторная диарея (первичная и вторичная), синдром </a:t>
            </a:r>
            <a:r>
              <a:rPr lang="ru-RU" dirty="0" err="1"/>
              <a:t>опсоклонус-миоклонус</a:t>
            </a:r>
            <a:r>
              <a:rPr lang="ru-RU" dirty="0"/>
              <a:t> (ОМС), запоры, артериальная гипертензия и другие. </a:t>
            </a:r>
          </a:p>
        </p:txBody>
      </p:sp>
    </p:spTree>
    <p:extLst>
      <p:ext uri="{BB962C8B-B14F-4D97-AF65-F5344CB8AC3E}">
        <p14:creationId xmlns:p14="http://schemas.microsoft.com/office/powerpoint/2010/main" val="42858538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7586" y="544009"/>
            <a:ext cx="11527971" cy="5940088"/>
          </a:xfrm>
          <a:prstGeom prst="rect">
            <a:avLst/>
          </a:prstGeom>
        </p:spPr>
        <p:txBody>
          <a:bodyPr wrap="square">
            <a:spAutoFit/>
          </a:bodyPr>
          <a:lstStyle/>
          <a:p>
            <a:r>
              <a:rPr lang="ru-RU" sz="2000" dirty="0"/>
              <a:t>Объем, длительность и характер реабилитационных мероприятий зависит от возраста пациента на момент постановки первичного диагноза и времени проведения реабилитационных мероприятий, объема проведенного лечения (</a:t>
            </a:r>
            <a:r>
              <a:rPr lang="ru-RU" sz="2000" dirty="0" err="1"/>
              <a:t>полихимиотерапия</a:t>
            </a:r>
            <a:r>
              <a:rPr lang="ru-RU" sz="2000" dirty="0"/>
              <a:t>, хирургия, лучевая терапия, высокодозная </a:t>
            </a:r>
            <a:r>
              <a:rPr lang="ru-RU" sz="2000" dirty="0" err="1"/>
              <a:t>полихимиотерапия</a:t>
            </a:r>
            <a:r>
              <a:rPr lang="ru-RU" sz="2000" dirty="0"/>
              <a:t> и </a:t>
            </a:r>
            <a:r>
              <a:rPr lang="ru-RU" sz="2000" dirty="0" err="1"/>
              <a:t>ауто</a:t>
            </a:r>
            <a:r>
              <a:rPr lang="ru-RU" sz="2000" dirty="0"/>
              <a:t>-ТГСК и др.), сопутствующей патологии как обусловленной НБ (</a:t>
            </a:r>
            <a:r>
              <a:rPr lang="ru-RU" sz="2000" dirty="0" err="1"/>
              <a:t>эпидуральная</a:t>
            </a:r>
            <a:r>
              <a:rPr lang="ru-RU" sz="2000" dirty="0"/>
              <a:t> компрессия, синдром </a:t>
            </a:r>
            <a:r>
              <a:rPr lang="ru-RU" sz="2000" dirty="0" err="1"/>
              <a:t>опсоклонус-миоклонус</a:t>
            </a:r>
            <a:r>
              <a:rPr lang="ru-RU" sz="2000" dirty="0"/>
              <a:t> и др.), так состояниями не связанными с опухолью (врожденный порок сердца и др.). Начало реабилитационных мероприятий зависит от стадии, группы риска и начинается на этапах проведения первичной </a:t>
            </a:r>
            <a:r>
              <a:rPr lang="ru-RU" sz="2000" dirty="0" err="1"/>
              <a:t>полихимиотперапии</a:t>
            </a:r>
            <a:r>
              <a:rPr lang="ru-RU" sz="2000" dirty="0"/>
              <a:t> и продолжается после ее окончания на всех этапах динамического наблюдения. Реабилитационные мероприятия проходят под контролем врача-детского онколога из медицинской организации, где пациент получал все основные этапы терапии. Реабилитация делится на медицинскую, психологическую, социальную и др. В программе принимают участие педагоги (дошкольного и школьного образования), социальные работники, психологи и врачи разных специальностей (</a:t>
            </a:r>
            <a:r>
              <a:rPr lang="ru-RU" sz="2000" dirty="0" err="1"/>
              <a:t>реабилитологи</a:t>
            </a:r>
            <a:r>
              <a:rPr lang="ru-RU" sz="2000" dirty="0"/>
              <a:t>, неврологи, эндокринологи, кардиологи, ортопеды и т.д.). Реабилитация проводится в региональных центрах на базе поликлиник и в специализированных лечебно-реабилитационных центрах. Кратность реабилитации 2-3 раза в год и может быть увеличена в зависимости от </a:t>
            </a:r>
            <a:r>
              <a:rPr lang="ru-RU" sz="2000" dirty="0" err="1"/>
              <a:t>психо</a:t>
            </a:r>
            <a:r>
              <a:rPr lang="ru-RU" sz="2000" dirty="0"/>
              <a:t>-соматического статуса пациента.</a:t>
            </a:r>
          </a:p>
        </p:txBody>
      </p:sp>
    </p:spTree>
    <p:extLst>
      <p:ext uri="{BB962C8B-B14F-4D97-AF65-F5344CB8AC3E}">
        <p14:creationId xmlns:p14="http://schemas.microsoft.com/office/powerpoint/2010/main" val="24318241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1906" y="223548"/>
            <a:ext cx="12050094" cy="707886"/>
          </a:xfrm>
          <a:prstGeom prst="rect">
            <a:avLst/>
          </a:prstGeom>
        </p:spPr>
        <p:txBody>
          <a:bodyPr wrap="none">
            <a:spAutoFit/>
          </a:bodyPr>
          <a:lstStyle/>
          <a:p>
            <a:r>
              <a:rPr lang="ru-RU" sz="4000" b="1" dirty="0">
                <a:solidFill>
                  <a:schemeClr val="accent1"/>
                </a:solidFill>
                <a:effectLst>
                  <a:outerShdw blurRad="38100" dist="38100" dir="2700000" algn="tl">
                    <a:srgbClr val="000000">
                      <a:alpha val="43137"/>
                    </a:srgbClr>
                  </a:outerShdw>
                </a:effectLst>
              </a:rPr>
              <a:t>Профилактика и диспансерное наблюдение</a:t>
            </a:r>
          </a:p>
        </p:txBody>
      </p:sp>
      <p:sp>
        <p:nvSpPr>
          <p:cNvPr id="3" name="Прямоугольник 2"/>
          <p:cNvSpPr/>
          <p:nvPr/>
        </p:nvSpPr>
        <p:spPr>
          <a:xfrm>
            <a:off x="141906" y="1163322"/>
            <a:ext cx="11500757" cy="5262979"/>
          </a:xfrm>
          <a:prstGeom prst="rect">
            <a:avLst/>
          </a:prstGeom>
        </p:spPr>
        <p:txBody>
          <a:bodyPr wrap="square">
            <a:spAutoFit/>
          </a:bodyPr>
          <a:lstStyle/>
          <a:p>
            <a:r>
              <a:rPr lang="ru-RU" sz="2400" dirty="0"/>
              <a:t>Рекомендуется пациентам с установленным диагнозом </a:t>
            </a:r>
            <a:r>
              <a:rPr lang="ru-RU" sz="2400" dirty="0" err="1"/>
              <a:t>нейробластомы</a:t>
            </a:r>
            <a:r>
              <a:rPr lang="ru-RU" sz="2400" dirty="0"/>
              <a:t> на фоне проведения </a:t>
            </a:r>
            <a:r>
              <a:rPr lang="ru-RU" sz="2400" dirty="0" err="1"/>
              <a:t>полихимиотерапии</a:t>
            </a:r>
            <a:r>
              <a:rPr lang="ru-RU" sz="2400" dirty="0"/>
              <a:t> проведение профилактических мероприятий: a) Профилактика инфекции </a:t>
            </a:r>
            <a:r>
              <a:rPr lang="ru-RU" sz="2400" dirty="0" err="1"/>
              <a:t>Pneumocystis</a:t>
            </a:r>
            <a:r>
              <a:rPr lang="ru-RU" sz="2400" dirty="0"/>
              <a:t> </a:t>
            </a:r>
            <a:r>
              <a:rPr lang="ru-RU" sz="2400" dirty="0" err="1"/>
              <a:t>carinii</a:t>
            </a:r>
            <a:r>
              <a:rPr lang="ru-RU" sz="2400" dirty="0"/>
              <a:t> </a:t>
            </a:r>
            <a:r>
              <a:rPr lang="ru-RU" sz="2400" dirty="0" smtClean="0"/>
              <a:t>: </a:t>
            </a:r>
            <a:r>
              <a:rPr lang="ru-RU" sz="2400" dirty="0"/>
              <a:t>b) #Ко-</a:t>
            </a:r>
            <a:r>
              <a:rPr lang="ru-RU" sz="2400" dirty="0" err="1"/>
              <a:t>тримоксазол</a:t>
            </a:r>
            <a:r>
              <a:rPr lang="ru-RU" sz="2400" dirty="0"/>
              <a:t> [</a:t>
            </a:r>
            <a:r>
              <a:rPr lang="ru-RU" sz="2400" dirty="0" err="1"/>
              <a:t>Сульфаметоксазол+Триметоприм</a:t>
            </a:r>
            <a:r>
              <a:rPr lang="ru-RU" sz="2400" dirty="0"/>
              <a:t>] 5 мг/кг в расчете на </a:t>
            </a:r>
            <a:r>
              <a:rPr lang="ru-RU" sz="2400" dirty="0" err="1"/>
              <a:t>триметоприм</a:t>
            </a:r>
            <a:r>
              <a:rPr lang="ru-RU" sz="2400" dirty="0"/>
              <a:t> в двух дозах 2-3 дня в неделю (суббота, воскресенье) a. альтернатива: #</a:t>
            </a:r>
            <a:r>
              <a:rPr lang="ru-RU" sz="2400" dirty="0" err="1"/>
              <a:t>пентамидин</a:t>
            </a:r>
            <a:r>
              <a:rPr lang="ru-RU" sz="2400" dirty="0"/>
              <a:t> 300 мг ингаляции каждые 29 дней. c) Дезинфекция кожи: ежедневное мытье под душем или обтирание водным раствором </a:t>
            </a:r>
            <a:r>
              <a:rPr lang="ru-RU" sz="2400" dirty="0" err="1"/>
              <a:t>хлоргексидина</a:t>
            </a:r>
            <a:r>
              <a:rPr lang="ru-RU" sz="2400" dirty="0"/>
              <a:t>, обработка мацераций и повреждений раствором бриллиантовой зелени. d) Необходима ежедневная дезинфекция места пребывания пациента с помощью </a:t>
            </a:r>
            <a:r>
              <a:rPr lang="ru-RU" sz="2400" dirty="0" err="1"/>
              <a:t>дезрастворов</a:t>
            </a:r>
            <a:r>
              <a:rPr lang="ru-RU" sz="2400" dirty="0"/>
              <a:t>, бактерицидных ламп, при наличии </a:t>
            </a:r>
            <a:r>
              <a:rPr lang="ru-RU" sz="2400" dirty="0" err="1"/>
              <a:t>агранулоцитоза</a:t>
            </a:r>
            <a:r>
              <a:rPr lang="ru-RU" sz="2400" dirty="0"/>
              <a:t> – ежедневная смена постельного и нательного белья. e) Обязательна личная гигиена родителей и посетителей, мытье рук персонала при входе в палату (бокс).</a:t>
            </a:r>
          </a:p>
        </p:txBody>
      </p:sp>
    </p:spTree>
    <p:extLst>
      <p:ext uri="{BB962C8B-B14F-4D97-AF65-F5344CB8AC3E}">
        <p14:creationId xmlns:p14="http://schemas.microsoft.com/office/powerpoint/2010/main" val="940184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46892"/>
            <a:ext cx="12333514" cy="6370975"/>
          </a:xfrm>
          <a:prstGeom prst="rect">
            <a:avLst/>
          </a:prstGeom>
        </p:spPr>
        <p:txBody>
          <a:bodyPr wrap="square">
            <a:spAutoFit/>
          </a:bodyPr>
          <a:lstStyle/>
          <a:p>
            <a:r>
              <a:rPr lang="ru-RU" sz="2400" dirty="0"/>
              <a:t>Рекомендуется проведение динамического обследования и наблюдения за пациентами с </a:t>
            </a:r>
            <a:r>
              <a:rPr lang="ru-RU" sz="2400" dirty="0" err="1"/>
              <a:t>нейробластомой</a:t>
            </a:r>
            <a:r>
              <a:rPr lang="ru-RU" sz="2400" dirty="0"/>
              <a:t> группы наблюдения после завершения специфической терапии : у пациентов группы наблюдения через 3 мес. от операции или окончания ПХТ проводится контрольное обследование, включающее оценку уровня </a:t>
            </a:r>
            <a:r>
              <a:rPr lang="ru-RU" sz="2400" dirty="0" err="1"/>
              <a:t>онкомаркеров</a:t>
            </a:r>
            <a:r>
              <a:rPr lang="ru-RU" sz="2400" dirty="0"/>
              <a:t> (НСЕ, </a:t>
            </a:r>
            <a:r>
              <a:rPr lang="ru-RU" sz="2400" dirty="0" err="1"/>
              <a:t>ферритин</a:t>
            </a:r>
            <a:r>
              <a:rPr lang="ru-RU" sz="2400" dirty="0"/>
              <a:t>, ЛДГ), УЗИ пораженной области, КТ/МРТ пораженной анатомической области с КУ, </a:t>
            </a:r>
            <a:r>
              <a:rPr lang="ru-RU" sz="2400" dirty="0" err="1"/>
              <a:t>сцинтиграфию</a:t>
            </a:r>
            <a:r>
              <a:rPr lang="ru-RU" sz="2400" dirty="0"/>
              <a:t> с МЙБГ (при </a:t>
            </a:r>
            <a:r>
              <a:rPr lang="ru-RU" sz="2400" dirty="0" err="1"/>
              <a:t>инициально</a:t>
            </a:r>
            <a:r>
              <a:rPr lang="ru-RU" sz="2400" dirty="0"/>
              <a:t> МЙБГ-позитивных опухолях) </a:t>
            </a:r>
            <a:r>
              <a:rPr lang="ru-RU" sz="2400" dirty="0" smtClean="0"/>
              <a:t>. </a:t>
            </a:r>
            <a:r>
              <a:rPr lang="ru-RU" sz="2400" dirty="0"/>
              <a:t>В целях минимизации лучевой нагрузки предпочтительным являлось выполнение МРТ. Последующий алгоритм наблюдения различался в зависимости от наличия или отсутствия остаточной опухоли. </a:t>
            </a:r>
            <a:endParaRPr lang="ru-RU" sz="2400" dirty="0" smtClean="0"/>
          </a:p>
          <a:p>
            <a:r>
              <a:rPr lang="ru-RU" sz="2400" dirty="0"/>
              <a:t>Рекомендуется проведение динамического обследования и наблюдения за пациентами с </a:t>
            </a:r>
            <a:r>
              <a:rPr lang="ru-RU" sz="2400" dirty="0" err="1"/>
              <a:t>нейробластомой</a:t>
            </a:r>
            <a:r>
              <a:rPr lang="ru-RU" sz="2400" dirty="0"/>
              <a:t> промежуточного риска после завершения специфической терапии </a:t>
            </a:r>
            <a:endParaRPr lang="ru-RU" sz="2400" dirty="0" smtClean="0"/>
          </a:p>
          <a:p>
            <a:r>
              <a:rPr lang="ru-RU" sz="2400" dirty="0"/>
              <a:t>Рекомендуется проведение динамического обследования и наблюдения за пациентами с </a:t>
            </a:r>
            <a:r>
              <a:rPr lang="ru-RU" sz="2400" dirty="0" err="1"/>
              <a:t>нейробластомой</a:t>
            </a:r>
            <a:r>
              <a:rPr lang="ru-RU" sz="2400" dirty="0"/>
              <a:t> высокого риска после завершения специфической </a:t>
            </a:r>
            <a:r>
              <a:rPr lang="ru-RU" sz="2400" dirty="0" smtClean="0"/>
              <a:t>терапии</a:t>
            </a:r>
          </a:p>
          <a:p>
            <a:endParaRPr lang="ru-RU" sz="2400" dirty="0"/>
          </a:p>
        </p:txBody>
      </p:sp>
    </p:spTree>
    <p:extLst>
      <p:ext uri="{BB962C8B-B14F-4D97-AF65-F5344CB8AC3E}">
        <p14:creationId xmlns:p14="http://schemas.microsoft.com/office/powerpoint/2010/main" val="1427806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4929" y="293914"/>
            <a:ext cx="11723914" cy="6172199"/>
          </a:xfrm>
        </p:spPr>
        <p:txBody>
          <a:bodyPr>
            <a:normAutofit/>
          </a:bodyPr>
          <a:lstStyle/>
          <a:p>
            <a:r>
              <a:rPr lang="ru-RU" dirty="0"/>
              <a:t>Так, у ряда пациентов продукция </a:t>
            </a:r>
            <a:r>
              <a:rPr lang="ru-RU" dirty="0" err="1"/>
              <a:t>вазоинтестинального</a:t>
            </a:r>
            <a:r>
              <a:rPr lang="ru-RU" dirty="0"/>
              <a:t> пептида приводит к длительной, </a:t>
            </a:r>
            <a:r>
              <a:rPr lang="ru-RU" dirty="0" err="1"/>
              <a:t>некупируемой</a:t>
            </a:r>
            <a:r>
              <a:rPr lang="ru-RU" dirty="0"/>
              <a:t> диареи, сопровождающейся электролитными нарушениями. НБ рассматривается как высоко </a:t>
            </a:r>
            <a:r>
              <a:rPr lang="ru-RU" dirty="0" err="1"/>
              <a:t>иммуногенная</a:t>
            </a:r>
            <a:r>
              <a:rPr lang="ru-RU" dirty="0"/>
              <a:t> опухоль, при которой описано развитие </a:t>
            </a:r>
            <a:r>
              <a:rPr lang="ru-RU" dirty="0" err="1"/>
              <a:t>иммуноопосредованных</a:t>
            </a:r>
            <a:r>
              <a:rPr lang="ru-RU" dirty="0"/>
              <a:t> </a:t>
            </a:r>
            <a:r>
              <a:rPr lang="ru-RU" dirty="0" err="1"/>
              <a:t>паранеопластических</a:t>
            </a:r>
            <a:r>
              <a:rPr lang="ru-RU" dirty="0"/>
              <a:t> синдромов. Одним из наиболее частых </a:t>
            </a:r>
            <a:r>
              <a:rPr lang="ru-RU" dirty="0" err="1"/>
              <a:t>паранеопластических</a:t>
            </a:r>
            <a:r>
              <a:rPr lang="ru-RU" dirty="0"/>
              <a:t> синдромов при НБ является ОМС – </a:t>
            </a:r>
            <a:r>
              <a:rPr lang="ru-RU" dirty="0" err="1"/>
              <a:t>опсоклонус</a:t>
            </a:r>
            <a:r>
              <a:rPr lang="ru-RU" dirty="0"/>
              <a:t> - </a:t>
            </a:r>
            <a:r>
              <a:rPr lang="ru-RU" dirty="0" err="1"/>
              <a:t>миоклонус</a:t>
            </a:r>
            <a:r>
              <a:rPr lang="ru-RU" dirty="0"/>
              <a:t> синдром. Частота ОМС при НБ достигает 2–4 %. ОМС, известный под синонимами «синдром танцующих глаз» и «энцефалопатия </a:t>
            </a:r>
            <a:r>
              <a:rPr lang="ru-RU" dirty="0" err="1"/>
              <a:t>Кинсбурна</a:t>
            </a:r>
            <a:r>
              <a:rPr lang="ru-RU" dirty="0"/>
              <a:t>», характеризуется тремя основными проявлениями: </a:t>
            </a:r>
            <a:r>
              <a:rPr lang="ru-RU" dirty="0" err="1"/>
              <a:t>опсоклонус</a:t>
            </a:r>
            <a:r>
              <a:rPr lang="ru-RU" dirty="0"/>
              <a:t> (совместные быстрые, нерегулярные и неравномерные по амплитуде движения глазных яблок, обычно в горизонтальной плоскости, наиболее выраженные в начале фиксации взгляда), </a:t>
            </a:r>
            <a:r>
              <a:rPr lang="ru-RU" dirty="0" err="1"/>
              <a:t>миоклонус</a:t>
            </a:r>
            <a:r>
              <a:rPr lang="ru-RU" dirty="0"/>
              <a:t> (подергивания </a:t>
            </a:r>
            <a:r>
              <a:rPr lang="ru-RU" dirty="0" err="1"/>
              <a:t>неэпилептического</a:t>
            </a:r>
            <a:r>
              <a:rPr lang="ru-RU" dirty="0"/>
              <a:t> характера, которые захватывают туловище, конечности и лицо) и атаксия. Эти симптомы часто ассоциированы с поведенческими нарушениями (например, раздражительностью, плаксивостью, вплоть до проявлений </a:t>
            </a:r>
            <a:r>
              <a:rPr lang="ru-RU" dirty="0" err="1"/>
              <a:t>аутоагрессии</a:t>
            </a:r>
            <a:r>
              <a:rPr lang="ru-RU" dirty="0"/>
              <a:t> и агрессии по отношению к родителям), нарушением сна и когнитивными расстройствами </a:t>
            </a:r>
          </a:p>
        </p:txBody>
      </p:sp>
    </p:spTree>
    <p:extLst>
      <p:ext uri="{BB962C8B-B14F-4D97-AF65-F5344CB8AC3E}">
        <p14:creationId xmlns:p14="http://schemas.microsoft.com/office/powerpoint/2010/main" val="447241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220175"/>
            <a:ext cx="11544300" cy="4893647"/>
          </a:xfrm>
          <a:prstGeom prst="rect">
            <a:avLst/>
          </a:prstGeom>
        </p:spPr>
        <p:txBody>
          <a:bodyPr wrap="square">
            <a:spAutoFit/>
          </a:bodyPr>
          <a:lstStyle/>
          <a:p>
            <a:r>
              <a:rPr lang="ru-RU" sz="2400" dirty="0"/>
              <a:t>Диагнозы </a:t>
            </a:r>
            <a:r>
              <a:rPr lang="ru-RU" sz="2400" dirty="0" err="1"/>
              <a:t>нейробластомы</a:t>
            </a:r>
            <a:r>
              <a:rPr lang="ru-RU" sz="2400" dirty="0"/>
              <a:t> и </a:t>
            </a:r>
            <a:r>
              <a:rPr lang="ru-RU" sz="2400" dirty="0" err="1"/>
              <a:t>ганглионейробластомы</a:t>
            </a:r>
            <a:r>
              <a:rPr lang="ru-RU" sz="2400" dirty="0"/>
              <a:t> устанавливаются на основании международных критериев (</a:t>
            </a:r>
            <a:r>
              <a:rPr lang="ru-RU" sz="2400" dirty="0" err="1"/>
              <a:t>Brodeur</a:t>
            </a:r>
            <a:r>
              <a:rPr lang="ru-RU" sz="2400" dirty="0"/>
              <a:t> G.M., 1993), которые </a:t>
            </a:r>
            <a:r>
              <a:rPr lang="ru-RU" sz="2400" dirty="0" smtClean="0"/>
              <a:t>включают:</a:t>
            </a:r>
          </a:p>
          <a:p>
            <a:r>
              <a:rPr lang="ru-RU" sz="2400" dirty="0"/>
              <a:t>- патолого-анатомическое исследование ткани первичной опухоли/метастаза/</a:t>
            </a:r>
            <a:r>
              <a:rPr lang="ru-RU" sz="2400" dirty="0" err="1"/>
              <a:t>трепанобиоптата</a:t>
            </a:r>
            <a:r>
              <a:rPr lang="ru-RU" sz="2400" dirty="0"/>
              <a:t> костного мозга с применением </a:t>
            </a:r>
            <a:r>
              <a:rPr lang="ru-RU" sz="2400" dirty="0" err="1"/>
              <a:t>иммуногистохимических</a:t>
            </a:r>
            <a:r>
              <a:rPr lang="ru-RU" sz="2400" dirty="0"/>
              <a:t> методов; ИЛИ - патолого-анатомическое исследование ткани первичной опухоли/метастаза/</a:t>
            </a:r>
            <a:r>
              <a:rPr lang="ru-RU" sz="2400" dirty="0" err="1"/>
              <a:t>трепанобиоптата</a:t>
            </a:r>
            <a:r>
              <a:rPr lang="ru-RU" sz="2400" dirty="0"/>
              <a:t> костного мозга (с или без выполнения </a:t>
            </a:r>
            <a:r>
              <a:rPr lang="ru-RU" sz="2400" dirty="0" err="1"/>
              <a:t>иммуногистохимического</a:t>
            </a:r>
            <a:r>
              <a:rPr lang="ru-RU" sz="2400" dirty="0"/>
              <a:t> исследования) и повышения уровня метаболитов катехоламинов в сыворотке крови и/или моче); ИЛИ - выявление клеток </a:t>
            </a:r>
            <a:r>
              <a:rPr lang="ru-RU" sz="2400" dirty="0" err="1"/>
              <a:t>нейробластомы</a:t>
            </a:r>
            <a:r>
              <a:rPr lang="ru-RU" sz="2400" dirty="0"/>
              <a:t> в костном мозге, полученном при костномозговых пункциях и/или </a:t>
            </a:r>
            <a:r>
              <a:rPr lang="ru-RU" sz="2400" dirty="0" err="1"/>
              <a:t>трепанобиопсии</a:t>
            </a:r>
            <a:r>
              <a:rPr lang="ru-RU" sz="2400" dirty="0"/>
              <a:t>, и повышение уровня метаболитов катехоламинов в сыворотке крови и/или моче. </a:t>
            </a:r>
          </a:p>
        </p:txBody>
      </p:sp>
    </p:spTree>
    <p:extLst>
      <p:ext uri="{BB962C8B-B14F-4D97-AF65-F5344CB8AC3E}">
        <p14:creationId xmlns:p14="http://schemas.microsoft.com/office/powerpoint/2010/main" val="125956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813" y="273120"/>
            <a:ext cx="11778343" cy="4401205"/>
          </a:xfrm>
          <a:prstGeom prst="rect">
            <a:avLst/>
          </a:prstGeom>
        </p:spPr>
        <p:txBody>
          <a:bodyPr wrap="square">
            <a:spAutoFit/>
          </a:bodyPr>
          <a:lstStyle/>
          <a:p>
            <a:r>
              <a:rPr lang="ru-RU" sz="2800" dirty="0"/>
              <a:t>Диагностика и ведение пациентов в возрасте до 3 месяцев в хорошем клиническом состоянии с локализованным образованием </a:t>
            </a:r>
            <a:r>
              <a:rPr lang="ru-RU" sz="2800" dirty="0" smtClean="0"/>
              <a:t>надпочечников</a:t>
            </a:r>
          </a:p>
          <a:p>
            <a:r>
              <a:rPr lang="ru-RU" sz="2800" dirty="0"/>
              <a:t>Новорожденные или дети раннего возраста имеют хороший прогноз даже без специфического лечения. Образования надпочечников, выявляемые при выполнении стандартного УЗИ, у ребенка с хорошим клиническим статусом могут являться как  </a:t>
            </a:r>
            <a:r>
              <a:rPr lang="ru-RU" sz="2800" dirty="0" err="1"/>
              <a:t>нейробластомой</a:t>
            </a:r>
            <a:r>
              <a:rPr lang="ru-RU" sz="2800" dirty="0"/>
              <a:t>, так и кровоизлиянием. В данном случае первичное обследование может состоять из двух этапов. </a:t>
            </a:r>
            <a:endParaRPr lang="ru-RU" sz="2800" dirty="0" smtClean="0"/>
          </a:p>
          <a:p>
            <a:endParaRPr lang="ru-RU" sz="2800" dirty="0"/>
          </a:p>
        </p:txBody>
      </p:sp>
    </p:spTree>
    <p:extLst>
      <p:ext uri="{BB962C8B-B14F-4D97-AF65-F5344CB8AC3E}">
        <p14:creationId xmlns:p14="http://schemas.microsoft.com/office/powerpoint/2010/main" val="1905450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3156" y="292970"/>
            <a:ext cx="11778343" cy="5632311"/>
          </a:xfrm>
          <a:prstGeom prst="rect">
            <a:avLst/>
          </a:prstGeom>
        </p:spPr>
        <p:txBody>
          <a:bodyPr wrap="square">
            <a:spAutoFit/>
          </a:bodyPr>
          <a:lstStyle/>
          <a:p>
            <a:pPr marL="342900" indent="-342900">
              <a:buAutoNum type="arabicPeriod"/>
            </a:pPr>
            <a:r>
              <a:rPr lang="ru-RU" sz="2000" dirty="0" smtClean="0"/>
              <a:t>Обследования</a:t>
            </a:r>
            <a:r>
              <a:rPr lang="ru-RU" sz="2000" dirty="0"/>
              <a:t>, необходимые для всех детей в возрасте до 3 месяцев: a. клинический статус – особое внимание нужно уделить кожным покровам, окружности живота, размерам печени при пальпации; b. полный анализ крови: электролиты, оценка функции печени (АЛТ, АСТ, ГГТ), почек (</a:t>
            </a:r>
            <a:r>
              <a:rPr lang="ru-RU" sz="2000" dirty="0" err="1"/>
              <a:t>креатинин</a:t>
            </a:r>
            <a:r>
              <a:rPr lang="ru-RU" sz="2000" dirty="0"/>
              <a:t>, мочевина, мочевая кислота) и </a:t>
            </a:r>
            <a:r>
              <a:rPr lang="ru-RU" sz="2000" dirty="0" err="1"/>
              <a:t>коагулограмма</a:t>
            </a:r>
            <a:r>
              <a:rPr lang="ru-RU" sz="2000" dirty="0"/>
              <a:t>; c. опухолевые маркеры: ЛДГ, </a:t>
            </a:r>
            <a:r>
              <a:rPr lang="ru-RU" sz="2000" dirty="0" err="1"/>
              <a:t>ферритин</a:t>
            </a:r>
            <a:r>
              <a:rPr lang="ru-RU" sz="2000" dirty="0"/>
              <a:t>, НСЕ, при возможности – уровень метаболитов катехоламинов (ВМК, ГВК) в сыворотке крови и моче; d. УЗИ шеи, брюшной полости (с оценкой размеров образования надпочечника и с оценкой размеров и структуры печени для исключения метастатического поражения), таза и головного мозга</a:t>
            </a:r>
            <a:r>
              <a:rPr lang="ru-RU" sz="2000" dirty="0" smtClean="0"/>
              <a:t>;</a:t>
            </a:r>
          </a:p>
          <a:p>
            <a:r>
              <a:rPr lang="ru-RU" sz="2000" dirty="0"/>
              <a:t>В случае наличия у ребенка первых 3-х месяцев жизни локализованного объемного образования надпочечника, без компрессии окружающих органов по данным УЗИ ОБП; отсутствии данных за метастатическое поражение по результатам клинического осмотра и УЗИ ОБП; при удовлетворительном соматическом статусе, ребенок может быть оставлен под динамическим наблюдением до достижения возраста 3 месяцев с регулярной оценкой общего состояния и выполнением УЗИ ОБП (не реже 1 раза в 2 недели). Другие исследования могут быть отложены, если ребенок в хорошем клиническом состоянии, но должны быть выполнены в возрасте 3 месяцев в случае сохранения объемного образования перед какой-либо противоопухолевой терапией. </a:t>
            </a:r>
          </a:p>
        </p:txBody>
      </p:sp>
    </p:spTree>
    <p:extLst>
      <p:ext uri="{BB962C8B-B14F-4D97-AF65-F5344CB8AC3E}">
        <p14:creationId xmlns:p14="http://schemas.microsoft.com/office/powerpoint/2010/main" val="9391619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docProps/app.xml><?xml version="1.0" encoding="utf-8"?>
<Properties xmlns="http://schemas.openxmlformats.org/officeDocument/2006/extended-properties" xmlns:vt="http://schemas.openxmlformats.org/officeDocument/2006/docPropsVTypes">
  <Template>Сетка</Template>
  <TotalTime>30</TotalTime>
  <Words>6163</Words>
  <Application>Microsoft Office PowerPoint</Application>
  <PresentationFormat>Широкоэкранный</PresentationFormat>
  <Paragraphs>83</Paragraphs>
  <Slides>52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52</vt:i4>
      </vt:variant>
    </vt:vector>
  </HeadingPairs>
  <TitlesOfParts>
    <vt:vector size="55" baseType="lpstr">
      <vt:lpstr>Arial</vt:lpstr>
      <vt:lpstr>Century Gothic</vt:lpstr>
      <vt:lpstr>Сетка</vt:lpstr>
      <vt:lpstr>Нейробластомы у детей</vt:lpstr>
      <vt:lpstr>Презентация PowerPoint</vt:lpstr>
      <vt:lpstr>Этиология и патогенез </vt:lpstr>
      <vt:lpstr>Клиническая картина заболевания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Нейробластомы у детей</dc:title>
  <dc:creator>Fenrir</dc:creator>
  <cp:lastModifiedBy>Fenrir</cp:lastModifiedBy>
  <cp:revision>4</cp:revision>
  <dcterms:created xsi:type="dcterms:W3CDTF">2020-12-31T00:06:00Z</dcterms:created>
  <dcterms:modified xsi:type="dcterms:W3CDTF">2020-12-31T00:36:50Z</dcterms:modified>
</cp:coreProperties>
</file>