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77" r:id="rId4"/>
    <p:sldId id="281" r:id="rId5"/>
    <p:sldId id="266" r:id="rId6"/>
    <p:sldId id="267" r:id="rId7"/>
    <p:sldId id="268" r:id="rId8"/>
    <p:sldId id="291" r:id="rId9"/>
    <p:sldId id="292" r:id="rId10"/>
    <p:sldId id="293" r:id="rId11"/>
    <p:sldId id="269" r:id="rId12"/>
    <p:sldId id="270" r:id="rId13"/>
    <p:sldId id="271" r:id="rId14"/>
    <p:sldId id="272" r:id="rId15"/>
    <p:sldId id="288" r:id="rId16"/>
    <p:sldId id="289" r:id="rId17"/>
    <p:sldId id="290" r:id="rId18"/>
    <p:sldId id="278" r:id="rId19"/>
    <p:sldId id="279" r:id="rId20"/>
    <p:sldId id="280" r:id="rId21"/>
    <p:sldId id="282" r:id="rId22"/>
    <p:sldId id="283" r:id="rId23"/>
    <p:sldId id="284" r:id="rId24"/>
    <p:sldId id="285" r:id="rId25"/>
    <p:sldId id="286" r:id="rId26"/>
    <p:sldId id="28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42918"/>
            <a:ext cx="7851648" cy="4176464"/>
          </a:xfrm>
        </p:spPr>
        <p:txBody>
          <a:bodyPr>
            <a:normAutofit/>
          </a:bodyPr>
          <a:lstStyle/>
          <a:p>
            <a:r>
              <a:rPr lang="ru-RU" b="1" dirty="0" smtClean="0"/>
              <a:t>МОРФОЛОГИЧЕСКИЕ </a:t>
            </a:r>
            <a:r>
              <a:rPr lang="ru-RU" b="1" dirty="0" smtClean="0"/>
              <a:t>НОРМЫ. СИНТАКСИЧЕСКАЯ НОРМА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653136"/>
            <a:ext cx="7854696" cy="328000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Склонение фамилий: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1) Украинские м.р. на –КО/-ЕНКО     </a:t>
            </a:r>
            <a:r>
              <a:rPr lang="ru-RU" b="1" u="sng" dirty="0" smtClean="0"/>
              <a:t>НЕ</a:t>
            </a:r>
            <a:r>
              <a:rPr lang="ru-RU" u="sng" dirty="0" smtClean="0"/>
              <a:t> склоняются</a:t>
            </a:r>
            <a:r>
              <a:rPr lang="ru-RU" dirty="0" smtClean="0"/>
              <a:t> (Короленко);</a:t>
            </a:r>
          </a:p>
          <a:p>
            <a:r>
              <a:rPr lang="ru-RU" dirty="0" smtClean="0"/>
              <a:t>2) Муж. фамилии на </a:t>
            </a:r>
            <a:r>
              <a:rPr lang="ru-RU" dirty="0" err="1" smtClean="0"/>
              <a:t>согл</a:t>
            </a:r>
            <a:r>
              <a:rPr lang="ru-RU" dirty="0" smtClean="0"/>
              <a:t>. склоняются (Видел Вову Барсука);</a:t>
            </a:r>
          </a:p>
          <a:p>
            <a:r>
              <a:rPr lang="ru-RU" dirty="0" smtClean="0"/>
              <a:t>3) Жен. на </a:t>
            </a:r>
            <a:r>
              <a:rPr lang="ru-RU" dirty="0" err="1" smtClean="0"/>
              <a:t>согл</a:t>
            </a:r>
            <a:r>
              <a:rPr lang="ru-RU" dirty="0" smtClean="0"/>
              <a:t>. НЕ склоняются (С Норой Даль);</a:t>
            </a:r>
          </a:p>
          <a:p>
            <a:r>
              <a:rPr lang="ru-RU" dirty="0" smtClean="0"/>
              <a:t>4) Русские на –ИН (в </a:t>
            </a:r>
            <a:r>
              <a:rPr lang="ru-RU" dirty="0" err="1" smtClean="0"/>
              <a:t>Тв.п</a:t>
            </a:r>
            <a:r>
              <a:rPr lang="ru-RU" dirty="0" smtClean="0"/>
              <a:t>. –ЫМ : с </a:t>
            </a:r>
            <a:r>
              <a:rPr lang="ru-RU" dirty="0" err="1" smtClean="0"/>
              <a:t>ПушкинЫМ</a:t>
            </a:r>
            <a:r>
              <a:rPr lang="ru-RU" dirty="0" smtClean="0"/>
              <a:t>)</a:t>
            </a:r>
          </a:p>
          <a:p>
            <a:r>
              <a:rPr lang="ru-RU" smtClean="0"/>
              <a:t>    Заимствованные </a:t>
            </a:r>
            <a:r>
              <a:rPr lang="ru-RU" dirty="0" smtClean="0"/>
              <a:t>на –ИН (</a:t>
            </a:r>
            <a:r>
              <a:rPr lang="ru-RU" dirty="0" err="1" smtClean="0"/>
              <a:t>Тв.п</a:t>
            </a:r>
            <a:r>
              <a:rPr lang="ru-RU" dirty="0" smtClean="0"/>
              <a:t>. – ОМ : с </a:t>
            </a:r>
            <a:r>
              <a:rPr lang="ru-RU" dirty="0" err="1" smtClean="0"/>
              <a:t>ЧаплинОМ</a:t>
            </a:r>
            <a:r>
              <a:rPr lang="ru-RU" dirty="0" smtClean="0"/>
              <a:t>);</a:t>
            </a:r>
          </a:p>
          <a:p>
            <a:r>
              <a:rPr lang="ru-RU" dirty="0" smtClean="0"/>
              <a:t>5) Мужские на –ОК,-ЕК,-ЕЦ склоняются БЕЗ выпадения гласного ( с Василием </a:t>
            </a:r>
            <a:r>
              <a:rPr lang="ru-RU" dirty="0" err="1" smtClean="0"/>
              <a:t>Перецем</a:t>
            </a:r>
            <a:r>
              <a:rPr lang="ru-RU" dirty="0" smtClean="0"/>
              <a:t>);</a:t>
            </a:r>
          </a:p>
          <a:p>
            <a:r>
              <a:rPr lang="ru-RU" dirty="0" smtClean="0"/>
              <a:t>6) на –ИХ, -ЫХ    </a:t>
            </a:r>
            <a:r>
              <a:rPr lang="ru-RU" u="sng" dirty="0" smtClean="0"/>
              <a:t>НЕ склоняются</a:t>
            </a:r>
            <a:r>
              <a:rPr lang="ru-RU" dirty="0" smtClean="0"/>
              <a:t> (от Ивана </a:t>
            </a:r>
            <a:r>
              <a:rPr lang="ru-RU" dirty="0" err="1" smtClean="0"/>
              <a:t>БелЫХ</a:t>
            </a:r>
            <a:r>
              <a:rPr lang="ru-RU" dirty="0" smtClean="0"/>
              <a:t>);</a:t>
            </a:r>
          </a:p>
          <a:p>
            <a:r>
              <a:rPr lang="ru-RU" dirty="0" smtClean="0"/>
              <a:t>7) на –А, -Я склоняются (Скирда, </a:t>
            </a:r>
            <a:r>
              <a:rPr lang="ru-RU" dirty="0" err="1" smtClean="0"/>
              <a:t>Лоллобриджида</a:t>
            </a:r>
            <a:r>
              <a:rPr lang="ru-RU" dirty="0" smtClean="0"/>
              <a:t>, </a:t>
            </a:r>
            <a:r>
              <a:rPr lang="ru-RU" dirty="0" err="1" smtClean="0"/>
              <a:t>Танака</a:t>
            </a:r>
            <a:r>
              <a:rPr lang="ru-RU" dirty="0" smtClean="0"/>
              <a:t>, Данелия)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Существительные.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Именительный падеж. Множественное число.</a:t>
            </a: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2800" b="1" dirty="0" smtClean="0"/>
              <a:t>- а, - я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772816"/>
          <a:ext cx="8229600" cy="435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профессора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округа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доктора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кителя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директора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колокола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паспорта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якоря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черепа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сторожа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купола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паруса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катера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векселя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жемчуга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вензеля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веера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погреба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>
                          <a:latin typeface="Verdana"/>
                          <a:ea typeface="Times New Roman"/>
                          <a:cs typeface="Times New Roman"/>
                        </a:rPr>
                        <a:t>борта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хутора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повара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06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Существительные.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Именительный падеж. Множественное число.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</a:t>
            </a:r>
            <a:r>
              <a:rPr lang="ru-RU" sz="2800" b="1" dirty="0" smtClean="0"/>
              <a:t>- </a:t>
            </a:r>
            <a:r>
              <a:rPr lang="ru-RU" sz="2800" b="1" dirty="0" err="1" smtClean="0"/>
              <a:t>ы</a:t>
            </a:r>
            <a:r>
              <a:rPr lang="ru-RU" sz="2800" b="1" dirty="0" smtClean="0"/>
              <a:t>,- 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348880"/>
          <a:ext cx="8229600" cy="3413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договоры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рапорты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свитеры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шофёры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табели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ворохи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ректоры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шкафЫ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слесари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проректоры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гробЫ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тракторы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инженеры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гербЫ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штОрмы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бухгалтеры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крЕмы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полисы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торты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возрасты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полюсы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600" dirty="0">
                          <a:latin typeface="Verdana"/>
                          <a:ea typeface="Times New Roman"/>
                          <a:cs typeface="Times New Roman"/>
                        </a:rPr>
                        <a:t>выговоры</a:t>
                      </a:r>
                      <a:endParaRPr lang="ru-RU" sz="2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бункеры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тренеры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9906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Существительные.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Родительный падеж. Множественное число.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729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Verdana"/>
                          <a:ea typeface="Times New Roman"/>
                          <a:cs typeface="Times New Roman"/>
                        </a:rPr>
                        <a:t>С окончанием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Verdana"/>
                          <a:ea typeface="Times New Roman"/>
                          <a:cs typeface="Times New Roman"/>
                        </a:rPr>
                        <a:t>Нулевое окончание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u="sng" dirty="0">
                          <a:latin typeface="Verdana"/>
                          <a:ea typeface="Times New Roman"/>
                          <a:cs typeface="Times New Roman"/>
                        </a:rPr>
                        <a:t>1)Фрукты и овощи</a:t>
                      </a: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: апельсинов, мандаринов, лимонов, помидоров, баклажанов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яблок, груш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2) </a:t>
                      </a:r>
                      <a:r>
                        <a:rPr lang="ru-RU" sz="2200" u="sng" dirty="0">
                          <a:latin typeface="Verdana"/>
                          <a:ea typeface="Times New Roman"/>
                          <a:cs typeface="Times New Roman"/>
                        </a:rPr>
                        <a:t>Единицы измерения</a:t>
                      </a: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: граммов, килограммов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аршин, ампер, алтын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3) </a:t>
                      </a:r>
                      <a:r>
                        <a:rPr lang="ru-RU" sz="2200" u="sng" dirty="0">
                          <a:latin typeface="Verdana"/>
                          <a:ea typeface="Times New Roman"/>
                          <a:cs typeface="Times New Roman"/>
                        </a:rPr>
                        <a:t>Парные предметы</a:t>
                      </a: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ru-RU" sz="2200" dirty="0" smtClean="0">
                          <a:latin typeface="Verdana"/>
                          <a:ea typeface="Times New Roman"/>
                          <a:cs typeface="Times New Roman"/>
                        </a:rPr>
                        <a:t>носков,</a:t>
                      </a:r>
                      <a:r>
                        <a:rPr lang="ru-RU" sz="2200" baseline="0" dirty="0" smtClean="0">
                          <a:latin typeface="Verdana"/>
                          <a:ea typeface="Times New Roman"/>
                          <a:cs typeface="Times New Roman"/>
                        </a:rPr>
                        <a:t> гольфов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чулок, брюк, ботинок</a:t>
                      </a:r>
                      <a:r>
                        <a:rPr lang="ru-RU" sz="2200">
                          <a:latin typeface="Verdan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200" smtClean="0">
                          <a:latin typeface="Verdana"/>
                          <a:ea typeface="Times New Roman"/>
                          <a:cs typeface="Times New Roman"/>
                        </a:rPr>
                        <a:t>туфель, </a:t>
                      </a: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серёг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4) </a:t>
                      </a:r>
                      <a:r>
                        <a:rPr lang="ru-RU" sz="2200" u="sng" dirty="0">
                          <a:latin typeface="Verdana"/>
                          <a:ea typeface="Times New Roman"/>
                          <a:cs typeface="Times New Roman"/>
                        </a:rPr>
                        <a:t>Лица по принадлежности к национальным группам</a:t>
                      </a: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: калмыков, казахов, монголов, курдов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Verdana"/>
                          <a:ea typeface="Times New Roman"/>
                          <a:cs typeface="Times New Roman"/>
                        </a:rPr>
                        <a:t>грузин, осетин, армян, башкир, туркмен, молдаван, цыган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Глаголы: 1 лицо.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Настоящее и будущее время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6634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Выздороветь – выздоровею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Лазить – лажу, лазишь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Ездить – езжу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Ощутить – ощущу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Вытереть – вытру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Опереться – обопрусь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Обезопасить –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обезопашу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Мучить–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мУчу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(-ишь) и мучаю(-ешь) 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Обогатить – обогащу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Пылесосить –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пылесошу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Преградить – прегражу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Двигаться – двигаюсь и движусь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Учредить – учрежу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Твердить – твержу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Мчаться – мчусь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Мутить –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мучУ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Упустить – упущу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Гасить – гашу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Мурлыкать – мурлычу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Мяукать – мяукаю (-ешь)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Мерить- мерю (-ишь)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Глаголы, у которых нельзя образовать форму 1 л. ед. ч.: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>
                <a:solidFill>
                  <a:srgbClr val="002060"/>
                </a:solidFill>
              </a:rPr>
              <a:t>победить, чудить, убедить(</a:t>
            </a:r>
            <a:r>
              <a:rPr lang="ru-RU" sz="3200" i="1" dirty="0" err="1" smtClean="0">
                <a:solidFill>
                  <a:srgbClr val="002060"/>
                </a:solidFill>
              </a:rPr>
              <a:t>ся</a:t>
            </a:r>
            <a:r>
              <a:rPr lang="ru-RU" sz="3200" i="1" dirty="0" smtClean="0">
                <a:solidFill>
                  <a:srgbClr val="002060"/>
                </a:solidFill>
              </a:rPr>
              <a:t>), ерундить, очутиться, дудеть, бузить, дерзить, тузить. </a:t>
            </a:r>
          </a:p>
          <a:p>
            <a:pPr>
              <a:buNone/>
            </a:pPr>
            <a:r>
              <a:rPr lang="ru-RU" sz="3200" i="1" dirty="0" smtClean="0"/>
              <a:t>   </a:t>
            </a:r>
            <a:r>
              <a:rPr lang="ru-RU" sz="3200" dirty="0" smtClean="0"/>
              <a:t>В случае необходимости употребления  формы 1-го лица используется описательная форма: </a:t>
            </a:r>
            <a:r>
              <a:rPr lang="ru-RU" sz="3200" i="1" dirty="0" smtClean="0">
                <a:solidFill>
                  <a:srgbClr val="002060"/>
                </a:solidFill>
              </a:rPr>
              <a:t>сумею победить, хочу убедить, могу очутиться, </a:t>
            </a:r>
            <a:r>
              <a:rPr lang="ru-RU" sz="3200" i="1" dirty="0" err="1" smtClean="0">
                <a:solidFill>
                  <a:srgbClr val="002060"/>
                </a:solidFill>
              </a:rPr>
              <a:t>попытаюся</a:t>
            </a:r>
            <a:r>
              <a:rPr lang="ru-RU" sz="3200" i="1" dirty="0" smtClean="0">
                <a:solidFill>
                  <a:srgbClr val="002060"/>
                </a:solidFill>
              </a:rPr>
              <a:t> ощутить.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Собирательные числительные употребляются: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85778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1) с названиями лиц мужского и общего рода, называющими лиц мужского пола: </a:t>
            </a:r>
            <a:r>
              <a:rPr lang="ru-RU" sz="2800" i="1" dirty="0" smtClean="0">
                <a:solidFill>
                  <a:srgbClr val="FF0000"/>
                </a:solidFill>
              </a:rPr>
              <a:t>двое друзей, трое сирот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r>
              <a:rPr lang="ru-RU" sz="2800" dirty="0" smtClean="0"/>
              <a:t> В жен. роде – </a:t>
            </a:r>
            <a:r>
              <a:rPr lang="ru-RU" sz="2800" i="1" dirty="0" smtClean="0">
                <a:solidFill>
                  <a:srgbClr val="FF0000"/>
                </a:solidFill>
              </a:rPr>
              <a:t>три подруги.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2) с </a:t>
            </a:r>
            <a:r>
              <a:rPr lang="ru-RU" sz="2800" dirty="0" err="1" smtClean="0"/>
              <a:t>сущ-ными</a:t>
            </a:r>
            <a:r>
              <a:rPr lang="ru-RU" sz="2800" dirty="0" smtClean="0"/>
              <a:t>, имеющими только формы мн. числа: </a:t>
            </a:r>
            <a:r>
              <a:rPr lang="ru-RU" sz="2800" i="1" dirty="0" smtClean="0">
                <a:solidFill>
                  <a:srgbClr val="FF0000"/>
                </a:solidFill>
              </a:rPr>
              <a:t>двое суток, четверо ножниц, двое очков </a:t>
            </a:r>
            <a:r>
              <a:rPr lang="ru-RU" sz="2800" dirty="0" smtClean="0"/>
              <a:t>(</a:t>
            </a:r>
            <a:r>
              <a:rPr lang="ru-RU" sz="2800" dirty="0" smtClean="0">
                <a:solidFill>
                  <a:srgbClr val="00B050"/>
                </a:solidFill>
              </a:rPr>
              <a:t>начиная с </a:t>
            </a:r>
            <a:r>
              <a:rPr lang="ru-RU" sz="2800" i="1" dirty="0" smtClean="0">
                <a:solidFill>
                  <a:srgbClr val="00B050"/>
                </a:solidFill>
              </a:rPr>
              <a:t>пятеро</a:t>
            </a:r>
            <a:r>
              <a:rPr lang="ru-RU" sz="2800" dirty="0" smtClean="0">
                <a:solidFill>
                  <a:srgbClr val="00B050"/>
                </a:solidFill>
              </a:rPr>
              <a:t> обычно используются количественные числительные: </a:t>
            </a:r>
            <a:r>
              <a:rPr lang="ru-RU" sz="2800" i="1" dirty="0" smtClean="0">
                <a:solidFill>
                  <a:srgbClr val="00B050"/>
                </a:solidFill>
              </a:rPr>
              <a:t>шесть ножниц</a:t>
            </a:r>
            <a:r>
              <a:rPr lang="ru-RU" sz="2800" dirty="0" smtClean="0"/>
              <a:t>); 3) с сущ. </a:t>
            </a:r>
            <a:r>
              <a:rPr lang="ru-RU" sz="2800" i="1" dirty="0" smtClean="0"/>
              <a:t>дети, ребята, люди, лицо </a:t>
            </a:r>
            <a:r>
              <a:rPr lang="ru-RU" sz="2800" dirty="0" smtClean="0"/>
              <a:t>(в значении “человек”): </a:t>
            </a:r>
            <a:r>
              <a:rPr lang="ru-RU" sz="2800" i="1" dirty="0" smtClean="0">
                <a:solidFill>
                  <a:srgbClr val="FF0000"/>
                </a:solidFill>
              </a:rPr>
              <a:t>двое детей, трое незнакомых лиц</a:t>
            </a:r>
            <a:r>
              <a:rPr lang="ru-RU" sz="2800" i="1" dirty="0" smtClean="0"/>
              <a:t>; </a:t>
            </a:r>
            <a:r>
              <a:rPr lang="ru-RU" sz="2800" dirty="0" smtClean="0"/>
              <a:t>4) с личными местоимениями </a:t>
            </a:r>
            <a:r>
              <a:rPr lang="ru-RU" sz="2800" i="1" dirty="0" smtClean="0"/>
              <a:t>мы, вы, они: </a:t>
            </a:r>
            <a:r>
              <a:rPr lang="ru-RU" sz="2800" i="1" dirty="0" smtClean="0">
                <a:solidFill>
                  <a:srgbClr val="FF0000"/>
                </a:solidFill>
              </a:rPr>
              <a:t>нас двое, трое</a:t>
            </a:r>
            <a:endParaRPr lang="ru-RU" sz="28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Числительные </a:t>
            </a:r>
            <a:r>
              <a:rPr lang="ru-RU" i="1" dirty="0" smtClean="0"/>
              <a:t>оба, обе.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Запомните: </a:t>
            </a:r>
            <a:r>
              <a:rPr lang="ru-RU" sz="3200" i="1" dirty="0" smtClean="0">
                <a:solidFill>
                  <a:srgbClr val="7030A0"/>
                </a:solidFill>
              </a:rPr>
              <a:t>оба студента, оба стола, стула. </a:t>
            </a:r>
            <a:r>
              <a:rPr lang="ru-RU" sz="3200" dirty="0" smtClean="0"/>
              <a:t>В косвенных падежах: </a:t>
            </a:r>
            <a:r>
              <a:rPr lang="ru-RU" sz="3200" i="1" dirty="0" smtClean="0">
                <a:solidFill>
                  <a:srgbClr val="0070C0"/>
                </a:solidFill>
              </a:rPr>
              <a:t>обоим студентам, столам, стульям, обоих студентов, столов, стульев, обоими студентами, столами , стульями, об обоих студентах, столах, стульях</a:t>
            </a:r>
            <a:r>
              <a:rPr lang="ru-RU" sz="3200" i="1" dirty="0" smtClean="0"/>
              <a:t>. 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С сущ. женского рода сочетается только слово </a:t>
            </a:r>
            <a:r>
              <a:rPr lang="ru-RU" sz="3200" i="1" dirty="0" smtClean="0">
                <a:solidFill>
                  <a:srgbClr val="7030A0"/>
                </a:solidFill>
              </a:rPr>
              <a:t>обе (студентки).</a:t>
            </a:r>
            <a:r>
              <a:rPr lang="ru-RU" sz="3200" dirty="0" smtClean="0"/>
              <a:t> В косвенных падежах имеет формы </a:t>
            </a:r>
            <a:r>
              <a:rPr lang="ru-RU" sz="3200" i="1" dirty="0" smtClean="0">
                <a:solidFill>
                  <a:srgbClr val="0070C0"/>
                </a:solidFill>
              </a:rPr>
              <a:t>обеих студенток, обеими студентками, обеим студенткам.</a:t>
            </a:r>
            <a:endParaRPr lang="ru-RU" sz="3200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СИНТАКСИЧЕСКИЕ НОРМЫ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4400" b="1" dirty="0" smtClean="0">
                <a:solidFill>
                  <a:srgbClr val="00B050"/>
                </a:solidFill>
              </a:rPr>
              <a:t>это нормы</a:t>
            </a:r>
            <a:r>
              <a:rPr lang="ru-RU" sz="4400" dirty="0" smtClean="0">
                <a:solidFill>
                  <a:srgbClr val="00B050"/>
                </a:solidFill>
              </a:rPr>
              <a:t>, которые </a:t>
            </a:r>
            <a:r>
              <a:rPr lang="ru-RU" sz="4400" dirty="0" err="1" smtClean="0">
                <a:solidFill>
                  <a:srgbClr val="00B050"/>
                </a:solidFill>
              </a:rPr>
              <a:t>регули-руют</a:t>
            </a:r>
            <a:r>
              <a:rPr lang="ru-RU" sz="4400" dirty="0" smtClean="0">
                <a:solidFill>
                  <a:srgbClr val="00B050"/>
                </a:solidFill>
              </a:rPr>
              <a:t> правила построения словосочетаний и </a:t>
            </a:r>
            <a:r>
              <a:rPr lang="ru-RU" sz="4400" dirty="0" err="1" smtClean="0">
                <a:solidFill>
                  <a:srgbClr val="00B050"/>
                </a:solidFill>
              </a:rPr>
              <a:t>предложе-ний</a:t>
            </a:r>
            <a:r>
              <a:rPr lang="ru-RU" sz="4400" dirty="0" smtClean="0">
                <a:solidFill>
                  <a:srgbClr val="00B050"/>
                </a:solidFill>
              </a:rPr>
              <a:t>. Соблюдение </a:t>
            </a:r>
            <a:r>
              <a:rPr lang="ru-RU" sz="4400" dirty="0" err="1" smtClean="0">
                <a:solidFill>
                  <a:srgbClr val="00B050"/>
                </a:solidFill>
              </a:rPr>
              <a:t>синтакси-ческих</a:t>
            </a:r>
            <a:r>
              <a:rPr lang="ru-RU" sz="4400" dirty="0" smtClean="0">
                <a:solidFill>
                  <a:srgbClr val="00B050"/>
                </a:solidFill>
              </a:rPr>
              <a:t> норм — важнейшее условие правильности речи.</a:t>
            </a:r>
            <a:endParaRPr lang="ru-RU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600" dirty="0" smtClean="0"/>
              <a:t>Синтаксические нормы включают правила </a:t>
            </a:r>
            <a:r>
              <a:rPr lang="ru-RU" sz="3600" u="sng" dirty="0" smtClean="0"/>
              <a:t>согласования</a:t>
            </a:r>
            <a:r>
              <a:rPr lang="ru-RU" sz="3600" dirty="0" smtClean="0"/>
              <a:t> слов и </a:t>
            </a:r>
            <a:r>
              <a:rPr lang="ru-RU" sz="3600" dirty="0" err="1" smtClean="0"/>
              <a:t>синта-ксического</a:t>
            </a:r>
            <a:r>
              <a:rPr lang="ru-RU" sz="3600" dirty="0" smtClean="0"/>
              <a:t> </a:t>
            </a:r>
            <a:r>
              <a:rPr lang="ru-RU" sz="3600" u="sng" dirty="0" smtClean="0"/>
              <a:t>управления, </a:t>
            </a:r>
            <a:r>
              <a:rPr lang="ru-RU" sz="3600" dirty="0" smtClean="0"/>
              <a:t>соотнесения частей предложения друг с другом с помощью грамматических форм слов </a:t>
            </a:r>
            <a:r>
              <a:rPr lang="ru-RU" sz="3600" b="1" dirty="0" smtClean="0">
                <a:solidFill>
                  <a:srgbClr val="0070C0"/>
                </a:solidFill>
              </a:rPr>
              <a:t>с той целью, чтобы </a:t>
            </a:r>
            <a:r>
              <a:rPr lang="ru-RU" sz="3600" b="1" dirty="0" err="1" smtClean="0">
                <a:solidFill>
                  <a:srgbClr val="0070C0"/>
                </a:solidFill>
              </a:rPr>
              <a:t>предло-жение</a:t>
            </a:r>
            <a:r>
              <a:rPr lang="ru-RU" sz="3600" b="1" dirty="0" smtClean="0">
                <a:solidFill>
                  <a:srgbClr val="0070C0"/>
                </a:solidFill>
              </a:rPr>
              <a:t> было грамотным и </a:t>
            </a:r>
            <a:r>
              <a:rPr lang="ru-RU" sz="3600" b="1" dirty="0" err="1" smtClean="0">
                <a:solidFill>
                  <a:srgbClr val="0070C0"/>
                </a:solidFill>
              </a:rPr>
              <a:t>осмыс-ленным</a:t>
            </a:r>
            <a:r>
              <a:rPr lang="ru-RU" sz="3600" b="1" dirty="0" smtClean="0">
                <a:solidFill>
                  <a:srgbClr val="0070C0"/>
                </a:solidFill>
              </a:rPr>
              <a:t> высказыванием</a:t>
            </a:r>
            <a:r>
              <a:rPr lang="ru-RU" sz="3600" dirty="0" smtClean="0">
                <a:solidFill>
                  <a:srgbClr val="0070C0"/>
                </a:solidFill>
              </a:rPr>
              <a:t>.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МОРФОЛОГИЧЕСКИЕ НОРМЫ –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 </a:t>
            </a:r>
            <a:r>
              <a:rPr lang="ru-RU" sz="4800" b="1" dirty="0" smtClean="0">
                <a:solidFill>
                  <a:srgbClr val="FF0000"/>
                </a:solidFill>
              </a:rPr>
              <a:t>это</a:t>
            </a:r>
            <a:r>
              <a:rPr lang="ru-RU" sz="4800" dirty="0" smtClean="0">
                <a:solidFill>
                  <a:srgbClr val="FF0000"/>
                </a:solidFill>
              </a:rPr>
              <a:t> правила использования грамматических форм разных частей речи.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СИНТАКСИЧЕСКИЕ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935480"/>
            <a:ext cx="7787208" cy="43891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800" dirty="0" smtClean="0">
                <a:solidFill>
                  <a:srgbClr val="00B050"/>
                </a:solidFill>
              </a:rPr>
              <a:t>связаны с нарушением правил синтаксиса – конструирования предложений, правил сочетания слов. </a:t>
            </a:r>
            <a:endParaRPr lang="ru-RU" sz="4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1. </a:t>
            </a:r>
            <a:r>
              <a:rPr lang="ru-RU" sz="3600" i="1" dirty="0" smtClean="0">
                <a:solidFill>
                  <a:srgbClr val="C00000"/>
                </a:solidFill>
              </a:rPr>
              <a:t>Неправильное согласование: </a:t>
            </a:r>
          </a:p>
          <a:p>
            <a:pPr>
              <a:buNone/>
            </a:pPr>
            <a:r>
              <a:rPr lang="ru-RU" sz="3600" i="1" dirty="0" smtClean="0"/>
              <a:t>   </a:t>
            </a:r>
            <a:r>
              <a:rPr lang="ru-RU" sz="3600" dirty="0" smtClean="0"/>
              <a:t>Молодежь </a:t>
            </a:r>
            <a:r>
              <a:rPr lang="ru-RU" sz="3600" i="1" dirty="0" smtClean="0"/>
              <a:t>любят</a:t>
            </a:r>
            <a:r>
              <a:rPr lang="ru-RU" sz="3600" dirty="0" smtClean="0"/>
              <a:t> ходить в театр (любит); Собака Шарик </a:t>
            </a:r>
            <a:r>
              <a:rPr lang="ru-RU" sz="3600" i="1" dirty="0" smtClean="0"/>
              <a:t>увидел </a:t>
            </a:r>
          </a:p>
          <a:p>
            <a:pPr>
              <a:buNone/>
            </a:pPr>
            <a:r>
              <a:rPr lang="ru-RU" sz="3600" dirty="0" smtClean="0"/>
              <a:t>   кошку и</a:t>
            </a:r>
            <a:r>
              <a:rPr lang="ru-RU" sz="3600" i="1" dirty="0" smtClean="0"/>
              <a:t> погнался</a:t>
            </a:r>
            <a:r>
              <a:rPr lang="ru-RU" sz="3600" dirty="0" smtClean="0"/>
              <a:t> за ней (увидела и погналась); </a:t>
            </a:r>
            <a:r>
              <a:rPr lang="ru-RU" sz="3600" i="1" dirty="0" smtClean="0"/>
              <a:t>Молодая </a:t>
            </a:r>
            <a:r>
              <a:rPr lang="ru-RU" sz="3600" dirty="0" smtClean="0"/>
              <a:t>инженер Ирина Петровна вошла в цех (молодой); Я живу в городе </a:t>
            </a:r>
            <a:r>
              <a:rPr lang="ru-RU" sz="3600" i="1" dirty="0" smtClean="0"/>
              <a:t>Тюмень</a:t>
            </a:r>
            <a:r>
              <a:rPr lang="ru-RU" sz="3600" dirty="0" smtClean="0"/>
              <a:t> (Тюмени); Мальчик рос </a:t>
            </a:r>
            <a:r>
              <a:rPr lang="ru-RU" sz="3600" i="1" dirty="0" smtClean="0"/>
              <a:t>круглой</a:t>
            </a:r>
            <a:r>
              <a:rPr lang="ru-RU" sz="3600" dirty="0" smtClean="0"/>
              <a:t> сиротой (круглым).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204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   2. </a:t>
            </a:r>
            <a:r>
              <a:rPr lang="ru-RU" sz="3200" i="1" dirty="0" smtClean="0">
                <a:solidFill>
                  <a:srgbClr val="C00000"/>
                </a:solidFill>
              </a:rPr>
              <a:t>Неправильное управление:</a:t>
            </a:r>
            <a:r>
              <a:rPr lang="ru-RU" sz="3200" dirty="0" smtClean="0">
                <a:solidFill>
                  <a:srgbClr val="C00000"/>
                </a:solidFill>
              </a:rPr>
              <a:t> </a:t>
            </a:r>
          </a:p>
          <a:p>
            <a:pPr>
              <a:buNone/>
            </a:pPr>
            <a:r>
              <a:rPr lang="ru-RU" sz="3200" dirty="0" smtClean="0"/>
              <a:t>   Согласно </a:t>
            </a:r>
            <a:r>
              <a:rPr lang="ru-RU" sz="3200" i="1" dirty="0" smtClean="0"/>
              <a:t>приказа</a:t>
            </a:r>
            <a:r>
              <a:rPr lang="ru-RU" sz="3200" dirty="0" smtClean="0"/>
              <a:t> ректора (приказу), заведующий </a:t>
            </a:r>
            <a:r>
              <a:rPr lang="ru-RU" sz="3200" i="1" dirty="0" smtClean="0"/>
              <a:t>кафедры</a:t>
            </a:r>
            <a:r>
              <a:rPr lang="ru-RU" sz="3200" dirty="0" smtClean="0"/>
              <a:t> (кафедрой), оплатите </a:t>
            </a:r>
            <a:r>
              <a:rPr lang="ru-RU" sz="3200" i="1" dirty="0" smtClean="0"/>
              <a:t>за проезд</a:t>
            </a:r>
            <a:r>
              <a:rPr lang="ru-RU" sz="3200" dirty="0" smtClean="0"/>
              <a:t> (оплатите проезд, заплатите за проезд); тревожусь </a:t>
            </a:r>
            <a:r>
              <a:rPr lang="ru-RU" sz="3200" i="1" dirty="0" smtClean="0"/>
              <a:t>о тебе</a:t>
            </a:r>
            <a:r>
              <a:rPr lang="ru-RU" sz="3200" dirty="0" smtClean="0"/>
              <a:t> (за тебя), преимущество </a:t>
            </a:r>
            <a:r>
              <a:rPr lang="ru-RU" sz="3200" i="1" dirty="0" smtClean="0"/>
              <a:t>над врагом</a:t>
            </a:r>
            <a:r>
              <a:rPr lang="ru-RU" sz="3200" dirty="0" smtClean="0"/>
              <a:t> (перед), указать </a:t>
            </a:r>
            <a:r>
              <a:rPr lang="ru-RU" sz="3200" i="1" dirty="0" smtClean="0"/>
              <a:t>о недостатках</a:t>
            </a:r>
            <a:r>
              <a:rPr lang="ru-RU" sz="3200" dirty="0" smtClean="0"/>
              <a:t> </a:t>
            </a:r>
          </a:p>
          <a:p>
            <a:pPr>
              <a:buNone/>
            </a:pPr>
            <a:r>
              <a:rPr lang="ru-RU" sz="3200" dirty="0" smtClean="0"/>
              <a:t>   (на недостатки), отзыв </a:t>
            </a:r>
            <a:r>
              <a:rPr lang="ru-RU" sz="3200" i="1" dirty="0" smtClean="0"/>
              <a:t>на статью</a:t>
            </a:r>
            <a:r>
              <a:rPr lang="ru-RU" sz="3200" dirty="0" smtClean="0"/>
              <a:t> (о статье),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недовольство </a:t>
            </a:r>
            <a:r>
              <a:rPr lang="ru-RU" sz="3600" i="1" dirty="0" smtClean="0"/>
              <a:t>на низкую зарплату</a:t>
            </a:r>
            <a:r>
              <a:rPr lang="ru-RU" sz="3600" dirty="0" smtClean="0"/>
              <a:t> (низкой зарплатой), пришел </a:t>
            </a:r>
            <a:r>
              <a:rPr lang="ru-RU" sz="3600" i="1" dirty="0" smtClean="0"/>
              <a:t>с университета</a:t>
            </a:r>
            <a:r>
              <a:rPr lang="ru-RU" sz="3600" dirty="0" smtClean="0"/>
              <a:t> (из), отметил </a:t>
            </a:r>
            <a:r>
              <a:rPr lang="ru-RU" sz="3600" i="1" dirty="0" smtClean="0"/>
              <a:t>об успехах</a:t>
            </a:r>
            <a:r>
              <a:rPr lang="ru-RU" sz="3600" dirty="0" smtClean="0"/>
              <a:t> (успехи), уверенность </a:t>
            </a:r>
            <a:r>
              <a:rPr lang="ru-RU" sz="3600" i="1" dirty="0" smtClean="0"/>
              <a:t>в победу</a:t>
            </a:r>
            <a:r>
              <a:rPr lang="ru-RU" sz="3600" dirty="0" smtClean="0"/>
              <a:t> (победе), сетует </a:t>
            </a:r>
            <a:r>
              <a:rPr lang="ru-RU" sz="3600" i="1" dirty="0" smtClean="0"/>
              <a:t>об этом</a:t>
            </a:r>
            <a:r>
              <a:rPr lang="ru-RU" sz="3600" dirty="0" smtClean="0"/>
              <a:t> (на это), </a:t>
            </a:r>
            <a:r>
              <a:rPr lang="ru-RU" sz="3600" i="1" dirty="0" smtClean="0"/>
              <a:t>по приезду</a:t>
            </a:r>
          </a:p>
          <a:p>
            <a:pPr>
              <a:buNone/>
            </a:pPr>
            <a:r>
              <a:rPr lang="ru-RU" sz="3600" i="1" dirty="0" smtClean="0"/>
              <a:t> </a:t>
            </a:r>
            <a:r>
              <a:rPr lang="ru-RU" sz="3600" dirty="0" smtClean="0"/>
              <a:t> вспомнил (по приезде).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C00000"/>
                </a:solidFill>
              </a:rPr>
              <a:t>   </a:t>
            </a:r>
            <a:r>
              <a:rPr lang="ru-RU" sz="3600" i="1" dirty="0" smtClean="0">
                <a:solidFill>
                  <a:srgbClr val="C00000"/>
                </a:solidFill>
              </a:rPr>
              <a:t>3. Неправильный порядок слов</a:t>
            </a:r>
            <a:r>
              <a:rPr lang="ru-RU" sz="3600" dirty="0" smtClean="0">
                <a:solidFill>
                  <a:srgbClr val="C00000"/>
                </a:solidFill>
              </a:rPr>
              <a:t>: </a:t>
            </a:r>
            <a:r>
              <a:rPr lang="ru-RU" sz="3600" dirty="0" smtClean="0"/>
              <a:t>Жителям пострадавшего района от наводнения была своевременная помощь оказана; Мы увидели в шагах двадцати дерево; Умные нужны нашей стране люди; </a:t>
            </a:r>
            <a:r>
              <a:rPr lang="ru-RU" sz="3600" dirty="0" err="1" smtClean="0"/>
              <a:t>Рыбтрест</a:t>
            </a:r>
            <a:r>
              <a:rPr lang="ru-RU" sz="3600" dirty="0" smtClean="0"/>
              <a:t> начинает набор для экспедиционного лова юношей в возрасте до двадцати пяти лет;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Лучшая доярка колхоза Козлова М.П. на двадцать восьмой день после отёла получила от коровы под кличкой Маруська 37 литров молока; Хозяин оттолкнул собаку ногой, которая сразу обиделась и убежала.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>
                <a:solidFill>
                  <a:srgbClr val="C00000"/>
                </a:solidFill>
              </a:rPr>
              <a:t>   4. </a:t>
            </a:r>
            <a:r>
              <a:rPr lang="ru-RU" sz="3200" i="1" dirty="0" smtClean="0">
                <a:solidFill>
                  <a:srgbClr val="C00000"/>
                </a:solidFill>
              </a:rPr>
              <a:t>Свободный деепричастный оборот: </a:t>
            </a:r>
            <a:r>
              <a:rPr lang="ru-RU" sz="3200" i="1" dirty="0" smtClean="0"/>
              <a:t>Придя домой после школы</a:t>
            </a:r>
            <a:r>
              <a:rPr lang="ru-RU" sz="3200" dirty="0" smtClean="0"/>
              <a:t>, котенок встретит меня радостным мяуканьем; </a:t>
            </a:r>
          </a:p>
          <a:p>
            <a:pPr>
              <a:buNone/>
            </a:pPr>
            <a:r>
              <a:rPr lang="ru-RU" sz="3200" i="1" dirty="0" smtClean="0"/>
              <a:t>   Узнав о конкурсе</a:t>
            </a:r>
            <a:r>
              <a:rPr lang="ru-RU" sz="3200" dirty="0" smtClean="0"/>
              <a:t>, у меня появилось желание участвовать в нем; Мальчик вел собаку, </a:t>
            </a:r>
            <a:r>
              <a:rPr lang="ru-RU" sz="3200" i="1" dirty="0" smtClean="0"/>
              <a:t>весело виляя хвостом</a:t>
            </a:r>
            <a:r>
              <a:rPr lang="ru-RU" sz="3200" dirty="0" smtClean="0"/>
              <a:t>; </a:t>
            </a:r>
            <a:r>
              <a:rPr lang="ru-RU" sz="3200" i="1" dirty="0" smtClean="0"/>
              <a:t>Гуляя по коридору,</a:t>
            </a:r>
            <a:r>
              <a:rPr lang="ru-RU" sz="3200" dirty="0" smtClean="0"/>
              <a:t> нашелся карандаш; </a:t>
            </a:r>
            <a:r>
              <a:rPr lang="ru-RU" sz="3200" i="1" dirty="0" smtClean="0"/>
              <a:t>Прибежав под дерево</a:t>
            </a:r>
            <a:r>
              <a:rPr lang="ru-RU" sz="3200" dirty="0" smtClean="0"/>
              <a:t>, дождь кончился; </a:t>
            </a:r>
            <a:r>
              <a:rPr lang="ru-RU" sz="3200" i="1" dirty="0" smtClean="0"/>
              <a:t>Будучи без сознания</a:t>
            </a:r>
            <a:r>
              <a:rPr lang="ru-RU" sz="3200" dirty="0" smtClean="0"/>
              <a:t>, его отвезли в больницу.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    </a:t>
            </a:r>
            <a:r>
              <a:rPr lang="ru-RU" sz="4000" b="1" dirty="0" smtClean="0">
                <a:solidFill>
                  <a:srgbClr val="FF0000"/>
                </a:solidFill>
              </a:rPr>
              <a:t>Морфологические нормы</a:t>
            </a:r>
            <a:r>
              <a:rPr lang="ru-RU" sz="4000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sz="4000" dirty="0" smtClean="0"/>
              <a:t>   регулирует</a:t>
            </a:r>
            <a:r>
              <a:rPr lang="ru-RU" sz="4000" dirty="0" smtClean="0">
                <a:solidFill>
                  <a:srgbClr val="7030A0"/>
                </a:solidFill>
              </a:rPr>
              <a:t>  </a:t>
            </a:r>
            <a:r>
              <a:rPr lang="ru-RU" sz="4000" b="1" dirty="0" smtClean="0">
                <a:solidFill>
                  <a:srgbClr val="7030A0"/>
                </a:solidFill>
              </a:rPr>
              <a:t>морфология</a:t>
            </a:r>
            <a:r>
              <a:rPr lang="ru-RU" sz="4000" dirty="0" smtClean="0"/>
              <a:t> – раздел языкознания, </a:t>
            </a:r>
            <a:r>
              <a:rPr lang="ru-RU" sz="4000" dirty="0" err="1" smtClean="0"/>
              <a:t>включа-ющий</a:t>
            </a:r>
            <a:r>
              <a:rPr lang="ru-RU" sz="4000" dirty="0" smtClean="0"/>
              <a:t> в себя учение о частях речи и их признаках, о формах слова и способах выражения грамматических значений.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МОРФОЛОГИЧЕСКИЕ ОШИБКИ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– неправильное образование форм слова.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Существительные мужского рода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72815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/>
                <a:gridCol w="2379712"/>
                <a:gridCol w="3106688"/>
              </a:tblGrid>
              <a:tr h="1982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аэрозоль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метастаз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кофе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банкнот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тюль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бренди (+с.р.)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ботинок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шампунь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буржуа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корректив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сулугуни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рефери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рельс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кенгуру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шевалье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погон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фламинго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хинди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пролежень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шимпанзе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Тбилиси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евро</a:t>
                      </a:r>
                      <a:endParaRPr lang="ru-RU" sz="2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пони</a:t>
                      </a: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Капри 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боа (удав)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Существительные женского рода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693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манжета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кольраби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сандалия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бакенбарда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салями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босоножка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туфля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пани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простыня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салями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цеце (муха)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авеню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иваси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Verdana"/>
                          <a:ea typeface="Times New Roman"/>
                          <a:cs typeface="Times New Roman"/>
                        </a:rPr>
                        <a:t>брОня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травести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тапочка, тапка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мадемуазель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киви-киви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мозоль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миледи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оладья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заусеница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Миссисипи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гренка (+гренок)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плацкарта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кроссовка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8735"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Существительные среднего рода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267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факсимиле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цунами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щупальце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алиби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кашпо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ура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боа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кашне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smtClean="0">
                          <a:latin typeface="Verdana"/>
                          <a:ea typeface="Times New Roman"/>
                          <a:cs typeface="Times New Roman"/>
                        </a:rPr>
                        <a:t>здравствуй</a:t>
                      </a:r>
                      <a:endParaRPr lang="ru-RU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smtClean="0">
                          <a:latin typeface="Verdana"/>
                          <a:ea typeface="Times New Roman"/>
                          <a:cs typeface="Times New Roman"/>
                        </a:rPr>
                        <a:t>завтра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коммюнике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жалюзИ (+мн.ч)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клише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виски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алоэ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табу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арго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киви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рагу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жюри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манго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авокадо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Род аббревиатур определяется: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1) По роду стержневого слова: МХАТ – м.р., ФСБ (</a:t>
            </a:r>
            <a:r>
              <a:rPr lang="ru-RU" sz="3200" dirty="0" err="1" smtClean="0"/>
              <a:t>эф-эс-бэ</a:t>
            </a:r>
            <a:r>
              <a:rPr lang="ru-RU" sz="3200" dirty="0" smtClean="0"/>
              <a:t>) – ж.р. (</a:t>
            </a:r>
            <a:r>
              <a:rPr lang="ru-RU" sz="3200" dirty="0" err="1" smtClean="0"/>
              <a:t>федер.служба</a:t>
            </a:r>
            <a:r>
              <a:rPr lang="ru-RU" sz="3200" dirty="0" smtClean="0"/>
              <a:t> </a:t>
            </a:r>
            <a:r>
              <a:rPr lang="ru-RU" sz="3200" dirty="0" err="1" smtClean="0"/>
              <a:t>безоп-ти</a:t>
            </a:r>
            <a:r>
              <a:rPr lang="ru-RU" sz="3200" dirty="0" smtClean="0"/>
              <a:t>);</a:t>
            </a:r>
          </a:p>
          <a:p>
            <a:r>
              <a:rPr lang="ru-RU" sz="3200" dirty="0" smtClean="0"/>
              <a:t>2) В зависимости от частоты употребления род может определяться по внешнему облику слова: МИД – м.р., ВАК – м.р.;</a:t>
            </a:r>
          </a:p>
          <a:p>
            <a:r>
              <a:rPr lang="ru-RU" sz="3200" dirty="0" smtClean="0"/>
              <a:t>3) У </a:t>
            </a:r>
            <a:r>
              <a:rPr lang="ru-RU" sz="3200" dirty="0" err="1" smtClean="0"/>
              <a:t>заимствовованных</a:t>
            </a:r>
            <a:r>
              <a:rPr lang="ru-RU" sz="3200" dirty="0" smtClean="0"/>
              <a:t> аббревиатур род определяется по внешней форме: НАТО (организация </a:t>
            </a:r>
            <a:r>
              <a:rPr lang="ru-RU" sz="3200" dirty="0" err="1" smtClean="0"/>
              <a:t>Североатлантич</a:t>
            </a:r>
            <a:r>
              <a:rPr lang="ru-RU" sz="3200" dirty="0" smtClean="0"/>
              <a:t>. договора) – с.р.)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Склонение географических названий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а) </a:t>
            </a:r>
            <a:r>
              <a:rPr lang="ru-RU" sz="3200" dirty="0" smtClean="0"/>
              <a:t>Русские по происхождению (на -</a:t>
            </a:r>
            <a:r>
              <a:rPr lang="ru-RU" sz="3200" b="1" dirty="0" smtClean="0"/>
              <a:t>О)</a:t>
            </a:r>
            <a:r>
              <a:rPr lang="ru-RU" sz="3200" dirty="0" smtClean="0"/>
              <a:t> склоняются (в </a:t>
            </a:r>
            <a:r>
              <a:rPr lang="ru-RU" sz="3200" dirty="0" err="1" smtClean="0"/>
              <a:t>Голицине</a:t>
            </a:r>
            <a:r>
              <a:rPr lang="ru-RU" sz="3200" dirty="0" smtClean="0"/>
              <a:t>, под Бородином);</a:t>
            </a:r>
          </a:p>
          <a:p>
            <a:r>
              <a:rPr lang="ru-RU" sz="3200" dirty="0" smtClean="0"/>
              <a:t>б) Иноязычные на -О\-Е не изменяются (в Осло, в Токио);</a:t>
            </a:r>
          </a:p>
          <a:p>
            <a:r>
              <a:rPr lang="ru-RU" sz="3200" dirty="0" smtClean="0"/>
              <a:t>в) Остальные в зависимости от освоения русским языком (в Дельфах, но в Триполи; в Амстердаме, но в Бангладеш).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969</Words>
  <Application>Microsoft Office PowerPoint</Application>
  <PresentationFormat>Экран (4:3)</PresentationFormat>
  <Paragraphs>209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МОРФОЛОГИЧЕСКИЕ НОРМЫ. СИНТАКСИЧЕСКАЯ НОРМА</vt:lpstr>
      <vt:lpstr>МОРФОЛОГИЧЕСКИЕ НОРМЫ – </vt:lpstr>
      <vt:lpstr>Слайд 3</vt:lpstr>
      <vt:lpstr>МОРФОЛОГИЧЕСКИЕ ОШИБКИ -</vt:lpstr>
      <vt:lpstr>Существительные мужского рода</vt:lpstr>
      <vt:lpstr>Существительные женского рода</vt:lpstr>
      <vt:lpstr>Существительные среднего рода</vt:lpstr>
      <vt:lpstr>Род аббревиатур определяется: </vt:lpstr>
      <vt:lpstr>Склонение географических названий </vt:lpstr>
      <vt:lpstr>Склонение фамилий: </vt:lpstr>
      <vt:lpstr>Существительные.  Именительный падеж. Множественное число.  - а, - я</vt:lpstr>
      <vt:lpstr>Существительные.  Именительный падеж. Множественное число.  - ы,- и</vt:lpstr>
      <vt:lpstr>Существительные.  Родительный падеж. Множественное число.</vt:lpstr>
      <vt:lpstr>Глаголы: 1 лицо.  Настоящее и будущее время</vt:lpstr>
      <vt:lpstr>Глаголы, у которых нельзя образовать форму 1 л. ед. ч.: </vt:lpstr>
      <vt:lpstr>Собирательные числительные употребляются:</vt:lpstr>
      <vt:lpstr>Числительные оба, обе. </vt:lpstr>
      <vt:lpstr>СИНТАКСИЧЕСКИЕ НОРМЫ -</vt:lpstr>
      <vt:lpstr>Слайд 19</vt:lpstr>
      <vt:lpstr>СИНТАКСИЧЕСКИЕ ОШИБКИ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ЯЗЫКОВЫЕ НОРМЫ</dc:title>
  <dc:creator>Хьюго</dc:creator>
  <cp:lastModifiedBy>home</cp:lastModifiedBy>
  <cp:revision>33</cp:revision>
  <dcterms:created xsi:type="dcterms:W3CDTF">2014-11-30T19:28:04Z</dcterms:created>
  <dcterms:modified xsi:type="dcterms:W3CDTF">2020-07-02T16:08:25Z</dcterms:modified>
</cp:coreProperties>
</file>