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21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75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7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4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0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33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79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5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3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3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25870-7ED2-432A-AAE0-2D089245D539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C7509-BC43-4700-80F3-C5975258F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21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53477"/>
          </a:xfrm>
        </p:spPr>
        <p:txBody>
          <a:bodyPr/>
          <a:lstStyle/>
          <a:p>
            <a:r>
              <a:rPr lang="ru-RU" b="1" dirty="0" smtClean="0"/>
              <a:t>Социальная перцепция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580640"/>
            <a:ext cx="9144000" cy="26771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Понятие и сущность социальной перцепции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Эффекты социальной перцепции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Фундаментальная ошибка </a:t>
            </a:r>
            <a:r>
              <a:rPr lang="ru-RU" sz="3200" dirty="0" smtClean="0"/>
              <a:t>атрибуции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2858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Ситуации, способствующие упрощению </a:t>
            </a:r>
            <a:r>
              <a:rPr lang="ru-RU" dirty="0" smtClean="0"/>
              <a:t>восприятия (экономия мышления)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Возбуждение, как эмоциональное, так и физическое. Оно отвлекает и сужает внимание</a:t>
            </a:r>
          </a:p>
          <a:p>
            <a:r>
              <a:rPr lang="ru-RU" dirty="0" smtClean="0"/>
              <a:t>Хорошее настроение. Поскольку человек чувствует, что у него все хорошо, то нет причины для бдительности, соответственно, сужается внимание.</a:t>
            </a:r>
          </a:p>
          <a:p>
            <a:r>
              <a:rPr lang="ru-RU" dirty="0" smtClean="0"/>
              <a:t>Потребность в структурировании как личностная черта: стремление к упорядоченности и неприятие неопределенных ситуаций</a:t>
            </a:r>
          </a:p>
          <a:p>
            <a:r>
              <a:rPr lang="ru-RU" dirty="0" smtClean="0"/>
              <a:t>Сложная ситуация</a:t>
            </a:r>
          </a:p>
          <a:p>
            <a:r>
              <a:rPr lang="ru-RU" dirty="0" smtClean="0"/>
              <a:t>Давление времени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791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51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0240"/>
            <a:ext cx="10515600" cy="5526723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В отличие от животных инстинкты не диктуют человеку, что ему нужно, и в отличие от человека вчерашнего дня традиции не диктуют сегодняшнему человеку, что ему должно. Не зная ни того, что ему нужно, ни того что он должен, человек похоже утратил ясное представление о том, чего же он хочет. В итоге он хочет того же, чего и другие (конформизм), либо делает то, что другие хотят от него (тоталитаризм).</a:t>
            </a:r>
          </a:p>
          <a:p>
            <a:r>
              <a:rPr lang="ru-RU" sz="3600" dirty="0" smtClean="0"/>
              <a:t>Только бодрствующая совесть дает человеку способность сопротивляться тому и другому.</a:t>
            </a:r>
          </a:p>
          <a:p>
            <a:pPr marL="0" indent="0">
              <a:buNone/>
            </a:pPr>
            <a:r>
              <a:rPr lang="ru-RU" dirty="0" smtClean="0"/>
              <a:t>								Виктор </a:t>
            </a:r>
            <a:r>
              <a:rPr lang="ru-RU" dirty="0" err="1" smtClean="0"/>
              <a:t>Франкл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582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	Понятие и сущность социальной перцепции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3200" dirty="0" smtClean="0"/>
              <a:t>Социальная перцепция – процесс восприятия друг друга партнерами по общению и установления на этой основе взаимопонимания.</a:t>
            </a:r>
          </a:p>
          <a:p>
            <a:r>
              <a:rPr lang="ru-RU" sz="3200" dirty="0" smtClean="0"/>
              <a:t>Понимание целей, мотивов, потребностей и интересов другого. </a:t>
            </a:r>
          </a:p>
          <a:p>
            <a:r>
              <a:rPr lang="ru-RU" sz="3200" dirty="0" smtClean="0"/>
              <a:t>Социальная перцепция – восприятие внешних признаков партнера, соотнесение их с его личностными характеристиками и интерпретация на этой основе его поступков.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90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Психологические механизмы социальной перцепции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47164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Рефлексия</a:t>
            </a:r>
            <a:r>
              <a:rPr lang="ru-RU" dirty="0" smtClean="0"/>
              <a:t> – осознание индивидом того, как он воспринимается партнером при общении.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		Коммуникативная компетентность заключается в 			</a:t>
            </a:r>
            <a:r>
              <a:rPr lang="ru-RU" dirty="0" smtClean="0"/>
              <a:t>	том </a:t>
            </a:r>
            <a:r>
              <a:rPr lang="ru-RU" dirty="0" smtClean="0"/>
              <a:t>насколько адекватно ситуации это осознание </a:t>
            </a:r>
          </a:p>
          <a:p>
            <a:r>
              <a:rPr lang="ru-RU" b="1" dirty="0" smtClean="0"/>
              <a:t>Идентификация</a:t>
            </a:r>
            <a:r>
              <a:rPr lang="ru-RU" dirty="0" smtClean="0"/>
              <a:t> – сочувствие, сопереживание при умении поставить себя на место другого человека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			Коммуникативная </a:t>
            </a:r>
            <a:r>
              <a:rPr lang="ru-RU" dirty="0"/>
              <a:t>компетентность </a:t>
            </a:r>
            <a:r>
              <a:rPr lang="ru-RU" dirty="0" smtClean="0"/>
              <a:t>заключается в 				умении избежать риска отождествления себя и своих 			чувств с чувствами и мнениями другого человека</a:t>
            </a:r>
            <a:endParaRPr lang="ru-RU" dirty="0" smtClean="0"/>
          </a:p>
          <a:p>
            <a:r>
              <a:rPr lang="ru-RU" b="1" dirty="0" err="1" smtClean="0"/>
              <a:t>Эмпатия</a:t>
            </a:r>
            <a:r>
              <a:rPr lang="ru-RU" dirty="0" smtClean="0"/>
              <a:t> – понимание чувств другого человека и принятие </a:t>
            </a:r>
            <a:r>
              <a:rPr lang="ru-RU" dirty="0" smtClean="0"/>
              <a:t>их.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		В отличие от идентификации </a:t>
            </a:r>
            <a:r>
              <a:rPr lang="ru-RU" dirty="0" err="1" smtClean="0"/>
              <a:t>эмпатия</a:t>
            </a:r>
            <a:r>
              <a:rPr lang="ru-RU" dirty="0" smtClean="0"/>
              <a:t> дает 					возможность человеку действовать как с позиций 				другого (т.е. партнера по общению), так и со 					своих собственных позиций.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99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формирования положительных эмоциональных отношений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Аттракция</a:t>
            </a:r>
            <a:r>
              <a:rPr lang="ru-RU" dirty="0" smtClean="0"/>
              <a:t> – эмоциональная привлекательность (привязанность, близость), процесс формирования дружеских чувств, симпатии, или наоборот, неприязни при восприятии другого человека</a:t>
            </a:r>
          </a:p>
          <a:p>
            <a:pPr marL="0" indent="0">
              <a:buNone/>
            </a:pPr>
            <a:r>
              <a:rPr lang="ru-RU" dirty="0" smtClean="0"/>
              <a:t>Положительные эмоциональные отношения возникают легче:</a:t>
            </a:r>
          </a:p>
          <a:p>
            <a:pPr marL="0" indent="0">
              <a:buNone/>
            </a:pPr>
            <a:r>
              <a:rPr lang="ru-RU" dirty="0" smtClean="0"/>
              <a:t>А) при сходстве характеристик </a:t>
            </a:r>
            <a:r>
              <a:rPr lang="ru-RU" dirty="0" err="1" smtClean="0"/>
              <a:t>коммуникантов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Б) при пространственной и/или </a:t>
            </a:r>
            <a:r>
              <a:rPr lang="ru-RU" dirty="0" err="1" smtClean="0"/>
              <a:t>темпоральной</a:t>
            </a:r>
            <a:r>
              <a:rPr lang="ru-RU" dirty="0" smtClean="0"/>
              <a:t> (временн</a:t>
            </a:r>
            <a:r>
              <a:rPr lang="ru-RU" b="1" dirty="0" smtClean="0"/>
              <a:t>о</a:t>
            </a:r>
            <a:r>
              <a:rPr lang="ru-RU" dirty="0" smtClean="0"/>
              <a:t>й) близости партнеров, частоте контактов</a:t>
            </a:r>
          </a:p>
          <a:p>
            <a:pPr marL="0" indent="0">
              <a:buNone/>
            </a:pPr>
            <a:r>
              <a:rPr lang="ru-RU" dirty="0" smtClean="0"/>
              <a:t>В) при сотрудничестве, помогающем поведении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59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Условия эмпатичного общения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Три запрета</a:t>
            </a:r>
          </a:p>
          <a:p>
            <a:pPr marL="0" indent="0" algn="ctr">
              <a:buNone/>
            </a:pPr>
            <a:r>
              <a:rPr lang="ru-RU" b="1" dirty="0" smtClean="0"/>
              <a:t>Карл </a:t>
            </a:r>
            <a:r>
              <a:rPr lang="ru-RU" b="1" dirty="0" err="1" smtClean="0"/>
              <a:t>Роджерс</a:t>
            </a:r>
            <a:endParaRPr lang="ru-RU" b="1" dirty="0" smtClean="0"/>
          </a:p>
          <a:p>
            <a:pPr marL="0" indent="0" algn="ctr">
              <a:buNone/>
            </a:pPr>
            <a:endParaRPr lang="ru-RU" b="1" dirty="0" smtClean="0"/>
          </a:p>
          <a:p>
            <a:pPr marL="514350" indent="-514350">
              <a:buAutoNum type="arabicPeriod"/>
            </a:pPr>
            <a:r>
              <a:rPr lang="ru-RU" dirty="0" smtClean="0"/>
              <a:t>Нельзя сравнивать ситуацию партнера со своей ситуацией</a:t>
            </a:r>
          </a:p>
          <a:p>
            <a:pPr marL="514350" indent="-514350">
              <a:buAutoNum type="arabicPeriod"/>
            </a:pPr>
            <a:r>
              <a:rPr lang="ru-RU" dirty="0" smtClean="0"/>
              <a:t>Нельзя </a:t>
            </a:r>
            <a:r>
              <a:rPr lang="ru-RU" dirty="0"/>
              <a:t>сравнивать ситуацию партнера </a:t>
            </a:r>
            <a:r>
              <a:rPr lang="ru-RU" dirty="0" smtClean="0"/>
              <a:t>с третьей (чужой) ситуацией</a:t>
            </a:r>
          </a:p>
          <a:p>
            <a:pPr marL="514350" indent="-514350">
              <a:buAutoNum type="arabicPeriod"/>
            </a:pPr>
            <a:r>
              <a:rPr lang="ru-RU" dirty="0" smtClean="0"/>
              <a:t>Нельзя давать советы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458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Эффекты социальной перцепции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1. эффект ореола – определённая установка, сформированная под влиянием внешних впечатлений, заключающаяся в приписывании партнеру по общению соответствующих черт.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66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Эффекты социальной перцепции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2. эффект новизны и первичности – </a:t>
            </a:r>
          </a:p>
          <a:p>
            <a:r>
              <a:rPr lang="ru-RU" dirty="0" smtClean="0"/>
              <a:t>а) при восприятии незнакомца больше влияет первичная информация. Причем первое впечатление закрепляется по типу импринтинга (запечатление без воспроизводства запечатленного образа), то есть носит устойчивый характер. </a:t>
            </a:r>
          </a:p>
          <a:p>
            <a:r>
              <a:rPr lang="ru-RU" dirty="0" smtClean="0"/>
              <a:t>Б) при восприятии знакомого человека влияет новая информация (чаще последняя)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312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Эффекты социальной перцепции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 эффект </a:t>
            </a:r>
            <a:r>
              <a:rPr lang="ru-RU" dirty="0" err="1" smtClean="0"/>
              <a:t>стереотипизации</a:t>
            </a:r>
            <a:r>
              <a:rPr lang="ru-RU" dirty="0" smtClean="0"/>
              <a:t> – восприятие партнера происходит на основании сходства с тем, что присутствовало в предшествующем опыте коммуникатора, причем в форме упрощенного обобщения. Стереотипы могут быть эмоционально нейтральными, но могут вызывать и предубеждения.</a:t>
            </a:r>
          </a:p>
          <a:p>
            <a:r>
              <a:rPr lang="ru-RU" b="1" dirty="0" smtClean="0"/>
              <a:t>Распространенное заблуждение </a:t>
            </a:r>
            <a:r>
              <a:rPr lang="ru-RU" dirty="0" smtClean="0"/>
              <a:t>в восприятии людьми друг друга: считать тесно связанными физические и психические  характеристики человека.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655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467</Words>
  <Application>Microsoft Office PowerPoint</Application>
  <PresentationFormat>Широкоэкранный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Социальная перцепция</vt:lpstr>
      <vt:lpstr>Презентация PowerPoint</vt:lpstr>
      <vt:lpstr>1. Понятие и сущность социальной перцепции</vt:lpstr>
      <vt:lpstr>Психологические механизмы социальной перцепции</vt:lpstr>
      <vt:lpstr>Условия формирования положительных эмоциональных отношений</vt:lpstr>
      <vt:lpstr>Условия эмпатичного общения</vt:lpstr>
      <vt:lpstr>Эффекты социальной перцепции</vt:lpstr>
      <vt:lpstr>Эффекты социальной перцепции</vt:lpstr>
      <vt:lpstr>Эффекты социальной перцепции</vt:lpstr>
      <vt:lpstr>Ситуации, способствующие упрощению восприятия (экономия мышления)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перцепция</dc:title>
  <dc:creator>Пользователь Windows</dc:creator>
  <cp:lastModifiedBy>Пользователь Windows</cp:lastModifiedBy>
  <cp:revision>17</cp:revision>
  <dcterms:created xsi:type="dcterms:W3CDTF">2020-03-26T10:29:23Z</dcterms:created>
  <dcterms:modified xsi:type="dcterms:W3CDTF">2020-03-27T12:38:25Z</dcterms:modified>
</cp:coreProperties>
</file>