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82"/>
  </p:notesMasterIdLst>
  <p:handoutMasterIdLst>
    <p:handoutMasterId r:id="rId83"/>
  </p:handoutMasterIdLst>
  <p:sldIdLst>
    <p:sldId id="256" r:id="rId4"/>
    <p:sldId id="257" r:id="rId5"/>
    <p:sldId id="260" r:id="rId6"/>
    <p:sldId id="258" r:id="rId7"/>
    <p:sldId id="291" r:id="rId8"/>
    <p:sldId id="360" r:id="rId9"/>
    <p:sldId id="293" r:id="rId10"/>
    <p:sldId id="294" r:id="rId11"/>
    <p:sldId id="295" r:id="rId12"/>
    <p:sldId id="296" r:id="rId13"/>
    <p:sldId id="287" r:id="rId14"/>
    <p:sldId id="297" r:id="rId15"/>
    <p:sldId id="298" r:id="rId16"/>
    <p:sldId id="288" r:id="rId17"/>
    <p:sldId id="277" r:id="rId18"/>
    <p:sldId id="299" r:id="rId19"/>
    <p:sldId id="300" r:id="rId20"/>
    <p:sldId id="320" r:id="rId21"/>
    <p:sldId id="321" r:id="rId22"/>
    <p:sldId id="361" r:id="rId23"/>
    <p:sldId id="364" r:id="rId24"/>
    <p:sldId id="365" r:id="rId25"/>
    <p:sldId id="366" r:id="rId26"/>
    <p:sldId id="322" r:id="rId27"/>
    <p:sldId id="323" r:id="rId28"/>
    <p:sldId id="302" r:id="rId29"/>
    <p:sldId id="289" r:id="rId30"/>
    <p:sldId id="262" r:id="rId31"/>
    <p:sldId id="263" r:id="rId32"/>
    <p:sldId id="267" r:id="rId33"/>
    <p:sldId id="266" r:id="rId34"/>
    <p:sldId id="278" r:id="rId35"/>
    <p:sldId id="367" r:id="rId36"/>
    <p:sldId id="368" r:id="rId37"/>
    <p:sldId id="370" r:id="rId38"/>
    <p:sldId id="369" r:id="rId39"/>
    <p:sldId id="279" r:id="rId40"/>
    <p:sldId id="281" r:id="rId41"/>
    <p:sldId id="264" r:id="rId42"/>
    <p:sldId id="283" r:id="rId43"/>
    <p:sldId id="284" r:id="rId44"/>
    <p:sldId id="285" r:id="rId45"/>
    <p:sldId id="286" r:id="rId46"/>
    <p:sldId id="265" r:id="rId47"/>
    <p:sldId id="268" r:id="rId48"/>
    <p:sldId id="269" r:id="rId49"/>
    <p:sldId id="270" r:id="rId50"/>
    <p:sldId id="271" r:id="rId51"/>
    <p:sldId id="272" r:id="rId52"/>
    <p:sldId id="273" r:id="rId53"/>
    <p:sldId id="274" r:id="rId54"/>
    <p:sldId id="362" r:id="rId55"/>
    <p:sldId id="363" r:id="rId56"/>
    <p:sldId id="290" r:id="rId57"/>
    <p:sldId id="308" r:id="rId58"/>
    <p:sldId id="309" r:id="rId59"/>
    <p:sldId id="310" r:id="rId60"/>
    <p:sldId id="359" r:id="rId61"/>
    <p:sldId id="312" r:id="rId62"/>
    <p:sldId id="315" r:id="rId63"/>
    <p:sldId id="325" r:id="rId64"/>
    <p:sldId id="326" r:id="rId65"/>
    <p:sldId id="313" r:id="rId66"/>
    <p:sldId id="328" r:id="rId67"/>
    <p:sldId id="327" r:id="rId68"/>
    <p:sldId id="329" r:id="rId69"/>
    <p:sldId id="330" r:id="rId70"/>
    <p:sldId id="331" r:id="rId71"/>
    <p:sldId id="333" r:id="rId72"/>
    <p:sldId id="332" r:id="rId73"/>
    <p:sldId id="334" r:id="rId74"/>
    <p:sldId id="335" r:id="rId75"/>
    <p:sldId id="337" r:id="rId76"/>
    <p:sldId id="338" r:id="rId77"/>
    <p:sldId id="339" r:id="rId78"/>
    <p:sldId id="341" r:id="rId79"/>
    <p:sldId id="342" r:id="rId80"/>
    <p:sldId id="343" r:id="rId81"/>
  </p:sldIdLst>
  <p:sldSz cx="9144000" cy="6858000" type="screen4x3"/>
  <p:notesSz cx="66690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7" autoAdjust="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84" Type="http://schemas.openxmlformats.org/officeDocument/2006/relationships/presProps" Target="presProps.xml"/><Relationship Id="rId16" Type="http://schemas.openxmlformats.org/officeDocument/2006/relationships/slide" Target="slides/slide13.xml"/><Relationship Id="rId11" Type="http://schemas.openxmlformats.org/officeDocument/2006/relationships/slide" Target="slides/slide8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74" Type="http://schemas.openxmlformats.org/officeDocument/2006/relationships/slide" Target="slides/slide71.xml"/><Relationship Id="rId79" Type="http://schemas.openxmlformats.org/officeDocument/2006/relationships/slide" Target="slides/slide76.xml"/><Relationship Id="rId5" Type="http://schemas.openxmlformats.org/officeDocument/2006/relationships/slide" Target="slides/slide2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77" Type="http://schemas.openxmlformats.org/officeDocument/2006/relationships/slide" Target="slides/slide74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slide" Target="slides/slide69.xml"/><Relationship Id="rId80" Type="http://schemas.openxmlformats.org/officeDocument/2006/relationships/slide" Target="slides/slide77.xml"/><Relationship Id="rId85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slide" Target="slides/slide67.xml"/><Relationship Id="rId75" Type="http://schemas.openxmlformats.org/officeDocument/2006/relationships/slide" Target="slides/slide72.xml"/><Relationship Id="rId83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slide" Target="slides/slide70.xml"/><Relationship Id="rId78" Type="http://schemas.openxmlformats.org/officeDocument/2006/relationships/slide" Target="slides/slide75.xml"/><Relationship Id="rId81" Type="http://schemas.openxmlformats.org/officeDocument/2006/relationships/slide" Target="slides/slide78.xml"/><Relationship Id="rId86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Relationship Id="rId34" Type="http://schemas.openxmlformats.org/officeDocument/2006/relationships/slide" Target="slides/slide31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6" Type="http://schemas.openxmlformats.org/officeDocument/2006/relationships/slide" Target="slides/slide73.xml"/><Relationship Id="rId7" Type="http://schemas.openxmlformats.org/officeDocument/2006/relationships/slide" Target="slides/slide4.xml"/><Relationship Id="rId71" Type="http://schemas.openxmlformats.org/officeDocument/2006/relationships/slide" Target="slides/slide68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6.xml"/><Relationship Id="rId24" Type="http://schemas.openxmlformats.org/officeDocument/2006/relationships/slide" Target="slides/slide21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66" Type="http://schemas.openxmlformats.org/officeDocument/2006/relationships/slide" Target="slides/slide63.xml"/><Relationship Id="rId87" Type="http://schemas.openxmlformats.org/officeDocument/2006/relationships/tableStyles" Target="tableStyles.xml"/><Relationship Id="rId61" Type="http://schemas.openxmlformats.org/officeDocument/2006/relationships/slide" Target="slides/slide58.xml"/><Relationship Id="rId82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60421-A332-45B1-8E73-736C2587547F}" type="datetimeFigureOut">
              <a:rPr lang="ru-RU" smtClean="0"/>
              <a:t>14.02.2025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48971-98D5-4AD1-B14F-B002D446E6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7323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BFBAF-F52F-484A-8FC8-5F7CD6CEAF2F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21D8BA-F87F-4441-898B-EC107204CA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98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1D8BA-F87F-4441-898B-EC107204CA94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872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275F-58E3-43F5-B4C4-88135C58666A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DA0E-7BBD-4DCA-BA82-364AFB453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275F-58E3-43F5-B4C4-88135C58666A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DA0E-7BBD-4DCA-BA82-364AFB453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275F-58E3-43F5-B4C4-88135C58666A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DA0E-7BBD-4DCA-BA82-364AFB453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7276-E2F6-4053-AD69-4890A0A578C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0C3A-82E7-41A6-BE93-ED0288BB9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0291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7276-E2F6-4053-AD69-4890A0A578C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0C3A-82E7-41A6-BE93-ED0288BB9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537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7276-E2F6-4053-AD69-4890A0A578C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0C3A-82E7-41A6-BE93-ED0288BB9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8537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7276-E2F6-4053-AD69-4890A0A578C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0C3A-82E7-41A6-BE93-ED0288BB9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018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7276-E2F6-4053-AD69-4890A0A578C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0C3A-82E7-41A6-BE93-ED0288BB9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5433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7276-E2F6-4053-AD69-4890A0A578C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0C3A-82E7-41A6-BE93-ED0288BB9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6897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7276-E2F6-4053-AD69-4890A0A578C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0C3A-82E7-41A6-BE93-ED0288BB9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6231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7276-E2F6-4053-AD69-4890A0A578C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0C3A-82E7-41A6-BE93-ED0288BB9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700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275F-58E3-43F5-B4C4-88135C58666A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DA0E-7BBD-4DCA-BA82-364AFB453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7276-E2F6-4053-AD69-4890A0A578C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0C3A-82E7-41A6-BE93-ED0288BB9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8955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7276-E2F6-4053-AD69-4890A0A578C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0C3A-82E7-41A6-BE93-ED0288BB9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7923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7276-E2F6-4053-AD69-4890A0A578C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0C3A-82E7-41A6-BE93-ED0288BB9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9820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3617276-E2F6-4053-AD69-4890A0A578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13.02.2025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6E000C3A-82E7-41A6-BE93-ED0288BB9C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6304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3617276-E2F6-4053-AD69-4890A0A578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13.02.2025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6E000C3A-82E7-41A6-BE93-ED0288BB9C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736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3617276-E2F6-4053-AD69-4890A0A578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13.02.2025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6E000C3A-82E7-41A6-BE93-ED0288BB9C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2664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3617276-E2F6-4053-AD69-4890A0A578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13.02.2025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6E000C3A-82E7-41A6-BE93-ED0288BB9C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6379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3617276-E2F6-4053-AD69-4890A0A578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13.02.2025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6E000C3A-82E7-41A6-BE93-ED0288BB9C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9309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3617276-E2F6-4053-AD69-4890A0A578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13.02.2025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6E000C3A-82E7-41A6-BE93-ED0288BB9C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9908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3617276-E2F6-4053-AD69-4890A0A578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13.02.2025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6E000C3A-82E7-41A6-BE93-ED0288BB9C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8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275F-58E3-43F5-B4C4-88135C58666A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DA0E-7BBD-4DCA-BA82-364AFB453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3617276-E2F6-4053-AD69-4890A0A578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13.02.2025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6E000C3A-82E7-41A6-BE93-ED0288BB9C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1841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3617276-E2F6-4053-AD69-4890A0A578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13.02.2025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6E000C3A-82E7-41A6-BE93-ED0288BB9C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4837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3617276-E2F6-4053-AD69-4890A0A578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13.02.2025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6E000C3A-82E7-41A6-BE93-ED0288BB9C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4070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F3617276-E2F6-4053-AD69-4890A0A578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13.02.2025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6E000C3A-82E7-41A6-BE93-ED0288BB9C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589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275F-58E3-43F5-B4C4-88135C58666A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DA0E-7BBD-4DCA-BA82-364AFB453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275F-58E3-43F5-B4C4-88135C58666A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DA0E-7BBD-4DCA-BA82-364AFB453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275F-58E3-43F5-B4C4-88135C58666A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DA0E-7BBD-4DCA-BA82-364AFB453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275F-58E3-43F5-B4C4-88135C58666A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DA0E-7BBD-4DCA-BA82-364AFB453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275F-58E3-43F5-B4C4-88135C58666A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DA0E-7BBD-4DCA-BA82-364AFB453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F275F-58E3-43F5-B4C4-88135C58666A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DA0E-7BBD-4DCA-BA82-364AFB453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F275F-58E3-43F5-B4C4-88135C58666A}" type="datetimeFigureOut">
              <a:rPr lang="ru-RU" smtClean="0"/>
              <a:pPr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5DA0E-7BBD-4DCA-BA82-364AFB453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17276-E2F6-4053-AD69-4890A0A578CA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00C3A-82E7-41A6-BE93-ED0288BB9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8840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F3617276-E2F6-4053-AD69-4890A0A578C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13.02.2025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6E000C3A-82E7-41A6-BE93-ED0288BB9C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526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5184576"/>
          </a:xfrm>
        </p:spPr>
        <p:txBody>
          <a:bodyPr>
            <a:noAutofit/>
          </a:bodyPr>
          <a:lstStyle/>
          <a:p>
            <a:r>
              <a:rPr lang="ru-RU" sz="5400" b="1" dirty="0">
                <a:solidFill>
                  <a:srgbClr val="C00000"/>
                </a:solidFill>
              </a:rPr>
              <a:t>ПСИХОГЕНИИ</a:t>
            </a:r>
            <a:br>
              <a:rPr lang="ru-RU" b="1" dirty="0">
                <a:solidFill>
                  <a:srgbClr val="C00000"/>
                </a:solidFill>
              </a:rPr>
            </a:br>
            <a:br>
              <a:rPr lang="en-US" b="1" dirty="0">
                <a:solidFill>
                  <a:srgbClr val="C00000"/>
                </a:solidFill>
              </a:rPr>
            </a:br>
            <a:r>
              <a:rPr lang="ru-RU" b="1" dirty="0">
                <a:solidFill>
                  <a:srgbClr val="C00000"/>
                </a:solidFill>
              </a:rPr>
              <a:t>(</a:t>
            </a:r>
            <a:r>
              <a:rPr lang="en-US" b="1" dirty="0">
                <a:solidFill>
                  <a:srgbClr val="C00000"/>
                </a:solidFill>
              </a:rPr>
              <a:t>F40-F</a:t>
            </a:r>
            <a:r>
              <a:rPr lang="ru-RU" b="1" dirty="0">
                <a:solidFill>
                  <a:srgbClr val="C00000"/>
                </a:solidFill>
              </a:rPr>
              <a:t>49)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Клинические варианты 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>
                <a:solidFill>
                  <a:srgbClr val="C00000"/>
                </a:solidFill>
              </a:rPr>
              <a:t>реактивных состояний: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800" b="1" dirty="0"/>
              <a:t>Аффективно-шоковые психогенные реакции </a:t>
            </a:r>
            <a:r>
              <a:rPr lang="ru-RU" sz="2800" dirty="0"/>
              <a:t>(острая реакция на стресс) – при глобальной угрозе жизни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800" b="1" dirty="0"/>
              <a:t>Посттравматическое стрессовое расстройство </a:t>
            </a:r>
            <a:r>
              <a:rPr lang="ru-RU" sz="2800" dirty="0"/>
              <a:t>(ПТСР)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800" b="1" dirty="0"/>
              <a:t>Истерические психозы </a:t>
            </a:r>
            <a:r>
              <a:rPr lang="ru-RU" sz="2800" dirty="0"/>
              <a:t>(</a:t>
            </a:r>
            <a:r>
              <a:rPr lang="ru-RU" sz="2800" dirty="0" err="1"/>
              <a:t>диссоциативные</a:t>
            </a:r>
            <a:r>
              <a:rPr lang="ru-RU" sz="2800" dirty="0"/>
              <a:t> расстройства) – возникают в ситуациях угрожающих свободе личности или социальному статусу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800" b="1" dirty="0"/>
              <a:t>Реактивные депрессии </a:t>
            </a:r>
            <a:r>
              <a:rPr lang="ru-RU" sz="2800" dirty="0"/>
              <a:t>(расстройства адаптации, депрессивный эпизод) – обусловлены субъективно значимыми психотравмами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800" b="1" dirty="0"/>
              <a:t>Реактивные бредовые психозы </a:t>
            </a:r>
            <a:r>
              <a:rPr lang="ru-RU" sz="2800" dirty="0"/>
              <a:t>(</a:t>
            </a:r>
            <a:r>
              <a:rPr lang="ru-RU" sz="2800" dirty="0" err="1"/>
              <a:t>параноиды</a:t>
            </a:r>
            <a:r>
              <a:rPr lang="ru-RU" sz="2800" dirty="0"/>
              <a:t>)</a:t>
            </a:r>
            <a:r>
              <a:rPr lang="ru-RU" sz="2800" dirty="0">
                <a:solidFill>
                  <a:prstClr val="black"/>
                </a:solidFill>
              </a:rPr>
              <a:t> – обусловлены субъективно значимыми психотравмами</a:t>
            </a:r>
            <a:endParaRPr lang="ru-RU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14290"/>
            <a:ext cx="8858312" cy="78581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F43.0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Острая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реакция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стресс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71546"/>
            <a:ext cx="8715436" cy="5643602"/>
          </a:xfrm>
        </p:spPr>
        <p:txBody>
          <a:bodyPr>
            <a:normAutofit fontScale="62500" lnSpcReduction="20000"/>
          </a:bodyPr>
          <a:lstStyle/>
          <a:p>
            <a:pPr lvl="0" algn="just">
              <a:spcBef>
                <a:spcPts val="600"/>
              </a:spcBef>
              <a:buNone/>
            </a:pPr>
            <a:r>
              <a:rPr lang="ru-RU" dirty="0"/>
              <a:t>Транзиторная реакция </a:t>
            </a:r>
            <a:r>
              <a:rPr lang="ru-RU" dirty="0" err="1"/>
              <a:t>психотического</a:t>
            </a:r>
            <a:r>
              <a:rPr lang="ru-RU" dirty="0"/>
              <a:t> уровня, развивается как реакция на:</a:t>
            </a:r>
          </a:p>
          <a:p>
            <a:pPr lvl="0" algn="just">
              <a:spcBef>
                <a:spcPts val="600"/>
              </a:spcBef>
            </a:pPr>
            <a:r>
              <a:rPr lang="ru-RU" dirty="0"/>
              <a:t>исключительно сильное, но непродолжительное (в течение часов, 3 дней) событие, угрожающее жизни и благополучию личности (угроза безопасности, природная или техногенная катастрофа, ДТП, несчастный случай, участие в боевых действиях, преступное посягательство и тому подобные)</a:t>
            </a:r>
          </a:p>
          <a:p>
            <a:pPr lvl="0" algn="just">
              <a:spcBef>
                <a:spcPts val="600"/>
              </a:spcBef>
            </a:pPr>
            <a:r>
              <a:rPr lang="ru-RU" dirty="0"/>
              <a:t>резкое изменение социального статуса или окружения (смерть близкого, потеря значительной части имущества)</a:t>
            </a:r>
          </a:p>
          <a:p>
            <a:pPr lvl="0" algn="just">
              <a:spcBef>
                <a:spcPts val="600"/>
              </a:spcBef>
              <a:buNone/>
            </a:pPr>
            <a:endParaRPr lang="ru-RU" dirty="0"/>
          </a:p>
          <a:p>
            <a:pPr lvl="0" algn="just">
              <a:spcBef>
                <a:spcPts val="600"/>
              </a:spcBef>
              <a:buNone/>
            </a:pPr>
            <a:r>
              <a:rPr lang="ru-RU" dirty="0"/>
              <a:t>Обязательная временная связь симптоматики с </a:t>
            </a:r>
            <a:r>
              <a:rPr lang="ru-RU" dirty="0" err="1"/>
              <a:t>психотравмой</a:t>
            </a:r>
            <a:r>
              <a:rPr lang="ru-RU" dirty="0"/>
              <a:t> </a:t>
            </a:r>
          </a:p>
          <a:p>
            <a:pPr lvl="0" algn="just">
              <a:spcBef>
                <a:spcPts val="600"/>
              </a:spcBef>
              <a:buNone/>
            </a:pPr>
            <a:endParaRPr lang="ru-RU" dirty="0"/>
          </a:p>
          <a:p>
            <a:pPr lvl="0" algn="just">
              <a:spcBef>
                <a:spcPts val="600"/>
              </a:spcBef>
              <a:buNone/>
            </a:pPr>
            <a:r>
              <a:rPr lang="ru-RU" dirty="0"/>
              <a:t>В соответствии  с МКБ-10  симптомы:    </a:t>
            </a:r>
          </a:p>
          <a:p>
            <a:pPr algn="just">
              <a:spcBef>
                <a:spcPts val="600"/>
              </a:spcBef>
            </a:pPr>
            <a:r>
              <a:rPr lang="ru-RU" dirty="0"/>
              <a:t>инициальное состояние </a:t>
            </a:r>
            <a:r>
              <a:rPr lang="ru-RU" b="1" dirty="0" err="1"/>
              <a:t>оглушенности</a:t>
            </a:r>
            <a:r>
              <a:rPr lang="ru-RU" dirty="0"/>
              <a:t>, </a:t>
            </a:r>
          </a:p>
          <a:p>
            <a:pPr lvl="0" algn="just">
              <a:spcBef>
                <a:spcPts val="600"/>
              </a:spcBef>
            </a:pPr>
            <a:r>
              <a:rPr lang="ru-RU" dirty="0"/>
              <a:t>быстро сменяющие друг друга или смешанные депрессия, тревога, отчаяние, гнев, </a:t>
            </a:r>
            <a:r>
              <a:rPr lang="ru-RU" dirty="0" err="1"/>
              <a:t>гиперактивность</a:t>
            </a:r>
            <a:r>
              <a:rPr lang="ru-RU" dirty="0"/>
              <a:t> или отгороженность</a:t>
            </a:r>
          </a:p>
          <a:p>
            <a:pPr lvl="0" algn="just">
              <a:spcBef>
                <a:spcPts val="600"/>
              </a:spcBef>
            </a:pPr>
            <a:r>
              <a:rPr lang="ru-RU" dirty="0"/>
              <a:t>быстрая редукция симптоматики (в течение часов) в случае нейтрализации травмирующего фактора или в течение 1-3 суток, если травмирующее событие невозможно нейтрализовать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715436" cy="6357982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/>
              <a:t>	развиваются у ослабленных:</a:t>
            </a:r>
          </a:p>
          <a:p>
            <a:pPr marL="1080000" algn="just">
              <a:spcBef>
                <a:spcPts val="1200"/>
              </a:spcBef>
              <a:spcAft>
                <a:spcPts val="1200"/>
              </a:spcAft>
            </a:pPr>
            <a:r>
              <a:rPr lang="ru-RU" dirty="0"/>
              <a:t>Соматическим заболеванием</a:t>
            </a:r>
          </a:p>
          <a:p>
            <a:pPr marL="1080000" algn="just">
              <a:spcBef>
                <a:spcPts val="1200"/>
              </a:spcBef>
              <a:spcAft>
                <a:spcPts val="1200"/>
              </a:spcAft>
            </a:pPr>
            <a:r>
              <a:rPr lang="ru-RU" dirty="0"/>
              <a:t>Длительным недосыпанием</a:t>
            </a:r>
          </a:p>
          <a:p>
            <a:pPr marL="1080000" algn="just">
              <a:spcBef>
                <a:spcPts val="1200"/>
              </a:spcBef>
              <a:spcAft>
                <a:spcPts val="1200"/>
              </a:spcAft>
            </a:pPr>
            <a:r>
              <a:rPr lang="ru-RU" dirty="0"/>
              <a:t>Утомлением</a:t>
            </a:r>
          </a:p>
          <a:p>
            <a:pPr marL="1080000" algn="just">
              <a:spcBef>
                <a:spcPts val="1200"/>
              </a:spcBef>
              <a:spcAft>
                <a:spcPts val="1200"/>
              </a:spcAft>
            </a:pPr>
            <a:r>
              <a:rPr lang="ru-RU" dirty="0"/>
              <a:t>Эмоциональным напряжением</a:t>
            </a:r>
          </a:p>
          <a:p>
            <a:pPr marL="1080000" algn="just">
              <a:spcBef>
                <a:spcPts val="1200"/>
              </a:spcBef>
              <a:spcAft>
                <a:spcPts val="1200"/>
              </a:spcAft>
            </a:pPr>
            <a:r>
              <a:rPr lang="ru-RU" dirty="0"/>
              <a:t>Наличием органически неполноценной почвы (особенно пожилые)</a:t>
            </a:r>
          </a:p>
          <a:p>
            <a:pPr marL="36000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dirty="0"/>
              <a:t>	Личностные особенности имеют меньшее значение, особенно при угрозе жизни (</a:t>
            </a:r>
            <a:r>
              <a:rPr lang="ru-RU" dirty="0" err="1"/>
              <a:t>внеличностное</a:t>
            </a:r>
            <a:r>
              <a:rPr lang="ru-RU" dirty="0"/>
              <a:t> реагирование)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572272"/>
          </a:xfrm>
        </p:spPr>
        <p:txBody>
          <a:bodyPr>
            <a:normAutofit fontScale="77500" lnSpcReduction="20000"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dirty="0"/>
              <a:t>	Возникает состояние острого ужаса, отчаяния, обильные вегетативные проявления, аффективное (</a:t>
            </a:r>
            <a:r>
              <a:rPr lang="ru-RU" dirty="0" err="1"/>
              <a:t>аффектогенное</a:t>
            </a:r>
            <a:r>
              <a:rPr lang="ru-RU" dirty="0"/>
              <a:t>) сужение поля сознания, утрачивается адекватный контакт с окружающими (неспособность адекватно реагировать на внешние стимулы), дезориентировка.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dirty="0"/>
              <a:t>В дальнейшем развиваются варианты: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b="1" dirty="0" err="1">
                <a:solidFill>
                  <a:srgbClr val="C00000"/>
                </a:solidFill>
              </a:rPr>
              <a:t>Гипокинетический</a:t>
            </a:r>
            <a:r>
              <a:rPr lang="ru-RU" dirty="0"/>
              <a:t> «мнимая смерть» (двигательная заторможенность, м.б. обездвиженность -  </a:t>
            </a:r>
            <a:r>
              <a:rPr lang="ru-RU" dirty="0" err="1"/>
              <a:t>афектогенный</a:t>
            </a:r>
            <a:r>
              <a:rPr lang="ru-RU" dirty="0"/>
              <a:t> ступор, </a:t>
            </a:r>
            <a:r>
              <a:rPr lang="ru-RU" dirty="0" err="1"/>
              <a:t>мутизм</a:t>
            </a:r>
            <a:r>
              <a:rPr lang="ru-RU" dirty="0"/>
              <a:t>, бледность, гипергидроз, м.б. непроизвольное мочеиспускание или дефекация)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b="1" dirty="0">
                <a:solidFill>
                  <a:srgbClr val="C00000"/>
                </a:solidFill>
              </a:rPr>
              <a:t>Гиперкинетический</a:t>
            </a:r>
            <a:r>
              <a:rPr lang="ru-RU" dirty="0"/>
              <a:t> «двигательная буря» (ажитация, психомоторное возбуждение, паника, нецеленаправленные движение, тахикардия, бледность, гипергидроз).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dirty="0"/>
              <a:t>	После перенесенного состояния развивается полная или частичная </a:t>
            </a:r>
            <a:r>
              <a:rPr lang="ru-RU" b="1" dirty="0">
                <a:solidFill>
                  <a:srgbClr val="C00000"/>
                </a:solidFill>
              </a:rPr>
              <a:t>амнезия</a:t>
            </a:r>
            <a:r>
              <a:rPr lang="ru-RU" dirty="0"/>
              <a:t>. Если состояние затягивается более чем на 3 суток, диагноз пересматривается.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857256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F43.2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Расстройство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адаптации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71546"/>
            <a:ext cx="8786874" cy="5500726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2000" b="1" dirty="0"/>
              <a:t> </a:t>
            </a:r>
            <a:r>
              <a:rPr lang="ru-RU" sz="2400" dirty="0"/>
              <a:t>Диагностические критерии:  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</a:pPr>
            <a:r>
              <a:rPr lang="ru-RU" sz="2400" dirty="0"/>
              <a:t>наблюдается в период адаптации к значительному изменению социального статуса или к стрессовому жизненному событию (потеря или длительная разлука с близкими, положение беженца,  серьезное физическое заболевание) </a:t>
            </a:r>
          </a:p>
          <a:p>
            <a:pPr lvl="0" algn="just">
              <a:lnSpc>
                <a:spcPct val="80000"/>
              </a:lnSpc>
              <a:spcBef>
                <a:spcPts val="600"/>
              </a:spcBef>
            </a:pPr>
            <a:r>
              <a:rPr lang="ru-RU" sz="2400" dirty="0"/>
              <a:t>индивидуальная предрасположенность, в сочетании с доказательствами того, что расстройство не возникло бы без воздействия стрессора</a:t>
            </a:r>
          </a:p>
          <a:p>
            <a:pPr lvl="0" algn="just">
              <a:lnSpc>
                <a:spcPct val="80000"/>
              </a:lnSpc>
              <a:spcBef>
                <a:spcPts val="600"/>
              </a:spcBef>
              <a:buNone/>
            </a:pPr>
            <a:r>
              <a:rPr lang="ru-RU" sz="2400" dirty="0"/>
              <a:t>Наличие симптомов:</a:t>
            </a:r>
          </a:p>
          <a:p>
            <a:pPr lvl="0" algn="just">
              <a:lnSpc>
                <a:spcPct val="80000"/>
              </a:lnSpc>
              <a:spcBef>
                <a:spcPts val="600"/>
              </a:spcBef>
            </a:pPr>
            <a:r>
              <a:rPr lang="ru-RU" sz="2400" dirty="0"/>
              <a:t>депрессивное настроение, тревога, беспокойство</a:t>
            </a:r>
          </a:p>
          <a:p>
            <a:pPr lvl="0" algn="just">
              <a:lnSpc>
                <a:spcPct val="80000"/>
              </a:lnSpc>
              <a:spcBef>
                <a:spcPts val="600"/>
              </a:spcBef>
            </a:pPr>
            <a:r>
              <a:rPr lang="ru-RU" sz="2400" dirty="0"/>
              <a:t>чувство неспособности справится с ситуацией, приспособиться к ней</a:t>
            </a:r>
          </a:p>
          <a:p>
            <a:pPr lvl="0" algn="just">
              <a:lnSpc>
                <a:spcPct val="80000"/>
              </a:lnSpc>
              <a:spcBef>
                <a:spcPts val="600"/>
              </a:spcBef>
            </a:pPr>
            <a:r>
              <a:rPr lang="ru-RU" sz="2400" dirty="0"/>
              <a:t>некоторое снижение продуктивности в повседневных делах</a:t>
            </a:r>
          </a:p>
          <a:p>
            <a:pPr lvl="0" algn="just">
              <a:lnSpc>
                <a:spcPct val="80000"/>
              </a:lnSpc>
              <a:spcBef>
                <a:spcPts val="600"/>
              </a:spcBef>
            </a:pPr>
            <a:r>
              <a:rPr lang="ru-RU" sz="2400" dirty="0"/>
              <a:t>склонность к драматическому поведению, вспышки агрессии</a:t>
            </a:r>
          </a:p>
          <a:p>
            <a:pPr lvl="0" algn="just">
              <a:lnSpc>
                <a:spcPct val="80000"/>
              </a:lnSpc>
              <a:spcBef>
                <a:spcPts val="600"/>
              </a:spcBef>
            </a:pPr>
            <a:r>
              <a:rPr lang="ru-RU" sz="2400" dirty="0"/>
              <a:t>доказанная временная связь между стрессором и возникшим расстройством - не более 3 месяцев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928694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Посттравматическое стрессовое расстройство (ПТСР) – </a:t>
            </a:r>
            <a:r>
              <a:rPr lang="en-US" sz="3200" b="1" dirty="0">
                <a:solidFill>
                  <a:srgbClr val="C00000"/>
                </a:solidFill>
              </a:rPr>
              <a:t>F 43.1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071546"/>
            <a:ext cx="8858312" cy="5786454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2400" dirty="0"/>
              <a:t> - </a:t>
            </a:r>
            <a:r>
              <a:rPr lang="ru-RU" sz="2400" b="1" dirty="0"/>
              <a:t>отставленная</a:t>
            </a:r>
            <a:r>
              <a:rPr lang="ru-RU" sz="2400" dirty="0"/>
              <a:t> (начало после латентного периода от нескольких недель до 6 месяцев), затяжная реакция на стресс:</a:t>
            </a:r>
          </a:p>
          <a:p>
            <a:pPr marL="720000" indent="-18000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SzPct val="80000"/>
            </a:pPr>
            <a:r>
              <a:rPr lang="ru-RU" sz="2400" dirty="0"/>
              <a:t>эпизоды повторного переживания травмы в виде навязчивых воспоминаний, снов или кошмаров</a:t>
            </a:r>
          </a:p>
          <a:p>
            <a:pPr marL="720000" indent="-18000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SzPct val="80000"/>
            </a:pPr>
            <a:r>
              <a:rPr lang="ru-RU" sz="2400" dirty="0"/>
              <a:t>хроническое чувство «оцепенелости» и эмоциональной притупленности</a:t>
            </a:r>
          </a:p>
          <a:p>
            <a:pPr marL="720000" indent="-18000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SzPct val="80000"/>
            </a:pPr>
            <a:r>
              <a:rPr lang="ru-RU" sz="2400" dirty="0"/>
              <a:t>отчуждение от других людей</a:t>
            </a:r>
          </a:p>
          <a:p>
            <a:pPr marL="720000" indent="-18000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SzPct val="80000"/>
            </a:pPr>
            <a:r>
              <a:rPr lang="ru-RU" sz="2400" dirty="0"/>
              <a:t>отсутствие реакции на окружающее</a:t>
            </a:r>
          </a:p>
          <a:p>
            <a:pPr marL="720000" indent="-18000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SzPct val="80000"/>
            </a:pPr>
            <a:r>
              <a:rPr lang="ru-RU" sz="2400" dirty="0" err="1"/>
              <a:t>ангедония</a:t>
            </a:r>
            <a:r>
              <a:rPr lang="ru-RU" sz="2400" dirty="0"/>
              <a:t>  (не способность переживать радость)</a:t>
            </a:r>
          </a:p>
          <a:p>
            <a:pPr marL="720000" indent="-18000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SzPct val="80000"/>
            </a:pPr>
            <a:r>
              <a:rPr lang="ru-RU" sz="2400" dirty="0"/>
              <a:t>уклонение от деятельности и ситуаций, напоминающих о травме.</a:t>
            </a:r>
          </a:p>
          <a:p>
            <a:pPr marL="720000" indent="-18000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SzPct val="80000"/>
            </a:pPr>
            <a:r>
              <a:rPr lang="ru-RU" sz="2400" dirty="0"/>
              <a:t>изредка  острые вспышки страха, паники или агрессии</a:t>
            </a:r>
          </a:p>
          <a:p>
            <a:pPr marL="720000" indent="-18000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SzPct val="80000"/>
            </a:pPr>
            <a:r>
              <a:rPr lang="ru-RU" sz="2400" dirty="0"/>
              <a:t>состояние повышенной вегетативной возбудимости с повышением уровня бодрствования, усилением реакции испуга и бессонницей.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000132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Истерический   психоз </a:t>
            </a:r>
            <a:br>
              <a:rPr lang="ru-RU" sz="3600" b="1" dirty="0">
                <a:solidFill>
                  <a:srgbClr val="C00000"/>
                </a:solidFill>
              </a:rPr>
            </a:b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64704"/>
            <a:ext cx="8715436" cy="5807568"/>
          </a:xfrm>
        </p:spPr>
        <p:txBody>
          <a:bodyPr/>
          <a:lstStyle/>
          <a:p>
            <a:pPr algn="just"/>
            <a:r>
              <a:rPr lang="ru-RU" sz="2400" dirty="0"/>
              <a:t>Чаще возникает в ситуациях угрожающих свободе личности («тюремные психозы»)</a:t>
            </a:r>
          </a:p>
          <a:p>
            <a:pPr algn="just"/>
            <a:r>
              <a:rPr lang="ru-RU" sz="2400" dirty="0"/>
              <a:t>у лиц с </a:t>
            </a:r>
            <a:r>
              <a:rPr lang="ru-RU" sz="2400" dirty="0" err="1"/>
              <a:t>истероидными</a:t>
            </a:r>
            <a:r>
              <a:rPr lang="ru-RU" sz="2400" dirty="0"/>
              <a:t> чертами характера</a:t>
            </a:r>
          </a:p>
          <a:p>
            <a:pPr algn="just"/>
            <a:r>
              <a:rPr lang="ru-RU" sz="2400" dirty="0"/>
              <a:t>Болезнь возникает по истерическим механизмам защиты (диссоциация) от непереносимой для личности ситуации: «бегство в болезнь», «фантазирование», «регресс» и отражает представление данной личности о сумасшествии («поглупел», «стал как ребёнок», «превратился в животное»). На сегодняшний день такие примитивные формы реагирования встречаются редко.</a:t>
            </a:r>
          </a:p>
          <a:p>
            <a:pPr algn="just"/>
            <a:r>
              <a:rPr lang="ru-RU" sz="2400" dirty="0"/>
              <a:t>Под влиянием </a:t>
            </a:r>
            <a:r>
              <a:rPr lang="ru-RU" sz="2400" dirty="0" err="1"/>
              <a:t>психотравмы</a:t>
            </a:r>
            <a:r>
              <a:rPr lang="ru-RU" sz="2400" dirty="0"/>
              <a:t>  → негативное аффективное состояние → истерические механизмы защиты → истерическое сумеречное сужение сознания → амнезия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Клинические проявления истерических психозов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972072"/>
          </a:xfrm>
        </p:spPr>
        <p:txBody>
          <a:bodyPr>
            <a:normAutofit fontScale="85000" lnSpcReduction="1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2800" b="1" dirty="0" err="1"/>
              <a:t>Псевдодеменция</a:t>
            </a:r>
            <a:r>
              <a:rPr lang="ru-RU" sz="2800" dirty="0"/>
              <a:t> – мнимое слабоумие (нелепые ответы по содержанию вопроса)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2800" b="1" dirty="0" err="1"/>
              <a:t>Пуэрелизм</a:t>
            </a:r>
            <a:r>
              <a:rPr lang="ru-RU" sz="2800" dirty="0"/>
              <a:t> – как бы детское поведение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2800" b="1" dirty="0"/>
              <a:t>Синдром регресса психики (синдром одичания) – </a:t>
            </a:r>
            <a:r>
              <a:rPr lang="ru-RU" sz="2800" dirty="0"/>
              <a:t>как животное (рычит, воет, ползает на четвереньках)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2800" b="1" dirty="0"/>
              <a:t>Синдром  </a:t>
            </a:r>
            <a:r>
              <a:rPr lang="ru-RU" sz="2800" b="1" dirty="0" err="1"/>
              <a:t>бредоподобных</a:t>
            </a:r>
            <a:r>
              <a:rPr lang="ru-RU" sz="2800" b="1" dirty="0"/>
              <a:t>  фантазий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2800" b="1" dirty="0"/>
              <a:t>Синдром Ганзера</a:t>
            </a:r>
            <a:r>
              <a:rPr lang="ru-RU" sz="2800" dirty="0"/>
              <a:t> – истерическое сумеречное помрачение сознания, псевдодеменция с </a:t>
            </a:r>
            <a:r>
              <a:rPr lang="ru-RU" sz="2800" dirty="0" err="1"/>
              <a:t>мимоговорением</a:t>
            </a:r>
            <a:r>
              <a:rPr lang="ru-RU" sz="2800" dirty="0"/>
              <a:t>, поведение демонстративно, сопровождается либо громким смехом, дурашливостью, либо плачем, рыданиями. Ориентировка в месте, времени и окружающих лицах может быть нарушена.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2800" b="1" dirty="0"/>
              <a:t>Психогенный ступор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endParaRPr lang="ru-RU" sz="28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Псевдодеменция 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>
                <a:solidFill>
                  <a:srgbClr val="C00000"/>
                </a:solidFill>
              </a:rPr>
              <a:t>(ложное слабоумие)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49971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/>
              <a:t>Отмечается грубое, нарочитое нарушение ориентации в месте, времени, окружающей обстановке и собственной личности. На самые простые вопросы больные дают нелепые ответы, а на более сложные вопросы могут неожиданно дать правильный ответ. Так, на вопрос , сколько пальцев на руках, больной может ответить 7, 15; может также сказать, что у него 3 глаза, 4 ноги. Черное называет белым, зиму летом, вместо руки подает ногу. Туфли надевает на руки, в рукава пальто просовывает ноги. Ест яйца вместе со скорлупой. Больной при этом растерян, таращит глаза. На лице может быть бессмысленная улыбка или, наоборот, скорбь и страх. Псевдодеменция длится от 1-2 недель до 2 месяцев, обычно до разрешения судебно- психиатрической ситуации. Воспоминания отрывочны "все было, как во сне". </a:t>
            </a:r>
          </a:p>
        </p:txBody>
      </p:sp>
    </p:spTree>
    <p:extLst>
      <p:ext uri="{BB962C8B-B14F-4D97-AF65-F5344CB8AC3E}">
        <p14:creationId xmlns:p14="http://schemas.microsoft.com/office/powerpoint/2010/main" val="27611237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Пуэрилизм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/>
              <a:t>Психотическое состояние с детским поведением, обычно дополняет </a:t>
            </a:r>
            <a:r>
              <a:rPr lang="ru-RU" dirty="0" err="1"/>
              <a:t>псевдодеменцию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Больные ведут себя как маленькие дети. </a:t>
            </a:r>
          </a:p>
          <a:p>
            <a:pPr algn="just"/>
            <a:r>
              <a:rPr lang="ru-RU" dirty="0"/>
              <a:t>По-детски строят фразы, сюсюкают, шепелявят, окружающих называют тетями и дядями. </a:t>
            </a:r>
          </a:p>
          <a:p>
            <a:pPr algn="just"/>
            <a:r>
              <a:rPr lang="ru-RU" dirty="0"/>
              <a:t>Играют в детские игры, капризничают. </a:t>
            </a:r>
          </a:p>
          <a:p>
            <a:pPr algn="just"/>
            <a:r>
              <a:rPr lang="ru-RU" dirty="0"/>
              <a:t>Не могут выполнить элементарных заданий или допускают грубые ошибки. При этом сохраняются определенные навыки и стереотипы поведения взрослого человека, например, манера курить, пользоваться косметикой.</a:t>
            </a:r>
          </a:p>
        </p:txBody>
      </p:sp>
    </p:spTree>
    <p:extLst>
      <p:ext uri="{BB962C8B-B14F-4D97-AF65-F5344CB8AC3E}">
        <p14:creationId xmlns:p14="http://schemas.microsoft.com/office/powerpoint/2010/main" val="3978044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ПСИХОГЕНИЯ 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sz="2200" b="1" dirty="0"/>
              <a:t>( «</a:t>
            </a:r>
            <a:r>
              <a:rPr lang="ru-RU" sz="2200" b="1" dirty="0" err="1"/>
              <a:t>психо</a:t>
            </a:r>
            <a:r>
              <a:rPr lang="ru-RU" sz="2200" b="1" dirty="0"/>
              <a:t>» - душа, «</a:t>
            </a:r>
            <a:r>
              <a:rPr lang="ru-RU" sz="2200" b="1" dirty="0" err="1"/>
              <a:t>генея</a:t>
            </a:r>
            <a:r>
              <a:rPr lang="ru-RU" sz="2200" b="1" dirty="0"/>
              <a:t>» - порождение, порождающий)</a:t>
            </a:r>
            <a:endParaRPr lang="ru-RU" sz="2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52736"/>
            <a:ext cx="8501122" cy="5662412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800" dirty="0"/>
              <a:t>кратковременная реакция или длительное состояние, возникающие вследствие </a:t>
            </a:r>
            <a:r>
              <a:rPr lang="ru-RU" sz="2800" dirty="0" err="1"/>
              <a:t>психотравмы</a:t>
            </a:r>
            <a:r>
              <a:rPr lang="ru-RU" sz="2800" dirty="0"/>
              <a:t>.</a:t>
            </a:r>
          </a:p>
          <a:p>
            <a:pPr marL="0" lvl="0" indent="0" algn="just" fontAlgn="base">
              <a:spcBef>
                <a:spcPts val="0"/>
              </a:spcBef>
              <a:buClr>
                <a:srgbClr val="000000"/>
              </a:buClr>
              <a:buNone/>
            </a:pPr>
            <a:r>
              <a:rPr lang="ru-RU" altLang="ru-RU" sz="2800" b="1" kern="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«Психическая травма»</a:t>
            </a:r>
            <a:r>
              <a:rPr lang="ru-RU" altLang="ru-RU" sz="2800" kern="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 </a:t>
            </a:r>
            <a:r>
              <a:rPr lang="ru-RU" altLang="ru-RU" sz="28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- событие в жизни человека, которое выходит за рамки обычных человеческих переживаний, и которое вызвало бы сильные расстройство почти у каждого человека. Событие, приводящее к  негативно окрашенным переживаниям (интенсивный страх, беспомощность, ужас).</a:t>
            </a:r>
          </a:p>
          <a:p>
            <a:pPr marL="0" lvl="0" indent="0" algn="just" fontAlgn="base">
              <a:spcBef>
                <a:spcPts val="0"/>
              </a:spcBef>
              <a:buClr>
                <a:srgbClr val="000000"/>
              </a:buClr>
              <a:buNone/>
            </a:pPr>
            <a:r>
              <a:rPr lang="ru-RU" altLang="ru-RU" sz="2800" b="1" kern="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«Психологическая травма»</a:t>
            </a:r>
            <a:r>
              <a:rPr lang="ru-RU" altLang="ru-RU" sz="2800" kern="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 </a:t>
            </a:r>
            <a:r>
              <a:rPr lang="ru-RU" altLang="ru-RU" sz="2800" b="1" kern="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(психотравмирующая ситуация)</a:t>
            </a:r>
            <a:r>
              <a:rPr lang="ru-RU" altLang="ru-RU" sz="2800" kern="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 </a:t>
            </a:r>
            <a:r>
              <a:rPr lang="ru-RU" altLang="ru-RU" sz="28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не является универсальной, в большей степени определяется особенностями личности «подходит как ключ к замку».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Истерический ступор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400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/>
              <a:t>Состояние выраженной заторможенности с отказом от еды, упорным молчанием и суженным сознанием. В отличие от обычного реактивного ступора, когда больные находятся в состоянии резкой вялости, медлительности, оцепенения, при истерическом ступоре отмечается сильное напряжение мышц тела и сопротивление больного на любую попытку изменить его позу. Мимика отражает отчаяние, злобу, скорбь. Любое напоминание о психотравмирующей ситуации вызывает вегетативные реакции в виде покраснения кожи лица, учащения пульса, дыхания. Выход из </a:t>
            </a:r>
            <a:r>
              <a:rPr lang="ru-RU" sz="2400" dirty="0" err="1"/>
              <a:t>ступорозного</a:t>
            </a:r>
            <a:r>
              <a:rPr lang="ru-RU" sz="2400" dirty="0"/>
              <a:t> состояния может наступить сразу после благоприятного разрешения ситуации или происходит постепенно с появлением других истерических симптомов (паралич, дрожь в теле, нарушение походки). </a:t>
            </a:r>
          </a:p>
        </p:txBody>
      </p:sp>
    </p:spTree>
    <p:extLst>
      <p:ext uri="{BB962C8B-B14F-4D97-AF65-F5344CB8AC3E}">
        <p14:creationId xmlns:p14="http://schemas.microsoft.com/office/powerpoint/2010/main" val="14880470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A641DA-6193-4EA2-9338-38984DDAB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ДИССОЦИАТИВНОЕ (КОНВЕРСИОННОЕ) РАССТРОЙСТВО</a:t>
            </a:r>
            <a:r>
              <a:rPr lang="en-US" sz="3600" b="1" dirty="0">
                <a:solidFill>
                  <a:srgbClr val="C00000"/>
                </a:solidFill>
              </a:rPr>
              <a:t> – F44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5EC133-9E30-4179-8FBF-CE031B5F2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256584"/>
          </a:xfrm>
        </p:spPr>
        <p:txBody>
          <a:bodyPr>
            <a:normAutofit lnSpcReduction="10000"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ru-RU" sz="2400" b="1" dirty="0" err="1">
                <a:solidFill>
                  <a:prstClr val="black"/>
                </a:solidFill>
              </a:rPr>
              <a:t>Диссоциативная</a:t>
            </a:r>
            <a:r>
              <a:rPr lang="ru-RU" sz="2400" b="1" dirty="0">
                <a:solidFill>
                  <a:prstClr val="black"/>
                </a:solidFill>
              </a:rPr>
              <a:t> (истерическая) амнезия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dirty="0">
                <a:solidFill>
                  <a:prstClr val="black"/>
                </a:solidFill>
              </a:rPr>
              <a:t>– F44.0 – </a:t>
            </a:r>
            <a:r>
              <a:rPr lang="ru-RU" sz="2400" dirty="0">
                <a:solidFill>
                  <a:prstClr val="black"/>
                </a:solidFill>
              </a:rPr>
              <a:t>сопровождается нарушениями поведения - поиском внимания, аффективными (депрессивными) расстройствами 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ru-RU" sz="2400" b="1" dirty="0" err="1">
                <a:solidFill>
                  <a:prstClr val="black"/>
                </a:solidFill>
              </a:rPr>
              <a:t>Диссоциативная</a:t>
            </a:r>
            <a:r>
              <a:rPr lang="ru-RU" sz="2400" b="1" dirty="0">
                <a:solidFill>
                  <a:prstClr val="black"/>
                </a:solidFill>
              </a:rPr>
              <a:t> (истерическая) фуга </a:t>
            </a:r>
            <a:r>
              <a:rPr lang="ru-RU" sz="2400" dirty="0">
                <a:solidFill>
                  <a:prstClr val="black"/>
                </a:solidFill>
              </a:rPr>
              <a:t>– </a:t>
            </a:r>
            <a:r>
              <a:rPr lang="en-US" sz="2400" dirty="0">
                <a:solidFill>
                  <a:prstClr val="black"/>
                </a:solidFill>
              </a:rPr>
              <a:t>F 44.1 - </a:t>
            </a:r>
            <a:r>
              <a:rPr lang="ru-RU" sz="2400" dirty="0">
                <a:solidFill>
                  <a:prstClr val="black"/>
                </a:solidFill>
              </a:rPr>
              <a:t>амнезия в сочетании с внешне целенаправленными путешествиями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ru-RU" sz="2400" b="1" dirty="0" err="1">
                <a:solidFill>
                  <a:prstClr val="black"/>
                </a:solidFill>
              </a:rPr>
              <a:t>Диссоциативный</a:t>
            </a:r>
            <a:r>
              <a:rPr lang="ru-RU" sz="2400" b="1" dirty="0">
                <a:solidFill>
                  <a:prstClr val="black"/>
                </a:solidFill>
              </a:rPr>
              <a:t> (истерический)  ступор </a:t>
            </a:r>
            <a:r>
              <a:rPr lang="ru-RU" sz="2400" dirty="0">
                <a:solidFill>
                  <a:prstClr val="black"/>
                </a:solidFill>
              </a:rPr>
              <a:t>– </a:t>
            </a:r>
            <a:r>
              <a:rPr lang="en-US" sz="2400" dirty="0">
                <a:solidFill>
                  <a:prstClr val="black"/>
                </a:solidFill>
              </a:rPr>
              <a:t>F 44.2 – </a:t>
            </a:r>
            <a:r>
              <a:rPr lang="ru-RU" sz="2400" dirty="0">
                <a:solidFill>
                  <a:prstClr val="black"/>
                </a:solidFill>
              </a:rPr>
              <a:t>отсутствие движений, речи,  реакции на раздражители,  ясное сознание, наличие психотравмы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ru-RU" sz="2400" b="1" dirty="0" err="1">
                <a:solidFill>
                  <a:prstClr val="black"/>
                </a:solidFill>
              </a:rPr>
              <a:t>Диссоциативные</a:t>
            </a:r>
            <a:r>
              <a:rPr lang="ru-RU" sz="2400" b="1" dirty="0">
                <a:solidFill>
                  <a:prstClr val="black"/>
                </a:solidFill>
              </a:rPr>
              <a:t> трансы и состояния овладения </a:t>
            </a:r>
            <a:r>
              <a:rPr lang="en-US" sz="2400" b="1" dirty="0">
                <a:solidFill>
                  <a:prstClr val="black"/>
                </a:solidFill>
              </a:rPr>
              <a:t>- </a:t>
            </a:r>
            <a:r>
              <a:rPr lang="en-US" sz="2400" dirty="0">
                <a:solidFill>
                  <a:prstClr val="black"/>
                </a:solidFill>
              </a:rPr>
              <a:t>F 44.3 </a:t>
            </a:r>
            <a:r>
              <a:rPr lang="ru-RU" sz="2400" dirty="0">
                <a:solidFill>
                  <a:prstClr val="black"/>
                </a:solidFill>
              </a:rPr>
              <a:t>– временная потеря идентификации собственной личности и полного осознания окружающего (действия и поступки управляются другой личностью, божеством, духами и т.д. и т.п.)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endParaRPr lang="ru-RU" sz="2400" dirty="0">
              <a:solidFill>
                <a:prstClr val="black"/>
              </a:solidFill>
            </a:endParaRP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endParaRPr lang="ru-RU" sz="2400" dirty="0">
              <a:solidFill>
                <a:prstClr val="black"/>
              </a:solidFill>
            </a:endParaRP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endParaRPr lang="ru-RU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708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8C2E29-AC9E-466A-8F79-5A94562B8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rgbClr val="C00000"/>
                </a:solidFill>
              </a:rPr>
              <a:t>ДИССОЦИАТИВНОЕ (КОНВЕРСИОННОЕ) РАССТРОЙСТВО</a:t>
            </a:r>
            <a:r>
              <a:rPr lang="en-US" sz="3200" b="1" dirty="0">
                <a:solidFill>
                  <a:srgbClr val="C00000"/>
                </a:solidFill>
              </a:rPr>
              <a:t> – F44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496D9A-E27E-4B13-9AB2-E48455227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514116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3300" b="1" dirty="0" err="1"/>
              <a:t>Диссоциативные</a:t>
            </a:r>
            <a:r>
              <a:rPr lang="ru-RU" sz="3300" b="1" dirty="0"/>
              <a:t> расстройства движений – </a:t>
            </a:r>
            <a:r>
              <a:rPr lang="en-US" sz="3300" b="1" dirty="0"/>
              <a:t>F 44.4- F 44.7</a:t>
            </a:r>
            <a:r>
              <a:rPr lang="ru-RU" sz="3300" b="1" dirty="0"/>
              <a:t>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2800" dirty="0"/>
              <a:t>Потеря или затруднение движений в сочетании с нарушениями чувствительности (чаще кожной)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2800" dirty="0"/>
              <a:t>Расстройства отражают представления больного о якобы имеющемся у него заболевании и вступают в противоречие с анатомией и физиологией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2800" dirty="0"/>
              <a:t>Изменение продуктивности, связанной с расстройством помогает избеганию конфликтной ситуации, наличие которой больной отрицает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2800" dirty="0"/>
              <a:t>Степень нарушения продуктивности может находится в тесной связи с количеством и составом присутствующих людей, поведение направлено на привлечение внимания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2800" dirty="0"/>
              <a:t>Объективная информация о конфликтах и проблемах</a:t>
            </a:r>
          </a:p>
          <a:p>
            <a:pPr marL="0" indent="0" algn="just">
              <a:buNone/>
            </a:pPr>
            <a:r>
              <a:rPr lang="ru-RU" sz="2600" dirty="0"/>
              <a:t> </a:t>
            </a:r>
            <a:endParaRPr lang="en-US" sz="2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73878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7596FD-3600-47B1-8054-6BE56F97A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C00000"/>
                </a:solidFill>
              </a:rPr>
              <a:t>Диссоциативное</a:t>
            </a:r>
            <a:r>
              <a:rPr lang="ru-RU" b="1" dirty="0">
                <a:solidFill>
                  <a:srgbClr val="C00000"/>
                </a:solidFill>
              </a:rPr>
              <a:t> расстройство моторики </a:t>
            </a:r>
            <a:r>
              <a:rPr lang="en-US" b="1" dirty="0">
                <a:solidFill>
                  <a:srgbClr val="C00000"/>
                </a:solidFill>
              </a:rPr>
              <a:t>F 44.4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BA35EC-FEA3-4DE2-A7C3-9358BF2E9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Утрата способности к движению части конечности, конечности в целом или обеих конечностей</a:t>
            </a:r>
          </a:p>
          <a:p>
            <a:pPr algn="just"/>
            <a:r>
              <a:rPr lang="ru-RU" dirty="0"/>
              <a:t>Нарушения координации (атаксия) или неспособности стоять без посторонней помощи (астазия-абазия)</a:t>
            </a:r>
          </a:p>
          <a:p>
            <a:pPr algn="just"/>
            <a:r>
              <a:rPr lang="ru-RU" dirty="0"/>
              <a:t>Преувеличенное дрожание одной или нескольких конечностей, либо всего тела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72458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Реактивный </a:t>
            </a:r>
            <a:r>
              <a:rPr lang="ru-RU" b="1" dirty="0" err="1">
                <a:solidFill>
                  <a:srgbClr val="C00000"/>
                </a:solidFill>
              </a:rPr>
              <a:t>параноид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506916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/>
              <a:t>вначале идеи, возникающие у больных в связи с определенной психотравмирующей ситуацией, могут быть сверхценными, психологически понятными, возникающими на реальной почве и на первых порах поддающимися некоторой коррекции, но затем они переходят в бредовые, с неправильным поведением и отсутствием у больного критики к своему состоянию. Могут возникать в условиях изоляции, в том числе языковой. Появлению способствует напряжение окружающей обстановки (военные условия), непонимание чужой речи, обычаев, а также собственное состояние, ослабленное бессонницей, переутомлением, алкоголизацией, недоеданием.</a:t>
            </a:r>
          </a:p>
        </p:txBody>
      </p:sp>
    </p:spTree>
    <p:extLst>
      <p:ext uri="{BB962C8B-B14F-4D97-AF65-F5344CB8AC3E}">
        <p14:creationId xmlns:p14="http://schemas.microsoft.com/office/powerpoint/2010/main" val="27874584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 fontScale="85000" lnSpcReduction="10000"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dirty="0"/>
              <a:t>Появляется страх, подозрительность , а затем мысли о преследовании, возможном убийстве. 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dirty="0"/>
              <a:t>При этом могут возникать обманы восприятия (чаще бывают у подследственных, сидящих в одиночных камерах) больные слышат голоса родных, знакомых, плач детей. Бред отношения и преследования может возникать у тугоухих вследствие затрудненного восприятия речи и неправильного толкования поведения окружающих. Распознавание реактивных </a:t>
            </a:r>
            <a:r>
              <a:rPr lang="ru-RU" dirty="0" err="1"/>
              <a:t>параноидов</a:t>
            </a:r>
            <a:r>
              <a:rPr lang="ru-RU" dirty="0"/>
              <a:t> обычно не вызывает затруднений. 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dirty="0"/>
              <a:t>Ситуационная обусловленность психоза,  непосредственная связь его содержания с психотравмирующей ситуацией и обратимость состояния при изменении внешней обстановки основные критерии диагностики</a:t>
            </a:r>
          </a:p>
        </p:txBody>
      </p:sp>
    </p:spTree>
    <p:extLst>
      <p:ext uri="{BB962C8B-B14F-4D97-AF65-F5344CB8AC3E}">
        <p14:creationId xmlns:p14="http://schemas.microsoft.com/office/powerpoint/2010/main" val="14633089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КЛАССИФИКАЦИЯ РЕАКТИВНЫХ ПСИХОЗОВ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12968" cy="5184576"/>
          </a:xfrm>
        </p:spPr>
        <p:txBody>
          <a:bodyPr/>
          <a:lstStyle/>
          <a:p>
            <a:pPr algn="just"/>
            <a:r>
              <a:rPr lang="ru-RU" sz="2400" dirty="0"/>
              <a:t>Реактивное </a:t>
            </a:r>
            <a:r>
              <a:rPr lang="ru-RU" sz="2400" dirty="0" err="1"/>
              <a:t>паранояльное</a:t>
            </a:r>
            <a:r>
              <a:rPr lang="ru-RU" sz="2400" dirty="0"/>
              <a:t> </a:t>
            </a:r>
            <a:r>
              <a:rPr lang="ru-RU" sz="2400" dirty="0" err="1"/>
              <a:t>бредообразование</a:t>
            </a:r>
            <a:r>
              <a:rPr lang="ru-RU" sz="2400" dirty="0"/>
              <a:t> (</a:t>
            </a:r>
            <a:r>
              <a:rPr lang="ru-RU" sz="2400" dirty="0" err="1"/>
              <a:t>сверхценное</a:t>
            </a:r>
            <a:r>
              <a:rPr lang="ru-RU" sz="2400" dirty="0"/>
              <a:t> образование)</a:t>
            </a:r>
          </a:p>
          <a:p>
            <a:pPr algn="just"/>
            <a:r>
              <a:rPr lang="ru-RU" sz="2400" dirty="0"/>
              <a:t>Реактивные </a:t>
            </a:r>
            <a:r>
              <a:rPr lang="ru-RU" sz="2400" dirty="0" err="1"/>
              <a:t>параноиды</a:t>
            </a:r>
            <a:endParaRPr lang="ru-RU" sz="2400" dirty="0"/>
          </a:p>
          <a:p>
            <a:pPr marL="1080000" algn="just">
              <a:spcBef>
                <a:spcPts val="1200"/>
              </a:spcBef>
              <a:buFont typeface="Calibri" pitchFamily="34" charset="0"/>
              <a:buChar char="–"/>
            </a:pPr>
            <a:r>
              <a:rPr lang="ru-RU" sz="2400" dirty="0" err="1"/>
              <a:t>Параноид</a:t>
            </a:r>
            <a:r>
              <a:rPr lang="ru-RU" sz="2400" dirty="0"/>
              <a:t> в условиях изоляции</a:t>
            </a:r>
          </a:p>
          <a:p>
            <a:pPr marL="1080000" algn="just">
              <a:spcBef>
                <a:spcPts val="1200"/>
              </a:spcBef>
              <a:buFont typeface="Calibri" pitchFamily="34" charset="0"/>
              <a:buChar char="–"/>
            </a:pPr>
            <a:r>
              <a:rPr lang="ru-RU" sz="2400" dirty="0"/>
              <a:t>«Железнодорожный» </a:t>
            </a:r>
            <a:r>
              <a:rPr lang="ru-RU" sz="2400" dirty="0" err="1"/>
              <a:t>параноид</a:t>
            </a:r>
            <a:endParaRPr lang="ru-RU" sz="2400" dirty="0"/>
          </a:p>
          <a:p>
            <a:pPr marL="1080000" algn="just">
              <a:spcBef>
                <a:spcPts val="1200"/>
              </a:spcBef>
              <a:buFont typeface="Calibri" pitchFamily="34" charset="0"/>
              <a:buChar char="–"/>
            </a:pPr>
            <a:r>
              <a:rPr lang="ru-RU" sz="2400" dirty="0"/>
              <a:t>Сенситивный бред </a:t>
            </a:r>
            <a:r>
              <a:rPr lang="ru-RU" sz="2400" dirty="0" err="1"/>
              <a:t>Кречмера</a:t>
            </a:r>
            <a:r>
              <a:rPr lang="ru-RU" sz="2400" dirty="0"/>
              <a:t> – </a:t>
            </a:r>
            <a:r>
              <a:rPr lang="ru-RU" sz="2400" dirty="0" err="1"/>
              <a:t>параноид</a:t>
            </a:r>
            <a:r>
              <a:rPr lang="ru-RU" sz="2400" dirty="0"/>
              <a:t>  внешней обстановки (ситуационный)</a:t>
            </a:r>
          </a:p>
          <a:p>
            <a:pPr marL="1080000" algn="just">
              <a:spcBef>
                <a:spcPts val="1200"/>
              </a:spcBef>
              <a:buFont typeface="Calibri" pitchFamily="34" charset="0"/>
              <a:buChar char="–"/>
            </a:pPr>
            <a:r>
              <a:rPr lang="ru-RU" sz="2400" dirty="0"/>
              <a:t>Бред преследования тугоухих</a:t>
            </a:r>
          </a:p>
          <a:p>
            <a:pPr marL="1080000" algn="just">
              <a:spcBef>
                <a:spcPts val="1200"/>
              </a:spcBef>
              <a:buFont typeface="Calibri" pitchFamily="34" charset="0"/>
              <a:buChar char="–"/>
            </a:pPr>
            <a:r>
              <a:rPr lang="ru-RU" sz="2400" dirty="0"/>
              <a:t>Бред преследования в иноязычной среде</a:t>
            </a:r>
          </a:p>
          <a:p>
            <a:pPr marL="1080000" algn="just">
              <a:spcBef>
                <a:spcPts val="1200"/>
              </a:spcBef>
              <a:buFont typeface="Calibri" pitchFamily="34" charset="0"/>
              <a:buChar char="–"/>
            </a:pPr>
            <a:r>
              <a:rPr lang="ru-RU" sz="2400" dirty="0"/>
              <a:t>Ипохондрическая реакция (часто как ятрогения)</a:t>
            </a:r>
          </a:p>
          <a:p>
            <a:pPr algn="just">
              <a:buNone/>
            </a:pPr>
            <a:endParaRPr lang="ru-RU" sz="24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rgbClr val="C00000"/>
                </a:solidFill>
              </a:rPr>
              <a:t>Нозогенные</a:t>
            </a:r>
            <a:r>
              <a:rPr lang="ru-RU" b="1" dirty="0">
                <a:solidFill>
                  <a:srgbClr val="C00000"/>
                </a:solidFill>
              </a:rPr>
              <a:t> реакции </a:t>
            </a:r>
            <a:r>
              <a:rPr lang="en-US" b="1" dirty="0">
                <a:solidFill>
                  <a:srgbClr val="C00000"/>
                </a:solidFill>
              </a:rPr>
              <a:t>F43.8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643998" cy="5500726"/>
          </a:xfrm>
        </p:spPr>
        <p:txBody>
          <a:bodyPr>
            <a:normAutofit fontScale="70000" lnSpcReduction="20000"/>
          </a:bodyPr>
          <a:lstStyle/>
          <a:p>
            <a:pPr lvl="0" algn="just">
              <a:buNone/>
            </a:pPr>
            <a:r>
              <a:rPr lang="ru-RU" dirty="0"/>
              <a:t>- </a:t>
            </a:r>
            <a:r>
              <a:rPr lang="ru-RU" sz="3400" dirty="0"/>
              <a:t>состояния, возникшие в связи с тяжелым соматическим заболеванием, ставшим для пациента психотравмирующим событием </a:t>
            </a:r>
          </a:p>
          <a:p>
            <a:pPr lvl="0" algn="just">
              <a:buNone/>
            </a:pPr>
            <a:r>
              <a:rPr lang="ru-RU" sz="3400" dirty="0"/>
              <a:t>невротические реакции проявляющиеся:</a:t>
            </a:r>
          </a:p>
          <a:p>
            <a:pPr lvl="0" algn="just"/>
            <a:r>
              <a:rPr lang="ru-RU" sz="3400" dirty="0"/>
              <a:t>опасениями по поводу своего нездоровья</a:t>
            </a:r>
          </a:p>
          <a:p>
            <a:pPr lvl="0" algn="just"/>
            <a:r>
              <a:rPr lang="ru-RU" sz="3400" dirty="0"/>
              <a:t>обостренное самонаблюдение с гипертрофированной субъективной оценкой угрожающих здоровью последствий соматического заболевания </a:t>
            </a:r>
          </a:p>
          <a:p>
            <a:pPr lvl="0" algn="just"/>
            <a:r>
              <a:rPr lang="ru-RU" sz="3400" dirty="0"/>
              <a:t>при затяжных состояниях - ипохондрия с тщательной регистрацией малейших признаков телесного неблагополучия, установление щадящего «предохраняющего» от возможных осложнений или обострений перенесенного соматического заболевания </a:t>
            </a:r>
          </a:p>
          <a:p>
            <a:pPr lvl="0" algn="just"/>
            <a:r>
              <a:rPr lang="ru-RU" sz="3400" dirty="0"/>
              <a:t>«ипохондрия здоровья»</a:t>
            </a:r>
          </a:p>
          <a:p>
            <a:pPr lvl="0" algn="just"/>
            <a:r>
              <a:rPr lang="ru-RU" sz="3400" dirty="0"/>
              <a:t>в ряде случаев, у больных с угрожающим жизни заболеванием, синдром патологического отрицания болезни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НЕВРОЗ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712968" cy="5472608"/>
          </a:xfrm>
        </p:spPr>
        <p:txBody>
          <a:bodyPr>
            <a:normAutofit/>
          </a:bodyPr>
          <a:lstStyle/>
          <a:p>
            <a:pPr marL="0" algn="just">
              <a:spcBef>
                <a:spcPts val="1800"/>
              </a:spcBef>
              <a:spcAft>
                <a:spcPts val="1800"/>
              </a:spcAft>
              <a:buNone/>
            </a:pPr>
            <a:r>
              <a:rPr lang="ru-RU" sz="2800" dirty="0"/>
              <a:t>- психогенное психическое расстройство,</a:t>
            </a:r>
            <a:r>
              <a:rPr lang="en-US" sz="2800" dirty="0"/>
              <a:t> </a:t>
            </a:r>
            <a:r>
              <a:rPr lang="ru-RU" sz="2800" dirty="0"/>
              <a:t>возникающее в результате нарушения особенно значимых отношений личности  </a:t>
            </a:r>
            <a:r>
              <a:rPr lang="en-US" sz="2800" dirty="0"/>
              <a:t> (</a:t>
            </a:r>
            <a:r>
              <a:rPr lang="ru-RU" sz="2800" dirty="0" err="1"/>
              <a:t>Карвасарский</a:t>
            </a:r>
            <a:r>
              <a:rPr lang="ru-RU" sz="2800" dirty="0"/>
              <a:t> Б.Д., 1990</a:t>
            </a:r>
            <a:r>
              <a:rPr lang="en-US" sz="2800" dirty="0"/>
              <a:t>)</a:t>
            </a:r>
            <a:r>
              <a:rPr lang="ru-RU" sz="2800" dirty="0"/>
              <a:t>.</a:t>
            </a:r>
          </a:p>
          <a:p>
            <a:pPr marL="0" lvl="0" algn="just">
              <a:spcBef>
                <a:spcPts val="1800"/>
              </a:spcBef>
              <a:spcAft>
                <a:spcPts val="1800"/>
              </a:spcAft>
              <a:buNone/>
            </a:pPr>
            <a:r>
              <a:rPr lang="ru-RU" sz="2800" dirty="0">
                <a:solidFill>
                  <a:prstClr val="black"/>
                </a:solidFill>
              </a:rPr>
              <a:t>- психогенное (</a:t>
            </a:r>
            <a:r>
              <a:rPr lang="ru-RU" sz="2800" dirty="0" err="1">
                <a:solidFill>
                  <a:prstClr val="black"/>
                </a:solidFill>
              </a:rPr>
              <a:t>конфликтогенное</a:t>
            </a:r>
            <a:r>
              <a:rPr lang="ru-RU" sz="2800" dirty="0">
                <a:solidFill>
                  <a:prstClr val="black"/>
                </a:solidFill>
              </a:rPr>
              <a:t>) нервно-психическое пограничное расстройство, в основе которого лежит  нарушение особо значимых жизненных отношений человека, проявляющееся в специфических клинических феноменах при отсутствии психотических явлений.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Диагностические критерии неврозов: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472518" cy="4268799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dirty="0"/>
              <a:t>Психогенная природа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dirty="0"/>
              <a:t>Обратимость психопатологических нарушений независимо от длительности.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dirty="0"/>
              <a:t>Невротический уровень расстройств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dirty="0"/>
              <a:t>Внутриличностный невротический конфликт.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86874" cy="114300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Диагностические критерии психогенных расстройств по Ясперсу: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786346"/>
          </a:xfrm>
        </p:spPr>
        <p:txBody>
          <a:bodyPr>
            <a:normAutofit fontScale="77500" lnSpcReduction="20000"/>
          </a:bodyPr>
          <a:lstStyle/>
          <a:p>
            <a:pPr algn="just">
              <a:spcBef>
                <a:spcPts val="2400"/>
              </a:spcBef>
              <a:spcAft>
                <a:spcPts val="2400"/>
              </a:spcAft>
            </a:pPr>
            <a:r>
              <a:rPr lang="ru-RU" dirty="0"/>
              <a:t>Хронологическая связь начала болезни с психической травмой, болезнь возникает вслед за психической травмой.</a:t>
            </a:r>
          </a:p>
          <a:p>
            <a:pPr algn="just">
              <a:spcBef>
                <a:spcPts val="2400"/>
              </a:spcBef>
              <a:spcAft>
                <a:spcPts val="2400"/>
              </a:spcAft>
            </a:pPr>
            <a:r>
              <a:rPr lang="ru-RU" dirty="0"/>
              <a:t>«Понятная» связь между содержанием психотравмирующей ситуации и фабулой болезненных </a:t>
            </a:r>
            <a:r>
              <a:rPr lang="ru-RU" dirty="0" err="1"/>
              <a:t>пережииваний</a:t>
            </a:r>
            <a:r>
              <a:rPr lang="ru-RU" dirty="0"/>
              <a:t>.  Клинические проявления по содержанию связаны с </a:t>
            </a:r>
            <a:r>
              <a:rPr lang="ru-RU" dirty="0" err="1"/>
              <a:t>психотравмой</a:t>
            </a:r>
            <a:r>
              <a:rPr lang="ru-RU" dirty="0"/>
              <a:t>.</a:t>
            </a:r>
          </a:p>
          <a:p>
            <a:pPr algn="just">
              <a:spcBef>
                <a:spcPts val="2400"/>
              </a:spcBef>
              <a:spcAft>
                <a:spcPts val="2400"/>
              </a:spcAft>
            </a:pPr>
            <a:r>
              <a:rPr lang="ru-RU" dirty="0" err="1"/>
              <a:t>Регредиентное</a:t>
            </a:r>
            <a:r>
              <a:rPr lang="ru-RU" dirty="0"/>
              <a:t> течение болезни (ее ослабление по мере отдаления от времени потрясения). Проявления болезни проходят (ослабляются) с исчезновением (</a:t>
            </a:r>
            <a:r>
              <a:rPr lang="ru-RU" dirty="0" err="1"/>
              <a:t>дезактуализацией</a:t>
            </a:r>
            <a:r>
              <a:rPr lang="ru-RU" dirty="0"/>
              <a:t>)  психической травмы.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>
                <a:solidFill>
                  <a:srgbClr val="C00000"/>
                </a:solidFill>
              </a:rPr>
              <a:t>Внутриличностные</a:t>
            </a:r>
            <a:r>
              <a:rPr lang="ru-RU" b="1" dirty="0">
                <a:solidFill>
                  <a:srgbClr val="C00000"/>
                </a:solidFill>
              </a:rPr>
              <a:t> конфликты: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40000" algn="just">
              <a:spcBef>
                <a:spcPts val="1200"/>
              </a:spcBef>
              <a:spcAft>
                <a:spcPts val="1200"/>
              </a:spcAft>
            </a:pPr>
            <a:r>
              <a:rPr lang="ru-RU" b="1" dirty="0"/>
              <a:t>Истерический  </a:t>
            </a:r>
            <a:r>
              <a:rPr lang="ru-RU" dirty="0"/>
              <a:t>(хочу, но не дают)</a:t>
            </a:r>
          </a:p>
          <a:p>
            <a:pPr marL="540000" algn="just">
              <a:spcBef>
                <a:spcPts val="1200"/>
              </a:spcBef>
              <a:spcAft>
                <a:spcPts val="1200"/>
              </a:spcAft>
            </a:pPr>
            <a:r>
              <a:rPr lang="ru-RU" b="1" dirty="0"/>
              <a:t>Психастенический  </a:t>
            </a:r>
            <a:r>
              <a:rPr lang="ru-RU" dirty="0"/>
              <a:t>(хочу, но не должен)</a:t>
            </a:r>
          </a:p>
          <a:p>
            <a:pPr marL="540000" algn="just">
              <a:spcBef>
                <a:spcPts val="1200"/>
              </a:spcBef>
              <a:spcAft>
                <a:spcPts val="1200"/>
              </a:spcAft>
            </a:pPr>
            <a:r>
              <a:rPr lang="ru-RU" b="1" dirty="0"/>
              <a:t>Неврастенический  </a:t>
            </a:r>
            <a:r>
              <a:rPr lang="ru-RU" dirty="0"/>
              <a:t>(хочу, но не могу)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>
                <a:solidFill>
                  <a:srgbClr val="C00000"/>
                </a:solidFill>
              </a:rPr>
              <a:t>Этиопатогенез</a:t>
            </a:r>
            <a:r>
              <a:rPr lang="ru-RU" b="1" dirty="0">
                <a:solidFill>
                  <a:srgbClr val="C00000"/>
                </a:solidFill>
              </a:rPr>
              <a:t> неврозов: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4974"/>
          </a:xfrm>
        </p:spPr>
        <p:txBody>
          <a:bodyPr>
            <a:normAutofit/>
          </a:bodyPr>
          <a:lstStyle/>
          <a:p>
            <a:pPr algn="just"/>
            <a:r>
              <a:rPr lang="ru-RU" b="1" i="1" dirty="0"/>
              <a:t>Психологические факторы </a:t>
            </a:r>
            <a:r>
              <a:rPr lang="ru-RU" dirty="0"/>
              <a:t>–</a:t>
            </a:r>
            <a:r>
              <a:rPr lang="ru-RU" b="1" i="1" dirty="0"/>
              <a:t> </a:t>
            </a:r>
            <a:r>
              <a:rPr lang="ru-RU" dirty="0" err="1"/>
              <a:t>психотравма</a:t>
            </a:r>
            <a:r>
              <a:rPr lang="ru-RU" dirty="0"/>
              <a:t> </a:t>
            </a:r>
          </a:p>
          <a:p>
            <a:pPr algn="just"/>
            <a:r>
              <a:rPr lang="ru-RU" b="1" i="1" dirty="0"/>
              <a:t>Биологические факторы </a:t>
            </a:r>
            <a:r>
              <a:rPr lang="ru-RU" dirty="0"/>
              <a:t>–</a:t>
            </a:r>
            <a:r>
              <a:rPr lang="ru-RU" b="1" i="1" dirty="0"/>
              <a:t> </a:t>
            </a:r>
            <a:r>
              <a:rPr lang="ru-RU" dirty="0"/>
              <a:t>наследственность, конституция, патологии развития, повышенная реактивность ЦНС (интоксикации, ЧМТ, инфекции и др.)</a:t>
            </a:r>
          </a:p>
          <a:p>
            <a:pPr algn="just"/>
            <a:r>
              <a:rPr lang="ru-RU" b="1" i="1" dirty="0"/>
              <a:t>Социальные факторы </a:t>
            </a:r>
            <a:r>
              <a:rPr lang="ru-RU" dirty="0"/>
              <a:t>— особенности воспитания, взаимоотношения в семье, социальное окружение, увольнение и др.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604"/>
            <a:ext cx="8643998" cy="6215106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/>
              <a:t>	</a:t>
            </a:r>
            <a:r>
              <a:rPr lang="ru-RU" sz="3300" dirty="0"/>
              <a:t>Каждый вариант невротического расстройства клинически проявляется разным сочетанием  </a:t>
            </a:r>
            <a:r>
              <a:rPr lang="ru-RU" sz="3300" b="1" dirty="0">
                <a:solidFill>
                  <a:srgbClr val="C00000"/>
                </a:solidFill>
              </a:rPr>
              <a:t>НЕВРОТИЧЕСКИХ СИНДРОМОВ:</a:t>
            </a:r>
          </a:p>
          <a:p>
            <a:pPr algn="just">
              <a:buNone/>
            </a:pPr>
            <a:endParaRPr lang="ru-RU" sz="3300" b="1" dirty="0"/>
          </a:p>
          <a:p>
            <a:pPr algn="just"/>
            <a:r>
              <a:rPr lang="ru-RU" sz="3300" b="1" dirty="0"/>
              <a:t>невротическая астения </a:t>
            </a:r>
          </a:p>
          <a:p>
            <a:pPr algn="just"/>
            <a:r>
              <a:rPr lang="ru-RU" sz="3300" b="1" dirty="0" err="1"/>
              <a:t>истеро</a:t>
            </a:r>
            <a:r>
              <a:rPr lang="ru-RU" sz="3300" b="1" dirty="0"/>
              <a:t>-конверсионный </a:t>
            </a:r>
          </a:p>
          <a:p>
            <a:pPr algn="just"/>
            <a:r>
              <a:rPr lang="ru-RU" sz="3300" b="1" dirty="0"/>
              <a:t>обсессивно-</a:t>
            </a:r>
            <a:r>
              <a:rPr lang="ru-RU" sz="3300" b="1" dirty="0" err="1"/>
              <a:t>компульсивный</a:t>
            </a:r>
            <a:r>
              <a:rPr lang="ru-RU" sz="3300" b="1" dirty="0"/>
              <a:t>,  - </a:t>
            </a:r>
            <a:r>
              <a:rPr lang="ru-RU" sz="3300" b="1" dirty="0" err="1"/>
              <a:t>фобический</a:t>
            </a:r>
            <a:r>
              <a:rPr lang="ru-RU" sz="3300" b="1" dirty="0"/>
              <a:t> </a:t>
            </a:r>
          </a:p>
          <a:p>
            <a:pPr algn="just"/>
            <a:r>
              <a:rPr lang="ru-RU" sz="3300" b="1" dirty="0"/>
              <a:t>синдром невротической ипохондрии</a:t>
            </a:r>
          </a:p>
          <a:p>
            <a:pPr algn="just"/>
            <a:r>
              <a:rPr lang="ru-RU" sz="3300" b="1" dirty="0"/>
              <a:t>синдром невротической депрессии</a:t>
            </a:r>
          </a:p>
          <a:p>
            <a:pPr algn="just"/>
            <a:r>
              <a:rPr lang="ru-RU" sz="3300" b="1" dirty="0"/>
              <a:t>синдром невротической тревоги </a:t>
            </a:r>
          </a:p>
          <a:p>
            <a:pPr algn="just"/>
            <a:r>
              <a:rPr lang="ru-RU" sz="3300" b="1" dirty="0"/>
              <a:t>невротическое нарушение сна </a:t>
            </a:r>
          </a:p>
          <a:p>
            <a:pPr algn="just">
              <a:buNone/>
            </a:pPr>
            <a:r>
              <a:rPr lang="ru-RU" sz="3300" dirty="0"/>
              <a:t>	</a:t>
            </a:r>
          </a:p>
          <a:p>
            <a:pPr algn="just">
              <a:buNone/>
            </a:pPr>
            <a:r>
              <a:rPr lang="ru-RU" sz="3300" dirty="0"/>
              <a:t>	Клиническая форма невротического расстройства определяется </a:t>
            </a:r>
            <a:r>
              <a:rPr lang="ru-RU" sz="3300" dirty="0" err="1"/>
              <a:t>доминируюшим</a:t>
            </a:r>
            <a:r>
              <a:rPr lang="ru-RU" sz="3300" dirty="0"/>
              <a:t> синдромом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Тревога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200" dirty="0"/>
              <a:t>эмоциональное переживание, характеризующееся дискомфортом от неопределенности перспективы, имеет несколько компонентов: </a:t>
            </a:r>
          </a:p>
          <a:p>
            <a:pPr marL="0" indent="0" algn="just">
              <a:buNone/>
            </a:pPr>
            <a:r>
              <a:rPr lang="ru-RU" sz="2200" b="1" dirty="0">
                <a:solidFill>
                  <a:srgbClr val="C00000"/>
                </a:solidFill>
              </a:rPr>
              <a:t>Эмоциональный - </a:t>
            </a:r>
            <a:r>
              <a:rPr lang="ru-RU" sz="2200" dirty="0"/>
              <a:t>включает субъективное переживание внутреннего напряжения, неприятные предчувствия, сомнения и страхи. </a:t>
            </a:r>
            <a:r>
              <a:rPr lang="ru-RU" sz="2200" b="1" dirty="0">
                <a:solidFill>
                  <a:srgbClr val="C00000"/>
                </a:solidFill>
              </a:rPr>
              <a:t>Когнитивный - </a:t>
            </a:r>
            <a:r>
              <a:rPr lang="ru-RU" sz="2200" dirty="0"/>
              <a:t>выражается в активизации внимания, с оценкой ситуации и построением прогноза. </a:t>
            </a:r>
          </a:p>
          <a:p>
            <a:pPr marL="0" indent="0" algn="just">
              <a:buNone/>
            </a:pPr>
            <a:r>
              <a:rPr lang="ru-RU" sz="2200" b="1" dirty="0">
                <a:solidFill>
                  <a:srgbClr val="C00000"/>
                </a:solidFill>
              </a:rPr>
              <a:t>Двигательный - </a:t>
            </a:r>
            <a:r>
              <a:rPr lang="ru-RU" sz="2200" dirty="0"/>
              <a:t>связан с повышением мышечного тонуса, моторным возбуждением или блокадой двигательной активности. </a:t>
            </a:r>
          </a:p>
          <a:p>
            <a:pPr marL="0" indent="0" algn="just">
              <a:buNone/>
            </a:pPr>
            <a:r>
              <a:rPr lang="ru-RU" sz="2200" b="1" dirty="0">
                <a:solidFill>
                  <a:srgbClr val="C00000"/>
                </a:solidFill>
              </a:rPr>
              <a:t>Вегетативно-соматический - </a:t>
            </a:r>
            <a:r>
              <a:rPr lang="ru-RU" sz="2200" dirty="0"/>
              <a:t>выражается в разнообразной перестройке деятельности многих органов и систем, находящихся под контролем симпатической и парасимпатической системы. </a:t>
            </a:r>
          </a:p>
          <a:p>
            <a:pPr marL="0" indent="0" algn="just">
              <a:buNone/>
            </a:pPr>
            <a:r>
              <a:rPr lang="ru-RU" sz="2200" b="1" dirty="0">
                <a:solidFill>
                  <a:srgbClr val="C00000"/>
                </a:solidFill>
              </a:rPr>
              <a:t>Гормональный - </a:t>
            </a:r>
            <a:r>
              <a:rPr lang="ru-RU" sz="2200" dirty="0"/>
              <a:t>сопряжен с повышением уровня АКТГ, кортизола и изменением уровня окситоцина и целого ряда других гормонов. </a:t>
            </a:r>
          </a:p>
          <a:p>
            <a:pPr marL="0" indent="0" algn="just">
              <a:buNone/>
            </a:pPr>
            <a:r>
              <a:rPr lang="ru-RU" sz="2200" b="1" dirty="0">
                <a:solidFill>
                  <a:srgbClr val="C00000"/>
                </a:solidFill>
              </a:rPr>
              <a:t>Иммунный</a:t>
            </a:r>
            <a:r>
              <a:rPr lang="ru-RU" sz="2200" dirty="0"/>
              <a:t> </a:t>
            </a:r>
            <a:r>
              <a:rPr lang="ru-RU" sz="2200" dirty="0">
                <a:solidFill>
                  <a:srgbClr val="C00000"/>
                </a:solidFill>
              </a:rPr>
              <a:t>-</a:t>
            </a:r>
            <a:r>
              <a:rPr lang="ru-RU" sz="2200" dirty="0"/>
              <a:t> связан с уровнем </a:t>
            </a:r>
            <a:r>
              <a:rPr lang="ru-RU" sz="2200" dirty="0" err="1"/>
              <a:t>провоспалительных</a:t>
            </a:r>
            <a:r>
              <a:rPr lang="ru-RU" sz="2200" dirty="0"/>
              <a:t> цитокинов, </a:t>
            </a:r>
            <a:r>
              <a:rPr lang="ru-RU" sz="2200" dirty="0" err="1"/>
              <a:t>микробиоты</a:t>
            </a:r>
            <a:r>
              <a:rPr lang="ru-RU" sz="2200" dirty="0"/>
              <a:t> кишечника и других факторов иммунитета.</a:t>
            </a:r>
          </a:p>
        </p:txBody>
      </p:sp>
    </p:spTree>
    <p:extLst>
      <p:ext uri="{BB962C8B-B14F-4D97-AF65-F5344CB8AC3E}">
        <p14:creationId xmlns:p14="http://schemas.microsoft.com/office/powerpoint/2010/main" val="42915594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04664"/>
            <a:ext cx="8856984" cy="626469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2800" dirty="0"/>
              <a:t>Важнейшая физиологическая функция тревоги заключается в мобилизации ресурсов организма, обеспечивающих поведение в экстремальных ситуациях.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2800" dirty="0"/>
              <a:t>При патологических состояниях тревога превращается в один из важнейших источников </a:t>
            </a:r>
            <a:r>
              <a:rPr lang="ru-RU" sz="2800" dirty="0" err="1"/>
              <a:t>дезадаптации</a:t>
            </a:r>
            <a:r>
              <a:rPr lang="ru-RU" sz="2800" dirty="0"/>
              <a:t>.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2800" dirty="0"/>
              <a:t>У здоровых людей тревога ассоциируется с активацией миндалины и островка.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2800" dirty="0"/>
              <a:t>При патологических состояниях в генез тревоги вовлекаются и другие отделы мозга. При ПР в патологический процесс вовлекаются ядра голубоватого пятна, сопряженные с ним центры ствола мозга и гипоталамуса, которые отвечают за вегетативную и нейрогуморальную регуляцию. Считается, что определенную роль играет </a:t>
            </a:r>
            <a:r>
              <a:rPr lang="ru-RU" sz="2800" dirty="0" err="1"/>
              <a:t>гиппокамп</a:t>
            </a:r>
            <a:r>
              <a:rPr lang="ru-RU" sz="2800" dirty="0"/>
              <a:t>, </a:t>
            </a:r>
            <a:r>
              <a:rPr lang="ru-RU" sz="2800" dirty="0" err="1"/>
              <a:t>парагиппокампальная</a:t>
            </a:r>
            <a:r>
              <a:rPr lang="ru-RU" sz="2800" dirty="0"/>
              <a:t> область, миндалина, островковая, передняя поясная и префронтальная кора.</a:t>
            </a:r>
          </a:p>
        </p:txBody>
      </p:sp>
    </p:spTree>
    <p:extLst>
      <p:ext uri="{BB962C8B-B14F-4D97-AF65-F5344CB8AC3E}">
        <p14:creationId xmlns:p14="http://schemas.microsoft.com/office/powerpoint/2010/main" val="16485455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Нейрофизиологические механизмы ПР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объясняются нарушениями во </a:t>
            </a:r>
            <a:r>
              <a:rPr lang="ru-RU" dirty="0" err="1"/>
              <a:t>фронто-лимбических</a:t>
            </a:r>
            <a:r>
              <a:rPr lang="ru-RU" dirty="0"/>
              <a:t> связях, а также дисфункцией островковой и сенсорных областей височно-затылочно-теменной области. В результате этого неадекватно интегрированная информация направляется в лобные области для когнитивной переработки, а через </a:t>
            </a:r>
            <a:r>
              <a:rPr lang="ru-RU" dirty="0" err="1"/>
              <a:t>лимбическую</a:t>
            </a:r>
            <a:r>
              <a:rPr lang="ru-RU" dirty="0"/>
              <a:t> систему – в вегетативные и нейрогуморальные центры</a:t>
            </a:r>
          </a:p>
        </p:txBody>
      </p:sp>
    </p:spTree>
    <p:extLst>
      <p:ext uri="{BB962C8B-B14F-4D97-AF65-F5344CB8AC3E}">
        <p14:creationId xmlns:p14="http://schemas.microsoft.com/office/powerpoint/2010/main" val="4510074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1417638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+mn-lt"/>
              </a:rPr>
              <a:t>ДИФФЕРЕНЦИАЛЬНЫЕ ПРИЗНАКИ НОРМАЛЬНОЙ И ПАТОЛОГИЧЕСКОЙ ТРЕВОГИ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354037"/>
              </p:ext>
            </p:extLst>
          </p:nvPr>
        </p:nvGraphicFramePr>
        <p:xfrm>
          <a:off x="107504" y="1417639"/>
          <a:ext cx="8928992" cy="53348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val="1236212544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val="631948803"/>
                    </a:ext>
                  </a:extLst>
                </a:gridCol>
              </a:tblGrid>
              <a:tr h="626413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НОРМАЛЬНАЯ (АДАПТИВНАЯ ТРЕВОГА)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ПАТОЛОГИЧЕСКАЯ (ДЕЗАДАПТИВНАЯ) 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3199841"/>
                  </a:ext>
                </a:extLst>
              </a:tr>
              <a:tr h="573466">
                <a:tc>
                  <a:txBody>
                    <a:bodyPr/>
                    <a:lstStyle/>
                    <a:p>
                      <a:r>
                        <a:rPr lang="ru-RU" dirty="0"/>
                        <a:t>Связана с угрожающей ситуацией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Может провоцироваться внешними обстоятельствами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9381248"/>
                  </a:ext>
                </a:extLst>
              </a:tr>
              <a:tr h="573466">
                <a:tc>
                  <a:txBody>
                    <a:bodyPr/>
                    <a:lstStyle/>
                    <a:p>
                      <a:r>
                        <a:rPr lang="ru-RU" dirty="0"/>
                        <a:t>Возрастает в условиях значимости выбора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Обусловлена внутренними причинами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742916"/>
                  </a:ext>
                </a:extLst>
              </a:tr>
              <a:tr h="1065008">
                <a:tc>
                  <a:txBody>
                    <a:bodyPr/>
                    <a:lstStyle/>
                    <a:p>
                      <a:r>
                        <a:rPr lang="ru-RU" dirty="0"/>
                        <a:t>Усиливается при недостатке информации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Не связана с реальной угрозой или чрезмерна по отношению к объективной значимости ситуации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9329709"/>
                  </a:ext>
                </a:extLst>
              </a:tr>
              <a:tr h="819237">
                <a:tc>
                  <a:txBody>
                    <a:bodyPr/>
                    <a:lstStyle/>
                    <a:p>
                      <a:r>
                        <a:rPr lang="ru-RU" dirty="0"/>
                        <a:t>Усиливается при нехватке времени, ускоряет</a:t>
                      </a:r>
                    </a:p>
                    <a:p>
                      <a:r>
                        <a:rPr lang="ru-RU" dirty="0"/>
                        <a:t>принятие решения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Блокирует принятие конструктивного решения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3329812"/>
                  </a:ext>
                </a:extLst>
              </a:tr>
              <a:tr h="1378107">
                <a:tc>
                  <a:txBody>
                    <a:bodyPr/>
                    <a:lstStyle/>
                    <a:p>
                      <a:r>
                        <a:rPr lang="ru-RU" dirty="0"/>
                        <a:t>Может контролироваться и произвольно</a:t>
                      </a:r>
                    </a:p>
                    <a:p>
                      <a:r>
                        <a:rPr lang="ru-RU" dirty="0"/>
                        <a:t>подавляться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Не поддается субъективному контролю</a:t>
                      </a:r>
                    </a:p>
                    <a:p>
                      <a:r>
                        <a:rPr lang="ru-RU" dirty="0"/>
                        <a:t>Доминирует в сознании</a:t>
                      </a:r>
                    </a:p>
                    <a:p>
                      <a:r>
                        <a:rPr lang="ru-RU" dirty="0"/>
                        <a:t>Имеет конкретные проявления в виде очерченных клинических синдромов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341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30918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85728"/>
            <a:ext cx="8929718" cy="6429420"/>
          </a:xfrm>
        </p:spPr>
        <p:txBody>
          <a:bodyPr>
            <a:normAutofit fontScale="70000" lnSpcReduction="20000"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sz="4600" b="1" dirty="0">
                <a:solidFill>
                  <a:srgbClr val="C00000"/>
                </a:solidFill>
              </a:rPr>
              <a:t>СИНДРОМ НЕВРОТИЧЕСКОЙ ТРЕВОГИ </a:t>
            </a:r>
            <a:r>
              <a:rPr lang="ru-RU" sz="3400" dirty="0"/>
              <a:t>("стержень невроза"), может быть самостоятельным расстройством или фоном для других невротических синдромов: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ru-RU" sz="3400" b="1" dirty="0" err="1"/>
              <a:t>Сомато</a:t>
            </a:r>
            <a:r>
              <a:rPr lang="ru-RU" sz="3400" b="1" dirty="0"/>
              <a:t>-вегетативные симптомы:</a:t>
            </a:r>
            <a:r>
              <a:rPr lang="ru-RU" sz="3400" dirty="0"/>
              <a:t> </a:t>
            </a:r>
            <a:r>
              <a:rPr lang="ru-RU" sz="3400" dirty="0" err="1"/>
              <a:t>тахи</a:t>
            </a:r>
            <a:r>
              <a:rPr lang="ru-RU" sz="3400" dirty="0"/>
              <a:t>-, брадикардия, потливость, тремор, сухость во рту, ощущение затруднения дыхания, чувство удушья, боли или дискомфорт в груди, тошнота или  абдоминальный дистресс (например жжение в желудке).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ru-RU" sz="3400" b="1" dirty="0"/>
              <a:t>Симптомы, относящиеся к психическому состоянию:</a:t>
            </a:r>
            <a:r>
              <a:rPr lang="ru-RU" sz="3400" dirty="0"/>
              <a:t> чувство головокружения, неустойчивости, </a:t>
            </a:r>
            <a:r>
              <a:rPr lang="ru-RU" sz="3400" dirty="0" err="1"/>
              <a:t>обморочности</a:t>
            </a:r>
            <a:r>
              <a:rPr lang="ru-RU" sz="3400" dirty="0"/>
              <a:t>, </a:t>
            </a:r>
            <a:r>
              <a:rPr lang="ru-RU" sz="3400" dirty="0" err="1"/>
              <a:t>дереализация</a:t>
            </a:r>
            <a:r>
              <a:rPr lang="ru-RU" sz="3400" dirty="0"/>
              <a:t> или </a:t>
            </a:r>
            <a:r>
              <a:rPr lang="ru-RU" sz="3400" dirty="0" err="1"/>
              <a:t>депресонализация</a:t>
            </a:r>
            <a:r>
              <a:rPr lang="ru-RU" sz="3400" dirty="0"/>
              <a:t>, страх потери контроля, сумасшествия или смерти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ru-RU" sz="3400" b="1" dirty="0"/>
              <a:t>Общие симптомы:</a:t>
            </a:r>
            <a:r>
              <a:rPr lang="ru-RU" sz="3400" dirty="0"/>
              <a:t> приливы жара или чувство озноба, онемение или ощущение покалывания.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sz="3400" dirty="0"/>
              <a:t>	Характеризуется: повторяемостью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sz="3400" dirty="0"/>
              <a:t>	Частным проявлением является невротический вегетативный криз или паническая атака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604"/>
            <a:ext cx="8572560" cy="6143668"/>
          </a:xfrm>
        </p:spPr>
        <p:txBody>
          <a:bodyPr>
            <a:normAutofit fontScale="92500" lnSpcReduction="20000"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b="1" dirty="0">
                <a:solidFill>
                  <a:srgbClr val="C00000"/>
                </a:solidFill>
              </a:rPr>
              <a:t>Синдром невротической ипохондрии </a:t>
            </a:r>
            <a:r>
              <a:rPr lang="ru-RU" dirty="0"/>
              <a:t>-</a:t>
            </a:r>
            <a:r>
              <a:rPr lang="ru-RU" b="1" dirty="0"/>
              <a:t> </a:t>
            </a:r>
            <a:r>
              <a:rPr lang="ru-RU" dirty="0"/>
              <a:t>чрезмерная забота и беспокойство (а не убежденность, как при бредовой ипохондрии) о своем здоровье с переживанием неприятных ощущений в организме на фоне тревожной мнительности и эмоциональных нарушений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b="1" dirty="0">
                <a:solidFill>
                  <a:srgbClr val="C00000"/>
                </a:solidFill>
              </a:rPr>
              <a:t>Синдром невротической депрессии</a:t>
            </a:r>
            <a:r>
              <a:rPr lang="ru-RU" b="1" dirty="0"/>
              <a:t> </a:t>
            </a:r>
            <a:r>
              <a:rPr lang="ru-RU" dirty="0"/>
              <a:t>-</a:t>
            </a:r>
            <a:r>
              <a:rPr lang="ru-RU" b="1" dirty="0"/>
              <a:t> </a:t>
            </a:r>
            <a:r>
              <a:rPr lang="ru-RU" dirty="0"/>
              <a:t>сочетание астении и легкой </a:t>
            </a:r>
            <a:r>
              <a:rPr lang="ru-RU" dirty="0" err="1"/>
              <a:t>субдеперессии</a:t>
            </a:r>
            <a:r>
              <a:rPr lang="ru-RU" dirty="0"/>
              <a:t>, которая проявляется, в основном, при затрагивании в беседе психотравмирующей темы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b="1" dirty="0">
                <a:solidFill>
                  <a:srgbClr val="C00000"/>
                </a:solidFill>
              </a:rPr>
              <a:t>Невротическое нарушение сна </a:t>
            </a:r>
            <a:r>
              <a:rPr lang="ru-RU" dirty="0"/>
              <a:t>в виде нарушения засыпания, неглубокого ночного сна с частыми пробуждениями, отсутствия чувства отдыха после сна.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857256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НЕВРОТИЧЕСКИЕ РАССТРОЙСТВА (НЕВРОЗЫ)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285860"/>
            <a:ext cx="8786874" cy="5214974"/>
          </a:xfrm>
        </p:spPr>
        <p:txBody>
          <a:bodyPr>
            <a:noAutofit/>
          </a:bodyPr>
          <a:lstStyle/>
          <a:p>
            <a:pPr marL="0" indent="0" algn="just">
              <a:lnSpc>
                <a:spcPct val="8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800" b="1" dirty="0">
                <a:solidFill>
                  <a:srgbClr val="000000"/>
                </a:solidFill>
              </a:rPr>
              <a:t>F</a:t>
            </a:r>
            <a:r>
              <a:rPr lang="ru-RU" sz="2800" b="1" dirty="0">
                <a:solidFill>
                  <a:srgbClr val="000000"/>
                </a:solidFill>
              </a:rPr>
              <a:t>48</a:t>
            </a:r>
            <a:r>
              <a:rPr lang="en-US" sz="2800" b="1" dirty="0">
                <a:solidFill>
                  <a:srgbClr val="000000"/>
                </a:solidFill>
              </a:rPr>
              <a:t>.0</a:t>
            </a:r>
            <a:r>
              <a:rPr lang="ru-RU" sz="2800" b="1" dirty="0">
                <a:solidFill>
                  <a:srgbClr val="000000"/>
                </a:solidFill>
              </a:rPr>
              <a:t> Неврастения (астенический невроз)</a:t>
            </a:r>
          </a:p>
          <a:p>
            <a:pPr marL="0" indent="0" algn="just">
              <a:lnSpc>
                <a:spcPct val="8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800" b="1" dirty="0">
                <a:solidFill>
                  <a:srgbClr val="000000"/>
                </a:solidFill>
              </a:rPr>
              <a:t>F44.0</a:t>
            </a:r>
            <a:r>
              <a:rPr lang="ru-RU" sz="2800" b="1" dirty="0">
                <a:solidFill>
                  <a:srgbClr val="000000"/>
                </a:solidFill>
              </a:rPr>
              <a:t> Истерический невроз</a:t>
            </a:r>
          </a:p>
          <a:p>
            <a:pPr marL="0" indent="0" algn="just">
              <a:lnSpc>
                <a:spcPct val="8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800" b="1" dirty="0">
                <a:solidFill>
                  <a:prstClr val="black"/>
                </a:solidFill>
              </a:rPr>
              <a:t>F42</a:t>
            </a:r>
            <a:r>
              <a:rPr lang="ru-RU" sz="2800" b="1" dirty="0">
                <a:solidFill>
                  <a:prstClr val="black"/>
                </a:solidFill>
              </a:rPr>
              <a:t>. Обсессивно-</a:t>
            </a:r>
            <a:r>
              <a:rPr lang="ru-RU" sz="2800" b="1" dirty="0" err="1">
                <a:solidFill>
                  <a:prstClr val="black"/>
                </a:solidFill>
              </a:rPr>
              <a:t>компульсивное</a:t>
            </a:r>
            <a:r>
              <a:rPr lang="ru-RU" sz="2800" dirty="0">
                <a:solidFill>
                  <a:prstClr val="black"/>
                </a:solidFill>
              </a:rPr>
              <a:t> (</a:t>
            </a:r>
            <a:r>
              <a:rPr lang="ru-RU" sz="2800" b="1" dirty="0">
                <a:solidFill>
                  <a:srgbClr val="000000"/>
                </a:solidFill>
              </a:rPr>
              <a:t>невроз навязчивых состояний)</a:t>
            </a:r>
          </a:p>
          <a:p>
            <a:pPr marL="0" lvl="0" indent="0" algn="just">
              <a:lnSpc>
                <a:spcPct val="8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800" b="1" dirty="0">
                <a:solidFill>
                  <a:prstClr val="black"/>
                </a:solidFill>
              </a:rPr>
              <a:t>F40. </a:t>
            </a:r>
            <a:r>
              <a:rPr lang="ru-RU" sz="2800" b="1" dirty="0">
                <a:solidFill>
                  <a:prstClr val="black"/>
                </a:solidFill>
              </a:rPr>
              <a:t>Тревожно-</a:t>
            </a:r>
            <a:r>
              <a:rPr lang="ru-RU" sz="2800" b="1" dirty="0" err="1">
                <a:solidFill>
                  <a:prstClr val="black"/>
                </a:solidFill>
              </a:rPr>
              <a:t>фобическое</a:t>
            </a:r>
            <a:r>
              <a:rPr lang="ru-RU" sz="2800" dirty="0">
                <a:solidFill>
                  <a:prstClr val="black"/>
                </a:solidFill>
              </a:rPr>
              <a:t> расстройства (агорафобия, социальная фобия, специфические (изолированные) фобии)</a:t>
            </a:r>
          </a:p>
          <a:p>
            <a:pPr marL="0" lvl="0" indent="0" algn="just">
              <a:lnSpc>
                <a:spcPct val="8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800" b="1" dirty="0">
                <a:solidFill>
                  <a:prstClr val="black"/>
                </a:solidFill>
              </a:rPr>
              <a:t>F41. </a:t>
            </a:r>
            <a:r>
              <a:rPr lang="ru-RU" sz="2800" b="1" dirty="0">
                <a:solidFill>
                  <a:prstClr val="black"/>
                </a:solidFill>
              </a:rPr>
              <a:t>Тревожное</a:t>
            </a:r>
            <a:r>
              <a:rPr lang="ru-RU" sz="2800" dirty="0">
                <a:solidFill>
                  <a:prstClr val="black"/>
                </a:solidFill>
              </a:rPr>
              <a:t> (</a:t>
            </a:r>
            <a:r>
              <a:rPr lang="ru-RU" sz="2800" dirty="0" err="1">
                <a:solidFill>
                  <a:prstClr val="black"/>
                </a:solidFill>
              </a:rPr>
              <a:t>генерализованное</a:t>
            </a:r>
            <a:r>
              <a:rPr lang="ru-RU" sz="2800" dirty="0">
                <a:solidFill>
                  <a:prstClr val="black"/>
                </a:solidFill>
              </a:rPr>
              <a:t> тревожное расстройство, паническое расстройство, смешанное тревожное и депрессивное  расстройство)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ПСИХОТРАВМА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142984"/>
            <a:ext cx="8786874" cy="5500726"/>
          </a:xfrm>
        </p:spPr>
        <p:txBody>
          <a:bodyPr>
            <a:normAutofit fontScale="92500" lnSpcReduction="10000"/>
          </a:bodyPr>
          <a:lstStyle/>
          <a:p>
            <a:pPr marL="540000" indent="0" algn="just">
              <a:spcBef>
                <a:spcPts val="1800"/>
              </a:spcBef>
              <a:buNone/>
            </a:pPr>
            <a:r>
              <a:rPr lang="ru-RU" b="1" dirty="0">
                <a:solidFill>
                  <a:srgbClr val="C00000"/>
                </a:solidFill>
              </a:rPr>
              <a:t>Острая</a:t>
            </a:r>
            <a:r>
              <a:rPr lang="ru-RU" sz="2400" b="1" dirty="0"/>
              <a:t> </a:t>
            </a:r>
            <a:r>
              <a:rPr lang="ru-RU" sz="2400" dirty="0"/>
              <a:t>–</a:t>
            </a:r>
            <a:r>
              <a:rPr lang="ru-RU" sz="2400" b="1" dirty="0"/>
              <a:t> </a:t>
            </a:r>
            <a:r>
              <a:rPr lang="ru-RU" sz="2400" dirty="0"/>
              <a:t>интенсивная, выходящая за рамки повседневного опыта, возникает внезапно, длится в течение ограниченного времени, приводит к  возникновению расстройств,  связанных со стрессом:</a:t>
            </a:r>
            <a:r>
              <a:rPr lang="ru-RU" sz="2400" b="1" dirty="0"/>
              <a:t> </a:t>
            </a:r>
          </a:p>
          <a:p>
            <a:pPr marL="2520000" algn="just">
              <a:spcBef>
                <a:spcPts val="0"/>
              </a:spcBef>
              <a:buFont typeface="Calibri" pitchFamily="34" charset="0"/>
              <a:buChar char="∙"/>
            </a:pPr>
            <a:r>
              <a:rPr lang="ru-RU" sz="2400" b="1" dirty="0">
                <a:solidFill>
                  <a:srgbClr val="C00000"/>
                </a:solidFill>
              </a:rPr>
              <a:t>острые реакции на стресс</a:t>
            </a:r>
          </a:p>
          <a:p>
            <a:pPr marL="2520000" algn="just">
              <a:spcBef>
                <a:spcPts val="0"/>
              </a:spcBef>
              <a:buFont typeface="Calibri" pitchFamily="34" charset="0"/>
              <a:buChar char="∙"/>
            </a:pPr>
            <a:r>
              <a:rPr lang="ru-RU" sz="2400" b="1" dirty="0">
                <a:solidFill>
                  <a:srgbClr val="C00000"/>
                </a:solidFill>
              </a:rPr>
              <a:t>расстройства адаптации </a:t>
            </a:r>
          </a:p>
          <a:p>
            <a:pPr marL="2520000" algn="just">
              <a:spcBef>
                <a:spcPts val="0"/>
              </a:spcBef>
              <a:buFont typeface="Calibri" pitchFamily="34" charset="0"/>
              <a:buChar char="∙"/>
            </a:pPr>
            <a:r>
              <a:rPr lang="ru-RU" sz="2400" b="1" dirty="0">
                <a:solidFill>
                  <a:srgbClr val="C00000"/>
                </a:solidFill>
              </a:rPr>
              <a:t>реактивные психозы</a:t>
            </a:r>
            <a:endParaRPr lang="en-US" sz="2400" b="1" dirty="0">
              <a:solidFill>
                <a:srgbClr val="C00000"/>
              </a:solidFill>
            </a:endParaRPr>
          </a:p>
          <a:p>
            <a:pPr marL="25200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itchFamily="34" charset="0"/>
              <a:buChar char="∙"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ПТСР (</a:t>
            </a:r>
            <a:r>
              <a:rPr kumimoji="0" lang="ru-RU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постравматическое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стрессовое расстройство)</a:t>
            </a:r>
          </a:p>
          <a:p>
            <a:pPr algn="just">
              <a:spcBef>
                <a:spcPts val="1800"/>
              </a:spcBef>
              <a:buNone/>
            </a:pPr>
            <a:r>
              <a:rPr lang="ru-RU" sz="2400" b="1" dirty="0">
                <a:solidFill>
                  <a:srgbClr val="C00000"/>
                </a:solidFill>
              </a:rPr>
              <a:t>	</a:t>
            </a:r>
            <a:r>
              <a:rPr lang="ru-RU" b="1" dirty="0">
                <a:solidFill>
                  <a:srgbClr val="C00000"/>
                </a:solidFill>
              </a:rPr>
              <a:t>Хроническая</a:t>
            </a:r>
            <a:r>
              <a:rPr lang="ru-RU" sz="2400" b="1" dirty="0"/>
              <a:t> - </a:t>
            </a:r>
            <a:r>
              <a:rPr lang="ru-RU" sz="2400" dirty="0"/>
              <a:t>меньшей интенсивности, действует длительно, приводит к возникновению:</a:t>
            </a:r>
          </a:p>
          <a:p>
            <a:pPr marL="2520000" algn="just">
              <a:spcBef>
                <a:spcPts val="0"/>
              </a:spcBef>
              <a:buFont typeface="Calibri" pitchFamily="34" charset="0"/>
              <a:buChar char="∙"/>
            </a:pPr>
            <a:r>
              <a:rPr lang="ru-RU" sz="2400" b="1" dirty="0" err="1">
                <a:solidFill>
                  <a:srgbClr val="C00000"/>
                </a:solidFill>
              </a:rPr>
              <a:t>кПТСР</a:t>
            </a:r>
            <a:r>
              <a:rPr lang="ru-RU" sz="2400" b="1" dirty="0">
                <a:solidFill>
                  <a:srgbClr val="C00000"/>
                </a:solidFill>
              </a:rPr>
              <a:t> (комплексное </a:t>
            </a:r>
            <a:r>
              <a:rPr lang="ru-RU" sz="2400" b="1" dirty="0" err="1">
                <a:solidFill>
                  <a:srgbClr val="C00000"/>
                </a:solidFill>
              </a:rPr>
              <a:t>постравматическое</a:t>
            </a:r>
            <a:r>
              <a:rPr lang="ru-RU" sz="2400" b="1" dirty="0">
                <a:solidFill>
                  <a:srgbClr val="C00000"/>
                </a:solidFill>
              </a:rPr>
              <a:t> стрессовое расстройство)</a:t>
            </a:r>
          </a:p>
          <a:p>
            <a:pPr marL="2520000" algn="just">
              <a:spcBef>
                <a:spcPts val="0"/>
              </a:spcBef>
              <a:buFont typeface="Calibri" pitchFamily="34" charset="0"/>
              <a:buChar char="∙"/>
            </a:pPr>
            <a:r>
              <a:rPr lang="ru-RU" sz="2400" b="1" dirty="0">
                <a:solidFill>
                  <a:srgbClr val="C00000"/>
                </a:solidFill>
              </a:rPr>
              <a:t>неврозов </a:t>
            </a:r>
          </a:p>
          <a:p>
            <a:pPr marL="2520000" algn="just">
              <a:spcBef>
                <a:spcPts val="0"/>
              </a:spcBef>
              <a:buFont typeface="Calibri" pitchFamily="34" charset="0"/>
              <a:buChar char="∙"/>
            </a:pPr>
            <a:r>
              <a:rPr lang="ru-RU" sz="2400" b="1" dirty="0" err="1">
                <a:solidFill>
                  <a:srgbClr val="C00000"/>
                </a:solidFill>
              </a:rPr>
              <a:t>соматоформных</a:t>
            </a:r>
            <a:r>
              <a:rPr lang="ru-RU" sz="2400" b="1" dirty="0">
                <a:solidFill>
                  <a:srgbClr val="C00000"/>
                </a:solidFill>
              </a:rPr>
              <a:t>  расстройств</a:t>
            </a:r>
            <a:endParaRPr lang="ru-RU" sz="28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85818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НЕВРАСТЕНИЯ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000108"/>
            <a:ext cx="8786874" cy="5643602"/>
          </a:xfrm>
        </p:spPr>
        <p:txBody>
          <a:bodyPr>
            <a:no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2400" dirty="0"/>
              <a:t>По генезу выделяют 3 группы: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2400" b="1" dirty="0"/>
              <a:t>Реактивную неврастению - </a:t>
            </a:r>
            <a:r>
              <a:rPr lang="ru-RU" sz="2400" dirty="0"/>
              <a:t>обязанную своим возникновением массивной (или серийной) </a:t>
            </a:r>
            <a:r>
              <a:rPr lang="ru-RU" sz="2400" dirty="0" err="1"/>
              <a:t>психотравматизации</a:t>
            </a:r>
            <a:endParaRPr lang="ru-RU" sz="2400" dirty="0"/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2400" b="1" dirty="0"/>
              <a:t>Невроз истощения, переутомления -</a:t>
            </a:r>
            <a:r>
              <a:rPr lang="ru-RU" sz="2400" dirty="0"/>
              <a:t> следствие непосильного труда и (или) пролонгированного переутомления, при стойком трудовом перенапряжении (в первую очередь психическом, интеллектуальном, эмоциональном)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2400" b="1" dirty="0"/>
              <a:t>Информационный невроз - </a:t>
            </a:r>
            <a:r>
              <a:rPr lang="ru-RU" sz="2400" dirty="0"/>
              <a:t>развивается в случае попытки усвоения большого объема </a:t>
            </a:r>
            <a:r>
              <a:rPr lang="ru-RU" sz="2400" dirty="0" err="1"/>
              <a:t>высокозначимой</a:t>
            </a:r>
            <a:r>
              <a:rPr lang="ru-RU" sz="2400" dirty="0"/>
              <a:t> информации на фоне дефицита времени при высоком уровне мотивации (значимости успеха) поведения 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2400" dirty="0"/>
              <a:t>	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НЕВРАСТЕНИЯ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/>
              <a:t>	Доминирующим невротическим синдромом при неврастении является </a:t>
            </a:r>
            <a:r>
              <a:rPr lang="ru-RU" b="1" dirty="0"/>
              <a:t>астенический</a:t>
            </a:r>
            <a:r>
              <a:rPr lang="ru-RU" dirty="0"/>
              <a:t>, к которому при длительном течении могут присоединятся: синдромы невротической депрессии и ипохондрии, а так же невротическое нарушение сна.</a:t>
            </a:r>
          </a:p>
          <a:p>
            <a:pPr algn="just">
              <a:buNone/>
            </a:pPr>
            <a:endParaRPr lang="ru-RU" dirty="0"/>
          </a:p>
          <a:p>
            <a:pPr algn="ctr">
              <a:buNone/>
            </a:pPr>
            <a:r>
              <a:rPr lang="ru-RU" dirty="0"/>
              <a:t>Разделяют два типа неврастении:</a:t>
            </a:r>
          </a:p>
          <a:p>
            <a:pPr algn="just"/>
            <a:r>
              <a:rPr lang="ru-RU" b="1" dirty="0"/>
              <a:t>Первый</a:t>
            </a:r>
            <a:r>
              <a:rPr lang="ru-RU" dirty="0"/>
              <a:t> тип — повышенная утомляемость после умственной работы, снижение профессиональной продуктивности или же эффективности в повседневных делах.</a:t>
            </a:r>
          </a:p>
          <a:p>
            <a:pPr algn="just"/>
            <a:r>
              <a:rPr lang="ru-RU" b="1" dirty="0"/>
              <a:t>Второй</a:t>
            </a:r>
            <a:r>
              <a:rPr lang="ru-RU" dirty="0"/>
              <a:t> тип - физическая слабость и истощаемость после минимальных усилий, чувство боли в мышцах и невозможность расслабиться.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9001156" cy="642942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  <a:spcBef>
                <a:spcPts val="600"/>
              </a:spcBef>
              <a:buNone/>
            </a:pPr>
            <a:r>
              <a:rPr lang="ru-RU" sz="2400" b="1" dirty="0">
                <a:solidFill>
                  <a:srgbClr val="C00000"/>
                </a:solidFill>
              </a:rPr>
              <a:t>Клиника неврастении включает следующие группы симптомов: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</a:pPr>
            <a:r>
              <a:rPr lang="ru-RU" sz="2400" b="1" dirty="0">
                <a:solidFill>
                  <a:srgbClr val="C00000"/>
                </a:solidFill>
              </a:rPr>
              <a:t>Изменения чувствительности: </a:t>
            </a:r>
            <a:r>
              <a:rPr lang="ru-RU" sz="2400" dirty="0"/>
              <a:t>гиперестезия (</a:t>
            </a:r>
            <a:r>
              <a:rPr lang="ru-RU" sz="2400" dirty="0" err="1"/>
              <a:t>гиперосмия</a:t>
            </a:r>
            <a:r>
              <a:rPr lang="ru-RU" sz="2400" dirty="0"/>
              <a:t>,  фосфены, астенопия), </a:t>
            </a:r>
            <a:r>
              <a:rPr lang="ru-RU" sz="2400" dirty="0" err="1"/>
              <a:t>гиперакузия</a:t>
            </a:r>
            <a:r>
              <a:rPr lang="ru-RU" sz="2400" dirty="0"/>
              <a:t> (</a:t>
            </a:r>
            <a:r>
              <a:rPr lang="ru-RU" sz="2400" dirty="0" err="1"/>
              <a:t>акоазмы</a:t>
            </a:r>
            <a:r>
              <a:rPr lang="ru-RU" sz="2400" dirty="0"/>
              <a:t>, шум в голове), </a:t>
            </a:r>
            <a:r>
              <a:rPr lang="ru-RU" sz="2400" dirty="0" err="1"/>
              <a:t>гипостезии</a:t>
            </a:r>
            <a:r>
              <a:rPr lang="ru-RU" sz="2400" dirty="0"/>
              <a:t>, анестезии, </a:t>
            </a:r>
            <a:r>
              <a:rPr lang="ru-RU" sz="2400" dirty="0" err="1"/>
              <a:t>гипералгезия</a:t>
            </a:r>
            <a:r>
              <a:rPr lang="ru-RU" sz="2400" dirty="0"/>
              <a:t> (цефалгии и миалгии)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</a:pPr>
            <a:r>
              <a:rPr lang="ru-RU" sz="2400" b="1" dirty="0"/>
              <a:t> </a:t>
            </a:r>
            <a:r>
              <a:rPr lang="ru-RU" sz="2400" b="1" dirty="0" err="1">
                <a:solidFill>
                  <a:srgbClr val="C00000"/>
                </a:solidFill>
              </a:rPr>
              <a:t>Сомато-вегетативные</a:t>
            </a:r>
            <a:r>
              <a:rPr lang="ru-RU" sz="2400" b="1" dirty="0">
                <a:solidFill>
                  <a:srgbClr val="C00000"/>
                </a:solidFill>
              </a:rPr>
              <a:t> нарушения: </a:t>
            </a:r>
            <a:r>
              <a:rPr lang="ru-RU" sz="2400" dirty="0"/>
              <a:t>сосудистая лабильность, диспепсия, </a:t>
            </a:r>
            <a:r>
              <a:rPr lang="ru-RU" sz="2400" dirty="0" err="1"/>
              <a:t>гипергидроз</a:t>
            </a:r>
            <a:r>
              <a:rPr lang="ru-RU" sz="2400" dirty="0"/>
              <a:t>, вегетативный криз 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</a:pPr>
            <a:r>
              <a:rPr lang="ru-RU" sz="2400" b="1" dirty="0">
                <a:solidFill>
                  <a:srgbClr val="C00000"/>
                </a:solidFill>
              </a:rPr>
              <a:t>Сексуальные расстройства: </a:t>
            </a:r>
          </a:p>
          <a:p>
            <a:pPr marL="900000" algn="just">
              <a:lnSpc>
                <a:spcPct val="80000"/>
              </a:lnSpc>
              <a:spcBef>
                <a:spcPts val="600"/>
              </a:spcBef>
              <a:buFont typeface="Calibri" pitchFamily="34" charset="0"/>
              <a:buChar char="–"/>
            </a:pPr>
            <a:r>
              <a:rPr lang="ru-RU" sz="2400" i="1" dirty="0"/>
              <a:t>у мужчин преждевременная эякуляция, ослабление эрекции, снижение полового влечения</a:t>
            </a:r>
          </a:p>
          <a:p>
            <a:pPr marL="900000" algn="just">
              <a:lnSpc>
                <a:spcPct val="80000"/>
              </a:lnSpc>
              <a:spcBef>
                <a:spcPts val="600"/>
              </a:spcBef>
              <a:buFont typeface="Calibri" pitchFamily="34" charset="0"/>
              <a:buChar char="–"/>
            </a:pPr>
            <a:r>
              <a:rPr lang="ru-RU" sz="2400" i="1" dirty="0"/>
              <a:t>у женщин  снижение полового влечения, неполное ощущение оргазма, </a:t>
            </a:r>
            <a:r>
              <a:rPr lang="ru-RU" sz="2400" i="1" dirty="0" err="1"/>
              <a:t>аноргазмия</a:t>
            </a:r>
            <a:r>
              <a:rPr lang="ru-RU" sz="2400" i="1" dirty="0"/>
              <a:t> 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</a:pPr>
            <a:r>
              <a:rPr lang="ru-RU" sz="2400" b="1" dirty="0">
                <a:solidFill>
                  <a:srgbClr val="C00000"/>
                </a:solidFill>
              </a:rPr>
              <a:t>Нарушения  высших психических функций: </a:t>
            </a:r>
            <a:r>
              <a:rPr lang="ru-RU" sz="2400" dirty="0"/>
              <a:t>субъективное чувство постоянной усталости и утомления; повышенная истощаемость психических процессов; чувство утраты трудоспособности, интеллектуальных возможностей, способности запоминания (из-за рассеянного внимания); падение продуктивности в делах; повышенная раздражительность по любому поводу; общее снижение тонуса; угнетенность, пессимистическая оценка состояния своего здоровья и(или) обстоятельств жизни.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001156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ИСТЕРИЧЕСКИЙ НЕВРОЗ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en-US" sz="2700" b="1" dirty="0">
                <a:solidFill>
                  <a:srgbClr val="C00000"/>
                </a:solidFill>
              </a:rPr>
              <a:t>F44</a:t>
            </a:r>
            <a:r>
              <a:rPr lang="ru-RU" sz="2700" b="1" dirty="0">
                <a:solidFill>
                  <a:srgbClr val="C00000"/>
                </a:solidFill>
              </a:rPr>
              <a:t>.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sz="2700" b="1" dirty="0" err="1">
                <a:solidFill>
                  <a:srgbClr val="C00000"/>
                </a:solidFill>
              </a:rPr>
              <a:t>диссоциативное</a:t>
            </a:r>
            <a:r>
              <a:rPr lang="ru-RU" sz="2700" b="1" dirty="0">
                <a:solidFill>
                  <a:srgbClr val="C00000"/>
                </a:solidFill>
              </a:rPr>
              <a:t> (конверсионное) расстройство по МКБ-10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5043510"/>
          </a:xfrm>
        </p:spPr>
        <p:txBody>
          <a:bodyPr>
            <a:normAutofit fontScale="70000" lnSpcReduction="20000"/>
          </a:bodyPr>
          <a:lstStyle/>
          <a:p>
            <a:pPr algn="just">
              <a:spcBef>
                <a:spcPts val="600"/>
              </a:spcBef>
              <a:buNone/>
            </a:pPr>
            <a:r>
              <a:rPr lang="ru-RU" dirty="0"/>
              <a:t>	</a:t>
            </a:r>
            <a:r>
              <a:rPr lang="ru-RU" sz="3400" dirty="0"/>
              <a:t>Из-за постоянного </a:t>
            </a:r>
            <a:r>
              <a:rPr lang="ru-RU" sz="3400" dirty="0" err="1"/>
              <a:t>патоморфоза</a:t>
            </a:r>
            <a:r>
              <a:rPr lang="ru-RU" sz="3400" dirty="0"/>
              <a:t> именуют  </a:t>
            </a:r>
            <a:r>
              <a:rPr lang="ru-RU" sz="3400" b="1" dirty="0"/>
              <a:t>«</a:t>
            </a:r>
            <a:r>
              <a:rPr lang="ru-RU" sz="3400" b="1" i="1" dirty="0"/>
              <a:t>хамелеоном, меняющим цвета» </a:t>
            </a:r>
            <a:r>
              <a:rPr lang="ru-RU" sz="3400" i="1" dirty="0"/>
              <a:t>и </a:t>
            </a:r>
            <a:r>
              <a:rPr lang="ru-RU" sz="3400" b="1" i="1" dirty="0"/>
              <a:t>«великой  симулянткой».</a:t>
            </a:r>
          </a:p>
          <a:p>
            <a:pPr algn="just">
              <a:spcBef>
                <a:spcPts val="600"/>
              </a:spcBef>
              <a:buNone/>
            </a:pPr>
            <a:r>
              <a:rPr lang="ru-RU" sz="3400" dirty="0"/>
              <a:t>	Специфические истерические механизмы </a:t>
            </a:r>
            <a:r>
              <a:rPr lang="ru-RU" sz="3400" dirty="0" err="1"/>
              <a:t>внутриличностного</a:t>
            </a:r>
            <a:r>
              <a:rPr lang="ru-RU" sz="3400" dirty="0"/>
              <a:t> реагирования, такие как «</a:t>
            </a:r>
            <a:r>
              <a:rPr lang="ru-RU" sz="3400" b="1" i="1" dirty="0"/>
              <a:t>вытеснение», «бегство в болезнь», </a:t>
            </a:r>
            <a:r>
              <a:rPr lang="ru-RU" sz="3400" i="1" dirty="0"/>
              <a:t>«</a:t>
            </a:r>
            <a:r>
              <a:rPr lang="ru-RU" sz="3400" b="1" i="1" dirty="0"/>
              <a:t>регрессия», «фантазирование», «конверсия», «диссоциация», </a:t>
            </a:r>
            <a:r>
              <a:rPr lang="ru-RU" sz="3400" dirty="0"/>
              <a:t>как бы «помогающих» найти «выход» из затруднительного положения отражаются в клинических проявлениях в виде:</a:t>
            </a:r>
          </a:p>
          <a:p>
            <a:pPr algn="just">
              <a:spcBef>
                <a:spcPts val="600"/>
              </a:spcBef>
            </a:pPr>
            <a:r>
              <a:rPr lang="ru-RU" sz="3400" dirty="0"/>
              <a:t>стремления привлечь к себе внимание; </a:t>
            </a:r>
          </a:p>
          <a:p>
            <a:pPr algn="just">
              <a:spcBef>
                <a:spcPts val="600"/>
              </a:spcBef>
            </a:pPr>
            <a:r>
              <a:rPr lang="ru-RU" sz="3400" dirty="0"/>
              <a:t>состояния «</a:t>
            </a:r>
            <a:r>
              <a:rPr lang="ru-RU" sz="3400" i="1" dirty="0"/>
              <a:t>условной приятности, желательности, выгодности» симптома ;</a:t>
            </a:r>
          </a:p>
          <a:p>
            <a:pPr algn="just">
              <a:spcBef>
                <a:spcPts val="600"/>
              </a:spcBef>
            </a:pPr>
            <a:r>
              <a:rPr lang="ru-RU" sz="3400" dirty="0"/>
              <a:t>внушаемости и </a:t>
            </a:r>
            <a:r>
              <a:rPr lang="ru-RU" sz="3400" dirty="0" err="1"/>
              <a:t>самовнушаемости</a:t>
            </a:r>
            <a:r>
              <a:rPr lang="ru-RU" sz="3400" dirty="0"/>
              <a:t>; </a:t>
            </a:r>
          </a:p>
          <a:p>
            <a:pPr algn="just">
              <a:spcBef>
                <a:spcPts val="600"/>
              </a:spcBef>
            </a:pPr>
            <a:r>
              <a:rPr lang="ru-RU" sz="3400" dirty="0"/>
              <a:t>яркости эмоциональных проявлений; </a:t>
            </a:r>
          </a:p>
          <a:p>
            <a:pPr algn="just">
              <a:spcBef>
                <a:spcPts val="600"/>
              </a:spcBef>
            </a:pPr>
            <a:r>
              <a:rPr lang="ru-RU" sz="3400" dirty="0" err="1"/>
              <a:t>демонстративности</a:t>
            </a:r>
            <a:r>
              <a:rPr lang="ru-RU" sz="3400" dirty="0"/>
              <a:t> и театральности предъявляемых жалоб.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Клиническая картина истерического невроза: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sz="2800" dirty="0"/>
              <a:t>Эмоциональные расстройства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800" dirty="0"/>
              <a:t>Расстройства двигательной сферы (моторики)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800" dirty="0"/>
              <a:t>Расстройства чувствительности (расстройства сенсорной сферы)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800" dirty="0"/>
              <a:t>Расстройства вегетативной сферы (гладкой мускулатуры внутренних органов,  сфинктеров)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Эмоциональные  расстройства: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>
            <a:normAutofit/>
          </a:bodyPr>
          <a:lstStyle/>
          <a:p>
            <a:pPr marL="720000">
              <a:spcBef>
                <a:spcPts val="1200"/>
              </a:spcBef>
              <a:spcAft>
                <a:spcPts val="1200"/>
              </a:spcAft>
            </a:pPr>
            <a:r>
              <a:rPr lang="ru-RU" dirty="0"/>
              <a:t>Эмоциональная неустойчивость</a:t>
            </a:r>
          </a:p>
          <a:p>
            <a:pPr marL="720000">
              <a:spcBef>
                <a:spcPts val="1200"/>
              </a:spcBef>
              <a:spcAft>
                <a:spcPts val="1200"/>
              </a:spcAft>
            </a:pPr>
            <a:r>
              <a:rPr lang="ru-RU" dirty="0"/>
              <a:t>Тревога, страхи</a:t>
            </a:r>
          </a:p>
          <a:p>
            <a:pPr marL="720000">
              <a:spcBef>
                <a:spcPts val="1200"/>
              </a:spcBef>
              <a:spcAft>
                <a:spcPts val="1200"/>
              </a:spcAft>
            </a:pPr>
            <a:r>
              <a:rPr lang="ru-RU" dirty="0"/>
              <a:t>Гипотимия</a:t>
            </a:r>
          </a:p>
          <a:p>
            <a:pPr marL="720000">
              <a:spcBef>
                <a:spcPts val="1200"/>
              </a:spcBef>
              <a:spcAft>
                <a:spcPts val="1200"/>
              </a:spcAft>
            </a:pPr>
            <a:r>
              <a:rPr lang="ru-RU" dirty="0"/>
              <a:t>Ипохондрия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Двигательные расстройства: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8572560" cy="5286412"/>
          </a:xfrm>
        </p:spPr>
        <p:txBody>
          <a:bodyPr>
            <a:normAutofit fontScale="77500" lnSpcReduction="20000"/>
          </a:bodyPr>
          <a:lstStyle/>
          <a:p>
            <a:pPr algn="just">
              <a:spcAft>
                <a:spcPts val="600"/>
              </a:spcAft>
            </a:pPr>
            <a:r>
              <a:rPr lang="ru-RU" dirty="0"/>
              <a:t>Судорожные  истерические  припадки</a:t>
            </a:r>
          </a:p>
          <a:p>
            <a:pPr algn="just">
              <a:spcAft>
                <a:spcPts val="600"/>
              </a:spcAft>
            </a:pPr>
            <a:r>
              <a:rPr lang="ru-RU" dirty="0"/>
              <a:t>Параличи,  парезы (</a:t>
            </a:r>
            <a:r>
              <a:rPr lang="ru-RU" dirty="0" err="1"/>
              <a:t>геми</a:t>
            </a:r>
            <a:r>
              <a:rPr lang="ru-RU" dirty="0"/>
              <a:t>-, пара-, </a:t>
            </a:r>
            <a:r>
              <a:rPr lang="ru-RU" dirty="0" err="1"/>
              <a:t>тетраплегии</a:t>
            </a:r>
            <a:r>
              <a:rPr lang="ru-RU" dirty="0"/>
              <a:t> , паралич лицевого нерва и др.)</a:t>
            </a:r>
          </a:p>
          <a:p>
            <a:pPr algn="just">
              <a:spcAft>
                <a:spcPts val="600"/>
              </a:spcAft>
            </a:pPr>
            <a:r>
              <a:rPr lang="ru-RU" dirty="0"/>
              <a:t>Астазия-абазия</a:t>
            </a:r>
          </a:p>
          <a:p>
            <a:pPr algn="just">
              <a:spcAft>
                <a:spcPts val="600"/>
              </a:spcAft>
            </a:pPr>
            <a:r>
              <a:rPr lang="ru-RU" dirty="0"/>
              <a:t>Гиперкинезы</a:t>
            </a:r>
          </a:p>
          <a:p>
            <a:pPr algn="just">
              <a:spcAft>
                <a:spcPts val="600"/>
              </a:spcAft>
            </a:pPr>
            <a:r>
              <a:rPr lang="ru-RU" dirty="0"/>
              <a:t>Контрактуры   (системные, локализованные и </a:t>
            </a:r>
            <a:r>
              <a:rPr lang="ru-RU" dirty="0" err="1"/>
              <a:t>генерализованные</a:t>
            </a:r>
            <a:r>
              <a:rPr lang="ru-RU" dirty="0"/>
              <a:t>, торакальные с нарушением дыхания, диафрагмальные с иллюзией беременности и пр.);</a:t>
            </a:r>
          </a:p>
          <a:p>
            <a:pPr algn="just">
              <a:spcAft>
                <a:spcPts val="600"/>
              </a:spcAft>
            </a:pPr>
            <a:r>
              <a:rPr lang="ru-RU" dirty="0"/>
              <a:t>Спазмы ( одно- или двусторонние блефароспазм, афония, заикание, </a:t>
            </a:r>
            <a:r>
              <a:rPr lang="ru-RU" dirty="0" err="1"/>
              <a:t>мутизм</a:t>
            </a:r>
            <a:r>
              <a:rPr lang="ru-RU" dirty="0"/>
              <a:t> и пр.)</a:t>
            </a:r>
          </a:p>
          <a:p>
            <a:pPr algn="just">
              <a:spcAft>
                <a:spcPts val="600"/>
              </a:spcAft>
            </a:pPr>
            <a:r>
              <a:rPr lang="ru-RU" dirty="0"/>
              <a:t>Атаксии, апраксии, акинезии, дизартрии</a:t>
            </a:r>
          </a:p>
          <a:p>
            <a:pPr algn="just">
              <a:spcAft>
                <a:spcPts val="600"/>
              </a:spcAft>
            </a:pPr>
            <a:r>
              <a:rPr lang="ru-RU" dirty="0"/>
              <a:t>Неконтролируемый прикус</a:t>
            </a:r>
          </a:p>
          <a:p>
            <a:pPr algn="just">
              <a:spcAft>
                <a:spcPts val="600"/>
              </a:spcAft>
            </a:pPr>
            <a:endParaRPr lang="ru-RU" dirty="0"/>
          </a:p>
          <a:p>
            <a:pPr algn="just">
              <a:spcAft>
                <a:spcPts val="600"/>
              </a:spcAft>
            </a:pP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85818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Сенсорные расстройства: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214422"/>
            <a:ext cx="8786874" cy="5429288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C00000"/>
                </a:solidFill>
              </a:rPr>
              <a:t>Расстройства чувствительности:</a:t>
            </a:r>
          </a:p>
          <a:p>
            <a:pPr algn="just">
              <a:spcBef>
                <a:spcPts val="0"/>
              </a:spcBef>
            </a:pPr>
            <a:r>
              <a:rPr lang="ru-RU" sz="2400" dirty="0"/>
              <a:t>Анестезии по типу носок, чулок, перчаток, рукава, полуботинок и пр.; </a:t>
            </a:r>
          </a:p>
          <a:p>
            <a:pPr algn="just">
              <a:spcBef>
                <a:spcPts val="0"/>
              </a:spcBef>
            </a:pPr>
            <a:r>
              <a:rPr lang="ru-RU" sz="2400" dirty="0" err="1"/>
              <a:t>Гипер</a:t>
            </a:r>
            <a:r>
              <a:rPr lang="ru-RU" sz="2400" dirty="0"/>
              <a:t>- или парестезии</a:t>
            </a:r>
          </a:p>
          <a:p>
            <a:pPr algn="just">
              <a:spcBef>
                <a:spcPts val="0"/>
              </a:spcBef>
            </a:pPr>
            <a:r>
              <a:rPr lang="ru-RU" sz="2400" dirty="0"/>
              <a:t>Гипестезии</a:t>
            </a:r>
          </a:p>
          <a:p>
            <a:pPr algn="just">
              <a:spcBef>
                <a:spcPts val="0"/>
              </a:spcBef>
            </a:pPr>
            <a:r>
              <a:rPr lang="ru-RU" sz="2400" dirty="0" err="1"/>
              <a:t>Сенестопатии</a:t>
            </a:r>
            <a:endParaRPr lang="ru-RU" sz="2400" b="1" dirty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sz="2400" b="1" dirty="0"/>
              <a:t>Зрительный анализатор </a:t>
            </a:r>
            <a:r>
              <a:rPr lang="ru-RU" sz="2400" dirty="0"/>
              <a:t>(концентрические, циркулярные, </a:t>
            </a:r>
            <a:r>
              <a:rPr lang="ru-RU" sz="2400" dirty="0" err="1"/>
              <a:t>тубулярные</a:t>
            </a:r>
            <a:r>
              <a:rPr lang="ru-RU" sz="2400" dirty="0"/>
              <a:t> сужения полей зрения, </a:t>
            </a:r>
            <a:r>
              <a:rPr lang="ru-RU" sz="2400" dirty="0" err="1"/>
              <a:t>амблиопия</a:t>
            </a:r>
            <a:r>
              <a:rPr lang="ru-RU" sz="2400" dirty="0"/>
              <a:t>, астенопия, скотомы, слепота и пр.); </a:t>
            </a:r>
          </a:p>
          <a:p>
            <a:pPr algn="just">
              <a:spcBef>
                <a:spcPts val="0"/>
              </a:spcBef>
            </a:pPr>
            <a:r>
              <a:rPr lang="ru-RU" sz="2400" b="1" dirty="0"/>
              <a:t>Слуховой</a:t>
            </a:r>
            <a:r>
              <a:rPr lang="ru-RU" sz="2400" dirty="0"/>
              <a:t> </a:t>
            </a:r>
            <a:r>
              <a:rPr lang="ru-RU" sz="2400" b="1" dirty="0"/>
              <a:t>анализатор</a:t>
            </a:r>
            <a:r>
              <a:rPr lang="ru-RU" sz="2400" dirty="0"/>
              <a:t> (глухота с сопутствующей немотой или </a:t>
            </a:r>
            <a:r>
              <a:rPr lang="ru-RU" sz="2400" dirty="0" err="1"/>
              <a:t>сурдомутизм</a:t>
            </a:r>
            <a:r>
              <a:rPr lang="ru-RU" sz="2400" dirty="0"/>
              <a:t>); </a:t>
            </a:r>
          </a:p>
          <a:p>
            <a:pPr algn="just">
              <a:spcBef>
                <a:spcPts val="0"/>
              </a:spcBef>
            </a:pPr>
            <a:r>
              <a:rPr lang="ru-RU" sz="2400" b="1" dirty="0"/>
              <a:t>Нарушения  восприятия  запаха и вкуса</a:t>
            </a:r>
          </a:p>
          <a:p>
            <a:pPr algn="just">
              <a:spcBef>
                <a:spcPts val="0"/>
              </a:spcBef>
            </a:pPr>
            <a:r>
              <a:rPr lang="ru-RU" sz="2400" b="1" dirty="0" err="1">
                <a:solidFill>
                  <a:srgbClr val="C00000"/>
                </a:solidFill>
              </a:rPr>
              <a:t>Алгии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Соматовегетативные расстройства: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5043510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/>
              <a:t>Нарушения сердечной деятельности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/>
              <a:t>Нарушения дыхания - респираторные спазмы, тики,  пр.;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/>
              <a:t>Расстройства деятельности ЖКТ  (спазмы глотки с затруднением приема пищи, спазмы пищевода - истерический комок "глобус </a:t>
            </a:r>
            <a:r>
              <a:rPr lang="ru-RU" dirty="0" err="1"/>
              <a:t>истерикус</a:t>
            </a:r>
            <a:r>
              <a:rPr lang="ru-RU" dirty="0"/>
              <a:t>"), спастические запоры;  рвота;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/>
              <a:t>Сексуальные расстройства - явления вагинизма и др.;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/>
              <a:t>Спазмы уретры и мочевого пузыря.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857256"/>
          </a:xfrm>
        </p:spPr>
        <p:txBody>
          <a:bodyPr>
            <a:noAutofit/>
          </a:bodyPr>
          <a:lstStyle/>
          <a:p>
            <a:r>
              <a:rPr lang="ru-RU" sz="3200" b="1" dirty="0" err="1">
                <a:solidFill>
                  <a:srgbClr val="C00000"/>
                </a:solidFill>
              </a:rPr>
              <a:t>Обсессивно-фобический</a:t>
            </a:r>
            <a:r>
              <a:rPr lang="ru-RU" sz="3200" b="1" dirty="0">
                <a:solidFill>
                  <a:srgbClr val="C00000"/>
                </a:solidFill>
              </a:rPr>
              <a:t> невроз </a:t>
            </a:r>
            <a:br>
              <a:rPr lang="ru-RU" sz="3200" b="1" dirty="0">
                <a:solidFill>
                  <a:srgbClr val="C00000"/>
                </a:solidFill>
              </a:rPr>
            </a:br>
            <a:r>
              <a:rPr lang="ru-RU" sz="3200" b="1" dirty="0">
                <a:solidFill>
                  <a:srgbClr val="C00000"/>
                </a:solidFill>
              </a:rPr>
              <a:t>(</a:t>
            </a:r>
            <a:r>
              <a:rPr lang="ru-RU" sz="3200" b="1" dirty="0" err="1">
                <a:solidFill>
                  <a:srgbClr val="C00000"/>
                </a:solidFill>
              </a:rPr>
              <a:t>невроз</a:t>
            </a:r>
            <a:r>
              <a:rPr lang="ru-RU" sz="3200" b="1" dirty="0">
                <a:solidFill>
                  <a:srgbClr val="C00000"/>
                </a:solidFill>
              </a:rPr>
              <a:t> навязчивых состояний)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715436" cy="5357850"/>
          </a:xfrm>
        </p:spPr>
        <p:txBody>
          <a:bodyPr>
            <a:no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2400" dirty="0"/>
              <a:t>	</a:t>
            </a:r>
            <a:r>
              <a:rPr lang="ru-RU" sz="2800" dirty="0"/>
              <a:t>Психогенно обусловленные невротические расстройства в виде разнообразных навязчивостей: </a:t>
            </a:r>
            <a:r>
              <a:rPr lang="ru-RU" sz="2800" b="1" dirty="0"/>
              <a:t>ф</a:t>
            </a:r>
            <a:r>
              <a:rPr lang="ru-RU" sz="2800" b="1" i="1" dirty="0"/>
              <a:t>обий</a:t>
            </a:r>
            <a:r>
              <a:rPr lang="ru-RU" sz="2800" i="1" dirty="0"/>
              <a:t>, </a:t>
            </a:r>
            <a:r>
              <a:rPr lang="ru-RU" sz="2800" b="1" i="1" dirty="0" err="1"/>
              <a:t>обсессий</a:t>
            </a:r>
            <a:r>
              <a:rPr lang="ru-RU" sz="2800" dirty="0"/>
              <a:t> и </a:t>
            </a:r>
            <a:r>
              <a:rPr lang="ru-RU" sz="2800" b="1" i="1" dirty="0" err="1"/>
              <a:t>компульсий</a:t>
            </a:r>
            <a:r>
              <a:rPr lang="ru-RU" sz="2800" dirty="0"/>
              <a:t>, а т. ж. их сочетаний на фоне общей тревожности.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2800" dirty="0"/>
              <a:t>	В клиническом проявлении они могут предстать самостоятельно (изолированно или в сочетании ) и (или) как этап клинической  динамики, что дало основание выделять разные клинические  формы невроза навязчивых состояний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По  клиническим  проявлениям психогении  представлены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64347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b="1" dirty="0"/>
              <a:t>Расстройствами </a:t>
            </a:r>
            <a:r>
              <a:rPr lang="ru-RU" b="1" dirty="0" err="1"/>
              <a:t>психотического</a:t>
            </a:r>
            <a:r>
              <a:rPr lang="ru-RU" b="1" dirty="0"/>
              <a:t> уровня:</a:t>
            </a:r>
          </a:p>
          <a:p>
            <a:pPr marL="720000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2600" dirty="0"/>
              <a:t>-  Реактивные состояния (реакции на стресс, реактивные психозы)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b="1" dirty="0"/>
              <a:t>Расстройствами невротического уровня</a:t>
            </a:r>
          </a:p>
          <a:p>
            <a:pPr marL="720000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dirty="0"/>
              <a:t>-  </a:t>
            </a:r>
            <a:r>
              <a:rPr lang="ru-RU" sz="2600" dirty="0"/>
              <a:t>Неврозы</a:t>
            </a:r>
          </a:p>
          <a:p>
            <a:pPr marL="7200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ru-RU" sz="2600" dirty="0" err="1"/>
              <a:t>Соматоформные</a:t>
            </a:r>
            <a:r>
              <a:rPr lang="ru-RU" sz="2600" dirty="0"/>
              <a:t> расстройства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b="1" dirty="0"/>
              <a:t>Психосоматические варианты соматических болезней</a:t>
            </a:r>
          </a:p>
          <a:p>
            <a:endParaRPr lang="ru-RU" dirty="0"/>
          </a:p>
          <a:p>
            <a:pPr marL="720000"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C00000"/>
                </a:solidFill>
              </a:rPr>
              <a:t>Тревожно-фобические</a:t>
            </a:r>
            <a:r>
              <a:rPr lang="ru-RU" b="1" dirty="0">
                <a:solidFill>
                  <a:srgbClr val="C00000"/>
                </a:solidFill>
              </a:rPr>
              <a:t>  расстройства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5043510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800" b="1" dirty="0"/>
              <a:t>Агорафобия</a:t>
            </a:r>
            <a:r>
              <a:rPr lang="ru-RU" sz="2800" dirty="0"/>
              <a:t> - группа фобий , связанных с ситуациями нахождения вне дома, в сочетании с переживанием беспомощности и невозможности сразу вернуться в безопасное место и невозможностью доступа к медицинской помощи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800" b="1" dirty="0"/>
              <a:t>Специфические</a:t>
            </a:r>
            <a:r>
              <a:rPr lang="ru-RU" sz="2800" dirty="0"/>
              <a:t> фобии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800" b="1" dirty="0" err="1"/>
              <a:t>Социофобии</a:t>
            </a:r>
            <a:r>
              <a:rPr lang="ru-RU" sz="2800" dirty="0"/>
              <a:t> - группа фобий, сконцентрированных вокруг страха испытать внимание со стороны окружающих, что приводит к избеганию определенных  общественных ситуаций.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800" b="1" dirty="0" err="1"/>
              <a:t>Нозофобии</a:t>
            </a:r>
            <a:r>
              <a:rPr lang="ru-RU" sz="2800" dirty="0"/>
              <a:t> (ипохондрические)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endParaRPr lang="ru-RU" sz="28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b="1" dirty="0">
                <a:solidFill>
                  <a:srgbClr val="C00000"/>
                </a:solidFill>
              </a:rPr>
              <a:t>Паническая атака</a:t>
            </a:r>
            <a:r>
              <a:rPr lang="ru-RU" dirty="0"/>
              <a:t> — неожиданно возникающий и быстро, в течение нескольких минут, нарастающий </a:t>
            </a:r>
            <a:r>
              <a:rPr lang="ru-RU" dirty="0" err="1"/>
              <a:t>симптомокомплекс</a:t>
            </a:r>
            <a:r>
              <a:rPr lang="ru-RU" dirty="0"/>
              <a:t> вегетативных расстройств (сердцебиение, стеснение в груди, ощущение удушья, нехватки воздуха, потливость, головокружение), сочетающийся с ощущением надвигающейся смерти, страхом потери сознания либо потери контроля над собой, сумасшествия.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Реактивная депрессия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/>
              <a:t>Обычно возникает как реакция на смерть (особенно внезапную) близких людей, тяжелые жизненные неудачи и сопровождается подавленным настроением, плаксивостью, отсутствием аппетита, малоподвижностью. </a:t>
            </a:r>
          </a:p>
          <a:p>
            <a:pPr marL="0" indent="0" algn="just">
              <a:buNone/>
            </a:pPr>
            <a:r>
              <a:rPr lang="ru-RU" dirty="0"/>
              <a:t>Больные ходят сгорбившись, сидят с опущенной на грудь головой, лежат поджав ноги. Все мысли их связаны с психотравмирующей ситуацией, ее анализом, желанием обсуждать эти события с окружающими. </a:t>
            </a:r>
          </a:p>
          <a:p>
            <a:pPr marL="0" indent="0" algn="just">
              <a:buNone/>
            </a:pPr>
            <a:r>
              <a:rPr lang="ru-RU" dirty="0"/>
              <a:t>Вначале, например, сразу после извещения о гибели, может быть кратковременное состояние оцепенения, без слез, и лишь по выходе из ступора появляются слезы с присоединением чувства вины или раскаяния. </a:t>
            </a:r>
          </a:p>
          <a:p>
            <a:pPr marL="0" indent="0" algn="just">
              <a:buNone/>
            </a:pPr>
            <a:r>
              <a:rPr lang="ru-RU" dirty="0"/>
              <a:t>Чувство собственной вины связано непосредственно с психогенной ситуацией: больные винят себя в том, что не все сделали, чтобы предотвратить смерть или облегчить страдания близкому человеку, что недостаточно были к нему внимательны и справедливы. </a:t>
            </a:r>
          </a:p>
        </p:txBody>
      </p:sp>
    </p:spTree>
    <p:extLst>
      <p:ext uri="{BB962C8B-B14F-4D97-AF65-F5344CB8AC3E}">
        <p14:creationId xmlns:p14="http://schemas.microsoft.com/office/powerpoint/2010/main" val="207960399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517632" cy="6408712"/>
          </a:xfrm>
        </p:spPr>
        <p:txBody>
          <a:bodyPr>
            <a:noAutofit/>
          </a:bodyPr>
          <a:lstStyle/>
          <a:p>
            <a:pPr marL="0" indent="0" algn="just">
              <a:spcBef>
                <a:spcPts val="1200"/>
              </a:spcBef>
              <a:buNone/>
            </a:pPr>
            <a:r>
              <a:rPr lang="ru-RU" sz="2800" dirty="0"/>
              <a:t>К чувству утраты и скорби о близком человеке всегда присоединяются мысли о мрачной перспективе одиночества, страдания, материального неблагополучия с потребностью сопереживания и соучастия. 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ru-RU" sz="2800" dirty="0"/>
              <a:t>Мысли о самоубийстве появляются лишь при полном отсутствии утешающей перспективы. 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ru-RU" sz="2800" dirty="0"/>
              <a:t>Течение реактивной депрессии зависит как от характера психической травмы, так и от особенностей личности больного. Однако, время излечивает все, т. е. прогноз чаще всего благоприятный. 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ru-RU" sz="2800" dirty="0"/>
              <a:t>Затяжные реактивные депрессии обычно наблюдаются в </a:t>
            </a:r>
            <a:r>
              <a:rPr lang="ru-RU" sz="2800" dirty="0" err="1"/>
              <a:t>неразрешающихся</a:t>
            </a:r>
            <a:r>
              <a:rPr lang="ru-RU" sz="2800" dirty="0"/>
              <a:t> психогенных ситуациях. </a:t>
            </a:r>
          </a:p>
        </p:txBody>
      </p:sp>
    </p:spTree>
    <p:extLst>
      <p:ext uri="{BB962C8B-B14F-4D97-AF65-F5344CB8AC3E}">
        <p14:creationId xmlns:p14="http://schemas.microsoft.com/office/powerpoint/2010/main" val="427391147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858312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Общие принципы терапии </a:t>
            </a:r>
            <a:r>
              <a:rPr lang="ru-RU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неврозах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0"/>
            <a:ext cx="8572560" cy="4972072"/>
          </a:xfrm>
        </p:spPr>
        <p:txBody>
          <a:bodyPr>
            <a:normAutofit fontScale="77500" lnSpcReduction="20000"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b="1" dirty="0"/>
              <a:t>1) Психотерапия</a:t>
            </a:r>
            <a:r>
              <a:rPr lang="ru-RU" dirty="0"/>
              <a:t> (основная, патогенетическая терапия) для осознания и отработки </a:t>
            </a:r>
            <a:r>
              <a:rPr lang="ru-RU" dirty="0" err="1"/>
              <a:t>внутриличностного</a:t>
            </a:r>
            <a:r>
              <a:rPr lang="ru-RU" dirty="0"/>
              <a:t> невротического конфликта с переориентацией на другой вид активности и (или) мобилизацией возможных ресурсов личности.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b="1" dirty="0"/>
              <a:t>2) Медикаментозная</a:t>
            </a:r>
            <a:r>
              <a:rPr lang="ru-RU" dirty="0"/>
              <a:t> (симптоматическая) терапия: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ru-RU" b="1" dirty="0"/>
              <a:t>транквилизаторы</a:t>
            </a:r>
            <a:r>
              <a:rPr lang="ru-RU" dirty="0"/>
              <a:t> (для ослабления эмоционального напряжения, тревоги и </a:t>
            </a:r>
            <a:r>
              <a:rPr lang="ru-RU" dirty="0" err="1"/>
              <a:t>сомато-вегетативных</a:t>
            </a:r>
            <a:r>
              <a:rPr lang="ru-RU" dirty="0"/>
              <a:t> расстройств)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ru-RU" b="1" dirty="0"/>
              <a:t>антидепрессанты</a:t>
            </a:r>
            <a:r>
              <a:rPr lang="ru-RU" dirty="0"/>
              <a:t> по показаниям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ru-RU" b="1" dirty="0"/>
              <a:t>витамины и </a:t>
            </a:r>
            <a:r>
              <a:rPr lang="ru-RU" b="1" dirty="0" err="1"/>
              <a:t>ноотропы</a:t>
            </a:r>
            <a:r>
              <a:rPr lang="ru-RU" b="1" dirty="0"/>
              <a:t> </a:t>
            </a:r>
            <a:r>
              <a:rPr lang="ru-RU" dirty="0"/>
              <a:t>(для ослабления утомляемости и повышения функциональности) </a:t>
            </a:r>
          </a:p>
          <a:p>
            <a:pPr marL="0"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b="1" dirty="0"/>
              <a:t>3) Санаторно-курортный режим</a:t>
            </a:r>
            <a:r>
              <a:rPr lang="ru-RU" dirty="0"/>
              <a:t> ("изъятие из жизни").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ru-RU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ПСИХОТЕРАПИЯ</a:t>
            </a:r>
          </a:p>
        </p:txBody>
      </p:sp>
    </p:spTree>
    <p:extLst>
      <p:ext uri="{BB962C8B-B14F-4D97-AF65-F5344CB8AC3E}">
        <p14:creationId xmlns:p14="http://schemas.microsoft.com/office/powerpoint/2010/main" val="194108709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667852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+mn-lt"/>
              </a:rPr>
              <a:t>Психотерапия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798946"/>
            <a:ext cx="7886700" cy="369102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/>
              <a:t>– это система комплексного лечебного воздействия с помощью психологических средств на психику больного (а через нее на весь организм), с целью устранения болезненных симптомов, изменения отношения к себе, своему состоянию и окружающей среде.</a:t>
            </a:r>
          </a:p>
          <a:p>
            <a:pPr marL="0" indent="0" algn="just">
              <a:buNone/>
            </a:pPr>
            <a:r>
              <a:rPr lang="ru-RU" dirty="0"/>
              <a:t>Эффект достигается информацией и эмоциональным зарядом, которые она в себе несет. </a:t>
            </a:r>
          </a:p>
          <a:p>
            <a:pPr marL="0" indent="0" algn="just">
              <a:buNone/>
            </a:pPr>
            <a:r>
              <a:rPr lang="ru-RU" dirty="0"/>
              <a:t>Приемы и методы психотерапии широко используются не только в лечении и реабилитации психических расстройств, но и в широком круге соматических заболеваний.</a:t>
            </a:r>
          </a:p>
          <a:p>
            <a:pPr marL="0" indent="0">
              <a:buNone/>
            </a:pPr>
            <a:r>
              <a:rPr lang="ru-RU" dirty="0">
                <a:solidFill>
                  <a:prstClr val="black"/>
                </a:solidFill>
              </a:rPr>
              <a:t>Принято выделять </a:t>
            </a:r>
            <a:r>
              <a:rPr lang="ru-RU" b="1" dirty="0">
                <a:solidFill>
                  <a:srgbClr val="C00000"/>
                </a:solidFill>
              </a:rPr>
              <a:t>два основных вида </a:t>
            </a:r>
            <a:r>
              <a:rPr lang="ru-RU" dirty="0">
                <a:solidFill>
                  <a:prstClr val="black"/>
                </a:solidFill>
              </a:rPr>
              <a:t>психотерапии:  </a:t>
            </a:r>
          </a:p>
          <a:p>
            <a:pPr lvl="0"/>
            <a:r>
              <a:rPr lang="ru-RU" dirty="0">
                <a:solidFill>
                  <a:prstClr val="black"/>
                </a:solidFill>
              </a:rPr>
              <a:t>Неспецифическую (психотерапевтический подход) </a:t>
            </a:r>
          </a:p>
          <a:p>
            <a:pPr lvl="0"/>
            <a:r>
              <a:rPr lang="ru-RU" dirty="0">
                <a:solidFill>
                  <a:prstClr val="black"/>
                </a:solidFill>
              </a:rPr>
              <a:t>Специфическую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906329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81" y="1010787"/>
            <a:ext cx="8741392" cy="839339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Calibri" panose="020F0502020204030204"/>
              </a:rPr>
              <a:t>Неспецифическая психотерапия </a:t>
            </a:r>
            <a:br>
              <a:rPr lang="ru-RU" sz="2400" b="1" dirty="0">
                <a:solidFill>
                  <a:srgbClr val="C00000"/>
                </a:solidFill>
                <a:latin typeface="Calibri" panose="020F0502020204030204"/>
              </a:rPr>
            </a:br>
            <a:r>
              <a:rPr lang="ru-RU" sz="2400" b="1" dirty="0">
                <a:solidFill>
                  <a:srgbClr val="C00000"/>
                </a:solidFill>
                <a:latin typeface="Calibri" panose="020F0502020204030204"/>
              </a:rPr>
              <a:t>(психотерапевтический подход)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932011"/>
            <a:ext cx="7886700" cy="394079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prstClr val="black"/>
                </a:solidFill>
              </a:rPr>
              <a:t>– это неспецифический метод воздействия на психику больного, базирующийся на принципах медицинской деонтологии. </a:t>
            </a:r>
          </a:p>
          <a:p>
            <a:pPr marL="0" indent="0" algn="just">
              <a:buNone/>
            </a:pPr>
            <a:r>
              <a:rPr lang="ru-RU" dirty="0">
                <a:solidFill>
                  <a:prstClr val="black"/>
                </a:solidFill>
              </a:rPr>
              <a:t>Этим видом психотерапии необходимо владеть каждому врачу, независимо от специальности. </a:t>
            </a:r>
          </a:p>
          <a:p>
            <a:pPr marL="0" indent="0" algn="just">
              <a:buNone/>
            </a:pPr>
            <a:r>
              <a:rPr lang="ru-RU" dirty="0">
                <a:solidFill>
                  <a:prstClr val="black"/>
                </a:solidFill>
              </a:rPr>
              <a:t>К неспецифическим условиям проведения психотерапии относятся взаимоотношения «врач-больной», «медсестра-больной»; взаимоотношения «врач-медсестра» и т.п.; интерьер учреждения. Начинается с момента, когда пациент входит в лечебное учреждение и на него оказывают влияние название учреждения, интерьер, уютная обстановка, вежливое внимательное обращение персонала к нему и между собой, усилия персонала, направленные на быстрое и эффективное решение проблем пациента. </a:t>
            </a:r>
          </a:p>
        </p:txBody>
      </p:sp>
    </p:spTree>
    <p:extLst>
      <p:ext uri="{BB962C8B-B14F-4D97-AF65-F5344CB8AC3E}">
        <p14:creationId xmlns:p14="http://schemas.microsoft.com/office/powerpoint/2010/main" val="66709892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952" y="1131094"/>
            <a:ext cx="8761863" cy="504079"/>
          </a:xfrm>
        </p:spPr>
        <p:txBody>
          <a:bodyPr>
            <a:normAutofit/>
          </a:bodyPr>
          <a:lstStyle/>
          <a:p>
            <a:pPr algn="just"/>
            <a:r>
              <a:rPr lang="ru-RU" sz="3000" b="1" dirty="0">
                <a:solidFill>
                  <a:srgbClr val="C00000"/>
                </a:solidFill>
                <a:latin typeface="+mn-lt"/>
              </a:rPr>
              <a:t>Основные цели психотерапевтического подхода: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952" y="1717059"/>
            <a:ext cx="8761863" cy="4206923"/>
          </a:xfrm>
        </p:spPr>
        <p:txBody>
          <a:bodyPr>
            <a:normAutofit fontScale="92500"/>
          </a:bodyPr>
          <a:lstStyle/>
          <a:p>
            <a:pPr marL="385763" indent="-385763" algn="just">
              <a:buAutoNum type="arabicPeriod"/>
            </a:pPr>
            <a:r>
              <a:rPr lang="ru-RU" b="1" dirty="0">
                <a:solidFill>
                  <a:srgbClr val="C00000"/>
                </a:solidFill>
              </a:rPr>
              <a:t>Уменьшение эмоциональной напряженности</a:t>
            </a:r>
            <a:r>
              <a:rPr lang="ru-RU" dirty="0"/>
              <a:t> (снижение тревоги), используются </a:t>
            </a:r>
            <a:r>
              <a:rPr lang="ru-RU" b="1" dirty="0"/>
              <a:t>информирование, разъяснение, отвлечение, невербальные методы коммуникации</a:t>
            </a:r>
            <a:r>
              <a:rPr lang="ru-RU" dirty="0"/>
              <a:t> и другие способы воздействия. </a:t>
            </a:r>
          </a:p>
          <a:p>
            <a:pPr marL="385763" indent="-385763" algn="just">
              <a:buAutoNum type="arabicPeriod"/>
            </a:pPr>
            <a:r>
              <a:rPr lang="ru-RU" b="1" dirty="0">
                <a:solidFill>
                  <a:srgbClr val="C00000"/>
                </a:solidFill>
              </a:rPr>
              <a:t>Повышение активности больных </a:t>
            </a:r>
            <a:r>
              <a:rPr lang="ru-RU" dirty="0"/>
              <a:t>вовлечение в те виды деятельности, которые допустимы по его состоянию, устранение вредного воздействия гиподинамии, связанной с ограничением двигательной активности, </a:t>
            </a:r>
            <a:r>
              <a:rPr lang="ru-RU" b="1" dirty="0"/>
              <a:t>отвлечение от внутренних переживаний </a:t>
            </a:r>
            <a:r>
              <a:rPr lang="ru-RU" dirty="0"/>
              <a:t>по поводу болезни, предупреждение развития ипохондрических переживаний. Стимулируется психическая активность: </a:t>
            </a:r>
            <a:r>
              <a:rPr lang="ru-RU" b="1" dirty="0"/>
              <a:t>участие в работе и жизни отделения. </a:t>
            </a:r>
          </a:p>
          <a:p>
            <a:pPr marL="385763" indent="-385763" algn="just">
              <a:buAutoNum type="arabicPeriod"/>
            </a:pPr>
            <a:r>
              <a:rPr lang="ru-RU" b="1" dirty="0">
                <a:solidFill>
                  <a:srgbClr val="C00000"/>
                </a:solidFill>
              </a:rPr>
              <a:t>Мобилизация внутренних ресурсов на борьбу с заболеванием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/>
              <a:t>подчеркивание в беседах с больным того, что процесс выздоровления может быть замедлен или ускорен собственным отношением к болезни и лечению. Таким образом, вырабатывается правильное, </a:t>
            </a:r>
            <a:r>
              <a:rPr lang="ru-RU" b="1" dirty="0"/>
              <a:t>адекватное отношение к заболеванию </a:t>
            </a:r>
            <a:r>
              <a:rPr lang="ru-RU" dirty="0"/>
              <a:t>и его возможным последствиям.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32904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616673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rgbClr val="C00000"/>
                </a:solidFill>
                <a:latin typeface="+mn-lt"/>
              </a:rPr>
              <a:t>Специфическая психотерапия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5659" y="1860361"/>
            <a:ext cx="8628797" cy="4022678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b="1" dirty="0"/>
              <a:t>Существуют 4 основных направления специфической психотерапии: </a:t>
            </a:r>
          </a:p>
          <a:p>
            <a:pPr>
              <a:lnSpc>
                <a:spcPct val="150000"/>
              </a:lnSpc>
            </a:pPr>
            <a:r>
              <a:rPr lang="ru-RU" dirty="0"/>
              <a:t>Психодинамическое 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Когнитивно</a:t>
            </a:r>
            <a:r>
              <a:rPr lang="ru-RU" dirty="0"/>
              <a:t>-поведенческое</a:t>
            </a:r>
          </a:p>
          <a:p>
            <a:pPr>
              <a:lnSpc>
                <a:spcPct val="150000"/>
              </a:lnSpc>
            </a:pPr>
            <a:r>
              <a:rPr lang="ru-RU" dirty="0"/>
              <a:t>Экзистенциально-гуманистическое </a:t>
            </a:r>
          </a:p>
          <a:p>
            <a:pPr>
              <a:lnSpc>
                <a:spcPct val="150000"/>
              </a:lnSpc>
            </a:pPr>
            <a:r>
              <a:rPr lang="ru-RU" dirty="0"/>
              <a:t>Суггестивное </a:t>
            </a:r>
          </a:p>
          <a:p>
            <a:pPr marL="0" indent="0">
              <a:lnSpc>
                <a:spcPct val="150000"/>
              </a:lnSpc>
              <a:buNone/>
            </a:pPr>
            <a:endParaRPr lang="ru-RU" dirty="0"/>
          </a:p>
          <a:p>
            <a:pPr marL="0" indent="0">
              <a:lnSpc>
                <a:spcPct val="150000"/>
              </a:lnSpc>
              <a:buNone/>
            </a:pPr>
            <a:r>
              <a:rPr lang="ru-RU" dirty="0"/>
              <a:t>В основе каждого из направлений лежат определенные теории личности, и имеется логически связанная собственная система психотерапевтических воздействий.</a:t>
            </a:r>
          </a:p>
        </p:txBody>
      </p:sp>
    </p:spTree>
    <p:extLst>
      <p:ext uri="{BB962C8B-B14F-4D97-AF65-F5344CB8AC3E}">
        <p14:creationId xmlns:p14="http://schemas.microsoft.com/office/powerpoint/2010/main" val="4230121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В  формировании  заболевания после </a:t>
            </a:r>
            <a:r>
              <a:rPr lang="ru-RU" b="1" dirty="0" err="1">
                <a:solidFill>
                  <a:srgbClr val="C00000"/>
                </a:solidFill>
              </a:rPr>
              <a:t>психотравмы</a:t>
            </a:r>
            <a:r>
              <a:rPr lang="ru-RU" b="1" dirty="0">
                <a:solidFill>
                  <a:srgbClr val="C00000"/>
                </a:solidFill>
              </a:rPr>
              <a:t> играют значение: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071678"/>
            <a:ext cx="8186766" cy="4572032"/>
          </a:xfrm>
        </p:spPr>
        <p:txBody>
          <a:bodyPr>
            <a:normAutofit/>
          </a:bodyPr>
          <a:lstStyle/>
          <a:p>
            <a:pPr marL="514350" indent="-514350" algn="just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dirty="0"/>
              <a:t>характер (тяжесть, содержание</a:t>
            </a:r>
            <a:r>
              <a:rPr lang="en-US" dirty="0"/>
              <a:t>, </a:t>
            </a:r>
            <a:r>
              <a:rPr lang="ru-RU" dirty="0"/>
              <a:t>внезапность, эмоциональная значимость) психотравмирующего  фактора</a:t>
            </a:r>
          </a:p>
          <a:p>
            <a:pPr marL="514350" indent="-514350" algn="just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dirty="0"/>
              <a:t>личностные особенности</a:t>
            </a:r>
          </a:p>
          <a:p>
            <a:pPr marL="514350" indent="-514350" algn="just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dirty="0"/>
              <a:t>слабость или неадекватность стратегий </a:t>
            </a:r>
            <a:r>
              <a:rPr lang="ru-RU" dirty="0" err="1"/>
              <a:t>совладания</a:t>
            </a:r>
            <a:r>
              <a:rPr lang="ru-RU" dirty="0"/>
              <a:t> и механизмов психологической защиты</a:t>
            </a:r>
          </a:p>
        </p:txBody>
      </p:sp>
    </p:spTree>
    <p:extLst>
      <p:ext uri="{BB962C8B-B14F-4D97-AF65-F5344CB8AC3E}">
        <p14:creationId xmlns:p14="http://schemas.microsoft.com/office/powerpoint/2010/main" val="226141553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4631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b="1" dirty="0">
                <a:solidFill>
                  <a:srgbClr val="C00000"/>
                </a:solidFill>
                <a:latin typeface="+mn-lt"/>
              </a:rPr>
              <a:t>Этапы психотерапии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5189" y="1594230"/>
            <a:ext cx="8690212" cy="419668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/>
              <a:t>Психотерапевтическое вмешательство всегда проходит через несколько этапов взаимоотношений психотерапевт-пациент. Однако психотерапия может закончиться с положительным эффектом для пациента не только на заключительном, а на каком-либо из промежуточных этапов. </a:t>
            </a:r>
          </a:p>
          <a:p>
            <a:pPr marL="385763" indent="-385763" algn="just">
              <a:buFont typeface="+mj-lt"/>
              <a:buAutoNum type="arabicPeriod"/>
            </a:pPr>
            <a:r>
              <a:rPr lang="ru-RU" dirty="0"/>
              <a:t>Установление контакта и достижение </a:t>
            </a:r>
            <a:r>
              <a:rPr lang="ru-RU" dirty="0" err="1"/>
              <a:t>комплайенса</a:t>
            </a:r>
            <a:r>
              <a:rPr lang="ru-RU" dirty="0"/>
              <a:t> (формируется психологически комфортная доверительная атмосфера межличностного взаимодействия, располагающая к сотрудничеству). </a:t>
            </a:r>
          </a:p>
          <a:p>
            <a:pPr marL="385763" indent="-385763" algn="just">
              <a:buFont typeface="+mj-lt"/>
              <a:buAutoNum type="arabicPeriod"/>
            </a:pPr>
            <a:r>
              <a:rPr lang="ru-RU" dirty="0"/>
              <a:t>Прояснение проблемы (первичный сбор информации и выделение наиболее значимых проблем, понимание психотерапевтом и в какой-то степени пациентом причин и механизмов формирования эмоциональных и поведенческих нарушений). </a:t>
            </a:r>
          </a:p>
          <a:p>
            <a:pPr marL="385763" indent="-385763" algn="just">
              <a:buFont typeface="+mj-lt"/>
              <a:buAutoNum type="arabicPeriod"/>
            </a:pPr>
            <a:r>
              <a:rPr lang="ru-RU" dirty="0"/>
              <a:t>Определение психотерапевтических мишеней, формулировка проблем (психологическая работа по идентификации наиболее важной проблемы, постепенное подведение пациента к этой проблеме). </a:t>
            </a:r>
          </a:p>
          <a:p>
            <a:pPr marL="385763" indent="-385763" algn="just">
              <a:buFont typeface="+mj-lt"/>
              <a:buAutoNum type="arabicPeriod"/>
            </a:pPr>
            <a:r>
              <a:rPr lang="ru-RU" dirty="0"/>
              <a:t>Применение конкретных методов и методик (наиболее длительный процесс, требующий наибольшей подготовки от психотерапевта, который имеет целью редукцию симптоматики). </a:t>
            </a:r>
          </a:p>
          <a:p>
            <a:pPr marL="385763" indent="-385763" algn="just">
              <a:buFont typeface="+mj-lt"/>
              <a:buAutoNum type="arabicPeriod"/>
            </a:pPr>
            <a:r>
              <a:rPr lang="ru-RU" dirty="0"/>
              <a:t>Закрепление (оценка того, насколько психотерапия реально изменила поведение пациента и его жизненную ситуацию, активизация самостоятельной активности пациента). </a:t>
            </a:r>
          </a:p>
          <a:p>
            <a:pPr marL="385763" indent="-385763" algn="just">
              <a:buFont typeface="+mj-lt"/>
              <a:buAutoNum type="arabicPeriod"/>
            </a:pPr>
            <a:r>
              <a:rPr lang="ru-RU" dirty="0"/>
              <a:t>Окончание курса психотерапии (включает решение проблемы зависимости от психотерапевта).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557688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700" b="1" dirty="0">
                <a:solidFill>
                  <a:srgbClr val="C00000"/>
                </a:solidFill>
                <a:latin typeface="+mn-lt"/>
              </a:rPr>
              <a:t>Общая цель всех психотерапевтических подходов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состоит в изменении мышления и поведения пациентов, что делает их более продуктивными, позволяет </a:t>
            </a:r>
            <a:r>
              <a:rPr lang="ru-RU" dirty="0" err="1"/>
              <a:t>самоутверждаться</a:t>
            </a:r>
            <a:r>
              <a:rPr lang="ru-RU" dirty="0"/>
              <a:t>  и быть принятыми в среде</a:t>
            </a:r>
          </a:p>
          <a:p>
            <a:pPr marL="0" indent="0" algn="just">
              <a:buNone/>
            </a:pPr>
            <a:r>
              <a:rPr lang="ru-RU" dirty="0"/>
              <a:t>Терапевт помогает пациенту лучше понять источники и скрытый смысл и содержание проблемы, ведущей его к </a:t>
            </a:r>
            <a:r>
              <a:rPr lang="ru-RU" dirty="0" err="1"/>
              <a:t>внутриличностному</a:t>
            </a:r>
            <a:r>
              <a:rPr lang="ru-RU" dirty="0"/>
              <a:t> или внеличностному конфликту, в результате чего устраняются эмоциональный дискомфорт и напряжение</a:t>
            </a:r>
          </a:p>
          <a:p>
            <a:pPr marL="0" indent="0" algn="just">
              <a:buNone/>
            </a:pPr>
            <a:r>
              <a:rPr lang="ru-RU" dirty="0"/>
              <a:t>пациент получает недостающую информацию, расширяющую его понимание мира, высвобождаются и свободно проявляются чувства</a:t>
            </a:r>
          </a:p>
          <a:p>
            <a:pPr marL="0" indent="0" algn="just">
              <a:buNone/>
            </a:pPr>
            <a:r>
              <a:rPr lang="ru-RU" dirty="0"/>
              <a:t>психотерапевт вместе с пациентом проверяют новые способы мышления и поведения вне терапевтической среды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554170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700" b="1" dirty="0">
                <a:solidFill>
                  <a:srgbClr val="C00000"/>
                </a:solidFill>
                <a:latin typeface="+mn-lt"/>
              </a:rPr>
              <a:t> МЕТОДЫ ПСИХОТЕРАПИИ ДЕЛЯТСЯ НА: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ru-RU" dirty="0"/>
              <a:t>Обеспечивающие психологическую поддержку</a:t>
            </a:r>
          </a:p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ru-RU" dirty="0"/>
              <a:t>Устраняющие </a:t>
            </a:r>
            <a:r>
              <a:rPr lang="ru-RU" dirty="0" err="1"/>
              <a:t>дезадаптивное</a:t>
            </a:r>
            <a:r>
              <a:rPr lang="ru-RU" dirty="0"/>
              <a:t> поведение</a:t>
            </a:r>
          </a:p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ru-RU" dirty="0"/>
              <a:t>Способствующие </a:t>
            </a:r>
            <a:r>
              <a:rPr lang="ru-RU" dirty="0" err="1"/>
              <a:t>инсайту</a:t>
            </a:r>
            <a:r>
              <a:rPr lang="ru-RU" dirty="0"/>
              <a:t> (осознанию) и самораскрытию, в результате чего пациенты лучше начинают понимать свои мотивы, чувства, конфликты, ценности, устанавливают более реалистичную связь со своими переживаниями, </a:t>
            </a:r>
            <a:r>
              <a:rPr lang="ru-RU" dirty="0" err="1"/>
              <a:t>коррегируют</a:t>
            </a:r>
            <a:r>
              <a:rPr lang="ru-RU" dirty="0"/>
              <a:t> свои притязания </a:t>
            </a:r>
          </a:p>
        </p:txBody>
      </p:sp>
    </p:spTree>
    <p:extLst>
      <p:ext uri="{BB962C8B-B14F-4D97-AF65-F5344CB8AC3E}">
        <p14:creationId xmlns:p14="http://schemas.microsoft.com/office/powerpoint/2010/main" val="46287812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000" b="1" dirty="0">
                <a:solidFill>
                  <a:srgbClr val="C00000"/>
                </a:solidFill>
              </a:rPr>
              <a:t>Механизмы лечебного действия психотерапии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5763" indent="-385763">
              <a:buAutoNum type="arabicPeriod"/>
            </a:pPr>
            <a:r>
              <a:rPr lang="ru-RU" dirty="0"/>
              <a:t>Понимание  эмоций, проживание эмоций </a:t>
            </a:r>
          </a:p>
          <a:p>
            <a:pPr marL="385763" indent="-385763">
              <a:buAutoNum type="arabicPeriod"/>
            </a:pPr>
            <a:r>
              <a:rPr lang="ru-RU" dirty="0"/>
              <a:t>Понимание себя </a:t>
            </a:r>
          </a:p>
          <a:p>
            <a:pPr marL="385763" indent="-385763">
              <a:buAutoNum type="arabicPeriod"/>
            </a:pPr>
            <a:r>
              <a:rPr lang="ru-RU" dirty="0"/>
              <a:t>Получение информации </a:t>
            </a:r>
          </a:p>
          <a:p>
            <a:pPr marL="385763" indent="-385763">
              <a:buAutoNum type="arabicPeriod"/>
            </a:pPr>
            <a:r>
              <a:rPr lang="ru-RU" dirty="0"/>
              <a:t>Укрепление веры больного в выздоровление </a:t>
            </a:r>
          </a:p>
          <a:p>
            <a:pPr marL="385763" indent="-385763">
              <a:buAutoNum type="arabicPeriod"/>
            </a:pPr>
            <a:r>
              <a:rPr lang="ru-RU" dirty="0"/>
              <a:t>Получение нового опыта (отношений, поведения…) </a:t>
            </a:r>
          </a:p>
        </p:txBody>
      </p:sp>
    </p:spTree>
    <p:extLst>
      <p:ext uri="{BB962C8B-B14F-4D97-AF65-F5344CB8AC3E}">
        <p14:creationId xmlns:p14="http://schemas.microsoft.com/office/powerpoint/2010/main" val="276233590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994411"/>
            <a:ext cx="7886700" cy="668655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+mn-lt"/>
              </a:rPr>
              <a:t>ПСИХОДИНАМИЧЕСКИЙ ПОДХОД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885" y="1663066"/>
            <a:ext cx="8709660" cy="414908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В качестве основной детерминанты личностного развития и поведения рассматривает </a:t>
            </a:r>
            <a:r>
              <a:rPr lang="ru-RU" b="1" dirty="0"/>
              <a:t>бессознательные психические процессы.</a:t>
            </a:r>
            <a:r>
              <a:rPr lang="ru-RU" dirty="0"/>
              <a:t> </a:t>
            </a:r>
          </a:p>
          <a:p>
            <a:pPr marL="0" indent="0" algn="just">
              <a:buNone/>
            </a:pPr>
            <a:r>
              <a:rPr lang="ru-RU" dirty="0"/>
              <a:t>Невроз (и нарушения личности) понимают как следствие конфликта между бессознательным и сознанием. </a:t>
            </a:r>
          </a:p>
          <a:p>
            <a:pPr marL="0" indent="0" algn="just">
              <a:buNone/>
            </a:pPr>
            <a:r>
              <a:rPr lang="ru-RU" dirty="0"/>
              <a:t>Психотерапия направлена на достижение осознания как бессознательного, так и самого конфликта. </a:t>
            </a:r>
          </a:p>
          <a:p>
            <a:pPr marL="0" indent="0" algn="just">
              <a:buNone/>
            </a:pPr>
            <a:r>
              <a:rPr lang="ru-RU" dirty="0"/>
              <a:t>Осознание достигается с помощью анализа свободных ассоциаций, символических проявлений бессознательного, а также посредством выявления сопротивления и переноса. </a:t>
            </a:r>
          </a:p>
          <a:p>
            <a:pPr marL="0" indent="0" algn="just">
              <a:buNone/>
            </a:pPr>
            <a:r>
              <a:rPr lang="ru-RU" dirty="0"/>
              <a:t>Психоаналитическая процедура строится таким образом, чтобы способствовать проявлению бессознательного: содержание процесса психотерапии, степень его структурированности, стратегия и тактика психотерапевта, его роль и позиция, уровень активности, интенсивность, частота сеансов и пр.</a:t>
            </a:r>
          </a:p>
        </p:txBody>
      </p:sp>
    </p:spTree>
    <p:extLst>
      <p:ext uri="{BB962C8B-B14F-4D97-AF65-F5344CB8AC3E}">
        <p14:creationId xmlns:p14="http://schemas.microsoft.com/office/powerpoint/2010/main" val="338856613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304059"/>
            <a:ext cx="7886700" cy="4185914"/>
          </a:xfrm>
        </p:spPr>
        <p:txBody>
          <a:bodyPr>
            <a:normAutofit fontScale="92500"/>
          </a:bodyPr>
          <a:lstStyle/>
          <a:p>
            <a:pPr marL="0" indent="0" algn="just">
              <a:spcBef>
                <a:spcPts val="900"/>
              </a:spcBef>
              <a:spcAft>
                <a:spcPts val="900"/>
              </a:spcAft>
              <a:buNone/>
            </a:pPr>
            <a:r>
              <a:rPr lang="ru-RU" dirty="0"/>
              <a:t>Психоанализ помогает пациенту осознать скрытое </a:t>
            </a:r>
            <a:r>
              <a:rPr lang="ru-RU" dirty="0" err="1"/>
              <a:t>интрапсихическое</a:t>
            </a:r>
            <a:r>
              <a:rPr lang="ru-RU" dirty="0"/>
              <a:t> содержание конфликта путем восстановления разорванных связей, а интеракции аналитика облегчают синтез</a:t>
            </a:r>
          </a:p>
          <a:p>
            <a:pPr marL="0" indent="0" algn="just">
              <a:spcBef>
                <a:spcPts val="900"/>
              </a:spcBef>
              <a:spcAft>
                <a:spcPts val="900"/>
              </a:spcAft>
              <a:buNone/>
            </a:pPr>
            <a:r>
              <a:rPr lang="ru-RU" dirty="0"/>
              <a:t>Самым важным инструментом считаются интерпретации переноса, сопротивления</a:t>
            </a:r>
          </a:p>
          <a:p>
            <a:pPr marL="0" indent="0" algn="just">
              <a:spcBef>
                <a:spcPts val="900"/>
              </a:spcBef>
              <a:spcAft>
                <a:spcPts val="900"/>
              </a:spcAft>
              <a:buNone/>
            </a:pPr>
            <a:r>
              <a:rPr lang="ru-RU" dirty="0"/>
              <a:t>Реакции пациента на интервенции аналитика могут привести к </a:t>
            </a:r>
            <a:r>
              <a:rPr lang="ru-RU" dirty="0" err="1"/>
              <a:t>инсайту</a:t>
            </a:r>
            <a:r>
              <a:rPr lang="ru-RU" dirty="0"/>
              <a:t> (акту интеграции нового психического содержания, которое содержит потенциал для новых решений ведущих к изменениям </a:t>
            </a:r>
            <a:r>
              <a:rPr lang="ru-RU"/>
              <a:t>и творчеству)</a:t>
            </a:r>
            <a:endParaRPr lang="ru-RU" dirty="0"/>
          </a:p>
          <a:p>
            <a:pPr marL="0" indent="0" algn="just">
              <a:spcBef>
                <a:spcPts val="900"/>
              </a:spcBef>
              <a:spcAft>
                <a:spcPts val="900"/>
              </a:spcAft>
              <a:buNone/>
            </a:pPr>
            <a:r>
              <a:rPr lang="ru-RU" dirty="0"/>
              <a:t>Целительный эффект имеют так же терапевтические отношения, </a:t>
            </a:r>
            <a:r>
              <a:rPr lang="ru-RU" dirty="0" err="1"/>
              <a:t>интернализация</a:t>
            </a:r>
            <a:r>
              <a:rPr lang="ru-RU" dirty="0"/>
              <a:t> пациентом эмпатического понимания психоаналитика</a:t>
            </a:r>
          </a:p>
          <a:p>
            <a:pPr marL="0" indent="0" algn="just">
              <a:spcBef>
                <a:spcPts val="900"/>
              </a:spcBef>
              <a:spcAft>
                <a:spcPts val="900"/>
              </a:spcAft>
              <a:buNone/>
            </a:pPr>
            <a:r>
              <a:rPr lang="ru-RU" dirty="0"/>
              <a:t>Эмоциональное </a:t>
            </a:r>
            <a:r>
              <a:rPr lang="ru-RU" dirty="0" err="1"/>
              <a:t>отреагирование</a:t>
            </a:r>
            <a:r>
              <a:rPr lang="ru-RU" dirty="0"/>
              <a:t> в процессе осознания тех или иных явлений и ситуаций</a:t>
            </a:r>
          </a:p>
        </p:txBody>
      </p:sp>
    </p:spTree>
    <p:extLst>
      <p:ext uri="{BB962C8B-B14F-4D97-AF65-F5344CB8AC3E}">
        <p14:creationId xmlns:p14="http://schemas.microsoft.com/office/powerpoint/2010/main" val="124057214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857251"/>
            <a:ext cx="7886700" cy="600074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rgbClr val="C00000"/>
                </a:solidFill>
                <a:latin typeface="+mn-lt"/>
              </a:rPr>
              <a:t>ПОВЕДЕНЧЕСКОЕ НАПРАВЛЕНИЕ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5245" y="1457325"/>
            <a:ext cx="8312729" cy="4371975"/>
          </a:xfrm>
        </p:spPr>
        <p:txBody>
          <a:bodyPr>
            <a:noAutofit/>
          </a:bodyPr>
          <a:lstStyle/>
          <a:p>
            <a:pPr marL="0" indent="0" algn="just">
              <a:spcBef>
                <a:spcPts val="900"/>
              </a:spcBef>
              <a:spcAft>
                <a:spcPts val="900"/>
              </a:spcAft>
              <a:buNone/>
            </a:pPr>
            <a:r>
              <a:rPr lang="ru-RU" dirty="0"/>
              <a:t>фокусирует внимание на поведении как единственной психологической реальности, доступной непосредственному наблюдению. </a:t>
            </a:r>
          </a:p>
          <a:p>
            <a:pPr marL="0" indent="0" algn="just">
              <a:spcBef>
                <a:spcPts val="900"/>
              </a:spcBef>
              <a:spcAft>
                <a:spcPts val="900"/>
              </a:spcAft>
              <a:buNone/>
            </a:pPr>
            <a:r>
              <a:rPr lang="ru-RU" dirty="0"/>
              <a:t>Норма — это адаптивное поведение. </a:t>
            </a:r>
          </a:p>
          <a:p>
            <a:pPr marL="0" indent="0" algn="just">
              <a:spcBef>
                <a:spcPts val="900"/>
              </a:spcBef>
              <a:spcAft>
                <a:spcPts val="900"/>
              </a:spcAft>
              <a:buNone/>
            </a:pPr>
            <a:r>
              <a:rPr lang="ru-RU" dirty="0"/>
              <a:t>Невротический симптом, личностные расстройства - не­адаптивное поведение, сформировавшееся в результате неправильного научения. </a:t>
            </a:r>
          </a:p>
          <a:p>
            <a:pPr marL="0" indent="0" algn="just">
              <a:spcBef>
                <a:spcPts val="900"/>
              </a:spcBef>
              <a:spcAft>
                <a:spcPts val="900"/>
              </a:spcAft>
              <a:buNone/>
            </a:pPr>
            <a:r>
              <a:rPr lang="ru-RU" dirty="0"/>
              <a:t>Целью психологического вмешательства является научение,  замена неадаптивных форм поведения на адаптивные (норма­тивные). </a:t>
            </a:r>
          </a:p>
          <a:p>
            <a:pPr marL="0" indent="0" algn="just">
              <a:spcBef>
                <a:spcPts val="900"/>
              </a:spcBef>
              <a:spcAft>
                <a:spcPts val="900"/>
              </a:spcAft>
              <a:buNone/>
            </a:pPr>
            <a:r>
              <a:rPr lang="ru-RU" dirty="0"/>
              <a:t>Методически научение осуществля­ется на основании базовых моделей научения, существующих в бихевиоризме (классическое и </a:t>
            </a:r>
            <a:r>
              <a:rPr lang="ru-RU" dirty="0" err="1"/>
              <a:t>оперантное</a:t>
            </a:r>
            <a:r>
              <a:rPr lang="ru-RU" dirty="0"/>
              <a:t> </a:t>
            </a:r>
            <a:r>
              <a:rPr lang="ru-RU" dirty="0" err="1"/>
              <a:t>обусловливание</a:t>
            </a:r>
            <a:r>
              <a:rPr lang="ru-RU" dirty="0"/>
              <a:t>, научение по моделям, социальное научение).</a:t>
            </a:r>
          </a:p>
        </p:txBody>
      </p:sp>
    </p:spTree>
    <p:extLst>
      <p:ext uri="{BB962C8B-B14F-4D97-AF65-F5344CB8AC3E}">
        <p14:creationId xmlns:p14="http://schemas.microsoft.com/office/powerpoint/2010/main" val="279660503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885" y="857251"/>
            <a:ext cx="8726805" cy="600074"/>
          </a:xfrm>
        </p:spPr>
        <p:txBody>
          <a:bodyPr>
            <a:normAutofit/>
          </a:bodyPr>
          <a:lstStyle/>
          <a:p>
            <a:pPr algn="ctr"/>
            <a:r>
              <a:rPr lang="ru-RU" sz="2700" b="1" dirty="0">
                <a:solidFill>
                  <a:srgbClr val="C00000"/>
                </a:solidFill>
                <a:latin typeface="+mn-lt"/>
              </a:rPr>
              <a:t>КОГНИТИВНО-ПОВЕДЕНЧЕСКОЕ НАПРАВЛЕНИЕ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885" y="1594486"/>
            <a:ext cx="8726805" cy="38954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/>
              <a:t>стало новым этапом развития поведенческой психотерапии. </a:t>
            </a:r>
          </a:p>
          <a:p>
            <a:pPr marL="0" indent="0" algn="just">
              <a:buNone/>
            </a:pPr>
            <a:r>
              <a:rPr lang="ru-RU" sz="2400" dirty="0"/>
              <a:t>В его основе информационные модели человеческой психики, представляющие индивида как активно перерабатывающего информацию о себе и окружающем мире и создающего различные модели реальности. </a:t>
            </a:r>
          </a:p>
          <a:p>
            <a:pPr marL="0" indent="0" algn="just">
              <a:buNone/>
            </a:pPr>
            <a:r>
              <a:rPr lang="ru-RU" sz="2400" dirty="0"/>
              <a:t>Между стимулом и реакцией появляется новый элемент когнитивной переработки, структурирующий и регуляционный компонент эмоциональных, мотивационных и моторных процессов.</a:t>
            </a:r>
          </a:p>
        </p:txBody>
      </p:sp>
    </p:spTree>
    <p:extLst>
      <p:ext uri="{BB962C8B-B14F-4D97-AF65-F5344CB8AC3E}">
        <p14:creationId xmlns:p14="http://schemas.microsoft.com/office/powerpoint/2010/main" val="266065357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57251"/>
            <a:ext cx="9001125" cy="78867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+mn-lt"/>
              </a:rPr>
              <a:t>ГУМАНИСТИЧЕСКОЕ НАПРАВЛЕНИЕ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305" y="1508761"/>
            <a:ext cx="8846820" cy="435482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исходит из признания уникальности человеческой личности, в качестве основной потребности рассматривает потребность в самореализации и </a:t>
            </a:r>
            <a:r>
              <a:rPr lang="ru-RU" dirty="0" err="1"/>
              <a:t>самоактуализации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dirty="0"/>
              <a:t>Невроз оказывается следствием невозможности </a:t>
            </a:r>
            <a:r>
              <a:rPr lang="ru-RU" dirty="0" err="1"/>
              <a:t>самоактуализации</a:t>
            </a:r>
            <a:r>
              <a:rPr lang="ru-RU" dirty="0"/>
              <a:t>, следствием блокирования этой потребности, что связано с недостаточным </a:t>
            </a:r>
            <a:r>
              <a:rPr lang="ru-RU" dirty="0" err="1"/>
              <a:t>самопониманием</a:t>
            </a:r>
            <a:r>
              <a:rPr lang="ru-RU" dirty="0"/>
              <a:t> и принятием себя, недостаточной целостностью Я. </a:t>
            </a:r>
          </a:p>
          <a:p>
            <a:pPr marL="0" indent="0" algn="just">
              <a:buNone/>
            </a:pPr>
            <a:r>
              <a:rPr lang="ru-RU" dirty="0"/>
              <a:t>Целью вмешательства будет создание условий, в которых человек сможет пережить новый эмоциональный опыт, способствующий осознанию и принятию себя, а также интеграции. </a:t>
            </a:r>
          </a:p>
          <a:p>
            <a:pPr marL="0" indent="0" algn="just">
              <a:buNone/>
            </a:pPr>
            <a:r>
              <a:rPr lang="ru-RU" dirty="0"/>
              <a:t>Необходимость создания условий, в рамках которых человек получает наилучшие возможности для приобретения нового эмоционального опыта, определяет специфические особенности поведения психотерапевта, его роль, позицию, ориентацию и стиль.</a:t>
            </a:r>
          </a:p>
        </p:txBody>
      </p:sp>
    </p:spTree>
    <p:extLst>
      <p:ext uri="{BB962C8B-B14F-4D97-AF65-F5344CB8AC3E}">
        <p14:creationId xmlns:p14="http://schemas.microsoft.com/office/powerpoint/2010/main" val="360673327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rgbClr val="C00000"/>
                </a:solidFill>
                <a:latin typeface="+mn-lt"/>
              </a:rPr>
              <a:t>Интегративная психотерапия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None/>
            </a:pPr>
            <a:r>
              <a:rPr lang="ru-RU" dirty="0"/>
              <a:t>— концептуальный синтез различных психотерапевтических систем психотерапии. </a:t>
            </a:r>
          </a:p>
          <a:p>
            <a:pPr marL="0" indent="0" algn="just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None/>
            </a:pPr>
            <a:r>
              <a:rPr lang="ru-RU" dirty="0"/>
              <a:t>Интегративная стратегия включает методы, определяющие прогноз, направленность, эффективность, играющие стратегическую роль, и другие методы, решающие частные тактические задачи, позволяющие повысить эффективность психотерапии в целом.</a:t>
            </a:r>
          </a:p>
        </p:txBody>
      </p:sp>
    </p:spTree>
    <p:extLst>
      <p:ext uri="{BB962C8B-B14F-4D97-AF65-F5344CB8AC3E}">
        <p14:creationId xmlns:p14="http://schemas.microsoft.com/office/powerpoint/2010/main" val="3142473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28654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/>
              <a:t>	</a:t>
            </a:r>
            <a:r>
              <a:rPr lang="ru-RU" sz="2400" dirty="0"/>
              <a:t>При возникновении психотравмирующих условий в первую очередь включаются </a:t>
            </a:r>
            <a:r>
              <a:rPr lang="ru-RU" sz="2400" b="1" dirty="0">
                <a:solidFill>
                  <a:srgbClr val="C00000"/>
                </a:solidFill>
              </a:rPr>
              <a:t>МЕХАНИЗМЫ  СОВЛАДАНИЯ ИЛИ КОПИНГ-МЕХАНИЗМЫ </a:t>
            </a:r>
            <a:r>
              <a:rPr lang="ru-RU" sz="2400" dirty="0"/>
              <a:t>(осознаваемые или частично осознаваемые стратегии, направленные на решение возникшей проблемы), выделяют:</a:t>
            </a:r>
          </a:p>
          <a:p>
            <a:pPr algn="just"/>
            <a:r>
              <a:rPr lang="ru-RU" sz="2400" b="1" dirty="0">
                <a:solidFill>
                  <a:srgbClr val="C00000"/>
                </a:solidFill>
              </a:rPr>
              <a:t>Стратегию мобилизации и агрессии</a:t>
            </a:r>
            <a:r>
              <a:rPr lang="ru-RU" sz="2400" dirty="0"/>
              <a:t> (заставляет формулировать проблему, искать оптимальный выход) – наиболее продуктивная стратегия</a:t>
            </a:r>
          </a:p>
          <a:p>
            <a:pPr algn="just"/>
            <a:r>
              <a:rPr lang="ru-RU" sz="2400" b="1" dirty="0">
                <a:solidFill>
                  <a:srgbClr val="C00000"/>
                </a:solidFill>
              </a:rPr>
              <a:t>Стратегию поиска социальной поддержки</a:t>
            </a:r>
            <a:r>
              <a:rPr lang="ru-RU" sz="2400" dirty="0"/>
              <a:t> – обращение за помощью к другим участникам социума (в т.ч. психологу)</a:t>
            </a:r>
          </a:p>
          <a:p>
            <a:pPr algn="just"/>
            <a:r>
              <a:rPr lang="ru-RU" sz="2400" b="1" dirty="0">
                <a:solidFill>
                  <a:srgbClr val="C00000"/>
                </a:solidFill>
              </a:rPr>
              <a:t>Стратегию избегания</a:t>
            </a:r>
            <a:r>
              <a:rPr lang="ru-RU" sz="2400" dirty="0"/>
              <a:t> (отступления) – уход от ситуации при невозможности с ней справиться</a:t>
            </a:r>
          </a:p>
          <a:p>
            <a:pPr algn="just"/>
            <a:r>
              <a:rPr lang="ru-RU" sz="2400" b="1" dirty="0">
                <a:solidFill>
                  <a:srgbClr val="C00000"/>
                </a:solidFill>
              </a:rPr>
              <a:t>Частные </a:t>
            </a:r>
            <a:r>
              <a:rPr lang="ru-RU" sz="2400" b="1" dirty="0" err="1">
                <a:solidFill>
                  <a:srgbClr val="C00000"/>
                </a:solidFill>
              </a:rPr>
              <a:t>копинг</a:t>
            </a:r>
            <a:r>
              <a:rPr lang="ru-RU" sz="2400" b="1" dirty="0">
                <a:solidFill>
                  <a:srgbClr val="C00000"/>
                </a:solidFill>
              </a:rPr>
              <a:t>-механизмы </a:t>
            </a:r>
            <a:r>
              <a:rPr lang="ru-RU" sz="2400" dirty="0"/>
              <a:t>в поведенческой (сотрудничество с другими), когнитивной (проблемный анализ, религиозность),  эмоциональной сферах (оптимизм).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857251"/>
            <a:ext cx="7886700" cy="668654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Методы психотерапии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8595" y="1525905"/>
            <a:ext cx="8743950" cy="432054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 методические приемы, техники [гипноз, релаксация, психоанализ, личностно-ориентированная реконструктивная психотерапия и пр.].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Классификация</a:t>
            </a:r>
            <a:r>
              <a:rPr lang="ru-RU" dirty="0"/>
              <a:t> применяемая при разработке нормативов (протоколов лечения):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1. </a:t>
            </a:r>
            <a:r>
              <a:rPr lang="ru-RU" b="1" dirty="0">
                <a:solidFill>
                  <a:srgbClr val="C00000"/>
                </a:solidFill>
              </a:rPr>
              <a:t>Личностно-центрированные методы </a:t>
            </a:r>
            <a:r>
              <a:rPr lang="ru-RU" dirty="0"/>
              <a:t>[например, динамическая психотерапия, личностно-ориентированная (реконструктивная) психотерапия и др.].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2. </a:t>
            </a:r>
            <a:r>
              <a:rPr lang="ru-RU" b="1" dirty="0" err="1">
                <a:solidFill>
                  <a:srgbClr val="C00000"/>
                </a:solidFill>
              </a:rPr>
              <a:t>Симптомо</a:t>
            </a:r>
            <a:r>
              <a:rPr lang="ru-RU" b="1" dirty="0">
                <a:solidFill>
                  <a:srgbClr val="C00000"/>
                </a:solidFill>
              </a:rPr>
              <a:t>-центрированные методы </a:t>
            </a:r>
            <a:r>
              <a:rPr lang="ru-RU" dirty="0"/>
              <a:t>(например, гипнотерапия, аутогенная тренировка, методы </a:t>
            </a:r>
            <a:r>
              <a:rPr lang="ru-RU" dirty="0" err="1"/>
              <a:t>десенситизации</a:t>
            </a:r>
            <a:r>
              <a:rPr lang="ru-RU" dirty="0"/>
              <a:t> и экспозиции и др.).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3. </a:t>
            </a:r>
            <a:r>
              <a:rPr lang="ru-RU" b="1" dirty="0" err="1">
                <a:solidFill>
                  <a:srgbClr val="C00000"/>
                </a:solidFill>
              </a:rPr>
              <a:t>Социоцентрированные</a:t>
            </a:r>
            <a:r>
              <a:rPr lang="ru-RU" b="1" dirty="0">
                <a:solidFill>
                  <a:srgbClr val="C00000"/>
                </a:solidFill>
              </a:rPr>
              <a:t> методы </a:t>
            </a:r>
            <a:r>
              <a:rPr lang="ru-RU" dirty="0"/>
              <a:t>(например, </a:t>
            </a:r>
            <a:r>
              <a:rPr lang="ru-RU" dirty="0" err="1"/>
              <a:t>суппортивная</a:t>
            </a:r>
            <a:r>
              <a:rPr lang="ru-RU" dirty="0"/>
              <a:t> психотерапия, поведенческая психотерапия и др.).</a:t>
            </a:r>
          </a:p>
        </p:txBody>
      </p:sp>
    </p:spTree>
    <p:extLst>
      <p:ext uri="{BB962C8B-B14F-4D97-AF65-F5344CB8AC3E}">
        <p14:creationId xmlns:p14="http://schemas.microsoft.com/office/powerpoint/2010/main" val="291559755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+mn-lt"/>
              </a:rPr>
              <a:t>ВИДЫ ПСИХОТЕРАПИИ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700" dirty="0"/>
              <a:t>выделяют на основании условий, в которых она протекает:</a:t>
            </a:r>
          </a:p>
          <a:p>
            <a:r>
              <a:rPr lang="ru-RU" sz="2700" dirty="0"/>
              <a:t>стационарная</a:t>
            </a:r>
          </a:p>
          <a:p>
            <a:r>
              <a:rPr lang="ru-RU" sz="2700" dirty="0"/>
              <a:t>амбулаторная</a:t>
            </a:r>
          </a:p>
        </p:txBody>
      </p:sp>
    </p:spTree>
    <p:extLst>
      <p:ext uri="{BB962C8B-B14F-4D97-AF65-F5344CB8AC3E}">
        <p14:creationId xmlns:p14="http://schemas.microsoft.com/office/powerpoint/2010/main" val="370695969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1245" y="957085"/>
            <a:ext cx="7886700" cy="49384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b="1" dirty="0">
                <a:solidFill>
                  <a:srgbClr val="C00000"/>
                </a:solidFill>
                <a:latin typeface="+mn-lt"/>
              </a:rPr>
              <a:t>Формы психотерапии: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123" y="1532815"/>
            <a:ext cx="8925636" cy="4329752"/>
          </a:xfrm>
        </p:spPr>
        <p:txBody>
          <a:bodyPr>
            <a:normAutofit fontScale="92500"/>
          </a:bodyPr>
          <a:lstStyle/>
          <a:p>
            <a:pPr algn="just"/>
            <a:r>
              <a:rPr lang="ru-RU" b="1" dirty="0">
                <a:solidFill>
                  <a:srgbClr val="C00000"/>
                </a:solidFill>
              </a:rPr>
              <a:t>ИНДИВИДУАЛЬНАЯ</a:t>
            </a:r>
            <a:r>
              <a:rPr lang="ru-RU" dirty="0"/>
              <a:t> - психотерапевтический процесс протекает в диаде врач — пациент. По срокам проведения индивидуальная психотерапия может условно делиться на краткосрочную и долговременную. Граница обычно определяется числом психотерапевтических занятий. По мнению большинства исследователей, психотерапия длительностью до 20 (реже до 40) занятий относится к краткосрочной. Долговременные формы индивидуальной психотерапии наиболее характерны для психодинамической (психоаналитической) психотерапии, которая может продолжаться до 7-10 и более лет при средней частоте психотерапевтических занятий 2-3 раза в неделю. </a:t>
            </a:r>
          </a:p>
          <a:p>
            <a:pPr algn="just"/>
            <a:r>
              <a:rPr lang="ru-RU" b="1" dirty="0">
                <a:solidFill>
                  <a:srgbClr val="C00000"/>
                </a:solidFill>
              </a:rPr>
              <a:t>ГРУППОВАЯ</a:t>
            </a:r>
            <a:r>
              <a:rPr lang="ru-RU" dirty="0"/>
              <a:t> заключается в целенаправленном использовании в психотерапевтических целях групповой динамики (то есть всей совокупности взаимоотношений и взаимодействий, возникающих между участниками группы, включая и группового психотерапевта), в лечебных целях.</a:t>
            </a:r>
          </a:p>
          <a:p>
            <a:pPr algn="just"/>
            <a:r>
              <a:rPr lang="ru-RU" b="1" dirty="0">
                <a:solidFill>
                  <a:srgbClr val="C00000"/>
                </a:solidFill>
              </a:rPr>
              <a:t>СЕМЕЙНАЯ</a:t>
            </a:r>
            <a:endParaRPr lang="ru-RU" dirty="0"/>
          </a:p>
          <a:p>
            <a:r>
              <a:rPr lang="ru-RU" b="1" dirty="0">
                <a:solidFill>
                  <a:srgbClr val="C00000"/>
                </a:solidFill>
              </a:rPr>
              <a:t>ПСИХОТЕРАПИЯ СРЕДОЙ</a:t>
            </a:r>
          </a:p>
        </p:txBody>
      </p:sp>
    </p:spTree>
    <p:extLst>
      <p:ext uri="{BB962C8B-B14F-4D97-AF65-F5344CB8AC3E}">
        <p14:creationId xmlns:p14="http://schemas.microsoft.com/office/powerpoint/2010/main" val="379459255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000" b="1" dirty="0">
                <a:solidFill>
                  <a:srgbClr val="C00000"/>
                </a:solidFill>
                <a:latin typeface="LatoWeb"/>
              </a:rPr>
              <a:t>ОБЩИЕ ФАКТОРЫ ПСИХОТЕРАПИИ</a:t>
            </a:r>
            <a:endParaRPr lang="ru-RU" sz="3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5763" indent="-385763">
              <a:buAutoNum type="arabicPeriod"/>
            </a:pPr>
            <a:r>
              <a:rPr lang="ru-RU" dirty="0"/>
              <a:t>Понимание  эмоций, проживание эмоций , облегчение выхода эмоций</a:t>
            </a:r>
          </a:p>
          <a:p>
            <a:pPr marL="385763" indent="-385763">
              <a:buAutoNum type="arabicPeriod"/>
            </a:pPr>
            <a:r>
              <a:rPr lang="ru-RU" dirty="0"/>
              <a:t>Понимание себя </a:t>
            </a:r>
          </a:p>
          <a:p>
            <a:pPr marL="385763" indent="-385763">
              <a:buAutoNum type="arabicPeriod"/>
            </a:pPr>
            <a:r>
              <a:rPr lang="ru-RU" dirty="0"/>
              <a:t>Получение информации </a:t>
            </a:r>
          </a:p>
          <a:p>
            <a:pPr marL="385763" indent="-385763">
              <a:buAutoNum type="arabicPeriod"/>
            </a:pPr>
            <a:r>
              <a:rPr lang="ru-RU" dirty="0"/>
              <a:t>Укрепление веры больного в выздоровление </a:t>
            </a:r>
          </a:p>
          <a:p>
            <a:pPr marL="385763" indent="-385763">
              <a:buAutoNum type="arabicPeriod"/>
            </a:pPr>
            <a:r>
              <a:rPr lang="ru-RU" dirty="0"/>
              <a:t>Получение нового опыта (отношений, поведения…) </a:t>
            </a:r>
          </a:p>
        </p:txBody>
      </p:sp>
    </p:spTree>
    <p:extLst>
      <p:ext uri="{BB962C8B-B14F-4D97-AF65-F5344CB8AC3E}">
        <p14:creationId xmlns:p14="http://schemas.microsoft.com/office/powerpoint/2010/main" val="255722901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305" y="1028700"/>
            <a:ext cx="8795385" cy="61722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НЕСПЕЦИФИЧЕСКИЕ ФАКТОРЫ ПСИХОТЕРАПИИ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305" y="1645920"/>
            <a:ext cx="8795385" cy="41833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можно разделить в целом на три группы:</a:t>
            </a:r>
          </a:p>
          <a:p>
            <a:pPr marL="0" indent="0" algn="just">
              <a:spcAft>
                <a:spcPts val="450"/>
              </a:spcAft>
              <a:buNone/>
            </a:pPr>
            <a:r>
              <a:rPr lang="ru-RU" b="1" dirty="0">
                <a:solidFill>
                  <a:srgbClr val="C00000"/>
                </a:solidFill>
              </a:rPr>
              <a:t>ФАКТОРЫ ПОДДЕРЖКИ </a:t>
            </a:r>
            <a:r>
              <a:rPr lang="ru-RU" dirty="0"/>
              <a:t>— позитивные отношения с психотерапевтом, снижение уровня напряжения, терапевтический альянс, активное участие терапевта и пациента, уважение, принятие, </a:t>
            </a:r>
            <a:r>
              <a:rPr lang="ru-RU" dirty="0" err="1"/>
              <a:t>эмпатия</a:t>
            </a:r>
            <a:r>
              <a:rPr lang="ru-RU" dirty="0"/>
              <a:t>, аутентичность психотерапевта;</a:t>
            </a:r>
          </a:p>
          <a:p>
            <a:pPr marL="0" indent="0" algn="just">
              <a:spcAft>
                <a:spcPts val="450"/>
              </a:spcAft>
              <a:buNone/>
            </a:pPr>
            <a:r>
              <a:rPr lang="ru-RU" b="1" dirty="0">
                <a:solidFill>
                  <a:srgbClr val="C00000"/>
                </a:solidFill>
              </a:rPr>
              <a:t>ФАКТОРЫ НАУЧЕНИЯ </a:t>
            </a:r>
            <a:r>
              <a:rPr lang="ru-RU" dirty="0"/>
              <a:t>— советы, новый эмоциональный опыт, когнитивное научение, коррекция эмоционального опыта, обратная связь, </a:t>
            </a:r>
            <a:r>
              <a:rPr lang="ru-RU" dirty="0" err="1"/>
              <a:t>инсайт</a:t>
            </a:r>
            <a:r>
              <a:rPr lang="ru-RU" dirty="0"/>
              <a:t>;</a:t>
            </a:r>
          </a:p>
          <a:p>
            <a:pPr marL="0" indent="0" algn="just">
              <a:spcAft>
                <a:spcPts val="450"/>
              </a:spcAft>
              <a:buNone/>
            </a:pPr>
            <a:r>
              <a:rPr lang="ru-RU" b="1" dirty="0">
                <a:solidFill>
                  <a:srgbClr val="C00000"/>
                </a:solidFill>
              </a:rPr>
              <a:t>ФАКТОРЫ АКТИВНЫХ ДЕЙСТВИЙ </a:t>
            </a:r>
            <a:r>
              <a:rPr lang="ru-RU" dirty="0"/>
              <a:t>— регуляция поведения, конфронтации в работе с источником страхов и других противоречий, приложение усилий в овладении навыками, моделирование, тестирование реальности, переживание успеха.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517794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50" y="1131095"/>
            <a:ext cx="8812530" cy="74446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b="1" dirty="0">
                <a:solidFill>
                  <a:srgbClr val="C00000"/>
                </a:solidFill>
                <a:latin typeface="+mn-lt"/>
              </a:rPr>
              <a:t>В качестве общих элементов стиля и стратегии поведения психотерапевта выделяют: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155" y="2176895"/>
            <a:ext cx="8042564" cy="35495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None/>
            </a:pPr>
            <a:r>
              <a:rPr lang="ru-RU" dirty="0"/>
              <a:t>1) целевую ориентацию на достижение позитивных изменений;</a:t>
            </a:r>
          </a:p>
          <a:p>
            <a:pPr marL="0" indent="0" algn="just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None/>
            </a:pPr>
            <a:r>
              <a:rPr lang="ru-RU" dirty="0"/>
              <a:t>2) внимание к взаимоотношениям «пациент–психотерапевт»;</a:t>
            </a:r>
          </a:p>
          <a:p>
            <a:pPr marL="0" indent="0" algn="just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None/>
            </a:pPr>
            <a:r>
              <a:rPr lang="ru-RU" dirty="0"/>
              <a:t>3) сочетание принципов «там и тогда» и «здесь и сейчас» (то есть использование в качестве материала связей с историей жизни пациента либо с актуальным поведением и межличностным взаимодействием пациента и психотерапевта в процессе терапии).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424403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220932"/>
            <a:ext cx="7886700" cy="581891"/>
          </a:xfrm>
        </p:spPr>
        <p:txBody>
          <a:bodyPr>
            <a:normAutofit/>
          </a:bodyPr>
          <a:lstStyle/>
          <a:p>
            <a:pPr algn="ctr"/>
            <a:r>
              <a:rPr lang="ru-RU" sz="2700" b="1" dirty="0">
                <a:solidFill>
                  <a:srgbClr val="C00000"/>
                </a:solidFill>
                <a:latin typeface="+mn-lt"/>
              </a:rPr>
              <a:t>Показания к психотерапии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0045" y="1802823"/>
            <a:ext cx="8435340" cy="3992187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</a:pPr>
            <a:r>
              <a:rPr lang="ru-RU" dirty="0"/>
              <a:t>определяются ролью психологического фактора в </a:t>
            </a:r>
            <a:r>
              <a:rPr lang="ru-RU" dirty="0" err="1"/>
              <a:t>этиопатогенезе</a:t>
            </a:r>
            <a:r>
              <a:rPr lang="ru-RU" dirty="0"/>
              <a:t> заболевания, а также возможными последствиями перенесенного ранее или текущего заболевания.</a:t>
            </a:r>
          </a:p>
          <a:p>
            <a:pPr algn="just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</a:pPr>
            <a:r>
              <a:rPr lang="ru-RU" dirty="0"/>
              <a:t>неадекватная реакция личности на болезнь (например, </a:t>
            </a:r>
            <a:r>
              <a:rPr lang="ru-RU" dirty="0" err="1"/>
              <a:t>анозогнозическая</a:t>
            </a:r>
            <a:r>
              <a:rPr lang="ru-RU" dirty="0"/>
              <a:t> или, напротив, ипохондрическая и т.д.) </a:t>
            </a:r>
          </a:p>
          <a:p>
            <a:pPr algn="just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</a:pPr>
            <a:r>
              <a:rPr lang="ru-RU" dirty="0"/>
              <a:t>определяются не только нозологической принадлежностью, но и индивидуально-психологическими особенностями пациента, его мотивацией к участию в психотерапевтической работе.</a:t>
            </a:r>
          </a:p>
        </p:txBody>
      </p:sp>
    </p:spTree>
    <p:extLst>
      <p:ext uri="{BB962C8B-B14F-4D97-AF65-F5344CB8AC3E}">
        <p14:creationId xmlns:p14="http://schemas.microsoft.com/office/powerpoint/2010/main" val="370278138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302" y="1028701"/>
            <a:ext cx="8772098" cy="600075"/>
          </a:xfrm>
        </p:spPr>
        <p:txBody>
          <a:bodyPr/>
          <a:lstStyle/>
          <a:p>
            <a:pPr algn="ctr"/>
            <a:r>
              <a:rPr lang="ru-RU" sz="3000" b="1" dirty="0">
                <a:solidFill>
                  <a:srgbClr val="C00000"/>
                </a:solidFill>
                <a:latin typeface="+mn-lt"/>
              </a:rPr>
              <a:t>Противопоказания для проведения психотерапии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628776"/>
            <a:ext cx="7886700" cy="38611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i="1" dirty="0"/>
              <a:t>АБСОЛЮТНЫЕ ПРОТИВОПОКАЗАНИЯ</a:t>
            </a:r>
          </a:p>
          <a:p>
            <a:pPr marL="0" indent="0" algn="just">
              <a:buNone/>
            </a:pPr>
            <a:r>
              <a:rPr lang="ru-RU" dirty="0"/>
              <a:t>Со­стояния, при которых невозможно продуктивно  взаимодействовать с пациентом: </a:t>
            </a:r>
          </a:p>
          <a:p>
            <a:pPr algn="just"/>
            <a:r>
              <a:rPr lang="ru-RU" dirty="0"/>
              <a:t>Нарушение сознания</a:t>
            </a:r>
          </a:p>
          <a:p>
            <a:pPr algn="just"/>
            <a:r>
              <a:rPr lang="ru-RU" dirty="0"/>
              <a:t>Острые психотические состояния</a:t>
            </a:r>
          </a:p>
          <a:p>
            <a:pPr algn="just"/>
            <a:r>
              <a:rPr lang="ru-RU" dirty="0"/>
              <a:t>Алко­гольное или наркотическое опьянение</a:t>
            </a:r>
          </a:p>
          <a:p>
            <a:pPr algn="just"/>
            <a:r>
              <a:rPr lang="ru-RU" dirty="0"/>
              <a:t>Когнитивное снижение (олигофрения, деменция) </a:t>
            </a:r>
          </a:p>
          <a:p>
            <a:pPr algn="just"/>
            <a:r>
              <a:rPr lang="ru-RU" dirty="0"/>
              <a:t>Высокая вероятность развития судорожного синдрома </a:t>
            </a:r>
          </a:p>
          <a:p>
            <a:pPr algn="just"/>
            <a:r>
              <a:rPr lang="ru-RU" dirty="0"/>
              <a:t>Плохое соматическое самочувствие – острое заболевание, температура и т.п.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73436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595" y="857251"/>
            <a:ext cx="8812530" cy="651510"/>
          </a:xfrm>
        </p:spPr>
        <p:txBody>
          <a:bodyPr>
            <a:normAutofit/>
          </a:bodyPr>
          <a:lstStyle/>
          <a:p>
            <a:pPr algn="ctr"/>
            <a:r>
              <a:rPr lang="ru-RU" sz="2700" b="1" dirty="0">
                <a:solidFill>
                  <a:srgbClr val="C00000"/>
                </a:solidFill>
                <a:latin typeface="+mn-lt"/>
              </a:rPr>
              <a:t>Противопоказания для проведения психотерапии </a:t>
            </a:r>
            <a:endParaRPr lang="ru-RU" sz="27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0045" y="1508761"/>
            <a:ext cx="8641080" cy="425195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1950" b="1" i="1" dirty="0"/>
              <a:t>ОТНОСИТЕЛЬНЫЕ ПРОТИВОПОКАЗАНИЯ И ОГРАНИЧЕНИЯ:</a:t>
            </a:r>
          </a:p>
          <a:p>
            <a:pPr marL="0" indent="0" algn="just">
              <a:buNone/>
            </a:pPr>
            <a:r>
              <a:rPr lang="ru-RU" dirty="0"/>
              <a:t>1) страх перед самораскрытием и преобладание отрицания в комплексе используемых механизмов психологической защиты;</a:t>
            </a:r>
          </a:p>
          <a:p>
            <a:pPr marL="0" indent="0" algn="just">
              <a:buNone/>
            </a:pPr>
            <a:r>
              <a:rPr lang="ru-RU" dirty="0"/>
              <a:t>2) недостаточная мотивация к изменениям и очевидная вторичная выгода от болезни;</a:t>
            </a:r>
          </a:p>
          <a:p>
            <a:pPr marL="0" indent="0" algn="just">
              <a:buNone/>
            </a:pPr>
            <a:r>
              <a:rPr lang="ru-RU" dirty="0"/>
              <a:t>3) низкая </a:t>
            </a:r>
            <a:r>
              <a:rPr lang="ru-RU" dirty="0" err="1"/>
              <a:t>интерперсональная</a:t>
            </a:r>
            <a:r>
              <a:rPr lang="ru-RU" dirty="0"/>
              <a:t> </a:t>
            </a:r>
            <a:r>
              <a:rPr lang="ru-RU" dirty="0" err="1"/>
              <a:t>сенситивность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4) неспособность (нежелание) регулярно посещать сеансы психотерапии;</a:t>
            </a:r>
          </a:p>
          <a:p>
            <a:pPr marL="0" indent="0" algn="just">
              <a:buNone/>
            </a:pPr>
            <a:r>
              <a:rPr lang="ru-RU" dirty="0"/>
              <a:t>5) нежелание участвовать в процессе активной вербализации и слушания в индивидуальной и групповой психотерапии;</a:t>
            </a:r>
          </a:p>
          <a:p>
            <a:pPr marL="0" indent="0" algn="just">
              <a:buNone/>
            </a:pPr>
            <a:r>
              <a:rPr lang="ru-RU" dirty="0"/>
              <a:t>6) воздействие характерологических особенностей, не позволяющих конструктивно работать в индивидуальной и групповой психотерапии и извлекать из этой работы пользу (пациенты постоянно отыгрывают свои эмоции вовне в качестве защитной реакции, а не наблюдают за своим психологическим состоянием, или пациенты с серьезным негативизмом или ригидностью).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35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428604"/>
            <a:ext cx="8715436" cy="6286544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/>
              <a:t>	</a:t>
            </a:r>
            <a:r>
              <a:rPr lang="ru-RU" sz="3400" dirty="0"/>
              <a:t>При неэффективности </a:t>
            </a:r>
            <a:r>
              <a:rPr lang="ru-RU" sz="3400" dirty="0" err="1"/>
              <a:t>копинг-механизмов</a:t>
            </a:r>
            <a:r>
              <a:rPr lang="ru-RU" sz="3400" dirty="0"/>
              <a:t> включаются </a:t>
            </a:r>
            <a:r>
              <a:rPr lang="ru-RU" sz="3400" b="1" dirty="0">
                <a:solidFill>
                  <a:srgbClr val="C00000"/>
                </a:solidFill>
              </a:rPr>
              <a:t>МЕХАНИЗМЫ ПСИХОЛОГИЧЕСКОЙ ЗАЩИТЫ</a:t>
            </a:r>
            <a:r>
              <a:rPr lang="ru-RU" sz="3400" dirty="0"/>
              <a:t> – автоматической реакции психики на различные угрозы, бессознательные или частично осознаваемые способы редукции эмоционального напряжения, в связи с отказом от деятельности, направлены на поддержание психологического гомеостаза,  могут участвовать в образовании психологических симптомов, выделяют:</a:t>
            </a:r>
          </a:p>
          <a:p>
            <a:pPr marL="1080000" algn="just"/>
            <a:r>
              <a:rPr lang="ru-RU" sz="3400" dirty="0"/>
              <a:t>Отрицание</a:t>
            </a:r>
          </a:p>
          <a:p>
            <a:pPr marL="1080000" algn="just"/>
            <a:r>
              <a:rPr lang="ru-RU" sz="3400" dirty="0"/>
              <a:t>Вытеснение</a:t>
            </a:r>
          </a:p>
          <a:p>
            <a:pPr marL="1080000" algn="just"/>
            <a:r>
              <a:rPr lang="ru-RU" sz="3400" dirty="0"/>
              <a:t>Изоляцию</a:t>
            </a:r>
          </a:p>
          <a:p>
            <a:pPr marL="1080000" algn="just"/>
            <a:r>
              <a:rPr lang="ru-RU" sz="3400" dirty="0"/>
              <a:t>Идентификацию</a:t>
            </a:r>
          </a:p>
          <a:p>
            <a:pPr marL="1080000" algn="just"/>
            <a:r>
              <a:rPr lang="ru-RU" sz="3400" dirty="0"/>
              <a:t>Рационализацию</a:t>
            </a:r>
          </a:p>
          <a:p>
            <a:pPr marL="1080000" algn="just"/>
            <a:r>
              <a:rPr lang="ru-RU" sz="3400" dirty="0"/>
              <a:t>Проекцию</a:t>
            </a:r>
          </a:p>
          <a:p>
            <a:pPr marL="1080000" algn="just"/>
            <a:r>
              <a:rPr lang="ru-RU" sz="3400" dirty="0"/>
              <a:t>Интроекцию</a:t>
            </a:r>
          </a:p>
          <a:p>
            <a:pPr marL="1080000" algn="just"/>
            <a:r>
              <a:rPr lang="ru-RU" sz="3400" dirty="0"/>
              <a:t>Идеализация / Обесценивание</a:t>
            </a:r>
          </a:p>
          <a:p>
            <a:pPr marL="1080000" algn="just"/>
            <a:r>
              <a:rPr lang="ru-RU" sz="3400" dirty="0"/>
              <a:t>Реверсию</a:t>
            </a:r>
          </a:p>
          <a:p>
            <a:pPr marL="1080000" algn="just"/>
            <a:r>
              <a:rPr lang="ru-RU" sz="3400" b="1" dirty="0"/>
              <a:t>Сублимацию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Характеристика  реактивных состояний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972072"/>
          </a:xfrm>
        </p:spPr>
        <p:txBody>
          <a:bodyPr>
            <a:normAutofit fontScale="92500" lnSpcReduction="20000"/>
          </a:bodyPr>
          <a:lstStyle/>
          <a:p>
            <a:pPr algn="just">
              <a:spcBef>
                <a:spcPts val="1800"/>
              </a:spcBef>
              <a:spcAft>
                <a:spcPts val="1200"/>
              </a:spcAft>
              <a:buNone/>
            </a:pPr>
            <a:r>
              <a:rPr lang="ru-RU" dirty="0"/>
              <a:t>	Реакции и (или) состояния достигающие </a:t>
            </a:r>
            <a:r>
              <a:rPr lang="ru-RU" dirty="0" err="1"/>
              <a:t>психотического</a:t>
            </a:r>
            <a:r>
              <a:rPr lang="ru-RU" dirty="0"/>
              <a:t> уровня:</a:t>
            </a:r>
          </a:p>
          <a:p>
            <a:pPr algn="just">
              <a:spcBef>
                <a:spcPts val="1800"/>
              </a:spcBef>
              <a:spcAft>
                <a:spcPts val="1200"/>
              </a:spcAft>
            </a:pPr>
            <a:r>
              <a:rPr lang="ru-RU" dirty="0"/>
              <a:t>Аффективно-измененное сознание</a:t>
            </a:r>
          </a:p>
          <a:p>
            <a:pPr algn="just">
              <a:spcBef>
                <a:spcPts val="1800"/>
              </a:spcBef>
              <a:spcAft>
                <a:spcPts val="1200"/>
              </a:spcAft>
            </a:pPr>
            <a:r>
              <a:rPr lang="ru-RU" dirty="0"/>
              <a:t>Утрата адекватной оценки ситуации и своего состояния</a:t>
            </a:r>
          </a:p>
          <a:p>
            <a:pPr algn="just">
              <a:spcBef>
                <a:spcPts val="1800"/>
              </a:spcBef>
              <a:spcAft>
                <a:spcPts val="1200"/>
              </a:spcAft>
            </a:pPr>
            <a:r>
              <a:rPr lang="ru-RU" dirty="0"/>
              <a:t>Нарушение поведения</a:t>
            </a:r>
          </a:p>
          <a:p>
            <a:pPr algn="just">
              <a:spcBef>
                <a:spcPts val="1800"/>
              </a:spcBef>
              <a:spcAft>
                <a:spcPts val="1200"/>
              </a:spcAft>
            </a:pPr>
            <a:r>
              <a:rPr lang="ru-RU" dirty="0"/>
              <a:t>Наличие продуктивной психопатологической симптоматики (галлюцинации, бред, психомоторные нарушения).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11873</TotalTime>
  <Words>5706</Words>
  <Application>Microsoft Office PowerPoint</Application>
  <PresentationFormat>Экран (4:3)</PresentationFormat>
  <Paragraphs>451</Paragraphs>
  <Slides>78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78</vt:i4>
      </vt:variant>
    </vt:vector>
  </HeadingPairs>
  <TitlesOfParts>
    <vt:vector size="85" baseType="lpstr">
      <vt:lpstr>Arial</vt:lpstr>
      <vt:lpstr>Calibri</vt:lpstr>
      <vt:lpstr>Calibri Light</vt:lpstr>
      <vt:lpstr>LatoWeb</vt:lpstr>
      <vt:lpstr>Тема Office</vt:lpstr>
      <vt:lpstr>1_Тема Office</vt:lpstr>
      <vt:lpstr>2_Тема Office</vt:lpstr>
      <vt:lpstr>ПСИХОГЕНИИ  (F40-F49)</vt:lpstr>
      <vt:lpstr>ПСИХОГЕНИЯ  ( «психо» - душа, «генея» - порождение, порождающий)</vt:lpstr>
      <vt:lpstr>Диагностические критерии психогенных расстройств по Ясперсу:</vt:lpstr>
      <vt:lpstr>ПСИХОТРАВМА</vt:lpstr>
      <vt:lpstr>По  клиническим  проявлениям психогении  представлены</vt:lpstr>
      <vt:lpstr>В  формировании  заболевания после психотравмы играют значение:</vt:lpstr>
      <vt:lpstr>Презентация PowerPoint</vt:lpstr>
      <vt:lpstr>Презентация PowerPoint</vt:lpstr>
      <vt:lpstr>Характеристика  реактивных состояний</vt:lpstr>
      <vt:lpstr>Клинические варианты  реактивных состояний:</vt:lpstr>
      <vt:lpstr>F43.0   Острая реакция на стресс</vt:lpstr>
      <vt:lpstr>Презентация PowerPoint</vt:lpstr>
      <vt:lpstr>Презентация PowerPoint</vt:lpstr>
      <vt:lpstr>F43.2  Расстройство адаптации</vt:lpstr>
      <vt:lpstr>Посттравматическое стрессовое расстройство (ПТСР) – F 43.1</vt:lpstr>
      <vt:lpstr>Истерический   психоз  </vt:lpstr>
      <vt:lpstr>Клинические проявления истерических психозов</vt:lpstr>
      <vt:lpstr>Псевдодеменция  (ложное слабоумие)</vt:lpstr>
      <vt:lpstr>Пуэрилизм</vt:lpstr>
      <vt:lpstr>Истерический ступор</vt:lpstr>
      <vt:lpstr>ДИССОЦИАТИВНОЕ (КОНВЕРСИОННОЕ) РАССТРОЙСТВО – F44</vt:lpstr>
      <vt:lpstr>ДИССОЦИАТИВНОЕ (КОНВЕРСИОННОЕ) РАССТРОЙСТВО – F44</vt:lpstr>
      <vt:lpstr>Диссоциативное расстройство моторики F 44.4</vt:lpstr>
      <vt:lpstr>Реактивный параноид</vt:lpstr>
      <vt:lpstr>Презентация PowerPoint</vt:lpstr>
      <vt:lpstr>КЛАССИФИКАЦИЯ РЕАКТИВНЫХ ПСИХОЗОВ</vt:lpstr>
      <vt:lpstr>Нозогенные реакции F43.8</vt:lpstr>
      <vt:lpstr>НЕВРОЗ</vt:lpstr>
      <vt:lpstr>Диагностические критерии неврозов:</vt:lpstr>
      <vt:lpstr>Внутриличностные конфликты:</vt:lpstr>
      <vt:lpstr>Этиопатогенез неврозов:</vt:lpstr>
      <vt:lpstr>Презентация PowerPoint</vt:lpstr>
      <vt:lpstr>Тревога</vt:lpstr>
      <vt:lpstr>Презентация PowerPoint</vt:lpstr>
      <vt:lpstr>Нейрофизиологические механизмы ПР </vt:lpstr>
      <vt:lpstr>ДИФФЕРЕНЦИАЛЬНЫЕ ПРИЗНАКИ НОРМАЛЬНОЙ И ПАТОЛОГИЧЕСКОЙ ТРЕВОГИ</vt:lpstr>
      <vt:lpstr>Презентация PowerPoint</vt:lpstr>
      <vt:lpstr>Презентация PowerPoint</vt:lpstr>
      <vt:lpstr>НЕВРОТИЧЕСКИЕ РАССТРОЙСТВА (НЕВРОЗЫ)</vt:lpstr>
      <vt:lpstr>НЕВРАСТЕНИЯ</vt:lpstr>
      <vt:lpstr>НЕВРАСТЕНИЯ</vt:lpstr>
      <vt:lpstr>Презентация PowerPoint</vt:lpstr>
      <vt:lpstr>ИСТЕРИЧЕСКИЙ НЕВРОЗ F44. диссоциативное (конверсионное) расстройство по МКБ-10</vt:lpstr>
      <vt:lpstr>Клиническая картина истерического невроза:</vt:lpstr>
      <vt:lpstr>Эмоциональные  расстройства:</vt:lpstr>
      <vt:lpstr>Двигательные расстройства:</vt:lpstr>
      <vt:lpstr>Сенсорные расстройства:</vt:lpstr>
      <vt:lpstr>Соматовегетативные расстройства:</vt:lpstr>
      <vt:lpstr>Обсессивно-фобический невроз  (невроз навязчивых состояний)</vt:lpstr>
      <vt:lpstr>Тревожно-фобические  расстройства</vt:lpstr>
      <vt:lpstr>Презентация PowerPoint</vt:lpstr>
      <vt:lpstr>Реактивная депрессия</vt:lpstr>
      <vt:lpstr>Презентация PowerPoint</vt:lpstr>
      <vt:lpstr>Общие принципы терапии при неврозах</vt:lpstr>
      <vt:lpstr>ПСИХОТЕРАПИЯ</vt:lpstr>
      <vt:lpstr>Психотерапия</vt:lpstr>
      <vt:lpstr>Неспецифическая психотерапия  (психотерапевтический подход)</vt:lpstr>
      <vt:lpstr>Основные цели психотерапевтического подхода: </vt:lpstr>
      <vt:lpstr>Специфическая психотерапия</vt:lpstr>
      <vt:lpstr>Этапы психотерапии</vt:lpstr>
      <vt:lpstr>Общая цель всех психотерапевтических подходов</vt:lpstr>
      <vt:lpstr> МЕТОДЫ ПСИХОТЕРАПИИ ДЕЛЯТСЯ НА:</vt:lpstr>
      <vt:lpstr>Механизмы лечебного действия психотерапии </vt:lpstr>
      <vt:lpstr>ПСИХОДИНАМИЧЕСКИЙ ПОДХОД</vt:lpstr>
      <vt:lpstr>Презентация PowerPoint</vt:lpstr>
      <vt:lpstr>ПОВЕДЕНЧЕСКОЕ НАПРАВЛЕНИЕ</vt:lpstr>
      <vt:lpstr>КОГНИТИВНО-ПОВЕДЕНЧЕСКОЕ НАПРАВЛЕНИЕ </vt:lpstr>
      <vt:lpstr>ГУМАНИСТИЧЕСКОЕ НАПРАВЛЕНИЕ </vt:lpstr>
      <vt:lpstr>Интегративная психотерапия</vt:lpstr>
      <vt:lpstr>Методы психотерапии</vt:lpstr>
      <vt:lpstr>ВИДЫ ПСИХОТЕРАПИИ </vt:lpstr>
      <vt:lpstr>Формы психотерапии: </vt:lpstr>
      <vt:lpstr>ОБЩИЕ ФАКТОРЫ ПСИХОТЕРАПИИ</vt:lpstr>
      <vt:lpstr>НЕСПЕЦИФИЧЕСКИЕ ФАКТОРЫ ПСИХОТЕРАПИИ</vt:lpstr>
      <vt:lpstr>В качестве общих элементов стиля и стратегии поведения психотерапевта выделяют:</vt:lpstr>
      <vt:lpstr>Показания к психотерапии</vt:lpstr>
      <vt:lpstr>Противопоказания для проведения психотерапии </vt:lpstr>
      <vt:lpstr>Противопоказания для проведения психотерапии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Ольга Попвлавская</cp:lastModifiedBy>
  <cp:revision>323</cp:revision>
  <cp:lastPrinted>2018-12-17T07:37:58Z</cp:lastPrinted>
  <dcterms:created xsi:type="dcterms:W3CDTF">2011-10-25T18:32:04Z</dcterms:created>
  <dcterms:modified xsi:type="dcterms:W3CDTF">2025-02-14T07:08:19Z</dcterms:modified>
</cp:coreProperties>
</file>