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4"/>
  </p:notesMasterIdLst>
  <p:sldIdLst>
    <p:sldId id="257" r:id="rId2"/>
    <p:sldId id="276" r:id="rId3"/>
    <p:sldId id="277" r:id="rId4"/>
    <p:sldId id="278" r:id="rId5"/>
    <p:sldId id="279" r:id="rId6"/>
    <p:sldId id="280" r:id="rId7"/>
    <p:sldId id="281" r:id="rId8"/>
    <p:sldId id="282" r:id="rId9"/>
    <p:sldId id="283" r:id="rId10"/>
    <p:sldId id="284" r:id="rId11"/>
    <p:sldId id="285" r:id="rId12"/>
    <p:sldId id="286"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88" r:id="rId31"/>
    <p:sldId id="287" r:id="rId32"/>
    <p:sldId id="275"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128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D61CCC-554E-4438-A500-8B47966ED9D1}"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ru-RU"/>
        </a:p>
      </dgm:t>
    </dgm:pt>
    <dgm:pt modelId="{5277C87D-0CD4-48D7-AF74-A431B5DA50E2}">
      <dgm:prSet phldrT="[Текст]"/>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dgm:spPr>
      <dgm:t>
        <a:bodyPr/>
        <a:lstStyle/>
        <a:p>
          <a:r>
            <a:rPr lang="en-US" b="1" dirty="0" smtClean="0">
              <a:solidFill>
                <a:schemeClr val="accent1">
                  <a:lumMod val="75000"/>
                </a:schemeClr>
              </a:solidFill>
            </a:rPr>
            <a:t>Drugs</a:t>
          </a:r>
          <a:endParaRPr lang="ru-RU" dirty="0">
            <a:solidFill>
              <a:schemeClr val="accent1">
                <a:lumMod val="75000"/>
              </a:schemeClr>
            </a:solidFill>
          </a:endParaRPr>
        </a:p>
      </dgm:t>
    </dgm:pt>
    <dgm:pt modelId="{452302A8-D633-44BA-88F8-DC0132CAA7C7}" type="parTrans" cxnId="{6DDBCA36-DD37-4DB0-A469-5FB5A39B5930}">
      <dgm:prSet/>
      <dgm:spPr/>
      <dgm:t>
        <a:bodyPr/>
        <a:lstStyle/>
        <a:p>
          <a:endParaRPr lang="ru-RU"/>
        </a:p>
      </dgm:t>
    </dgm:pt>
    <dgm:pt modelId="{33107D0A-BF64-451E-8344-AF2E5BB96AEC}" type="sibTrans" cxnId="{6DDBCA36-DD37-4DB0-A469-5FB5A39B5930}">
      <dgm:prSet/>
      <dgm:spPr/>
      <dgm:t>
        <a:bodyPr/>
        <a:lstStyle/>
        <a:p>
          <a:endParaRPr lang="ru-RU"/>
        </a:p>
      </dgm:t>
    </dgm:pt>
    <dgm:pt modelId="{D66744D1-4FC0-4670-9D71-A24A651F93A1}">
      <dgm:prSet phldrT="[Текст]"/>
      <dgm:spPr>
        <a:solidFill>
          <a:schemeClr val="accent1">
            <a:lumMod val="60000"/>
            <a:lumOff val="40000"/>
          </a:schemeClr>
        </a:solidFill>
        <a:ln>
          <a:noFill/>
        </a:ln>
      </dgm:spPr>
      <dgm:t>
        <a:bodyPr/>
        <a:lstStyle/>
        <a:p>
          <a:r>
            <a:rPr lang="en-US" b="1" i="1" dirty="0" smtClean="0"/>
            <a:t>inorganic </a:t>
          </a:r>
          <a:endParaRPr lang="ru-RU" dirty="0"/>
        </a:p>
      </dgm:t>
    </dgm:pt>
    <dgm:pt modelId="{E4C629FE-BEC3-461E-8907-1F81A021EC83}" type="parTrans" cxnId="{2F76BF0F-A3DF-4242-B93A-402275BB7175}">
      <dgm:prSet/>
      <dgm:spPr/>
      <dgm:t>
        <a:bodyPr/>
        <a:lstStyle/>
        <a:p>
          <a:endParaRPr lang="ru-RU"/>
        </a:p>
      </dgm:t>
    </dgm:pt>
    <dgm:pt modelId="{FEA6D0A9-D4A6-4FA7-9D4A-E043B37E067C}" type="sibTrans" cxnId="{2F76BF0F-A3DF-4242-B93A-402275BB7175}">
      <dgm:prSet/>
      <dgm:spPr/>
      <dgm:t>
        <a:bodyPr/>
        <a:lstStyle/>
        <a:p>
          <a:endParaRPr lang="ru-RU"/>
        </a:p>
      </dgm:t>
    </dgm:pt>
    <dgm:pt modelId="{87D87A53-AB0A-4F15-B282-0E0C3FBCACDF}">
      <dgm:prSet phldrT="[Текст]"/>
      <dgm:spPr>
        <a:solidFill>
          <a:schemeClr val="accent1">
            <a:lumMod val="60000"/>
            <a:lumOff val="40000"/>
          </a:schemeClr>
        </a:solidFill>
        <a:ln>
          <a:noFill/>
        </a:ln>
      </dgm:spPr>
      <dgm:t>
        <a:bodyPr/>
        <a:lstStyle/>
        <a:p>
          <a:r>
            <a:rPr lang="en-US" b="1" i="1" dirty="0" smtClean="0"/>
            <a:t>organic</a:t>
          </a:r>
          <a:endParaRPr lang="ru-RU" dirty="0"/>
        </a:p>
      </dgm:t>
    </dgm:pt>
    <dgm:pt modelId="{7DB182CB-D35B-4E2A-B263-76FBE3A5C135}" type="parTrans" cxnId="{2D34CCAD-6EC4-4C57-B779-87DACA328FE4}">
      <dgm:prSet/>
      <dgm:spPr/>
      <dgm:t>
        <a:bodyPr/>
        <a:lstStyle/>
        <a:p>
          <a:endParaRPr lang="ru-RU"/>
        </a:p>
      </dgm:t>
    </dgm:pt>
    <dgm:pt modelId="{C6C4F631-E9DA-4BBD-A195-88FE14704795}" type="sibTrans" cxnId="{2D34CCAD-6EC4-4C57-B779-87DACA328FE4}">
      <dgm:prSet/>
      <dgm:spPr/>
      <dgm:t>
        <a:bodyPr/>
        <a:lstStyle/>
        <a:p>
          <a:endParaRPr lang="ru-RU"/>
        </a:p>
      </dgm:t>
    </dgm:pt>
    <dgm:pt modelId="{A29F208A-28F7-41B1-8DEA-AE6FD8331F7D}" type="pres">
      <dgm:prSet presAssocID="{9FD61CCC-554E-4438-A500-8B47966ED9D1}" presName="Name0" presStyleCnt="0">
        <dgm:presLayoutVars>
          <dgm:chPref val="1"/>
          <dgm:dir/>
          <dgm:animOne val="branch"/>
          <dgm:animLvl val="lvl"/>
          <dgm:resizeHandles/>
        </dgm:presLayoutVars>
      </dgm:prSet>
      <dgm:spPr/>
      <dgm:t>
        <a:bodyPr/>
        <a:lstStyle/>
        <a:p>
          <a:endParaRPr lang="ru-RU"/>
        </a:p>
      </dgm:t>
    </dgm:pt>
    <dgm:pt modelId="{3BF20E40-8E75-4CD4-A735-10D13E714C11}" type="pres">
      <dgm:prSet presAssocID="{5277C87D-0CD4-48D7-AF74-A431B5DA50E2}" presName="vertOne" presStyleCnt="0"/>
      <dgm:spPr/>
    </dgm:pt>
    <dgm:pt modelId="{78B6ED1C-03BA-4CBE-867A-AAF2B5ED941E}" type="pres">
      <dgm:prSet presAssocID="{5277C87D-0CD4-48D7-AF74-A431B5DA50E2}" presName="txOne" presStyleLbl="node0" presStyleIdx="0" presStyleCnt="1" custLinFactNeighborX="-831" custLinFactNeighborY="2550">
        <dgm:presLayoutVars>
          <dgm:chPref val="3"/>
        </dgm:presLayoutVars>
      </dgm:prSet>
      <dgm:spPr/>
      <dgm:t>
        <a:bodyPr/>
        <a:lstStyle/>
        <a:p>
          <a:endParaRPr lang="ru-RU"/>
        </a:p>
      </dgm:t>
    </dgm:pt>
    <dgm:pt modelId="{E8618FED-DAC8-4E06-8977-DA8F81C00FF5}" type="pres">
      <dgm:prSet presAssocID="{5277C87D-0CD4-48D7-AF74-A431B5DA50E2}" presName="parTransOne" presStyleCnt="0"/>
      <dgm:spPr/>
    </dgm:pt>
    <dgm:pt modelId="{5A779112-12A8-4886-A56F-1CFE98000B3D}" type="pres">
      <dgm:prSet presAssocID="{5277C87D-0CD4-48D7-AF74-A431B5DA50E2}" presName="horzOne" presStyleCnt="0"/>
      <dgm:spPr/>
    </dgm:pt>
    <dgm:pt modelId="{6769A539-28BA-4187-BA29-CA337B68DD16}" type="pres">
      <dgm:prSet presAssocID="{D66744D1-4FC0-4670-9D71-A24A651F93A1}" presName="vertTwo" presStyleCnt="0"/>
      <dgm:spPr/>
    </dgm:pt>
    <dgm:pt modelId="{D8BB544C-49A3-4AEB-9F64-241921F9CCD7}" type="pres">
      <dgm:prSet presAssocID="{D66744D1-4FC0-4670-9D71-A24A651F93A1}" presName="txTwo" presStyleLbl="node2" presStyleIdx="0" presStyleCnt="2" custLinFactNeighborX="4200" custLinFactNeighborY="2381">
        <dgm:presLayoutVars>
          <dgm:chPref val="3"/>
        </dgm:presLayoutVars>
      </dgm:prSet>
      <dgm:spPr/>
      <dgm:t>
        <a:bodyPr/>
        <a:lstStyle/>
        <a:p>
          <a:endParaRPr lang="ru-RU"/>
        </a:p>
      </dgm:t>
    </dgm:pt>
    <dgm:pt modelId="{4B4C91AD-377C-4A95-B6BB-37901A5CCDAA}" type="pres">
      <dgm:prSet presAssocID="{D66744D1-4FC0-4670-9D71-A24A651F93A1}" presName="horzTwo" presStyleCnt="0"/>
      <dgm:spPr/>
    </dgm:pt>
    <dgm:pt modelId="{81DE273C-AE4C-46E2-B3C3-92F2C35106A5}" type="pres">
      <dgm:prSet presAssocID="{FEA6D0A9-D4A6-4FA7-9D4A-E043B37E067C}" presName="sibSpaceTwo" presStyleCnt="0"/>
      <dgm:spPr/>
    </dgm:pt>
    <dgm:pt modelId="{14E37E86-FED7-4AB4-BCB6-379298E80E02}" type="pres">
      <dgm:prSet presAssocID="{87D87A53-AB0A-4F15-B282-0E0C3FBCACDF}" presName="vertTwo" presStyleCnt="0"/>
      <dgm:spPr/>
    </dgm:pt>
    <dgm:pt modelId="{047D167B-8980-4FC2-AFBF-922D1D25DDBE}" type="pres">
      <dgm:prSet presAssocID="{87D87A53-AB0A-4F15-B282-0E0C3FBCACDF}" presName="txTwo" presStyleLbl="node2" presStyleIdx="1" presStyleCnt="2">
        <dgm:presLayoutVars>
          <dgm:chPref val="3"/>
        </dgm:presLayoutVars>
      </dgm:prSet>
      <dgm:spPr/>
      <dgm:t>
        <a:bodyPr/>
        <a:lstStyle/>
        <a:p>
          <a:endParaRPr lang="ru-RU"/>
        </a:p>
      </dgm:t>
    </dgm:pt>
    <dgm:pt modelId="{0FE5140D-52E0-4B51-96ED-A78413DB593A}" type="pres">
      <dgm:prSet presAssocID="{87D87A53-AB0A-4F15-B282-0E0C3FBCACDF}" presName="horzTwo" presStyleCnt="0"/>
      <dgm:spPr/>
    </dgm:pt>
  </dgm:ptLst>
  <dgm:cxnLst>
    <dgm:cxn modelId="{2D34CCAD-6EC4-4C57-B779-87DACA328FE4}" srcId="{5277C87D-0CD4-48D7-AF74-A431B5DA50E2}" destId="{87D87A53-AB0A-4F15-B282-0E0C3FBCACDF}" srcOrd="1" destOrd="0" parTransId="{7DB182CB-D35B-4E2A-B263-76FBE3A5C135}" sibTransId="{C6C4F631-E9DA-4BBD-A195-88FE14704795}"/>
    <dgm:cxn modelId="{A1DE81BB-56EB-4912-B239-A2C3A743D621}" type="presOf" srcId="{9FD61CCC-554E-4438-A500-8B47966ED9D1}" destId="{A29F208A-28F7-41B1-8DEA-AE6FD8331F7D}" srcOrd="0" destOrd="0" presId="urn:microsoft.com/office/officeart/2005/8/layout/hierarchy4"/>
    <dgm:cxn modelId="{9B861414-0E1E-4F53-9E24-4A484983928A}" type="presOf" srcId="{5277C87D-0CD4-48D7-AF74-A431B5DA50E2}" destId="{78B6ED1C-03BA-4CBE-867A-AAF2B5ED941E}" srcOrd="0" destOrd="0" presId="urn:microsoft.com/office/officeart/2005/8/layout/hierarchy4"/>
    <dgm:cxn modelId="{BF0E9A21-5184-4BAB-9CF1-E3D51B1208E5}" type="presOf" srcId="{87D87A53-AB0A-4F15-B282-0E0C3FBCACDF}" destId="{047D167B-8980-4FC2-AFBF-922D1D25DDBE}" srcOrd="0" destOrd="0" presId="urn:microsoft.com/office/officeart/2005/8/layout/hierarchy4"/>
    <dgm:cxn modelId="{2F76BF0F-A3DF-4242-B93A-402275BB7175}" srcId="{5277C87D-0CD4-48D7-AF74-A431B5DA50E2}" destId="{D66744D1-4FC0-4670-9D71-A24A651F93A1}" srcOrd="0" destOrd="0" parTransId="{E4C629FE-BEC3-461E-8907-1F81A021EC83}" sibTransId="{FEA6D0A9-D4A6-4FA7-9D4A-E043B37E067C}"/>
    <dgm:cxn modelId="{52410CF5-45DF-44B4-A63A-7030B46C08FA}" type="presOf" srcId="{D66744D1-4FC0-4670-9D71-A24A651F93A1}" destId="{D8BB544C-49A3-4AEB-9F64-241921F9CCD7}" srcOrd="0" destOrd="0" presId="urn:microsoft.com/office/officeart/2005/8/layout/hierarchy4"/>
    <dgm:cxn modelId="{6DDBCA36-DD37-4DB0-A469-5FB5A39B5930}" srcId="{9FD61CCC-554E-4438-A500-8B47966ED9D1}" destId="{5277C87D-0CD4-48D7-AF74-A431B5DA50E2}" srcOrd="0" destOrd="0" parTransId="{452302A8-D633-44BA-88F8-DC0132CAA7C7}" sibTransId="{33107D0A-BF64-451E-8344-AF2E5BB96AEC}"/>
    <dgm:cxn modelId="{CC636327-6A54-4CAB-BA81-E076EAC5E57D}" type="presParOf" srcId="{A29F208A-28F7-41B1-8DEA-AE6FD8331F7D}" destId="{3BF20E40-8E75-4CD4-A735-10D13E714C11}" srcOrd="0" destOrd="0" presId="urn:microsoft.com/office/officeart/2005/8/layout/hierarchy4"/>
    <dgm:cxn modelId="{ECCC2536-AD89-4B27-8FBD-3C22F0E26CB6}" type="presParOf" srcId="{3BF20E40-8E75-4CD4-A735-10D13E714C11}" destId="{78B6ED1C-03BA-4CBE-867A-AAF2B5ED941E}" srcOrd="0" destOrd="0" presId="urn:microsoft.com/office/officeart/2005/8/layout/hierarchy4"/>
    <dgm:cxn modelId="{E611FF7C-8121-4D85-8A51-623D44CB64D8}" type="presParOf" srcId="{3BF20E40-8E75-4CD4-A735-10D13E714C11}" destId="{E8618FED-DAC8-4E06-8977-DA8F81C00FF5}" srcOrd="1" destOrd="0" presId="urn:microsoft.com/office/officeart/2005/8/layout/hierarchy4"/>
    <dgm:cxn modelId="{B6A88AD3-B051-40BF-B3E6-B1538F2EF3E1}" type="presParOf" srcId="{3BF20E40-8E75-4CD4-A735-10D13E714C11}" destId="{5A779112-12A8-4886-A56F-1CFE98000B3D}" srcOrd="2" destOrd="0" presId="urn:microsoft.com/office/officeart/2005/8/layout/hierarchy4"/>
    <dgm:cxn modelId="{8B6D7D01-DAA7-4237-BDBC-2472F4660BE6}" type="presParOf" srcId="{5A779112-12A8-4886-A56F-1CFE98000B3D}" destId="{6769A539-28BA-4187-BA29-CA337B68DD16}" srcOrd="0" destOrd="0" presId="urn:microsoft.com/office/officeart/2005/8/layout/hierarchy4"/>
    <dgm:cxn modelId="{BB42765A-63A6-4884-A88E-18DB50434540}" type="presParOf" srcId="{6769A539-28BA-4187-BA29-CA337B68DD16}" destId="{D8BB544C-49A3-4AEB-9F64-241921F9CCD7}" srcOrd="0" destOrd="0" presId="urn:microsoft.com/office/officeart/2005/8/layout/hierarchy4"/>
    <dgm:cxn modelId="{2B8236EA-B526-4EA4-B69E-F75324202F5F}" type="presParOf" srcId="{6769A539-28BA-4187-BA29-CA337B68DD16}" destId="{4B4C91AD-377C-4A95-B6BB-37901A5CCDAA}" srcOrd="1" destOrd="0" presId="urn:microsoft.com/office/officeart/2005/8/layout/hierarchy4"/>
    <dgm:cxn modelId="{131A4997-2CA0-4B16-A17D-076B2EADE497}" type="presParOf" srcId="{5A779112-12A8-4886-A56F-1CFE98000B3D}" destId="{81DE273C-AE4C-46E2-B3C3-92F2C35106A5}" srcOrd="1" destOrd="0" presId="urn:microsoft.com/office/officeart/2005/8/layout/hierarchy4"/>
    <dgm:cxn modelId="{095B4B54-C406-4732-8931-5E077C6C5DE3}" type="presParOf" srcId="{5A779112-12A8-4886-A56F-1CFE98000B3D}" destId="{14E37E86-FED7-4AB4-BCB6-379298E80E02}" srcOrd="2" destOrd="0" presId="urn:microsoft.com/office/officeart/2005/8/layout/hierarchy4"/>
    <dgm:cxn modelId="{2CAA8574-07CB-42F9-8D97-E2DDF32E5E0F}" type="presParOf" srcId="{14E37E86-FED7-4AB4-BCB6-379298E80E02}" destId="{047D167B-8980-4FC2-AFBF-922D1D25DDBE}" srcOrd="0" destOrd="0" presId="urn:microsoft.com/office/officeart/2005/8/layout/hierarchy4"/>
    <dgm:cxn modelId="{7B86DAE2-1DE7-421F-95AC-18230FF8AD65}" type="presParOf" srcId="{14E37E86-FED7-4AB4-BCB6-379298E80E02}" destId="{0FE5140D-52E0-4B51-96ED-A78413DB593A}"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6ED1C-03BA-4CBE-867A-AAF2B5ED941E}">
      <dsp:nvSpPr>
        <dsp:cNvPr id="0" name=""/>
        <dsp:cNvSpPr/>
      </dsp:nvSpPr>
      <dsp:spPr>
        <a:xfrm>
          <a:off x="0" y="5528"/>
          <a:ext cx="6091499" cy="1573698"/>
        </a:xfrm>
        <a:prstGeom prst="roundRect">
          <a:avLst>
            <a:gd name="adj" fmla="val 10000"/>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b="1" kern="1200" dirty="0" smtClean="0">
              <a:solidFill>
                <a:schemeClr val="accent1">
                  <a:lumMod val="75000"/>
                </a:schemeClr>
              </a:solidFill>
            </a:rPr>
            <a:t>Drugs</a:t>
          </a:r>
          <a:endParaRPr lang="ru-RU" sz="6500" kern="1200" dirty="0">
            <a:solidFill>
              <a:schemeClr val="accent1">
                <a:lumMod val="75000"/>
              </a:schemeClr>
            </a:solidFill>
          </a:endParaRPr>
        </a:p>
      </dsp:txBody>
      <dsp:txXfrm>
        <a:off x="46092" y="51620"/>
        <a:ext cx="5999315" cy="1481514"/>
      </dsp:txXfrm>
    </dsp:sp>
    <dsp:sp modelId="{D8BB544C-49A3-4AEB-9F64-241921F9CCD7}">
      <dsp:nvSpPr>
        <dsp:cNvPr id="0" name=""/>
        <dsp:cNvSpPr/>
      </dsp:nvSpPr>
      <dsp:spPr>
        <a:xfrm>
          <a:off x="125015" y="1738669"/>
          <a:ext cx="2922984" cy="1573698"/>
        </a:xfrm>
        <a:prstGeom prst="roundRect">
          <a:avLst>
            <a:gd name="adj" fmla="val 10000"/>
          </a:avLst>
        </a:prstGeom>
        <a:solidFill>
          <a:schemeClr val="accent1">
            <a:lumMod val="60000"/>
            <a:lumOff val="4000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r>
            <a:rPr lang="en-US" sz="5300" b="1" i="1" kern="1200" dirty="0" smtClean="0"/>
            <a:t>inorganic </a:t>
          </a:r>
          <a:endParaRPr lang="ru-RU" sz="5300" kern="1200" dirty="0"/>
        </a:p>
      </dsp:txBody>
      <dsp:txXfrm>
        <a:off x="171107" y="1784761"/>
        <a:ext cx="2830800" cy="1481514"/>
      </dsp:txXfrm>
    </dsp:sp>
    <dsp:sp modelId="{047D167B-8980-4FC2-AFBF-922D1D25DDBE}">
      <dsp:nvSpPr>
        <dsp:cNvPr id="0" name=""/>
        <dsp:cNvSpPr/>
      </dsp:nvSpPr>
      <dsp:spPr>
        <a:xfrm>
          <a:off x="3170765" y="1737277"/>
          <a:ext cx="2922984" cy="1573698"/>
        </a:xfrm>
        <a:prstGeom prst="roundRect">
          <a:avLst>
            <a:gd name="adj" fmla="val 10000"/>
          </a:avLst>
        </a:prstGeom>
        <a:solidFill>
          <a:schemeClr val="accent1">
            <a:lumMod val="60000"/>
            <a:lumOff val="4000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r>
            <a:rPr lang="en-US" sz="5300" b="1" i="1" kern="1200" dirty="0" smtClean="0"/>
            <a:t>organic</a:t>
          </a:r>
          <a:endParaRPr lang="ru-RU" sz="5300" kern="1200" dirty="0"/>
        </a:p>
      </dsp:txBody>
      <dsp:txXfrm>
        <a:off x="3216857" y="1783369"/>
        <a:ext cx="2830800" cy="14815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E561CB-6077-412A-BB7C-4A1F9DBF1AB0}" type="datetimeFigureOut">
              <a:rPr lang="ru-RU" smtClean="0"/>
              <a:t>10.02.2023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F388A2-E352-49B2-84C9-789032DFA819}" type="slidenum">
              <a:rPr lang="ru-RU" smtClean="0"/>
              <a:t>‹#›</a:t>
            </a:fld>
            <a:endParaRPr lang="ru-RU"/>
          </a:p>
        </p:txBody>
      </p:sp>
    </p:spTree>
    <p:extLst>
      <p:ext uri="{BB962C8B-B14F-4D97-AF65-F5344CB8AC3E}">
        <p14:creationId xmlns:p14="http://schemas.microsoft.com/office/powerpoint/2010/main" val="1154545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63A5B1A8-073A-42A6-912E-68F5922F36A3}" type="datetime1">
              <a:rPr lang="ru-RU" smtClean="0"/>
              <a:t>10.02.2023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8E73855-CEFD-4BED-B70A-0BC8E1A98E43}" type="datetime1">
              <a:rPr lang="ru-RU" smtClean="0"/>
              <a:t>10.02.2023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06AF3F9-5994-4B4F-B34F-E4A83C2F58AB}" type="datetime1">
              <a:rPr lang="ru-RU" smtClean="0"/>
              <a:t>10.02.2023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8348E2-C395-4A6E-AA66-EBCCACDBBC0A}" type="datetime1">
              <a:rPr lang="ru-RU" smtClean="0"/>
              <a:t>10.02.2023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F8CE7FC-79EE-4CD7-9C1F-30766079B702}" type="slidenum">
              <a:rPr lang="ru-RU" smtClean="0"/>
              <a:t>‹#›</a:t>
            </a:fld>
            <a:endParaRPr lang="ru-RU"/>
          </a:p>
        </p:txBody>
      </p:sp>
      <p:sp>
        <p:nvSpPr>
          <p:cNvPr id="13" name="TextBox 12"/>
          <p:cNvSpPr txBox="1"/>
          <p:nvPr/>
        </p:nvSpPr>
        <p:spPr>
          <a:xfrm>
            <a:off x="751116" y="75416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3563057-8B9C-43DC-B3AA-8A28363EDC8A}" type="datetime1">
              <a:rPr lang="ru-RU" smtClean="0"/>
              <a:t>10.02.2023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38158B59-AAC4-4BF1-A352-B62C819585C7}" type="datetime1">
              <a:rPr lang="ru-RU" smtClean="0"/>
              <a:t>10.02.2023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158C7EAD-EEAC-4808-9A13-8B528030BC4F}" type="datetime1">
              <a:rPr lang="ru-RU" smtClean="0"/>
              <a:t>10.02.2023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F3A70FF-A790-4941-9093-CDD1A2D93D10}" type="datetime1">
              <a:rPr lang="ru-RU" smtClean="0"/>
              <a:t>10.02.2023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209A7AD-1F73-49BF-9387-2F4999A30DEF}" type="datetime1">
              <a:rPr lang="ru-RU" smtClean="0"/>
              <a:t>10.02.2023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77BA06A-E9AE-479A-ADA6-4BCF1688CB70}" type="datetime1">
              <a:rPr lang="ru-RU" smtClean="0"/>
              <a:t>10.02.2023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2A19902-0063-4973-B108-8FFEE733EFE4}" type="datetime1">
              <a:rPr lang="ru-RU" smtClean="0"/>
              <a:t>10.02.2023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FF20232-D4E6-4FFA-9156-3C6C6EBFF38D}" type="datetime1">
              <a:rPr lang="ru-RU" smtClean="0"/>
              <a:t>10.02.2023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331" y="3051013"/>
            <a:ext cx="3829520"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4629150" y="3051013"/>
            <a:ext cx="382905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8F41179-2D68-47AE-9715-3D00EB389691}" type="datetime1">
              <a:rPr lang="ru-RU" smtClean="0"/>
              <a:t>10.02.2023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E4209C1-0437-4B2F-AB59-2DA0465E008F}" type="datetime1">
              <a:rPr lang="ru-RU" smtClean="0"/>
              <a:t>10.02.2023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8388686A-81C8-4408-B569-66053D77E57F}" type="datetime1">
              <a:rPr lang="ru-RU" smtClean="0"/>
              <a:t>10.02.2023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1765A0C-407D-4BB4-8DEC-9CD34779DF3B}" type="datetime1">
              <a:rPr lang="ru-RU" smtClean="0"/>
              <a:t>10.02.2023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08B5A1F-5AE5-425B-A3BB-7973186F6E60}" type="datetime1">
              <a:rPr lang="ru-RU" smtClean="0"/>
              <a:t>10.02.2023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F8CE7FC-79EE-4CD7-9C1F-30766079B702}"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83826BCF-8879-4315-A988-0D9868103B98}" type="datetime1">
              <a:rPr lang="ru-RU" smtClean="0"/>
              <a:t>10.02.2023</a:t>
            </a:fld>
            <a:endParaRPr lang="ru-RU"/>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AF8CE7FC-79EE-4CD7-9C1F-30766079B702}"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13259" y="836713"/>
            <a:ext cx="6517482" cy="720080"/>
          </a:xfrm>
        </p:spPr>
        <p:txBody>
          <a:bodyPr>
            <a:normAutofit/>
          </a:bodyPr>
          <a:lstStyle/>
          <a:p>
            <a:r>
              <a:rPr lang="ru-RU" sz="2800" b="1" cap="none" dirty="0" smtClean="0">
                <a:solidFill>
                  <a:srgbClr val="1D52A7"/>
                </a:solidFill>
                <a:latin typeface="Arial" panose="020B0604020202020204" pitchFamily="34" charset="0"/>
                <a:cs typeface="Arial" panose="020B0604020202020204" pitchFamily="34" charset="0"/>
              </a:rPr>
              <a:t>«</a:t>
            </a:r>
            <a:r>
              <a:rPr lang="en-US" sz="2800" b="1" cap="none" dirty="0">
                <a:solidFill>
                  <a:srgbClr val="1D52A7"/>
                </a:solidFill>
                <a:latin typeface="Arial" panose="020B0604020202020204" pitchFamily="34" charset="0"/>
                <a:cs typeface="Arial" panose="020B0604020202020204" pitchFamily="34" charset="0"/>
              </a:rPr>
              <a:t>General pharmaceutical chemistry </a:t>
            </a:r>
            <a:r>
              <a:rPr lang="ru-RU" sz="2800" b="1" cap="none" dirty="0" smtClean="0">
                <a:solidFill>
                  <a:srgbClr val="1D52A7"/>
                </a:solidFill>
                <a:latin typeface="Arial" panose="020B0604020202020204" pitchFamily="34" charset="0"/>
                <a:cs typeface="Arial" panose="020B0604020202020204" pitchFamily="34" charset="0"/>
              </a:rPr>
              <a:t>»</a:t>
            </a:r>
            <a:endParaRPr lang="ru-RU" sz="2800" dirty="0"/>
          </a:p>
        </p:txBody>
      </p:sp>
      <p:sp>
        <p:nvSpPr>
          <p:cNvPr id="3" name="Подзаголовок 2"/>
          <p:cNvSpPr>
            <a:spLocks noGrp="1"/>
          </p:cNvSpPr>
          <p:nvPr>
            <p:ph type="subTitle" idx="1"/>
          </p:nvPr>
        </p:nvSpPr>
        <p:spPr>
          <a:xfrm>
            <a:off x="683568" y="2348880"/>
            <a:ext cx="7776864" cy="1944216"/>
          </a:xfrm>
        </p:spPr>
        <p:txBody>
          <a:bodyPr>
            <a:normAutofit fontScale="85000" lnSpcReduction="20000"/>
          </a:bodyPr>
          <a:lstStyle/>
          <a:p>
            <a:r>
              <a:rPr lang="en-US" sz="3200" b="1" dirty="0">
                <a:solidFill>
                  <a:srgbClr val="FF0000"/>
                </a:solidFill>
                <a:latin typeface="Arial" panose="020B0604020202020204" pitchFamily="34" charset="0"/>
                <a:cs typeface="Arial" panose="020B0604020202020204" pitchFamily="34" charset="0"/>
              </a:rPr>
              <a:t>SUBJECT AND TASKS OF PHARMACEUTICAL CHEMISTRY</a:t>
            </a:r>
            <a:endParaRPr lang="ru-RU" sz="3200" b="1" dirty="0" smtClean="0">
              <a:solidFill>
                <a:srgbClr val="FF0000"/>
              </a:solidFill>
              <a:latin typeface="Arial" panose="020B0604020202020204" pitchFamily="34" charset="0"/>
              <a:cs typeface="Arial" panose="020B0604020202020204" pitchFamily="34" charset="0"/>
            </a:endParaRPr>
          </a:p>
          <a:p>
            <a:r>
              <a:rPr lang="en-US" sz="3200" b="1" dirty="0" smtClean="0">
                <a:solidFill>
                  <a:srgbClr val="FF0000"/>
                </a:solidFill>
                <a:latin typeface="Arial" panose="020B0604020202020204" pitchFamily="34" charset="0"/>
                <a:cs typeface="Arial" panose="020B0604020202020204" pitchFamily="34" charset="0"/>
              </a:rPr>
              <a:t>SOURCES </a:t>
            </a:r>
            <a:r>
              <a:rPr lang="en-US" sz="3200" b="1" dirty="0">
                <a:solidFill>
                  <a:srgbClr val="FF0000"/>
                </a:solidFill>
                <a:latin typeface="Arial" panose="020B0604020202020204" pitchFamily="34" charset="0"/>
                <a:cs typeface="Arial" panose="020B0604020202020204" pitchFamily="34" charset="0"/>
              </a:rPr>
              <a:t>AND METHODS OF OBTAINING DRUGS</a:t>
            </a:r>
            <a:endParaRPr lang="ru-RU" sz="3200" b="1" dirty="0">
              <a:solidFill>
                <a:srgbClr val="FF0000"/>
              </a:solidFill>
              <a:latin typeface="Arial" panose="020B0604020202020204" pitchFamily="34" charset="0"/>
              <a:cs typeface="Arial" panose="020B0604020202020204" pitchFamily="34" charset="0"/>
            </a:endParaRPr>
          </a:p>
        </p:txBody>
      </p:sp>
      <p:sp>
        <p:nvSpPr>
          <p:cNvPr id="4" name="TextBox 3"/>
          <p:cNvSpPr txBox="1"/>
          <p:nvPr/>
        </p:nvSpPr>
        <p:spPr>
          <a:xfrm>
            <a:off x="1691680" y="5939988"/>
            <a:ext cx="5760640" cy="369332"/>
          </a:xfrm>
          <a:prstGeom prst="rect">
            <a:avLst/>
          </a:prstGeom>
          <a:noFill/>
        </p:spPr>
        <p:txBody>
          <a:bodyPr wrap="square" rtlCol="0">
            <a:spAutoFit/>
          </a:bodyPr>
          <a:lstStyle/>
          <a:p>
            <a:pPr algn="ctr"/>
            <a:r>
              <a:rPr lang="en-US" dirty="0" smtClean="0">
                <a:solidFill>
                  <a:srgbClr val="1D52A7"/>
                </a:solidFill>
              </a:rPr>
              <a:t>Associate Professor </a:t>
            </a:r>
            <a:r>
              <a:rPr lang="en-US" dirty="0" err="1" smtClean="0">
                <a:solidFill>
                  <a:srgbClr val="1D52A7"/>
                </a:solidFill>
              </a:rPr>
              <a:t>Gureeva</a:t>
            </a:r>
            <a:r>
              <a:rPr lang="en-US" dirty="0" smtClean="0">
                <a:solidFill>
                  <a:srgbClr val="1D52A7"/>
                </a:solidFill>
              </a:rPr>
              <a:t> E.S.</a:t>
            </a:r>
            <a:endParaRPr lang="ru-RU" dirty="0">
              <a:solidFill>
                <a:srgbClr val="1D52A7"/>
              </a:solidFill>
            </a:endParaRPr>
          </a:p>
        </p:txBody>
      </p:sp>
    </p:spTree>
    <p:extLst>
      <p:ext uri="{BB962C8B-B14F-4D97-AF65-F5344CB8AC3E}">
        <p14:creationId xmlns:p14="http://schemas.microsoft.com/office/powerpoint/2010/main" val="4127275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453336"/>
            <a:ext cx="573161" cy="365125"/>
          </a:xfrm>
        </p:spPr>
        <p:txBody>
          <a:bodyPr/>
          <a:lstStyle/>
          <a:p>
            <a:fld id="{AF8CE7FC-79EE-4CD7-9C1F-30766079B702}" type="slidenum">
              <a:rPr lang="ru-RU" smtClean="0"/>
              <a:t>10</a:t>
            </a:fld>
            <a:endParaRPr lang="ru-RU"/>
          </a:p>
        </p:txBody>
      </p:sp>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Chemical classification of drugs</a:t>
            </a:r>
            <a:endParaRPr lang="ru-RU" sz="3200" b="1" dirty="0">
              <a:solidFill>
                <a:srgbClr val="0070C0"/>
              </a:solidFill>
            </a:endParaRPr>
          </a:p>
        </p:txBody>
      </p:sp>
      <p:sp>
        <p:nvSpPr>
          <p:cNvPr id="6" name="Прямоугольник 5"/>
          <p:cNvSpPr/>
          <p:nvPr/>
        </p:nvSpPr>
        <p:spPr>
          <a:xfrm>
            <a:off x="611560" y="1196752"/>
            <a:ext cx="4896544" cy="5170646"/>
          </a:xfrm>
          <a:prstGeom prst="rect">
            <a:avLst/>
          </a:prstGeom>
        </p:spPr>
        <p:txBody>
          <a:bodyPr wrap="square">
            <a:spAutoFit/>
          </a:bodyPr>
          <a:lstStyle/>
          <a:p>
            <a:r>
              <a:rPr lang="en-US" sz="2200" b="1" i="1" dirty="0">
                <a:solidFill>
                  <a:srgbClr val="0070C0"/>
                </a:solidFill>
              </a:rPr>
              <a:t>Inorganic</a:t>
            </a:r>
            <a:r>
              <a:rPr lang="en-US" sz="2200" dirty="0">
                <a:solidFill>
                  <a:srgbClr val="0070C0"/>
                </a:solidFill>
              </a:rPr>
              <a:t> </a:t>
            </a:r>
            <a:r>
              <a:rPr lang="en-US" sz="2200" b="1" i="1" dirty="0">
                <a:solidFill>
                  <a:srgbClr val="0070C0"/>
                </a:solidFill>
              </a:rPr>
              <a:t>drugs </a:t>
            </a:r>
            <a:r>
              <a:rPr lang="en-US" sz="2200" dirty="0"/>
              <a:t>are divided into main classes: </a:t>
            </a:r>
            <a:endParaRPr lang="ru-RU" sz="2200" dirty="0"/>
          </a:p>
          <a:p>
            <a:pPr marL="625475" lvl="0" indent="-342900">
              <a:buFont typeface="Wingdings" panose="05000000000000000000" pitchFamily="2" charset="2"/>
              <a:buChar char="Ø"/>
            </a:pPr>
            <a:r>
              <a:rPr lang="en-US" sz="2200" dirty="0"/>
              <a:t>oxides </a:t>
            </a:r>
            <a:r>
              <a:rPr lang="en-US" sz="2200" dirty="0" smtClean="0"/>
              <a:t>(</a:t>
            </a:r>
            <a:r>
              <a:rPr lang="en-US" sz="2200" dirty="0" err="1" smtClean="0"/>
              <a:t>MgO</a:t>
            </a:r>
            <a:r>
              <a:rPr lang="en-US" sz="2200" dirty="0" smtClean="0"/>
              <a:t>, </a:t>
            </a:r>
            <a:r>
              <a:rPr lang="en-US" sz="2200" dirty="0" err="1" smtClean="0"/>
              <a:t>ZnO</a:t>
            </a:r>
            <a:r>
              <a:rPr lang="en-US" sz="2200" dirty="0" smtClean="0"/>
              <a:t>)</a:t>
            </a:r>
            <a:endParaRPr lang="ru-RU" sz="2200" dirty="0"/>
          </a:p>
          <a:p>
            <a:pPr marL="625475" lvl="0" indent="-342900">
              <a:buFont typeface="Wingdings" panose="05000000000000000000" pitchFamily="2" charset="2"/>
              <a:buChar char="Ø"/>
            </a:pPr>
            <a:r>
              <a:rPr lang="en-US" sz="2200" dirty="0"/>
              <a:t>acids </a:t>
            </a:r>
            <a:r>
              <a:rPr lang="en-US" sz="2200" dirty="0" smtClean="0"/>
              <a:t>(</a:t>
            </a:r>
            <a:r>
              <a:rPr lang="en-US" sz="2200" dirty="0" err="1" smtClean="0"/>
              <a:t>HCl</a:t>
            </a:r>
            <a:r>
              <a:rPr lang="en-US" sz="2200" dirty="0" smtClean="0"/>
              <a:t>, H</a:t>
            </a:r>
            <a:r>
              <a:rPr lang="en-US" sz="2200" baseline="-25000" dirty="0" smtClean="0"/>
              <a:t>3</a:t>
            </a:r>
            <a:r>
              <a:rPr lang="en-US" sz="2200" dirty="0" smtClean="0"/>
              <a:t>BO</a:t>
            </a:r>
            <a:r>
              <a:rPr lang="en-US" sz="2200" baseline="-25000" dirty="0" smtClean="0"/>
              <a:t>3</a:t>
            </a:r>
            <a:r>
              <a:rPr lang="en-US" sz="2200" dirty="0" smtClean="0"/>
              <a:t>)</a:t>
            </a:r>
            <a:endParaRPr lang="ru-RU" sz="2200" dirty="0"/>
          </a:p>
          <a:p>
            <a:pPr marL="625475" lvl="0" indent="-342900">
              <a:buFont typeface="Wingdings" panose="05000000000000000000" pitchFamily="2" charset="2"/>
              <a:buChar char="Ø"/>
            </a:pPr>
            <a:r>
              <a:rPr lang="en-US" sz="2200" dirty="0"/>
              <a:t>hydroxides </a:t>
            </a:r>
            <a:r>
              <a:rPr lang="en-US" sz="2200" dirty="0" smtClean="0"/>
              <a:t>(Mg(OH)</a:t>
            </a:r>
            <a:r>
              <a:rPr lang="en-US" sz="2200" baseline="-25000" dirty="0" smtClean="0"/>
              <a:t>2</a:t>
            </a:r>
            <a:r>
              <a:rPr lang="en-US" sz="2200" dirty="0" smtClean="0"/>
              <a:t>)</a:t>
            </a:r>
            <a:endParaRPr lang="ru-RU" sz="2200" dirty="0"/>
          </a:p>
          <a:p>
            <a:pPr marL="625475" lvl="0" indent="-342900">
              <a:buFont typeface="Wingdings" panose="05000000000000000000" pitchFamily="2" charset="2"/>
              <a:buChar char="Ø"/>
            </a:pPr>
            <a:r>
              <a:rPr lang="en-US" sz="2200" dirty="0"/>
              <a:t>salts </a:t>
            </a:r>
            <a:r>
              <a:rPr lang="en-US" sz="2200" dirty="0" smtClean="0"/>
              <a:t>(</a:t>
            </a:r>
            <a:r>
              <a:rPr lang="en-US" sz="2200" dirty="0" err="1" smtClean="0"/>
              <a:t>NaCl</a:t>
            </a:r>
            <a:r>
              <a:rPr lang="en-US" sz="2200" dirty="0" smtClean="0"/>
              <a:t>, Na</a:t>
            </a:r>
            <a:r>
              <a:rPr lang="en-US" sz="2200" baseline="-25000" dirty="0" smtClean="0"/>
              <a:t>2</a:t>
            </a:r>
            <a:r>
              <a:rPr lang="en-US" sz="2200" dirty="0" smtClean="0"/>
              <a:t>S</a:t>
            </a:r>
            <a:r>
              <a:rPr lang="en-US" sz="2200" baseline="-25000" dirty="0" smtClean="0"/>
              <a:t>2</a:t>
            </a:r>
            <a:r>
              <a:rPr lang="en-US" sz="2200" dirty="0" smtClean="0"/>
              <a:t>O</a:t>
            </a:r>
            <a:r>
              <a:rPr lang="en-US" sz="2200" baseline="-25000" dirty="0" smtClean="0"/>
              <a:t>3</a:t>
            </a:r>
            <a:r>
              <a:rPr lang="en-US" sz="2200" dirty="0" smtClean="0"/>
              <a:t>)</a:t>
            </a:r>
            <a:endParaRPr lang="ru-RU" sz="2200" dirty="0"/>
          </a:p>
          <a:p>
            <a:pPr marL="625475" lvl="0" indent="-342900">
              <a:buFont typeface="Wingdings" panose="05000000000000000000" pitchFamily="2" charset="2"/>
              <a:buChar char="Ø"/>
            </a:pPr>
            <a:r>
              <a:rPr lang="en-US" sz="2200" dirty="0"/>
              <a:t>complex </a:t>
            </a:r>
            <a:r>
              <a:rPr lang="en-US" sz="2200" dirty="0" smtClean="0"/>
              <a:t>compounds.</a:t>
            </a:r>
            <a:endParaRPr lang="ru-RU" sz="2200" dirty="0"/>
          </a:p>
          <a:p>
            <a:r>
              <a:rPr lang="en-US" sz="2200" dirty="0"/>
              <a:t> </a:t>
            </a:r>
            <a:endParaRPr lang="ru-RU" sz="2200" dirty="0"/>
          </a:p>
          <a:p>
            <a:r>
              <a:rPr lang="en-US" sz="2200" b="1" i="1" dirty="0"/>
              <a:t> </a:t>
            </a:r>
            <a:endParaRPr lang="ru-RU" sz="2200" dirty="0"/>
          </a:p>
          <a:p>
            <a:r>
              <a:rPr lang="en-US" sz="2200" b="1" i="1" dirty="0">
                <a:solidFill>
                  <a:srgbClr val="0070C0"/>
                </a:solidFill>
              </a:rPr>
              <a:t>Organic drugs</a:t>
            </a:r>
            <a:r>
              <a:rPr lang="en-US" sz="2200" dirty="0">
                <a:solidFill>
                  <a:srgbClr val="0070C0"/>
                </a:solidFill>
              </a:rPr>
              <a:t> </a:t>
            </a:r>
            <a:r>
              <a:rPr lang="en-US" sz="2200" dirty="0"/>
              <a:t>are classified according to two criteria:</a:t>
            </a:r>
            <a:endParaRPr lang="ru-RU" sz="2200" dirty="0"/>
          </a:p>
          <a:p>
            <a:pPr marL="625475" lvl="0" indent="-342900">
              <a:buFont typeface="Wingdings" panose="05000000000000000000" pitchFamily="2" charset="2"/>
              <a:buChar char="Ø"/>
            </a:pPr>
            <a:r>
              <a:rPr lang="en-US" sz="2200" dirty="0"/>
              <a:t>the structure of a carbon chain or cycle</a:t>
            </a:r>
            <a:endParaRPr lang="ru-RU" sz="2200" dirty="0"/>
          </a:p>
          <a:p>
            <a:pPr marL="625475" lvl="0" indent="-342900">
              <a:buFont typeface="Wingdings" panose="05000000000000000000" pitchFamily="2" charset="2"/>
              <a:buChar char="Ø"/>
            </a:pPr>
            <a:r>
              <a:rPr lang="en-US" sz="2200" dirty="0"/>
              <a:t>the types of the functional groups</a:t>
            </a:r>
            <a:endParaRPr lang="ru-RU" sz="2200" dirty="0"/>
          </a:p>
          <a:p>
            <a:r>
              <a:rPr lang="en-US" sz="2200" dirty="0"/>
              <a:t> </a:t>
            </a:r>
            <a:endParaRPr lang="ru-RU" sz="22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455" y="1628800"/>
            <a:ext cx="3270025" cy="1914327"/>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163"/>
          <a:stretch/>
        </p:blipFill>
        <p:spPr bwMode="auto">
          <a:xfrm>
            <a:off x="5635525" y="4221088"/>
            <a:ext cx="3256955" cy="2092426"/>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996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AF8CE7FC-79EE-4CD7-9C1F-30766079B702}" type="slidenum">
              <a:rPr lang="ru-RU" smtClean="0"/>
              <a:t>11</a:t>
            </a:fld>
            <a:endParaRPr lang="ru-RU" dirty="0"/>
          </a:p>
        </p:txBody>
      </p:sp>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Chemical classification of drugs</a:t>
            </a:r>
            <a:endParaRPr lang="ru-RU" sz="3200" b="1" dirty="0">
              <a:solidFill>
                <a:srgbClr val="0070C0"/>
              </a:solidFill>
            </a:endParaRPr>
          </a:p>
        </p:txBody>
      </p:sp>
      <p:sp>
        <p:nvSpPr>
          <p:cNvPr id="6" name="Прямоугольник 5"/>
          <p:cNvSpPr/>
          <p:nvPr/>
        </p:nvSpPr>
        <p:spPr>
          <a:xfrm>
            <a:off x="323528" y="1268760"/>
            <a:ext cx="5760640" cy="4524315"/>
          </a:xfrm>
          <a:prstGeom prst="rect">
            <a:avLst/>
          </a:prstGeom>
        </p:spPr>
        <p:txBody>
          <a:bodyPr wrap="square">
            <a:spAutoFit/>
          </a:bodyPr>
          <a:lstStyle/>
          <a:p>
            <a:r>
              <a:rPr lang="en-US" b="1" i="1" dirty="0">
                <a:solidFill>
                  <a:srgbClr val="C00000"/>
                </a:solidFill>
              </a:rPr>
              <a:t>Classification according to the types of the functional groups</a:t>
            </a:r>
            <a:endParaRPr lang="ru-RU" sz="1100" b="1" dirty="0">
              <a:solidFill>
                <a:srgbClr val="C00000"/>
              </a:solidFill>
            </a:endParaRPr>
          </a:p>
          <a:p>
            <a:r>
              <a:rPr lang="en-US" dirty="0"/>
              <a:t> </a:t>
            </a:r>
            <a:endParaRPr lang="ru-RU" sz="1100" dirty="0"/>
          </a:p>
          <a:p>
            <a:r>
              <a:rPr lang="en-US" dirty="0"/>
              <a:t>Organic medicines are divided into:</a:t>
            </a:r>
            <a:endParaRPr lang="ru-RU" sz="1100" dirty="0"/>
          </a:p>
          <a:p>
            <a:pPr marL="742950" lvl="1" indent="-285750">
              <a:buFont typeface="Wingdings" panose="05000000000000000000" pitchFamily="2" charset="2"/>
              <a:buChar char="ü"/>
            </a:pPr>
            <a:r>
              <a:rPr lang="en-US" dirty="0"/>
              <a:t>halogen derivatives</a:t>
            </a:r>
            <a:endParaRPr lang="ru-RU" sz="1100" dirty="0"/>
          </a:p>
          <a:p>
            <a:pPr marL="742950" lvl="1" indent="-285750">
              <a:buFont typeface="Wingdings" panose="05000000000000000000" pitchFamily="2" charset="2"/>
              <a:buChar char="ü"/>
            </a:pPr>
            <a:r>
              <a:rPr lang="en-US" dirty="0"/>
              <a:t>alcohols</a:t>
            </a:r>
            <a:endParaRPr lang="ru-RU" sz="1100" dirty="0"/>
          </a:p>
          <a:p>
            <a:pPr marL="742950" lvl="1" indent="-285750">
              <a:buFont typeface="Wingdings" panose="05000000000000000000" pitchFamily="2" charset="2"/>
              <a:buChar char="ü"/>
            </a:pPr>
            <a:r>
              <a:rPr lang="en-US" dirty="0"/>
              <a:t>phenols</a:t>
            </a:r>
            <a:endParaRPr lang="ru-RU" sz="1100" dirty="0"/>
          </a:p>
          <a:p>
            <a:pPr marL="742950" lvl="1" indent="-285750">
              <a:buFont typeface="Wingdings" panose="05000000000000000000" pitchFamily="2" charset="2"/>
              <a:buChar char="ü"/>
            </a:pPr>
            <a:r>
              <a:rPr lang="en-US" dirty="0"/>
              <a:t>esters </a:t>
            </a:r>
            <a:endParaRPr lang="ru-RU" sz="1100" dirty="0"/>
          </a:p>
          <a:p>
            <a:pPr marL="742950" lvl="1" indent="-285750">
              <a:buFont typeface="Wingdings" panose="05000000000000000000" pitchFamily="2" charset="2"/>
              <a:buChar char="ü"/>
            </a:pPr>
            <a:r>
              <a:rPr lang="en-US" dirty="0"/>
              <a:t>aldehydes:</a:t>
            </a:r>
            <a:endParaRPr lang="ru-RU" sz="1100" dirty="0"/>
          </a:p>
          <a:p>
            <a:pPr marL="742950" lvl="1" indent="-285750">
              <a:buFont typeface="Wingdings" panose="05000000000000000000" pitchFamily="2" charset="2"/>
              <a:buChar char="ü"/>
            </a:pPr>
            <a:r>
              <a:rPr lang="en-US" dirty="0"/>
              <a:t>ketones</a:t>
            </a:r>
            <a:endParaRPr lang="ru-RU" sz="1100" dirty="0"/>
          </a:p>
          <a:p>
            <a:pPr marL="742950" lvl="1" indent="-285750">
              <a:buFont typeface="Wingdings" panose="05000000000000000000" pitchFamily="2" charset="2"/>
              <a:buChar char="ü"/>
            </a:pPr>
            <a:r>
              <a:rPr lang="en-US" dirty="0"/>
              <a:t>sulfonic acids</a:t>
            </a:r>
            <a:endParaRPr lang="ru-RU" sz="1100" dirty="0"/>
          </a:p>
          <a:p>
            <a:pPr marL="742950" lvl="1" indent="-285750">
              <a:buFont typeface="Wingdings" panose="05000000000000000000" pitchFamily="2" charset="2"/>
              <a:buChar char="ü"/>
            </a:pPr>
            <a:r>
              <a:rPr lang="en-US" dirty="0"/>
              <a:t>carboxylic acids</a:t>
            </a:r>
            <a:r>
              <a:rPr lang="en-US" sz="1100" dirty="0"/>
              <a:t> </a:t>
            </a:r>
            <a:r>
              <a:rPr lang="en-US" dirty="0"/>
              <a:t>and their derivatives</a:t>
            </a:r>
            <a:endParaRPr lang="ru-RU" sz="1100" dirty="0"/>
          </a:p>
          <a:p>
            <a:pPr marL="742950" lvl="1" indent="-285750">
              <a:buFont typeface="Wingdings" panose="05000000000000000000" pitchFamily="2" charset="2"/>
              <a:buChar char="ü"/>
            </a:pPr>
            <a:r>
              <a:rPr lang="en-US" dirty="0"/>
              <a:t>imines</a:t>
            </a:r>
            <a:endParaRPr lang="ru-RU" sz="1100" dirty="0"/>
          </a:p>
          <a:p>
            <a:pPr marL="742950" lvl="1" indent="-285750">
              <a:buFont typeface="Wingdings" panose="05000000000000000000" pitchFamily="2" charset="2"/>
              <a:buChar char="ü"/>
            </a:pPr>
            <a:r>
              <a:rPr lang="en-US" dirty="0"/>
              <a:t>oximes</a:t>
            </a:r>
            <a:endParaRPr lang="ru-RU" sz="1100" dirty="0"/>
          </a:p>
          <a:p>
            <a:pPr marL="742950" lvl="1" indent="-285750">
              <a:buFont typeface="Wingdings" panose="05000000000000000000" pitchFamily="2" charset="2"/>
              <a:buChar char="ü"/>
            </a:pPr>
            <a:r>
              <a:rPr lang="en-US" dirty="0" err="1"/>
              <a:t>hydrazones</a:t>
            </a:r>
            <a:endParaRPr lang="ru-RU" sz="1100" dirty="0"/>
          </a:p>
          <a:p>
            <a:pPr marL="742950" lvl="1" indent="-285750">
              <a:buFont typeface="Wingdings" panose="05000000000000000000" pitchFamily="2" charset="2"/>
              <a:buChar char="ü"/>
            </a:pPr>
            <a:r>
              <a:rPr lang="en-US" dirty="0" err="1"/>
              <a:t>semicarbazones</a:t>
            </a:r>
            <a:endParaRPr lang="ru-RU" sz="1100" dirty="0"/>
          </a:p>
          <a:p>
            <a:pPr marL="742950" lvl="1" indent="-285750">
              <a:buFont typeface="Wingdings" panose="05000000000000000000" pitchFamily="2" charset="2"/>
              <a:buChar char="ü"/>
            </a:pPr>
            <a:r>
              <a:rPr lang="en-US" dirty="0" err="1"/>
              <a:t>thiosemicarbazones</a:t>
            </a:r>
            <a:r>
              <a:rPr lang="en-US" dirty="0"/>
              <a:t>.</a:t>
            </a:r>
            <a:endParaRPr lang="ru-RU" sz="1100" dirty="0"/>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36" t="27109" r="11291" b="29189"/>
          <a:stretch/>
        </p:blipFill>
        <p:spPr bwMode="auto">
          <a:xfrm>
            <a:off x="4644008" y="1916832"/>
            <a:ext cx="1643975" cy="554476"/>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2828"/>
          <a:stretch/>
        </p:blipFill>
        <p:spPr bwMode="auto">
          <a:xfrm>
            <a:off x="3059832" y="2636912"/>
            <a:ext cx="1332346" cy="1008112"/>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003" r="52697"/>
          <a:stretch/>
        </p:blipFill>
        <p:spPr bwMode="auto">
          <a:xfrm>
            <a:off x="6948264" y="2016636"/>
            <a:ext cx="1845198" cy="1500386"/>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707" r="19707" b="31557"/>
          <a:stretch/>
        </p:blipFill>
        <p:spPr bwMode="auto">
          <a:xfrm>
            <a:off x="5180450" y="3013204"/>
            <a:ext cx="1121525" cy="1007635"/>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8004" y="4581128"/>
            <a:ext cx="3024336" cy="948542"/>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5763" y="4941168"/>
            <a:ext cx="2012829" cy="1466490"/>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7179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448251"/>
            <a:ext cx="573161" cy="365125"/>
          </a:xfrm>
        </p:spPr>
        <p:txBody>
          <a:bodyPr/>
          <a:lstStyle/>
          <a:p>
            <a:fld id="{AF8CE7FC-79EE-4CD7-9C1F-30766079B702}" type="slidenum">
              <a:rPr lang="ru-RU" smtClean="0"/>
              <a:t>12</a:t>
            </a:fld>
            <a:endParaRPr lang="ru-RU" dirty="0"/>
          </a:p>
        </p:txBody>
      </p:sp>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Chemical classification of drugs</a:t>
            </a:r>
            <a:endParaRPr lang="ru-RU" sz="3200" b="1" dirty="0">
              <a:solidFill>
                <a:srgbClr val="0070C0"/>
              </a:solidFill>
            </a:endParaRPr>
          </a:p>
        </p:txBody>
      </p:sp>
      <p:sp>
        <p:nvSpPr>
          <p:cNvPr id="6" name="Прямоугольник 5"/>
          <p:cNvSpPr/>
          <p:nvPr/>
        </p:nvSpPr>
        <p:spPr>
          <a:xfrm>
            <a:off x="251520" y="1052736"/>
            <a:ext cx="6606480" cy="369332"/>
          </a:xfrm>
          <a:prstGeom prst="rect">
            <a:avLst/>
          </a:prstGeom>
        </p:spPr>
        <p:txBody>
          <a:bodyPr wrap="square">
            <a:spAutoFit/>
          </a:bodyPr>
          <a:lstStyle/>
          <a:p>
            <a:r>
              <a:rPr lang="en-US" b="1" i="1" dirty="0">
                <a:solidFill>
                  <a:srgbClr val="C00000"/>
                </a:solidFill>
              </a:rPr>
              <a:t>Classification based on the structure of the carbon chain or cycle</a:t>
            </a:r>
            <a:endParaRPr lang="ru-RU" b="1" dirty="0">
              <a:solidFill>
                <a:srgbClr val="C00000"/>
              </a:solidFill>
            </a:endParaRPr>
          </a:p>
        </p:txBody>
      </p:sp>
      <p:pic>
        <p:nvPicPr>
          <p:cNvPr id="7" name="Рисунок 6"/>
          <p:cNvPicPr/>
          <p:nvPr/>
        </p:nvPicPr>
        <p:blipFill>
          <a:blip r:embed="rId2"/>
          <a:stretch>
            <a:fillRect/>
          </a:stretch>
        </p:blipFill>
        <p:spPr>
          <a:xfrm>
            <a:off x="899592" y="1772816"/>
            <a:ext cx="7416824" cy="4222269"/>
          </a:xfrm>
          <a:prstGeom prst="rect">
            <a:avLst/>
          </a:prstGeom>
          <a:noFill/>
          <a:effectLst>
            <a:outerShdw blurRad="152400" dist="190500" dir="2700000" algn="tl" rotWithShape="0">
              <a:prstClr val="black">
                <a:alpha val="40000"/>
              </a:prstClr>
            </a:outerShdw>
          </a:effectLst>
        </p:spPr>
      </p:pic>
    </p:spTree>
    <p:extLst>
      <p:ext uri="{BB962C8B-B14F-4D97-AF65-F5344CB8AC3E}">
        <p14:creationId xmlns:p14="http://schemas.microsoft.com/office/powerpoint/2010/main" val="2851098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s://priazovstep.ru/wp-content/uploads/2021/06/93742_cd7ad3ec7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645024"/>
            <a:ext cx="4074447" cy="2716299"/>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Номер слайда 6"/>
          <p:cNvSpPr>
            <a:spLocks noGrp="1"/>
          </p:cNvSpPr>
          <p:nvPr>
            <p:ph type="sldNum" sz="quarter" idx="12"/>
          </p:nvPr>
        </p:nvSpPr>
        <p:spPr>
          <a:xfrm>
            <a:off x="8535343" y="6520259"/>
            <a:ext cx="573161" cy="365125"/>
          </a:xfrm>
        </p:spPr>
        <p:txBody>
          <a:bodyPr/>
          <a:lstStyle/>
          <a:p>
            <a:fld id="{AF8CE7FC-79EE-4CD7-9C1F-30766079B702}" type="slidenum">
              <a:rPr lang="ru-RU" smtClean="0"/>
              <a:t>13</a:t>
            </a:fld>
            <a:endParaRPr lang="ru-RU"/>
          </a:p>
        </p:txBody>
      </p:sp>
      <p:sp>
        <p:nvSpPr>
          <p:cNvPr id="8" name="Прямоугольник 7"/>
          <p:cNvSpPr/>
          <p:nvPr/>
        </p:nvSpPr>
        <p:spPr>
          <a:xfrm>
            <a:off x="347471" y="1196752"/>
            <a:ext cx="8442991" cy="1785104"/>
          </a:xfrm>
          <a:prstGeom prst="rect">
            <a:avLst/>
          </a:prstGeom>
        </p:spPr>
        <p:txBody>
          <a:bodyPr wrap="square">
            <a:spAutoFit/>
          </a:bodyPr>
          <a:lstStyle/>
          <a:p>
            <a:pPr algn="just"/>
            <a:r>
              <a:rPr lang="en-US" sz="2200" b="1" dirty="0" smtClean="0">
                <a:solidFill>
                  <a:srgbClr val="C00000"/>
                </a:solidFill>
              </a:rPr>
              <a:t>Drugs</a:t>
            </a:r>
            <a:r>
              <a:rPr lang="en-US" sz="2200" dirty="0" smtClean="0"/>
              <a:t> are substances that are used or intended to be used in the diagnosis, prevention, treatment or cure of diseases. </a:t>
            </a:r>
            <a:endParaRPr lang="ru-RU" sz="2200" dirty="0" smtClean="0"/>
          </a:p>
          <a:p>
            <a:pPr algn="just"/>
            <a:r>
              <a:rPr lang="en-US" sz="2200" dirty="0" smtClean="0"/>
              <a:t>In </a:t>
            </a:r>
            <a:r>
              <a:rPr lang="en-US" sz="2200" dirty="0" smtClean="0"/>
              <a:t>early times, these substances were derived from natural sources, of which plants took up the major share. With the introduction of technology, most drugs today are manufactured synthetically in the laboratory. </a:t>
            </a:r>
            <a:endParaRPr lang="ru-RU" sz="2200" dirty="0"/>
          </a:p>
        </p:txBody>
      </p:sp>
      <p:pic>
        <p:nvPicPr>
          <p:cNvPr id="1028" name="Picture 4" descr="https://zdorovie-legkie.ru/wp-content/uploads/2018/08/travy-ot-bronhit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472" y="3660987"/>
            <a:ext cx="4080511" cy="2720341"/>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Sources of drugs</a:t>
            </a:r>
            <a:endParaRPr lang="ru-RU" sz="3200" b="1" dirty="0">
              <a:solidFill>
                <a:srgbClr val="0070C0"/>
              </a:solidFill>
            </a:endParaRPr>
          </a:p>
        </p:txBody>
      </p:sp>
    </p:spTree>
    <p:extLst>
      <p:ext uri="{BB962C8B-B14F-4D97-AF65-F5344CB8AC3E}">
        <p14:creationId xmlns:p14="http://schemas.microsoft.com/office/powerpoint/2010/main" val="2102470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Ref idx="1002">
        <a:schemeClr val="bg1"/>
      </p:bgRef>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Mineral sources</a:t>
            </a:r>
          </a:p>
        </p:txBody>
      </p:sp>
      <p:sp>
        <p:nvSpPr>
          <p:cNvPr id="7" name="Прямоугольник 6"/>
          <p:cNvSpPr/>
          <p:nvPr/>
        </p:nvSpPr>
        <p:spPr>
          <a:xfrm>
            <a:off x="3491880" y="1170618"/>
            <a:ext cx="5400600" cy="1384995"/>
          </a:xfrm>
          <a:prstGeom prst="rect">
            <a:avLst/>
          </a:prstGeom>
        </p:spPr>
        <p:txBody>
          <a:bodyPr wrap="square">
            <a:spAutoFit/>
          </a:bodyPr>
          <a:lstStyle/>
          <a:p>
            <a:pPr algn="just"/>
            <a:r>
              <a:rPr lang="en-US" sz="2200" dirty="0" smtClean="0"/>
              <a:t>The source of obtaining </a:t>
            </a:r>
            <a:r>
              <a:rPr lang="en-US" sz="2200" b="1" u="sng" dirty="0" smtClean="0"/>
              <a:t>inorganic drugs </a:t>
            </a:r>
            <a:r>
              <a:rPr lang="en-US" sz="2200" dirty="0" smtClean="0"/>
              <a:t>is mineral raw materials. The minerals themselves or individual elements are used.</a:t>
            </a:r>
          </a:p>
          <a:p>
            <a:endParaRPr lang="ru-RU" dirty="0" smtClean="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165549"/>
            <a:ext cx="2719080" cy="2119435"/>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88032" y="3488228"/>
            <a:ext cx="5724128" cy="3447098"/>
          </a:xfrm>
          <a:prstGeom prst="rect">
            <a:avLst/>
          </a:prstGeom>
        </p:spPr>
        <p:txBody>
          <a:bodyPr wrap="square">
            <a:spAutoFit/>
          </a:bodyPr>
          <a:lstStyle/>
          <a:p>
            <a:pPr>
              <a:spcAft>
                <a:spcPts val="600"/>
              </a:spcAft>
            </a:pPr>
            <a:r>
              <a:rPr lang="en-US" sz="2200" i="1" u="sng" dirty="0" smtClean="0"/>
              <a:t>Examples</a:t>
            </a:r>
            <a:r>
              <a:rPr lang="en-US" sz="2200" dirty="0" smtClean="0"/>
              <a:t>: for the preparation of </a:t>
            </a:r>
            <a:endParaRPr lang="ru-RU" sz="2200" dirty="0" smtClean="0"/>
          </a:p>
          <a:p>
            <a:pPr marL="450850" indent="-285750" algn="just">
              <a:spcAft>
                <a:spcPts val="600"/>
              </a:spcAft>
              <a:buFont typeface="Wingdings" panose="05000000000000000000" pitchFamily="2" charset="2"/>
              <a:buChar char="Ø"/>
            </a:pPr>
            <a:r>
              <a:rPr lang="en-US" sz="2200" dirty="0"/>
              <a:t>S</a:t>
            </a:r>
            <a:r>
              <a:rPr lang="en-US" sz="2200" dirty="0" smtClean="0"/>
              <a:t>odium chloride (Natrii Chloridum) uses natural solutions - water </a:t>
            </a:r>
            <a:r>
              <a:rPr lang="en-US" sz="2200" dirty="0" smtClean="0"/>
              <a:t>of </a:t>
            </a:r>
            <a:r>
              <a:rPr lang="en-US" sz="2200" dirty="0" smtClean="0"/>
              <a:t>lakes </a:t>
            </a:r>
            <a:r>
              <a:rPr lang="en-US" sz="2200" dirty="0" smtClean="0"/>
              <a:t>and seas;</a:t>
            </a:r>
          </a:p>
          <a:p>
            <a:pPr marL="450850" indent="-285750" algn="just">
              <a:spcAft>
                <a:spcPts val="600"/>
              </a:spcAft>
              <a:buFont typeface="Wingdings" panose="05000000000000000000" pitchFamily="2" charset="2"/>
              <a:buChar char="Ø"/>
            </a:pPr>
            <a:r>
              <a:rPr lang="en-US" sz="2200" dirty="0" smtClean="0"/>
              <a:t>Potassium Chlorid</a:t>
            </a:r>
            <a:r>
              <a:rPr lang="en-US" sz="2200" dirty="0"/>
              <a:t>e</a:t>
            </a:r>
            <a:r>
              <a:rPr lang="en-US" sz="2200" dirty="0" smtClean="0"/>
              <a:t> (Kalii Chloridum) - minerals: Sylvinitis, Carnallitis; </a:t>
            </a:r>
          </a:p>
          <a:p>
            <a:pPr marL="450850" indent="-285750" algn="just">
              <a:spcAft>
                <a:spcPts val="600"/>
              </a:spcAft>
              <a:buFont typeface="Wingdings" panose="05000000000000000000" pitchFamily="2" charset="2"/>
              <a:buChar char="Ø"/>
            </a:pPr>
            <a:r>
              <a:rPr lang="en-US" sz="2200" dirty="0" smtClean="0"/>
              <a:t>Calcium chloride (Calcii chloridum) - chalk or marble; </a:t>
            </a:r>
          </a:p>
          <a:p>
            <a:pPr marL="450850" indent="-285750" algn="just">
              <a:spcAft>
                <a:spcPts val="600"/>
              </a:spcAft>
              <a:buFont typeface="Wingdings" panose="05000000000000000000" pitchFamily="2" charset="2"/>
              <a:buChar char="Ø"/>
            </a:pPr>
            <a:r>
              <a:rPr lang="en-US" sz="2200" dirty="0" smtClean="0"/>
              <a:t>Boric acid (Acidum Boricum) - Sasolin or </a:t>
            </a:r>
            <a:r>
              <a:rPr lang="en-US" sz="2200" dirty="0"/>
              <a:t>Borax.</a:t>
            </a:r>
            <a:endParaRPr lang="ru-RU" sz="2200" dirty="0"/>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1100" y="2341074"/>
            <a:ext cx="1762040" cy="1231942"/>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3051301"/>
            <a:ext cx="1795908" cy="1536217"/>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7700" y="4815379"/>
            <a:ext cx="1778675" cy="1575197"/>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Номер слайда 8"/>
          <p:cNvSpPr>
            <a:spLocks noGrp="1"/>
          </p:cNvSpPr>
          <p:nvPr>
            <p:ph type="sldNum" sz="quarter" idx="12"/>
          </p:nvPr>
        </p:nvSpPr>
        <p:spPr>
          <a:xfrm>
            <a:off x="8535343" y="6520259"/>
            <a:ext cx="573161" cy="365125"/>
          </a:xfrm>
        </p:spPr>
        <p:txBody>
          <a:bodyPr/>
          <a:lstStyle/>
          <a:p>
            <a:fld id="{AF8CE7FC-79EE-4CD7-9C1F-30766079B702}" type="slidenum">
              <a:rPr lang="ru-RU" smtClean="0"/>
              <a:t>14</a:t>
            </a:fld>
            <a:endParaRPr lang="ru-RU" dirty="0"/>
          </a:p>
        </p:txBody>
      </p:sp>
    </p:spTree>
    <p:extLst>
      <p:ext uri="{BB962C8B-B14F-4D97-AF65-F5344CB8AC3E}">
        <p14:creationId xmlns:p14="http://schemas.microsoft.com/office/powerpoint/2010/main" val="409067721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067944" y="908720"/>
            <a:ext cx="4824536" cy="1446550"/>
          </a:xfrm>
          <a:prstGeom prst="rect">
            <a:avLst/>
          </a:prstGeom>
        </p:spPr>
        <p:txBody>
          <a:bodyPr wrap="square">
            <a:spAutoFit/>
          </a:bodyPr>
          <a:lstStyle/>
          <a:p>
            <a:pPr algn="just"/>
            <a:r>
              <a:rPr lang="en-US" sz="2200" dirty="0" smtClean="0"/>
              <a:t>To obtain synthetic </a:t>
            </a:r>
            <a:r>
              <a:rPr lang="en-US" sz="2200" b="1" u="sng" dirty="0" smtClean="0"/>
              <a:t>organic drugs</a:t>
            </a:r>
            <a:r>
              <a:rPr lang="en-US" sz="2200" dirty="0" smtClean="0"/>
              <a:t>, dry distillation products of coal, wood, oil shale, as well as various oil fractions are used.</a:t>
            </a:r>
            <a:endParaRPr lang="en-US" sz="2200"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Mineral sources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54" y="929657"/>
            <a:ext cx="3037626" cy="1973387"/>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539552" y="3140968"/>
            <a:ext cx="4608512" cy="1107996"/>
          </a:xfrm>
          <a:prstGeom prst="rect">
            <a:avLst/>
          </a:prstGeom>
        </p:spPr>
        <p:txBody>
          <a:bodyPr wrap="square">
            <a:spAutoFit/>
          </a:bodyPr>
          <a:lstStyle/>
          <a:p>
            <a:pPr algn="just"/>
            <a:r>
              <a:rPr lang="en-US" sz="2200" dirty="0" smtClean="0"/>
              <a:t>Coal tar is a complex mixture that includes over 480 different aromatic and heterocyclic compounds.</a:t>
            </a:r>
            <a:endParaRPr lang="ru-RU" sz="2200"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365104"/>
            <a:ext cx="1345055" cy="2160240"/>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7" y="4378275"/>
            <a:ext cx="2520281" cy="2176435"/>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5292080" y="2204864"/>
            <a:ext cx="3600400" cy="1446550"/>
          </a:xfrm>
          <a:prstGeom prst="rect">
            <a:avLst/>
          </a:prstGeom>
        </p:spPr>
        <p:txBody>
          <a:bodyPr wrap="square">
            <a:spAutoFit/>
          </a:bodyPr>
          <a:lstStyle/>
          <a:p>
            <a:pPr algn="just"/>
            <a:r>
              <a:rPr lang="en-US" sz="2200" dirty="0" smtClean="0"/>
              <a:t>During the dry distillation of wood, charcoal and two liquid fractions (wood resin) are formed. </a:t>
            </a:r>
            <a:endParaRPr lang="ru-RU" sz="2200" dirty="0"/>
          </a:p>
        </p:txBody>
      </p:sp>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6055" y="3717032"/>
            <a:ext cx="1600321" cy="2592288"/>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Номер слайда 8"/>
          <p:cNvSpPr>
            <a:spLocks noGrp="1"/>
          </p:cNvSpPr>
          <p:nvPr>
            <p:ph type="sldNum" sz="quarter" idx="12"/>
          </p:nvPr>
        </p:nvSpPr>
        <p:spPr>
          <a:xfrm>
            <a:off x="8532440" y="6520259"/>
            <a:ext cx="573161" cy="365125"/>
          </a:xfrm>
        </p:spPr>
        <p:txBody>
          <a:bodyPr/>
          <a:lstStyle/>
          <a:p>
            <a:fld id="{AF8CE7FC-79EE-4CD7-9C1F-30766079B702}" type="slidenum">
              <a:rPr lang="ru-RU" smtClean="0"/>
              <a:t>15</a:t>
            </a:fld>
            <a:endParaRPr lang="ru-RU"/>
          </a:p>
        </p:txBody>
      </p:sp>
    </p:spTree>
    <p:extLst>
      <p:ext uri="{BB962C8B-B14F-4D97-AF65-F5344CB8AC3E}">
        <p14:creationId xmlns:p14="http://schemas.microsoft.com/office/powerpoint/2010/main" val="3995437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Plant sources</a:t>
            </a:r>
          </a:p>
        </p:txBody>
      </p:sp>
      <p:sp>
        <p:nvSpPr>
          <p:cNvPr id="6" name="Прямоугольник 5"/>
          <p:cNvSpPr/>
          <p:nvPr/>
        </p:nvSpPr>
        <p:spPr>
          <a:xfrm>
            <a:off x="251519" y="1508591"/>
            <a:ext cx="4041271" cy="1107996"/>
          </a:xfrm>
          <a:prstGeom prst="rect">
            <a:avLst/>
          </a:prstGeom>
        </p:spPr>
        <p:txBody>
          <a:bodyPr wrap="square">
            <a:spAutoFit/>
          </a:bodyPr>
          <a:lstStyle/>
          <a:p>
            <a:pPr algn="just"/>
            <a:r>
              <a:rPr lang="en-US" sz="2200" b="1" dirty="0" smtClean="0"/>
              <a:t>Plant materials </a:t>
            </a:r>
            <a:r>
              <a:rPr lang="en-US" sz="2200" dirty="0" smtClean="0"/>
              <a:t>- leaves, flowers, peels, seeds, fruits, roots of plants - in themselves can be medicines. </a:t>
            </a:r>
            <a:endParaRPr lang="ru-RU" sz="2200"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9151" y="1148551"/>
            <a:ext cx="4063329" cy="2285622"/>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4829151" y="3847107"/>
            <a:ext cx="4063329" cy="2462213"/>
          </a:xfrm>
          <a:prstGeom prst="rect">
            <a:avLst/>
          </a:prstGeom>
        </p:spPr>
        <p:txBody>
          <a:bodyPr wrap="square">
            <a:spAutoFit/>
          </a:bodyPr>
          <a:lstStyle/>
          <a:p>
            <a:r>
              <a:rPr lang="en-US" sz="2200" b="1" dirty="0" smtClean="0"/>
              <a:t>Medicinal plant materials </a:t>
            </a:r>
            <a:r>
              <a:rPr lang="en-US" sz="2200" dirty="0" smtClean="0"/>
              <a:t>are a source of natural biologically active substances: </a:t>
            </a:r>
          </a:p>
          <a:p>
            <a:pPr marL="538163" indent="-285750">
              <a:buFont typeface="Wingdings" panose="05000000000000000000" pitchFamily="2" charset="2"/>
              <a:buChar char="ü"/>
            </a:pPr>
            <a:r>
              <a:rPr lang="en-US" sz="2200" dirty="0" smtClean="0"/>
              <a:t>alkaloids, </a:t>
            </a:r>
          </a:p>
          <a:p>
            <a:pPr marL="538163" indent="-285750">
              <a:buFont typeface="Wingdings" panose="05000000000000000000" pitchFamily="2" charset="2"/>
              <a:buChar char="ü"/>
            </a:pPr>
            <a:r>
              <a:rPr lang="en-US" sz="2200" dirty="0" smtClean="0"/>
              <a:t>terpenes, </a:t>
            </a:r>
          </a:p>
          <a:p>
            <a:pPr marL="538163" indent="-285750">
              <a:buFont typeface="Wingdings" panose="05000000000000000000" pitchFamily="2" charset="2"/>
              <a:buChar char="ü"/>
            </a:pPr>
            <a:r>
              <a:rPr lang="en-US" sz="2200" dirty="0" smtClean="0"/>
              <a:t>glycosides, </a:t>
            </a:r>
          </a:p>
          <a:p>
            <a:pPr marL="538163" indent="-285750">
              <a:buFont typeface="Wingdings" panose="05000000000000000000" pitchFamily="2" charset="2"/>
              <a:buChar char="ü"/>
            </a:pPr>
            <a:r>
              <a:rPr lang="en-US" sz="2200" dirty="0" smtClean="0"/>
              <a:t>vitamins. </a:t>
            </a:r>
            <a:endParaRPr lang="ru-RU" sz="2200" dirty="0"/>
          </a:p>
        </p:txBody>
      </p:sp>
      <p:sp>
        <p:nvSpPr>
          <p:cNvPr id="8" name="Номер слайда 7"/>
          <p:cNvSpPr>
            <a:spLocks noGrp="1"/>
          </p:cNvSpPr>
          <p:nvPr>
            <p:ph type="sldNum" sz="quarter" idx="12"/>
          </p:nvPr>
        </p:nvSpPr>
        <p:spPr>
          <a:xfrm>
            <a:off x="8535343" y="6520259"/>
            <a:ext cx="573161" cy="365125"/>
          </a:xfrm>
        </p:spPr>
        <p:txBody>
          <a:bodyPr/>
          <a:lstStyle/>
          <a:p>
            <a:fld id="{AF8CE7FC-79EE-4CD7-9C1F-30766079B702}" type="slidenum">
              <a:rPr lang="ru-RU" smtClean="0"/>
              <a:t>16</a:t>
            </a:fld>
            <a:endParaRPr lang="ru-RU"/>
          </a:p>
        </p:txBody>
      </p: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645024"/>
            <a:ext cx="4041271" cy="2694180"/>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4691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Plant sources</a:t>
            </a:r>
          </a:p>
        </p:txBody>
      </p:sp>
      <p:sp>
        <p:nvSpPr>
          <p:cNvPr id="6" name="Прямоугольник 5"/>
          <p:cNvSpPr/>
          <p:nvPr/>
        </p:nvSpPr>
        <p:spPr>
          <a:xfrm>
            <a:off x="251520" y="908720"/>
            <a:ext cx="4824536" cy="4170372"/>
          </a:xfrm>
          <a:prstGeom prst="rect">
            <a:avLst/>
          </a:prstGeom>
        </p:spPr>
        <p:txBody>
          <a:bodyPr wrap="square">
            <a:spAutoFit/>
          </a:bodyPr>
          <a:lstStyle/>
          <a:p>
            <a:pPr algn="just">
              <a:spcAft>
                <a:spcPts val="600"/>
              </a:spcAft>
            </a:pPr>
            <a:r>
              <a:rPr lang="en-US" sz="2200" b="1" dirty="0" smtClean="0"/>
              <a:t>The process of selection of biologically active substances from plant </a:t>
            </a:r>
            <a:r>
              <a:rPr lang="en-US" sz="2200" dirty="0" smtClean="0"/>
              <a:t>consists of the following steps:</a:t>
            </a:r>
          </a:p>
          <a:p>
            <a:pPr marL="538163" lvl="0" indent="-342900" algn="just">
              <a:buFont typeface="+mj-lt"/>
              <a:buAutoNum type="arabicPeriod"/>
            </a:pPr>
            <a:r>
              <a:rPr lang="en-US" sz="2200" dirty="0"/>
              <a:t>grinding of raw materials,</a:t>
            </a:r>
            <a:endParaRPr lang="ru-RU" sz="2200" dirty="0"/>
          </a:p>
          <a:p>
            <a:pPr marL="538163" lvl="0" indent="-342900" algn="just">
              <a:buFont typeface="+mj-lt"/>
              <a:buAutoNum type="arabicPeriod"/>
            </a:pPr>
            <a:r>
              <a:rPr lang="en-US" sz="2200" dirty="0"/>
              <a:t>extraction,</a:t>
            </a:r>
            <a:endParaRPr lang="ru-RU" sz="2200" dirty="0"/>
          </a:p>
          <a:p>
            <a:pPr marL="538163" lvl="0" indent="-342900" algn="just">
              <a:buFont typeface="+mj-lt"/>
              <a:buAutoNum type="arabicPeriod"/>
            </a:pPr>
            <a:r>
              <a:rPr lang="en-US" sz="2200" dirty="0"/>
              <a:t>separation of the extract from the raw material,</a:t>
            </a:r>
            <a:endParaRPr lang="ru-RU" sz="2200" dirty="0"/>
          </a:p>
          <a:p>
            <a:pPr marL="538163" lvl="0" indent="-342900" algn="just">
              <a:buFont typeface="+mj-lt"/>
              <a:buAutoNum type="arabicPeriod"/>
            </a:pPr>
            <a:r>
              <a:rPr lang="en-US" sz="2200" dirty="0"/>
              <a:t>removal and recovery of the solvent from the extract and feedstock,</a:t>
            </a:r>
            <a:endParaRPr lang="ru-RU" sz="2200" dirty="0"/>
          </a:p>
          <a:p>
            <a:pPr marL="538163" lvl="0" indent="-342900" algn="just">
              <a:buFont typeface="+mj-lt"/>
              <a:buAutoNum type="arabicPeriod"/>
            </a:pPr>
            <a:r>
              <a:rPr lang="en-US" sz="2200" dirty="0"/>
              <a:t>isolation and purification of biologically active substances.</a:t>
            </a:r>
            <a:endParaRPr lang="ru-RU" sz="2200" dirty="0"/>
          </a:p>
          <a:p>
            <a:pPr algn="just"/>
            <a:endParaRPr lang="ru-RU"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268760"/>
            <a:ext cx="3600400" cy="2160240"/>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4819523"/>
            <a:ext cx="2302530" cy="1807257"/>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Номер слайда 6"/>
          <p:cNvSpPr>
            <a:spLocks noGrp="1"/>
          </p:cNvSpPr>
          <p:nvPr>
            <p:ph type="sldNum" sz="quarter" idx="12"/>
          </p:nvPr>
        </p:nvSpPr>
        <p:spPr>
          <a:xfrm>
            <a:off x="8532440" y="6520259"/>
            <a:ext cx="573161" cy="365125"/>
          </a:xfrm>
        </p:spPr>
        <p:txBody>
          <a:bodyPr/>
          <a:lstStyle/>
          <a:p>
            <a:fld id="{AF8CE7FC-79EE-4CD7-9C1F-30766079B702}" type="slidenum">
              <a:rPr lang="ru-RU" smtClean="0"/>
              <a:t>17</a:t>
            </a:fld>
            <a:endParaRPr lang="ru-RU" dirty="0"/>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0172" y="3789968"/>
            <a:ext cx="2052228" cy="2735376"/>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7616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F8CE7FC-79EE-4CD7-9C1F-30766079B702}" type="slidenum">
              <a:rPr lang="ru-RU" smtClean="0"/>
              <a:t>18</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Plant sources</a:t>
            </a:r>
          </a:p>
        </p:txBody>
      </p:sp>
      <p:sp>
        <p:nvSpPr>
          <p:cNvPr id="7" name="Прямоугольник 6"/>
          <p:cNvSpPr/>
          <p:nvPr/>
        </p:nvSpPr>
        <p:spPr>
          <a:xfrm>
            <a:off x="223390" y="980728"/>
            <a:ext cx="1199367" cy="430887"/>
          </a:xfrm>
          <a:prstGeom prst="rect">
            <a:avLst/>
          </a:prstGeom>
        </p:spPr>
        <p:txBody>
          <a:bodyPr wrap="none">
            <a:spAutoFit/>
          </a:bodyPr>
          <a:lstStyle/>
          <a:p>
            <a:r>
              <a:rPr lang="en-US" sz="2200" i="1" u="sng" dirty="0" smtClean="0">
                <a:solidFill>
                  <a:srgbClr val="0070C0"/>
                </a:solidFill>
              </a:rPr>
              <a:t>Examples</a:t>
            </a:r>
            <a:endParaRPr lang="ru-RU" sz="2200" i="1" u="sng" dirty="0">
              <a:solidFill>
                <a:srgbClr val="0070C0"/>
              </a:solidFill>
            </a:endParaRPr>
          </a:p>
        </p:txBody>
      </p:sp>
      <p:sp>
        <p:nvSpPr>
          <p:cNvPr id="8" name="Прямоугольник 7"/>
          <p:cNvSpPr/>
          <p:nvPr/>
        </p:nvSpPr>
        <p:spPr>
          <a:xfrm>
            <a:off x="223390" y="1412776"/>
            <a:ext cx="8669090" cy="769441"/>
          </a:xfrm>
          <a:prstGeom prst="rect">
            <a:avLst/>
          </a:prstGeom>
        </p:spPr>
        <p:txBody>
          <a:bodyPr wrap="square">
            <a:spAutoFit/>
          </a:bodyPr>
          <a:lstStyle/>
          <a:p>
            <a:r>
              <a:rPr lang="en-US" sz="2200" b="1" dirty="0" err="1" smtClean="0"/>
              <a:t>Pachycarpine</a:t>
            </a:r>
            <a:r>
              <a:rPr lang="en-US" sz="2200" b="1" dirty="0" smtClean="0"/>
              <a:t> </a:t>
            </a:r>
            <a:r>
              <a:rPr lang="en-US" sz="2200" b="1" dirty="0" err="1" smtClean="0"/>
              <a:t>hydroiodide</a:t>
            </a:r>
            <a:r>
              <a:rPr lang="en-US" sz="2200" b="1" dirty="0" smtClean="0"/>
              <a:t> </a:t>
            </a:r>
            <a:r>
              <a:rPr lang="en-US" sz="2200" dirty="0" smtClean="0"/>
              <a:t>is obtained by extraction from the herb </a:t>
            </a:r>
            <a:r>
              <a:rPr lang="en-US" sz="2200" dirty="0" err="1" smtClean="0"/>
              <a:t>Sophora</a:t>
            </a:r>
            <a:r>
              <a:rPr lang="en-US" sz="2200" dirty="0" smtClean="0"/>
              <a:t> </a:t>
            </a:r>
            <a:r>
              <a:rPr lang="en-US" sz="2200" dirty="0" err="1" smtClean="0"/>
              <a:t>pachycarpa</a:t>
            </a:r>
            <a:r>
              <a:rPr lang="en-US" sz="2200" dirty="0" smtClean="0"/>
              <a:t>. </a:t>
            </a:r>
            <a:r>
              <a:rPr lang="en-US" sz="2200" dirty="0"/>
              <a:t>I</a:t>
            </a:r>
            <a:r>
              <a:rPr lang="en-US" sz="2200" dirty="0" smtClean="0"/>
              <a:t>t is a ganglion blocker.</a:t>
            </a:r>
            <a:endParaRPr lang="ru-RU" sz="22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348104"/>
            <a:ext cx="3168352" cy="1152904"/>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1988840"/>
            <a:ext cx="2376264" cy="1782199"/>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792" y="4722044"/>
            <a:ext cx="3510136" cy="1894011"/>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223390" y="3933056"/>
            <a:ext cx="8669090" cy="769441"/>
          </a:xfrm>
          <a:prstGeom prst="rect">
            <a:avLst/>
          </a:prstGeom>
        </p:spPr>
        <p:txBody>
          <a:bodyPr wrap="square">
            <a:spAutoFit/>
          </a:bodyPr>
          <a:lstStyle/>
          <a:p>
            <a:r>
              <a:rPr lang="en-US" sz="2200" b="1" dirty="0" smtClean="0"/>
              <a:t>Digoxin</a:t>
            </a:r>
            <a:r>
              <a:rPr lang="en-US" sz="2200" dirty="0" smtClean="0"/>
              <a:t> is obtained from the leaves of woolly foxglove (Digitalis </a:t>
            </a:r>
            <a:r>
              <a:rPr lang="en-US" sz="2200" dirty="0" err="1" smtClean="0"/>
              <a:t>lanata</a:t>
            </a:r>
            <a:r>
              <a:rPr lang="en-US" sz="2200" dirty="0" smtClean="0"/>
              <a:t>). It is a cardiac glycoside and is used in heart failure.</a:t>
            </a:r>
            <a:endParaRPr lang="ru-RU" sz="2200" dirty="0"/>
          </a:p>
        </p:txBody>
      </p:sp>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5303" y="4722044"/>
            <a:ext cx="1701153" cy="1894011"/>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743847"/>
            <a:ext cx="1872208" cy="1872208"/>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7306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607351" y="6520259"/>
            <a:ext cx="573161" cy="365125"/>
          </a:xfrm>
        </p:spPr>
        <p:txBody>
          <a:bodyPr/>
          <a:lstStyle/>
          <a:p>
            <a:fld id="{AF8CE7FC-79EE-4CD7-9C1F-30766079B702}" type="slidenum">
              <a:rPr lang="ru-RU" smtClean="0"/>
              <a:t>19</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Animal sources</a:t>
            </a:r>
          </a:p>
        </p:txBody>
      </p:sp>
      <p:sp>
        <p:nvSpPr>
          <p:cNvPr id="7" name="Прямоугольник 6"/>
          <p:cNvSpPr/>
          <p:nvPr/>
        </p:nvSpPr>
        <p:spPr>
          <a:xfrm>
            <a:off x="251520" y="836712"/>
            <a:ext cx="5544616" cy="1785104"/>
          </a:xfrm>
          <a:prstGeom prst="rect">
            <a:avLst/>
          </a:prstGeom>
        </p:spPr>
        <p:txBody>
          <a:bodyPr wrap="square">
            <a:spAutoFit/>
          </a:bodyPr>
          <a:lstStyle/>
          <a:p>
            <a:pPr algn="just"/>
            <a:r>
              <a:rPr lang="en-US" sz="2200" dirty="0" smtClean="0"/>
              <a:t>Individual substances are obtained from raw materials of animal origin:</a:t>
            </a:r>
          </a:p>
          <a:p>
            <a:pPr marL="538163" indent="-285750" algn="just">
              <a:buFont typeface="Wingdings" panose="05000000000000000000" pitchFamily="2" charset="2"/>
              <a:buChar char="ü"/>
            </a:pPr>
            <a:r>
              <a:rPr lang="en-US" sz="2200" dirty="0" smtClean="0"/>
              <a:t>hormonal preparations, </a:t>
            </a:r>
          </a:p>
          <a:p>
            <a:pPr marL="538163" indent="-285750" algn="just">
              <a:buFont typeface="Wingdings" panose="05000000000000000000" pitchFamily="2" charset="2"/>
              <a:buChar char="ü"/>
            </a:pPr>
            <a:r>
              <a:rPr lang="en-US" sz="2200" dirty="0" smtClean="0"/>
              <a:t>enzymes, </a:t>
            </a:r>
          </a:p>
          <a:p>
            <a:pPr marL="538163" indent="-285750" algn="just">
              <a:buFont typeface="Wingdings" panose="05000000000000000000" pitchFamily="2" charset="2"/>
              <a:buChar char="ü"/>
            </a:pPr>
            <a:r>
              <a:rPr lang="en-US" sz="2200" dirty="0" smtClean="0"/>
              <a:t>antitoxins sera. </a:t>
            </a:r>
          </a:p>
        </p:txBody>
      </p:sp>
      <p:sp>
        <p:nvSpPr>
          <p:cNvPr id="9" name="Прямоугольник 8"/>
          <p:cNvSpPr/>
          <p:nvPr/>
        </p:nvSpPr>
        <p:spPr>
          <a:xfrm>
            <a:off x="276289" y="2566065"/>
            <a:ext cx="1199367" cy="430887"/>
          </a:xfrm>
          <a:prstGeom prst="rect">
            <a:avLst/>
          </a:prstGeom>
        </p:spPr>
        <p:txBody>
          <a:bodyPr wrap="none">
            <a:spAutoFit/>
          </a:bodyPr>
          <a:lstStyle/>
          <a:p>
            <a:r>
              <a:rPr lang="en-US" sz="2200" i="1" u="sng" dirty="0" smtClean="0">
                <a:solidFill>
                  <a:srgbClr val="0070C0"/>
                </a:solidFill>
              </a:rPr>
              <a:t>Examples</a:t>
            </a:r>
            <a:endParaRPr lang="ru-RU" sz="2200" i="1" u="sng" dirty="0">
              <a:solidFill>
                <a:srgbClr val="0070C0"/>
              </a:solidFill>
            </a:endParaRPr>
          </a:p>
        </p:txBody>
      </p:sp>
      <p:sp>
        <p:nvSpPr>
          <p:cNvPr id="8" name="Прямоугольник 7"/>
          <p:cNvSpPr/>
          <p:nvPr/>
        </p:nvSpPr>
        <p:spPr>
          <a:xfrm>
            <a:off x="251520" y="2876743"/>
            <a:ext cx="8640960" cy="1107996"/>
          </a:xfrm>
          <a:prstGeom prst="rect">
            <a:avLst/>
          </a:prstGeom>
        </p:spPr>
        <p:txBody>
          <a:bodyPr wrap="square">
            <a:spAutoFit/>
          </a:bodyPr>
          <a:lstStyle/>
          <a:p>
            <a:pPr algn="just"/>
            <a:r>
              <a:rPr lang="en-US" sz="2200" b="1" dirty="0" err="1" smtClean="0"/>
              <a:t>Thyroidin</a:t>
            </a:r>
            <a:r>
              <a:rPr lang="en-US" sz="2200" dirty="0" smtClean="0"/>
              <a:t> is obtained from lyophilized thyroid glands of slaughtered cattle. The main components are thyroxine and triiodothyronine. Used for hypothyroidism.</a:t>
            </a:r>
            <a:endParaRPr lang="ru-RU" sz="2200" dirty="0"/>
          </a:p>
        </p:txBody>
      </p:sp>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4185" y="4057635"/>
            <a:ext cx="2592288" cy="2592288"/>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b="11266"/>
          <a:stretch/>
        </p:blipFill>
        <p:spPr bwMode="auto">
          <a:xfrm>
            <a:off x="611560" y="4057635"/>
            <a:ext cx="3924436" cy="2611725"/>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134" y="1152210"/>
            <a:ext cx="2656339" cy="1512193"/>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263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GlowDiffused/>
                    </a14:imgEffect>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0" y="0"/>
            <a:ext cx="9144000" cy="687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a:xfrm>
            <a:off x="8532440" y="6520259"/>
            <a:ext cx="573161" cy="365125"/>
          </a:xfrm>
        </p:spPr>
        <p:txBody>
          <a:bodyPr/>
          <a:lstStyle/>
          <a:p>
            <a:fld id="{AF8CE7FC-79EE-4CD7-9C1F-30766079B702}" type="slidenum">
              <a:rPr lang="ru-RU" smtClean="0"/>
              <a:t>2</a:t>
            </a:fld>
            <a:endParaRPr lang="ru-RU" dirty="0"/>
          </a:p>
        </p:txBody>
      </p:sp>
      <p:sp>
        <p:nvSpPr>
          <p:cNvPr id="5" name="Прямоугольник 4"/>
          <p:cNvSpPr/>
          <p:nvPr/>
        </p:nvSpPr>
        <p:spPr>
          <a:xfrm>
            <a:off x="395536" y="620688"/>
            <a:ext cx="8352928" cy="5416868"/>
          </a:xfrm>
          <a:prstGeom prst="rect">
            <a:avLst/>
          </a:prstGeom>
        </p:spPr>
        <p:txBody>
          <a:bodyPr wrap="square">
            <a:spAutoFit/>
          </a:bodyPr>
          <a:lstStyle/>
          <a:p>
            <a:pPr algn="just"/>
            <a:r>
              <a:rPr lang="en-US" sz="3200" b="1" dirty="0">
                <a:solidFill>
                  <a:srgbClr val="FF0000"/>
                </a:solidFill>
              </a:rPr>
              <a:t>Pharmaceutical chemistry </a:t>
            </a:r>
            <a:r>
              <a:rPr lang="en-US" sz="3200" b="1" dirty="0"/>
              <a:t>is a science that </a:t>
            </a:r>
            <a:r>
              <a:rPr lang="en-US" sz="3200" b="1" dirty="0" smtClean="0"/>
              <a:t>studies</a:t>
            </a:r>
            <a:endParaRPr lang="ru-RU" sz="3200" b="1" dirty="0" smtClean="0"/>
          </a:p>
          <a:p>
            <a:pPr marL="895350" indent="-447675" algn="just">
              <a:spcAft>
                <a:spcPts val="600"/>
              </a:spcAft>
              <a:buFont typeface="Wingdings" panose="05000000000000000000" pitchFamily="2" charset="2"/>
              <a:buChar char="Ø"/>
            </a:pPr>
            <a:r>
              <a:rPr lang="en-US" sz="2800" b="1" dirty="0" smtClean="0"/>
              <a:t>the </a:t>
            </a:r>
            <a:r>
              <a:rPr lang="en-US" sz="2800" b="1" dirty="0"/>
              <a:t>methods of obtaining, </a:t>
            </a:r>
            <a:endParaRPr lang="ru-RU" sz="2800" b="1" dirty="0" smtClean="0"/>
          </a:p>
          <a:p>
            <a:pPr marL="895350" indent="-447675" algn="just">
              <a:spcAft>
                <a:spcPts val="600"/>
              </a:spcAft>
              <a:buFont typeface="Wingdings" panose="05000000000000000000" pitchFamily="2" charset="2"/>
              <a:buChar char="Ø"/>
            </a:pPr>
            <a:r>
              <a:rPr lang="en-US" sz="2800" b="1" dirty="0" smtClean="0"/>
              <a:t>structure</a:t>
            </a:r>
            <a:r>
              <a:rPr lang="en-US" sz="2800" b="1" dirty="0"/>
              <a:t>, </a:t>
            </a:r>
            <a:endParaRPr lang="ru-RU" sz="2800" b="1" dirty="0" smtClean="0"/>
          </a:p>
          <a:p>
            <a:pPr marL="895350" indent="-447675" algn="just">
              <a:spcAft>
                <a:spcPts val="600"/>
              </a:spcAft>
              <a:buFont typeface="Wingdings" panose="05000000000000000000" pitchFamily="2" charset="2"/>
              <a:buChar char="Ø"/>
            </a:pPr>
            <a:r>
              <a:rPr lang="en-US" sz="2800" b="1" dirty="0" smtClean="0"/>
              <a:t>physical </a:t>
            </a:r>
            <a:r>
              <a:rPr lang="en-US" sz="2800" b="1" dirty="0"/>
              <a:t>and chemical properties of medicinal substances, </a:t>
            </a:r>
            <a:endParaRPr lang="ru-RU" sz="2800" b="1" dirty="0" smtClean="0"/>
          </a:p>
          <a:p>
            <a:pPr marL="895350" indent="-447675" algn="just">
              <a:spcAft>
                <a:spcPts val="600"/>
              </a:spcAft>
              <a:buFont typeface="Wingdings" panose="05000000000000000000" pitchFamily="2" charset="2"/>
              <a:buChar char="Ø"/>
            </a:pPr>
            <a:r>
              <a:rPr lang="en-US" sz="2800" b="1" dirty="0" smtClean="0"/>
              <a:t>the </a:t>
            </a:r>
            <a:r>
              <a:rPr lang="en-US" sz="2800" b="1" dirty="0"/>
              <a:t>relationship between their chemical </a:t>
            </a:r>
            <a:r>
              <a:rPr lang="en-US" sz="2800" b="1" dirty="0" smtClean="0"/>
              <a:t>structure</a:t>
            </a:r>
            <a:r>
              <a:rPr lang="ru-RU" sz="2800" b="1" dirty="0"/>
              <a:t> </a:t>
            </a:r>
            <a:r>
              <a:rPr lang="en-US" sz="2800" b="1" dirty="0" smtClean="0"/>
              <a:t>and effects </a:t>
            </a:r>
            <a:r>
              <a:rPr lang="en-US" sz="2800" b="1" dirty="0"/>
              <a:t>on the body, </a:t>
            </a:r>
            <a:endParaRPr lang="ru-RU" sz="2800" b="1" dirty="0" smtClean="0"/>
          </a:p>
          <a:p>
            <a:pPr marL="895350" indent="-447675" algn="just">
              <a:spcAft>
                <a:spcPts val="600"/>
              </a:spcAft>
              <a:buFont typeface="Wingdings" panose="05000000000000000000" pitchFamily="2" charset="2"/>
              <a:buChar char="Ø"/>
            </a:pPr>
            <a:r>
              <a:rPr lang="en-US" sz="2800" b="1" dirty="0" smtClean="0"/>
              <a:t>quality </a:t>
            </a:r>
            <a:r>
              <a:rPr lang="en-US" sz="2800" b="1" dirty="0"/>
              <a:t>control </a:t>
            </a:r>
            <a:r>
              <a:rPr lang="en-US" sz="2800" b="1" dirty="0" smtClean="0"/>
              <a:t>methods,</a:t>
            </a:r>
          </a:p>
          <a:p>
            <a:pPr marL="895350" indent="-447675" algn="just">
              <a:spcAft>
                <a:spcPts val="600"/>
              </a:spcAft>
              <a:buFont typeface="Wingdings" panose="05000000000000000000" pitchFamily="2" charset="2"/>
              <a:buChar char="Ø"/>
            </a:pPr>
            <a:r>
              <a:rPr lang="en-US" sz="2800" b="1" dirty="0" smtClean="0"/>
              <a:t>quantification methods</a:t>
            </a:r>
            <a:r>
              <a:rPr lang="en-US" sz="2800" b="1" dirty="0"/>
              <a:t> of medicinal substances</a:t>
            </a:r>
            <a:r>
              <a:rPr lang="en-US" sz="2800" b="1" dirty="0" smtClean="0"/>
              <a:t>,</a:t>
            </a:r>
            <a:endParaRPr lang="ru-RU" sz="2800" b="1" dirty="0" smtClean="0"/>
          </a:p>
          <a:p>
            <a:pPr marL="895350" indent="-447675" algn="just">
              <a:spcAft>
                <a:spcPts val="600"/>
              </a:spcAft>
              <a:buFont typeface="Wingdings" panose="05000000000000000000" pitchFamily="2" charset="2"/>
              <a:buChar char="Ø"/>
            </a:pPr>
            <a:r>
              <a:rPr lang="en-US" sz="2800" b="1" dirty="0" smtClean="0"/>
              <a:t>changes </a:t>
            </a:r>
            <a:r>
              <a:rPr lang="en-US" sz="2800" b="1" dirty="0"/>
              <a:t>that occur during storage.</a:t>
            </a:r>
            <a:endParaRPr lang="ru-RU" sz="2800" b="1" dirty="0"/>
          </a:p>
        </p:txBody>
      </p:sp>
    </p:spTree>
    <p:extLst>
      <p:ext uri="{BB962C8B-B14F-4D97-AF65-F5344CB8AC3E}">
        <p14:creationId xmlns:p14="http://schemas.microsoft.com/office/powerpoint/2010/main" val="1590033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pPr algn="just"/>
            <a:fld id="{AF8CE7FC-79EE-4CD7-9C1F-30766079B702}" type="slidenum">
              <a:rPr lang="ru-RU" smtClean="0"/>
              <a:pPr algn="just"/>
              <a:t>20</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Animal sources</a:t>
            </a:r>
          </a:p>
        </p:txBody>
      </p:sp>
      <p:sp>
        <p:nvSpPr>
          <p:cNvPr id="7" name="Прямоугольник 6"/>
          <p:cNvSpPr/>
          <p:nvPr/>
        </p:nvSpPr>
        <p:spPr>
          <a:xfrm>
            <a:off x="421829" y="1628800"/>
            <a:ext cx="4654227" cy="1107996"/>
          </a:xfrm>
          <a:prstGeom prst="rect">
            <a:avLst/>
          </a:prstGeom>
        </p:spPr>
        <p:txBody>
          <a:bodyPr wrap="square">
            <a:spAutoFit/>
          </a:bodyPr>
          <a:lstStyle/>
          <a:p>
            <a:pPr algn="just"/>
            <a:r>
              <a:rPr lang="en-US" sz="2200" b="1" dirty="0" smtClean="0"/>
              <a:t>Kreon</a:t>
            </a:r>
            <a:r>
              <a:rPr lang="en-US" sz="2200" dirty="0" smtClean="0"/>
              <a:t> is </a:t>
            </a:r>
            <a:r>
              <a:rPr lang="en-US" sz="2200" dirty="0"/>
              <a:t>an extract of the pancreas. It is used for deficiency of pancreatic enzymes.</a:t>
            </a:r>
            <a:endParaRPr lang="ru-RU" sz="22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0103" y="1052736"/>
            <a:ext cx="2448272" cy="2448272"/>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5796136" y="4365104"/>
            <a:ext cx="3096344" cy="1446550"/>
          </a:xfrm>
          <a:prstGeom prst="rect">
            <a:avLst/>
          </a:prstGeom>
        </p:spPr>
        <p:txBody>
          <a:bodyPr wrap="square">
            <a:spAutoFit/>
          </a:bodyPr>
          <a:lstStyle/>
          <a:p>
            <a:pPr algn="just"/>
            <a:r>
              <a:rPr lang="en-US" sz="2200" b="1" dirty="0"/>
              <a:t>Anti-tetanus serum </a:t>
            </a:r>
            <a:r>
              <a:rPr lang="en-US" sz="2200" dirty="0"/>
              <a:t>is obtained from the plasma of horses immunized with tetanus toxin</a:t>
            </a:r>
            <a:endParaRPr lang="ru-RU" sz="2200"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3900159"/>
            <a:ext cx="3199435" cy="2399577"/>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910248"/>
            <a:ext cx="1932126" cy="2389488"/>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206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607351" y="6453336"/>
            <a:ext cx="573161" cy="365125"/>
          </a:xfrm>
        </p:spPr>
        <p:txBody>
          <a:bodyPr/>
          <a:lstStyle/>
          <a:p>
            <a:fld id="{AF8CE7FC-79EE-4CD7-9C1F-30766079B702}" type="slidenum">
              <a:rPr lang="ru-RU" smtClean="0"/>
              <a:t>21</a:t>
            </a:fld>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731" y="980728"/>
            <a:ext cx="1984573" cy="2754809"/>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Marine source</a:t>
            </a:r>
          </a:p>
        </p:txBody>
      </p:sp>
      <p:sp>
        <p:nvSpPr>
          <p:cNvPr id="6" name="Прямоугольник 5"/>
          <p:cNvSpPr/>
          <p:nvPr/>
        </p:nvSpPr>
        <p:spPr>
          <a:xfrm>
            <a:off x="251520" y="1181651"/>
            <a:ext cx="6192688" cy="2123658"/>
          </a:xfrm>
          <a:prstGeom prst="rect">
            <a:avLst/>
          </a:prstGeom>
        </p:spPr>
        <p:txBody>
          <a:bodyPr wrap="square">
            <a:spAutoFit/>
          </a:bodyPr>
          <a:lstStyle/>
          <a:p>
            <a:pPr algn="just"/>
            <a:r>
              <a:rPr lang="en-US" sz="2200" dirty="0"/>
              <a:t>Bioactive compounds from marine flora and fauna have extensive past and present use in the prevention, treatment or cure of many diseases. Coral, sponges, fish, and marine microorganisms produce biologically potent chemicals with interesting anti-inflammatory, anti-viral, and anticancer activity. </a:t>
            </a:r>
            <a:endParaRPr lang="ru-RU" sz="2200"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4486" y="4891077"/>
            <a:ext cx="2877513" cy="1634267"/>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51520" y="3717032"/>
            <a:ext cx="5976664" cy="1107996"/>
          </a:xfrm>
          <a:prstGeom prst="rect">
            <a:avLst/>
          </a:prstGeom>
        </p:spPr>
        <p:txBody>
          <a:bodyPr wrap="square">
            <a:spAutoFit/>
          </a:bodyPr>
          <a:lstStyle/>
          <a:p>
            <a:pPr algn="just"/>
            <a:r>
              <a:rPr lang="en-US" sz="2200" b="1" dirty="0" err="1" smtClean="0"/>
              <a:t>Eleutherobin</a:t>
            </a:r>
            <a:r>
              <a:rPr lang="en-US" sz="2200" dirty="0"/>
              <a:t> </a:t>
            </a:r>
            <a:r>
              <a:rPr lang="en-US" sz="2200" dirty="0" smtClean="0"/>
              <a:t>is </a:t>
            </a:r>
            <a:r>
              <a:rPr lang="en-US" sz="2200" dirty="0"/>
              <a:t>a marine </a:t>
            </a:r>
            <a:r>
              <a:rPr lang="en-US" sz="2200" dirty="0" err="1"/>
              <a:t>diterpene</a:t>
            </a:r>
            <a:r>
              <a:rPr lang="en-US" sz="2200" dirty="0"/>
              <a:t> glycoside with antitumor activity </a:t>
            </a:r>
            <a:r>
              <a:rPr lang="en-US" sz="2200" i="1" dirty="0"/>
              <a:t>in vitro. </a:t>
            </a:r>
            <a:r>
              <a:rPr lang="en-US" sz="2200" dirty="0"/>
              <a:t>It was isolated from the soft coral species </a:t>
            </a:r>
            <a:r>
              <a:rPr lang="en-US" sz="2200" i="1" dirty="0" err="1"/>
              <a:t>Eleutherobia</a:t>
            </a:r>
            <a:endParaRPr lang="ru-RU" sz="2200" i="1" dirty="0"/>
          </a:p>
        </p:txBody>
      </p:sp>
      <p:sp>
        <p:nvSpPr>
          <p:cNvPr id="9" name="Прямоугольник 8"/>
          <p:cNvSpPr/>
          <p:nvPr/>
        </p:nvSpPr>
        <p:spPr>
          <a:xfrm>
            <a:off x="251520" y="3347700"/>
            <a:ext cx="1104790" cy="430887"/>
          </a:xfrm>
          <a:prstGeom prst="rect">
            <a:avLst/>
          </a:prstGeom>
        </p:spPr>
        <p:txBody>
          <a:bodyPr wrap="none">
            <a:spAutoFit/>
          </a:bodyPr>
          <a:lstStyle/>
          <a:p>
            <a:r>
              <a:rPr lang="en-US" sz="2200" i="1" u="sng" dirty="0">
                <a:solidFill>
                  <a:srgbClr val="0070C0"/>
                </a:solidFill>
              </a:rPr>
              <a:t>Example</a:t>
            </a:r>
            <a:endParaRPr lang="ru-RU" sz="2200" i="1" u="sng" dirty="0">
              <a:solidFill>
                <a:srgbClr val="0070C0"/>
              </a:solidFill>
            </a:endParaRPr>
          </a:p>
        </p:txBody>
      </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4143706"/>
            <a:ext cx="2403096" cy="2418210"/>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2932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AF8CE7FC-79EE-4CD7-9C1F-30766079B702}" type="slidenum">
              <a:rPr lang="ru-RU" smtClean="0"/>
              <a:t>22</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Microbial sources</a:t>
            </a:r>
          </a:p>
        </p:txBody>
      </p:sp>
      <p:sp>
        <p:nvSpPr>
          <p:cNvPr id="7" name="Прямоугольник 6"/>
          <p:cNvSpPr/>
          <p:nvPr/>
        </p:nvSpPr>
        <p:spPr>
          <a:xfrm>
            <a:off x="251520" y="1196752"/>
            <a:ext cx="8568952" cy="769441"/>
          </a:xfrm>
          <a:prstGeom prst="rect">
            <a:avLst/>
          </a:prstGeom>
        </p:spPr>
        <p:txBody>
          <a:bodyPr wrap="square">
            <a:spAutoFit/>
          </a:bodyPr>
          <a:lstStyle/>
          <a:p>
            <a:pPr algn="just"/>
            <a:r>
              <a:rPr lang="en-US" sz="2200" dirty="0"/>
              <a:t>Several life-saving drugs have been historically derived from microorganisms.</a:t>
            </a:r>
            <a:endParaRPr lang="ru-RU" sz="2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27175"/>
            <a:ext cx="135413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51520" y="2420888"/>
            <a:ext cx="5544616" cy="430887"/>
          </a:xfrm>
          <a:prstGeom prst="rect">
            <a:avLst/>
          </a:prstGeom>
        </p:spPr>
        <p:txBody>
          <a:bodyPr wrap="square">
            <a:spAutoFit/>
          </a:bodyPr>
          <a:lstStyle/>
          <a:p>
            <a:r>
              <a:rPr lang="en-US" sz="2200" b="1" dirty="0" smtClean="0"/>
              <a:t>Penicillin</a:t>
            </a:r>
            <a:r>
              <a:rPr lang="en-US" sz="2200" dirty="0" smtClean="0"/>
              <a:t> </a:t>
            </a:r>
            <a:r>
              <a:rPr lang="en-US" sz="2200" dirty="0"/>
              <a:t>produced by </a:t>
            </a:r>
            <a:r>
              <a:rPr lang="en-US" sz="2200" dirty="0" err="1"/>
              <a:t>Penicillium</a:t>
            </a:r>
            <a:r>
              <a:rPr lang="en-US" sz="2200" dirty="0"/>
              <a:t> </a:t>
            </a:r>
            <a:r>
              <a:rPr lang="en-US" sz="2200" dirty="0" err="1"/>
              <a:t>chrysogenum</a:t>
            </a:r>
            <a:endParaRPr lang="ru-RU" sz="2200" dirty="0"/>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2986425"/>
            <a:ext cx="2586663" cy="1450687"/>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437112"/>
            <a:ext cx="3032444" cy="2017680"/>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8411" y="4462625"/>
            <a:ext cx="3792061" cy="1990711"/>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5487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AF8CE7FC-79EE-4CD7-9C1F-30766079B702}" type="slidenum">
              <a:rPr lang="ru-RU" smtClean="0"/>
              <a:t>23</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Microbial sources</a:t>
            </a:r>
          </a:p>
        </p:txBody>
      </p:sp>
      <p:sp>
        <p:nvSpPr>
          <p:cNvPr id="7" name="Прямоугольник 6"/>
          <p:cNvSpPr/>
          <p:nvPr/>
        </p:nvSpPr>
        <p:spPr>
          <a:xfrm>
            <a:off x="251520" y="1268760"/>
            <a:ext cx="6606480" cy="430887"/>
          </a:xfrm>
          <a:prstGeom prst="rect">
            <a:avLst/>
          </a:prstGeom>
        </p:spPr>
        <p:txBody>
          <a:bodyPr wrap="square">
            <a:spAutoFit/>
          </a:bodyPr>
          <a:lstStyle/>
          <a:p>
            <a:r>
              <a:rPr lang="en-US" sz="2200" b="1" dirty="0" smtClean="0"/>
              <a:t>Streptomycin</a:t>
            </a:r>
            <a:r>
              <a:rPr lang="en-US" sz="2200" dirty="0"/>
              <a:t> produced by </a:t>
            </a:r>
            <a:r>
              <a:rPr lang="en-US" sz="2200" dirty="0" smtClean="0"/>
              <a:t>Streptomyces </a:t>
            </a:r>
            <a:r>
              <a:rPr lang="en-US" sz="2200" dirty="0" err="1"/>
              <a:t>griseus</a:t>
            </a:r>
            <a:endParaRPr lang="ru-RU" sz="2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40" y="4149080"/>
            <a:ext cx="3548220" cy="2448272"/>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2611" y="1772816"/>
            <a:ext cx="3240360" cy="2176142"/>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5193" y="4149080"/>
            <a:ext cx="2477246" cy="2448272"/>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505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AF8CE7FC-79EE-4CD7-9C1F-30766079B702}" type="slidenum">
              <a:rPr lang="ru-RU" smtClean="0"/>
              <a:t>24</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Synthetic/chemical derivative</a:t>
            </a:r>
          </a:p>
        </p:txBody>
      </p:sp>
      <p:sp>
        <p:nvSpPr>
          <p:cNvPr id="7" name="Прямоугольник 6"/>
          <p:cNvSpPr/>
          <p:nvPr/>
        </p:nvSpPr>
        <p:spPr>
          <a:xfrm>
            <a:off x="251520" y="1196752"/>
            <a:ext cx="8640960" cy="1446550"/>
          </a:xfrm>
          <a:prstGeom prst="rect">
            <a:avLst/>
          </a:prstGeom>
        </p:spPr>
        <p:txBody>
          <a:bodyPr wrap="square">
            <a:spAutoFit/>
          </a:bodyPr>
          <a:lstStyle/>
          <a:p>
            <a:pPr algn="just"/>
            <a:r>
              <a:rPr lang="en-US" sz="2200" dirty="0"/>
              <a:t>A synthetic drug is produced using chemical synthesis, which rearranges chemical derivatives to form a new compound. At present, </a:t>
            </a:r>
            <a:r>
              <a:rPr lang="en-US" sz="2200" dirty="0" smtClean="0"/>
              <a:t>the majority </a:t>
            </a:r>
            <a:r>
              <a:rPr lang="en-US" sz="2200" dirty="0"/>
              <a:t>of drugs used in clinical practice are exclusively prepared synthetically in pharmaceutical and chemical laboratories.</a:t>
            </a:r>
            <a:endParaRPr lang="ru-RU" sz="22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719263"/>
            <a:ext cx="135413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685" y="3971180"/>
            <a:ext cx="1600027" cy="1834084"/>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251520" y="3347700"/>
            <a:ext cx="1867819" cy="430887"/>
          </a:xfrm>
          <a:prstGeom prst="rect">
            <a:avLst/>
          </a:prstGeom>
        </p:spPr>
        <p:txBody>
          <a:bodyPr wrap="none">
            <a:spAutoFit/>
          </a:bodyPr>
          <a:lstStyle/>
          <a:p>
            <a:r>
              <a:rPr lang="en-US" sz="2200" b="1" dirty="0" err="1" smtClean="0"/>
              <a:t>Sulphonamide</a:t>
            </a:r>
            <a:endParaRPr lang="ru-RU" sz="2200" b="1" dirty="0"/>
          </a:p>
        </p:txBody>
      </p:sp>
      <p:sp>
        <p:nvSpPr>
          <p:cNvPr id="10" name="Прямоугольник 9"/>
          <p:cNvSpPr/>
          <p:nvPr/>
        </p:nvSpPr>
        <p:spPr>
          <a:xfrm>
            <a:off x="3866717" y="3347700"/>
            <a:ext cx="3600666" cy="430887"/>
          </a:xfrm>
          <a:prstGeom prst="rect">
            <a:avLst/>
          </a:prstGeom>
        </p:spPr>
        <p:txBody>
          <a:bodyPr wrap="none">
            <a:spAutoFit/>
          </a:bodyPr>
          <a:lstStyle/>
          <a:p>
            <a:r>
              <a:rPr lang="en-US" sz="2200" b="1" dirty="0" smtClean="0"/>
              <a:t>Acetylsalicylic </a:t>
            </a:r>
            <a:r>
              <a:rPr lang="en-US" sz="2200" b="1" dirty="0"/>
              <a:t>acid </a:t>
            </a:r>
            <a:r>
              <a:rPr lang="en-US" sz="2200" b="1" dirty="0" smtClean="0"/>
              <a:t>(</a:t>
            </a:r>
            <a:r>
              <a:rPr lang="en-US" sz="2200" b="1" dirty="0"/>
              <a:t>A</a:t>
            </a:r>
            <a:r>
              <a:rPr lang="en-US" sz="2200" b="1" dirty="0" smtClean="0"/>
              <a:t>spirin) </a:t>
            </a:r>
            <a:endParaRPr lang="ru-RU" sz="2200" b="1" dirty="0"/>
          </a:p>
        </p:txBody>
      </p:sp>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4001625"/>
            <a:ext cx="2510096" cy="1803639"/>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618" b="18028"/>
          <a:stretch/>
        </p:blipFill>
        <p:spPr bwMode="auto">
          <a:xfrm>
            <a:off x="6132673" y="4005064"/>
            <a:ext cx="2759807" cy="1803639"/>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936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p:txBody>
          <a:bodyPr/>
          <a:lstStyle/>
          <a:p>
            <a:fld id="{AF8CE7FC-79EE-4CD7-9C1F-30766079B702}" type="slidenum">
              <a:rPr lang="ru-RU" smtClean="0"/>
              <a:t>25</a:t>
            </a:fld>
            <a:endParaRPr lang="ru-RU"/>
          </a:p>
        </p:txBody>
      </p:sp>
      <p:sp>
        <p:nvSpPr>
          <p:cNvPr id="6" name="Прямоугольник 5"/>
          <p:cNvSpPr/>
          <p:nvPr/>
        </p:nvSpPr>
        <p:spPr>
          <a:xfrm>
            <a:off x="971600" y="332656"/>
            <a:ext cx="7200800" cy="1077218"/>
          </a:xfrm>
          <a:prstGeom prst="rect">
            <a:avLst/>
          </a:prstGeom>
        </p:spPr>
        <p:txBody>
          <a:bodyPr wrap="square">
            <a:spAutoFit/>
          </a:bodyPr>
          <a:lstStyle/>
          <a:p>
            <a:pPr algn="ctr"/>
            <a:r>
              <a:rPr lang="en-US" sz="3200" b="1" dirty="0">
                <a:solidFill>
                  <a:srgbClr val="0070C0"/>
                </a:solidFill>
              </a:rPr>
              <a:t>The chemical reactions used to synthesize organic drugs </a:t>
            </a:r>
            <a:endParaRPr lang="en-US" sz="3200" b="1" dirty="0" smtClean="0">
              <a:solidFill>
                <a:srgbClr val="0070C0"/>
              </a:solidFill>
            </a:endParaRPr>
          </a:p>
        </p:txBody>
      </p:sp>
      <p:sp>
        <p:nvSpPr>
          <p:cNvPr id="8" name="Прямоугольник 7"/>
          <p:cNvSpPr/>
          <p:nvPr/>
        </p:nvSpPr>
        <p:spPr>
          <a:xfrm>
            <a:off x="323528" y="1700808"/>
            <a:ext cx="8568952" cy="4462760"/>
          </a:xfrm>
          <a:prstGeom prst="rect">
            <a:avLst/>
          </a:prstGeom>
        </p:spPr>
        <p:txBody>
          <a:bodyPr wrap="square">
            <a:spAutoFit/>
          </a:bodyPr>
          <a:lstStyle/>
          <a:p>
            <a:pPr marL="285750" indent="-285750" algn="just">
              <a:spcAft>
                <a:spcPts val="1200"/>
              </a:spcAft>
              <a:buFont typeface="Wingdings" panose="05000000000000000000" pitchFamily="2" charset="2"/>
              <a:buChar char="Ø"/>
            </a:pPr>
            <a:r>
              <a:rPr lang="en-US" sz="2200" b="1" dirty="0">
                <a:solidFill>
                  <a:srgbClr val="00B0F0"/>
                </a:solidFill>
              </a:rPr>
              <a:t>Substitution reactions</a:t>
            </a:r>
            <a:r>
              <a:rPr lang="en-US" sz="2200" dirty="0">
                <a:solidFill>
                  <a:srgbClr val="00B0F0"/>
                </a:solidFill>
              </a:rPr>
              <a:t>.</a:t>
            </a:r>
            <a:r>
              <a:rPr lang="en-US" sz="2200" dirty="0"/>
              <a:t> These reactions are based on the substitution of hydrogen atoms in the aliphatic chain, aromatic, heterocyclic ring or functional group with various substituents.</a:t>
            </a:r>
          </a:p>
          <a:p>
            <a:pPr marL="285750" indent="-285750" algn="just">
              <a:spcAft>
                <a:spcPts val="1200"/>
              </a:spcAft>
              <a:buFont typeface="Wingdings" panose="05000000000000000000" pitchFamily="2" charset="2"/>
              <a:buChar char="Ø"/>
            </a:pPr>
            <a:r>
              <a:rPr lang="en-US" sz="2200" b="1" dirty="0">
                <a:solidFill>
                  <a:srgbClr val="00B0F0"/>
                </a:solidFill>
              </a:rPr>
              <a:t>Substituent transformation reactions. </a:t>
            </a:r>
            <a:r>
              <a:rPr lang="en-US" sz="2200" dirty="0"/>
              <a:t>This group of reactions is based on the chemical transformations of the substituents present in the molecule of the intermediate product to give it new properties or change its reactivity.</a:t>
            </a:r>
          </a:p>
          <a:p>
            <a:pPr marL="285750" indent="-285750" algn="just">
              <a:spcAft>
                <a:spcPts val="1200"/>
              </a:spcAft>
              <a:buFont typeface="Wingdings" panose="05000000000000000000" pitchFamily="2" charset="2"/>
              <a:buChar char="Ø"/>
            </a:pPr>
            <a:r>
              <a:rPr lang="en-US" sz="2200" b="1" dirty="0">
                <a:solidFill>
                  <a:srgbClr val="00B0F0"/>
                </a:solidFill>
              </a:rPr>
              <a:t>Oxidation-reduction reactions.</a:t>
            </a:r>
            <a:r>
              <a:rPr lang="en-US" sz="2200" dirty="0"/>
              <a:t> Reduction and oxidation are a single process, as a result of which one group of atoms is reduced, while acquiring electrons, and another group of atoms is oxidized. In redox reactions, not only the degree of oxidation changes but also the composition of the molecule.</a:t>
            </a:r>
          </a:p>
        </p:txBody>
      </p:sp>
    </p:spTree>
    <p:extLst>
      <p:ext uri="{BB962C8B-B14F-4D97-AF65-F5344CB8AC3E}">
        <p14:creationId xmlns:p14="http://schemas.microsoft.com/office/powerpoint/2010/main" val="2511984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AF8CE7FC-79EE-4CD7-9C1F-30766079B702}" type="slidenum">
              <a:rPr lang="ru-RU" smtClean="0"/>
              <a:t>26</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Types of organic synthesis</a:t>
            </a:r>
            <a:endParaRPr lang="en-US" sz="3200" b="1" dirty="0" smtClean="0">
              <a:solidFill>
                <a:srgbClr val="0070C0"/>
              </a:solidFill>
            </a:endParaRPr>
          </a:p>
        </p:txBody>
      </p:sp>
      <p:sp>
        <p:nvSpPr>
          <p:cNvPr id="7" name="Прямоугольник 6"/>
          <p:cNvSpPr/>
          <p:nvPr/>
        </p:nvSpPr>
        <p:spPr>
          <a:xfrm>
            <a:off x="251520" y="1166843"/>
            <a:ext cx="4536504" cy="2400657"/>
          </a:xfrm>
          <a:prstGeom prst="rect">
            <a:avLst/>
          </a:prstGeom>
        </p:spPr>
        <p:txBody>
          <a:bodyPr wrap="square">
            <a:spAutoFit/>
          </a:bodyPr>
          <a:lstStyle/>
          <a:p>
            <a:pPr algn="just"/>
            <a:r>
              <a:rPr lang="en-US" sz="2200" b="1" dirty="0">
                <a:solidFill>
                  <a:schemeClr val="accent1">
                    <a:lumMod val="75000"/>
                  </a:schemeClr>
                </a:solidFill>
              </a:rPr>
              <a:t>Basic organic synthesis </a:t>
            </a:r>
            <a:r>
              <a:rPr lang="en-US" sz="2200" dirty="0"/>
              <a:t>is the industrial </a:t>
            </a:r>
            <a:r>
              <a:rPr lang="en-US" sz="2200" i="1" u="sng" dirty="0"/>
              <a:t>large-scale production </a:t>
            </a:r>
            <a:r>
              <a:rPr lang="en-US" sz="2200" dirty="0"/>
              <a:t>of organic compounds. The basic organic synthesis is characterized by a </a:t>
            </a:r>
            <a:r>
              <a:rPr lang="en-US" sz="2200" i="1" u="sng" dirty="0"/>
              <a:t>small number of stages</a:t>
            </a:r>
            <a:r>
              <a:rPr lang="en-US" sz="2200" dirty="0"/>
              <a:t>. It is carried out at </a:t>
            </a:r>
            <a:r>
              <a:rPr lang="en-US" sz="2200" i="1" u="sng" dirty="0"/>
              <a:t>large industrial complexes</a:t>
            </a:r>
            <a:r>
              <a:rPr lang="en-US" sz="2200" dirty="0"/>
              <a:t>. </a:t>
            </a:r>
            <a:endParaRPr lang="en-US" sz="2200" dirty="0" smtClean="0"/>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368" y="908720"/>
            <a:ext cx="3759781" cy="2423953"/>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861048"/>
            <a:ext cx="3841330" cy="2560886"/>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4283968" y="3356992"/>
            <a:ext cx="4680520" cy="3139321"/>
          </a:xfrm>
          <a:prstGeom prst="rect">
            <a:avLst/>
          </a:prstGeom>
        </p:spPr>
        <p:txBody>
          <a:bodyPr wrap="square">
            <a:spAutoFit/>
          </a:bodyPr>
          <a:lstStyle/>
          <a:p>
            <a:pPr algn="just"/>
            <a:r>
              <a:rPr lang="en-US" sz="2200" b="1" dirty="0">
                <a:solidFill>
                  <a:schemeClr val="accent1">
                    <a:lumMod val="75000"/>
                  </a:schemeClr>
                </a:solidFill>
              </a:rPr>
              <a:t>Fine organic synthesis </a:t>
            </a:r>
            <a:r>
              <a:rPr lang="en-US" sz="2200" dirty="0"/>
              <a:t>is </a:t>
            </a:r>
            <a:r>
              <a:rPr lang="en-US" sz="2200" i="1" u="sng" dirty="0"/>
              <a:t>low-tonnage</a:t>
            </a:r>
            <a:r>
              <a:rPr lang="en-US" sz="2200" dirty="0"/>
              <a:t>. As a result of production, organic substances of a complex structure are obtained. Fine organic synthesis is carried out from the products of the main organic synthesis. Fine organic synthesis is characterized by a </a:t>
            </a:r>
            <a:r>
              <a:rPr lang="en-US" sz="2200" i="1" u="sng" dirty="0"/>
              <a:t>multistage nature</a:t>
            </a:r>
            <a:r>
              <a:rPr lang="en-US" sz="2200" dirty="0"/>
              <a:t>, </a:t>
            </a:r>
            <a:r>
              <a:rPr lang="en-US" sz="2200" i="1" u="sng" dirty="0"/>
              <a:t>high energy </a:t>
            </a:r>
            <a:r>
              <a:rPr lang="en-US" sz="2200" dirty="0"/>
              <a:t>and </a:t>
            </a:r>
            <a:r>
              <a:rPr lang="en-US" sz="2200" i="1" u="sng" dirty="0"/>
              <a:t>labor costs</a:t>
            </a:r>
            <a:r>
              <a:rPr lang="en-US" sz="2200" dirty="0"/>
              <a:t>, and </a:t>
            </a:r>
            <a:r>
              <a:rPr lang="en-US" sz="2200" i="1" u="sng" dirty="0"/>
              <a:t>sophisticated equipment</a:t>
            </a:r>
            <a:r>
              <a:rPr lang="en-US" sz="2200" dirty="0"/>
              <a:t>. </a:t>
            </a:r>
          </a:p>
        </p:txBody>
      </p:sp>
    </p:spTree>
    <p:extLst>
      <p:ext uri="{BB962C8B-B14F-4D97-AF65-F5344CB8AC3E}">
        <p14:creationId xmlns:p14="http://schemas.microsoft.com/office/powerpoint/2010/main" val="493345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607351" y="6520259"/>
            <a:ext cx="573161" cy="365125"/>
          </a:xfrm>
        </p:spPr>
        <p:txBody>
          <a:bodyPr/>
          <a:lstStyle/>
          <a:p>
            <a:fld id="{AF8CE7FC-79EE-4CD7-9C1F-30766079B702}" type="slidenum">
              <a:rPr lang="ru-RU" smtClean="0"/>
              <a:t>27</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51520" y="1124744"/>
            <a:ext cx="8640960" cy="2123658"/>
          </a:xfrm>
          <a:prstGeom prst="rect">
            <a:avLst/>
          </a:prstGeom>
        </p:spPr>
        <p:txBody>
          <a:bodyPr wrap="square">
            <a:spAutoFit/>
          </a:bodyPr>
          <a:lstStyle/>
          <a:p>
            <a:pPr algn="just"/>
            <a:r>
              <a:rPr lang="en-US" b="1" dirty="0" smtClean="0">
                <a:solidFill>
                  <a:schemeClr val="accent1">
                    <a:lumMod val="75000"/>
                  </a:schemeClr>
                </a:solidFill>
              </a:rPr>
              <a:t>	</a:t>
            </a:r>
            <a:r>
              <a:rPr lang="en-US" sz="2200" b="1" dirty="0" smtClean="0">
                <a:solidFill>
                  <a:schemeClr val="accent1">
                    <a:lumMod val="75000"/>
                  </a:schemeClr>
                </a:solidFill>
              </a:rPr>
              <a:t>Semi-synthetic </a:t>
            </a:r>
            <a:r>
              <a:rPr lang="en-US" sz="2200" b="1" dirty="0">
                <a:solidFill>
                  <a:schemeClr val="accent1">
                    <a:lumMod val="75000"/>
                  </a:schemeClr>
                </a:solidFill>
              </a:rPr>
              <a:t>drugs </a:t>
            </a:r>
            <a:r>
              <a:rPr lang="en-US" sz="2200" dirty="0"/>
              <a:t>are neither completely natural nor completely synthetic. They are generally made by chemically modifying substances that are available from a natural source to improve their potency, efficacy, and/or reduce side effects. </a:t>
            </a:r>
          </a:p>
          <a:p>
            <a:pPr algn="just"/>
            <a:r>
              <a:rPr lang="en-US" sz="2200" dirty="0" smtClean="0"/>
              <a:t>	In </a:t>
            </a:r>
            <a:r>
              <a:rPr lang="en-US" sz="2200" dirty="0"/>
              <a:t>semi-synthetic drugs, the nucleus of the drug obtained from a natural source is kept intact but the chemical structure is altered. </a:t>
            </a:r>
            <a:endParaRPr lang="ru-RU" sz="2200" dirty="0"/>
          </a:p>
        </p:txBody>
      </p:sp>
      <p:sp>
        <p:nvSpPr>
          <p:cNvPr id="7" name="Прямоугольник 6"/>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Semi-synthetic sources</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367335"/>
            <a:ext cx="135413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51520" y="3790201"/>
            <a:ext cx="6098080" cy="430887"/>
          </a:xfrm>
          <a:prstGeom prst="rect">
            <a:avLst/>
          </a:prstGeom>
        </p:spPr>
        <p:txBody>
          <a:bodyPr wrap="none">
            <a:spAutoFit/>
          </a:bodyPr>
          <a:lstStyle/>
          <a:p>
            <a:r>
              <a:rPr lang="en-US" sz="2200" b="1" dirty="0"/>
              <a:t>Heroin</a:t>
            </a:r>
            <a:r>
              <a:rPr lang="en-US" sz="2200" dirty="0"/>
              <a:t> </a:t>
            </a:r>
            <a:r>
              <a:rPr lang="en-US" sz="2200" dirty="0" smtClean="0"/>
              <a:t>(Diacetyl morphine) is </a:t>
            </a:r>
            <a:r>
              <a:rPr lang="en-US" sz="2200" dirty="0"/>
              <a:t>derived </a:t>
            </a:r>
            <a:r>
              <a:rPr lang="en-US" sz="2200" dirty="0" smtClean="0"/>
              <a:t>from morphine</a:t>
            </a:r>
            <a:endParaRPr lang="ru-RU" sz="22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372322"/>
            <a:ext cx="5715000" cy="1504950"/>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1321" y="3861048"/>
            <a:ext cx="2521159" cy="2553072"/>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265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AF8CE7FC-79EE-4CD7-9C1F-30766079B702}" type="slidenum">
              <a:rPr lang="ru-RU" smtClean="0"/>
              <a:t>28</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Semi-synthetic sources</a:t>
            </a:r>
          </a:p>
        </p:txBody>
      </p:sp>
      <p:sp>
        <p:nvSpPr>
          <p:cNvPr id="7" name="Прямоугольник 6"/>
          <p:cNvSpPr/>
          <p:nvPr/>
        </p:nvSpPr>
        <p:spPr>
          <a:xfrm>
            <a:off x="251520" y="1052736"/>
            <a:ext cx="4198522" cy="430887"/>
          </a:xfrm>
          <a:prstGeom prst="rect">
            <a:avLst/>
          </a:prstGeom>
        </p:spPr>
        <p:txBody>
          <a:bodyPr wrap="none">
            <a:spAutoFit/>
          </a:bodyPr>
          <a:lstStyle/>
          <a:p>
            <a:r>
              <a:rPr lang="en-US" sz="2200" b="1" dirty="0" smtClean="0"/>
              <a:t>Ampicillin</a:t>
            </a:r>
            <a:r>
              <a:rPr lang="en-US" sz="2200" dirty="0" smtClean="0"/>
              <a:t> </a:t>
            </a:r>
            <a:r>
              <a:rPr lang="en-US" sz="2200" dirty="0"/>
              <a:t>is derived from penicillin</a:t>
            </a:r>
            <a:endParaRPr lang="ru-RU" sz="22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56792"/>
            <a:ext cx="5048505" cy="2299824"/>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482" t="-5674" r="5135" b="5674"/>
          <a:stretch/>
        </p:blipFill>
        <p:spPr bwMode="auto">
          <a:xfrm>
            <a:off x="5661497" y="1484784"/>
            <a:ext cx="3281127" cy="2088232"/>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51520" y="4211796"/>
            <a:ext cx="4643644" cy="430887"/>
          </a:xfrm>
          <a:prstGeom prst="rect">
            <a:avLst/>
          </a:prstGeom>
        </p:spPr>
        <p:txBody>
          <a:bodyPr wrap="none">
            <a:spAutoFit/>
          </a:bodyPr>
          <a:lstStyle/>
          <a:p>
            <a:r>
              <a:rPr lang="en-US" sz="2200" b="1" dirty="0" err="1"/>
              <a:t>Ethinylestradio</a:t>
            </a:r>
            <a:r>
              <a:rPr lang="en-US" sz="2200" dirty="0" err="1"/>
              <a:t>l</a:t>
            </a:r>
            <a:r>
              <a:rPr lang="en-US" sz="2200" dirty="0"/>
              <a:t> is derived from </a:t>
            </a:r>
            <a:r>
              <a:rPr lang="en-US" sz="2200" dirty="0" err="1"/>
              <a:t>estrone</a:t>
            </a:r>
            <a:endParaRPr lang="ru-RU" sz="2200" dirty="0"/>
          </a:p>
        </p:txBody>
      </p:sp>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2069"/>
          <a:stretch/>
        </p:blipFill>
        <p:spPr bwMode="auto">
          <a:xfrm>
            <a:off x="251520" y="4746482"/>
            <a:ext cx="6084887" cy="1490830"/>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5522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607351" y="6520259"/>
            <a:ext cx="573161" cy="365125"/>
          </a:xfrm>
        </p:spPr>
        <p:txBody>
          <a:bodyPr/>
          <a:lstStyle/>
          <a:p>
            <a:fld id="{AF8CE7FC-79EE-4CD7-9C1F-30766079B702}" type="slidenum">
              <a:rPr lang="ru-RU" smtClean="0"/>
              <a:t>29</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Biosynthetic sources </a:t>
            </a:r>
          </a:p>
        </p:txBody>
      </p:sp>
      <p:sp>
        <p:nvSpPr>
          <p:cNvPr id="7" name="Прямоугольник 6"/>
          <p:cNvSpPr/>
          <p:nvPr/>
        </p:nvSpPr>
        <p:spPr>
          <a:xfrm>
            <a:off x="251520" y="1281534"/>
            <a:ext cx="4896544" cy="1785104"/>
          </a:xfrm>
          <a:prstGeom prst="rect">
            <a:avLst/>
          </a:prstGeom>
        </p:spPr>
        <p:txBody>
          <a:bodyPr wrap="square">
            <a:spAutoFit/>
          </a:bodyPr>
          <a:lstStyle/>
          <a:p>
            <a:pPr algn="just"/>
            <a:r>
              <a:rPr lang="en-US" sz="2200" dirty="0"/>
              <a:t>This is relatively a new field that is being developed by mixing discoveries from molecular biology, recombinant DNA technology, DNA alteration, gene splicing, immunology, and immune pharmacology.</a:t>
            </a:r>
            <a:endParaRPr lang="ru-RU" sz="22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196752"/>
            <a:ext cx="2790627" cy="2274511"/>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223319"/>
            <a:ext cx="135413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4" y="4438452"/>
            <a:ext cx="4059368" cy="1818952"/>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51520" y="3851756"/>
            <a:ext cx="2569550" cy="430887"/>
          </a:xfrm>
          <a:prstGeom prst="rect">
            <a:avLst/>
          </a:prstGeom>
        </p:spPr>
        <p:txBody>
          <a:bodyPr wrap="none">
            <a:spAutoFit/>
          </a:bodyPr>
          <a:lstStyle/>
          <a:p>
            <a:r>
              <a:rPr lang="en-US" sz="2200" b="1" dirty="0" smtClean="0"/>
              <a:t>Recombinant </a:t>
            </a:r>
            <a:r>
              <a:rPr lang="en-US" sz="2200" b="1" dirty="0"/>
              <a:t>insulin</a:t>
            </a:r>
            <a:endParaRPr lang="ru-RU" sz="2200" b="1" dirty="0"/>
          </a:p>
        </p:txBody>
      </p:sp>
      <p:pic>
        <p:nvPicPr>
          <p:cNvPr id="92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4438452"/>
            <a:ext cx="2736304" cy="1824202"/>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4976023" y="3851756"/>
            <a:ext cx="3994299" cy="430887"/>
          </a:xfrm>
          <a:prstGeom prst="rect">
            <a:avLst/>
          </a:prstGeom>
        </p:spPr>
        <p:txBody>
          <a:bodyPr wrap="none">
            <a:spAutoFit/>
          </a:bodyPr>
          <a:lstStyle/>
          <a:p>
            <a:r>
              <a:rPr lang="en-US" sz="2200" b="1" dirty="0" smtClean="0"/>
              <a:t>Recombinant </a:t>
            </a:r>
            <a:r>
              <a:rPr lang="en-US" sz="2200" b="1" dirty="0"/>
              <a:t>Hepatitis B </a:t>
            </a:r>
            <a:r>
              <a:rPr lang="en-US" sz="2200" b="1" dirty="0" smtClean="0"/>
              <a:t>vaccine</a:t>
            </a:r>
            <a:endParaRPr lang="ru-RU" sz="2200" b="1" dirty="0"/>
          </a:p>
        </p:txBody>
      </p:sp>
    </p:spTree>
    <p:extLst>
      <p:ext uri="{BB962C8B-B14F-4D97-AF65-F5344CB8AC3E}">
        <p14:creationId xmlns:p14="http://schemas.microsoft.com/office/powerpoint/2010/main" val="3790789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520259"/>
            <a:ext cx="573161" cy="365125"/>
          </a:xfrm>
        </p:spPr>
        <p:txBody>
          <a:bodyPr/>
          <a:lstStyle/>
          <a:p>
            <a:fld id="{AF8CE7FC-79EE-4CD7-9C1F-30766079B702}" type="slidenum">
              <a:rPr lang="ru-RU" smtClean="0"/>
              <a:t>3</a:t>
            </a:fld>
            <a:endParaRPr lang="ru-RU" dirty="0"/>
          </a:p>
        </p:txBody>
      </p:sp>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Tasks of pharmaceutical chemistry</a:t>
            </a:r>
            <a:endParaRPr lang="ru-RU" sz="3200" b="1" dirty="0">
              <a:solidFill>
                <a:srgbClr val="0070C0"/>
              </a:solidFill>
            </a:endParaRPr>
          </a:p>
        </p:txBody>
      </p:sp>
      <p:sp>
        <p:nvSpPr>
          <p:cNvPr id="6" name="Прямоугольник 5"/>
          <p:cNvSpPr/>
          <p:nvPr/>
        </p:nvSpPr>
        <p:spPr>
          <a:xfrm>
            <a:off x="755576" y="1196752"/>
            <a:ext cx="4896544" cy="5247590"/>
          </a:xfrm>
          <a:prstGeom prst="rect">
            <a:avLst/>
          </a:prstGeom>
        </p:spPr>
        <p:txBody>
          <a:bodyPr wrap="square">
            <a:spAutoFit/>
          </a:bodyPr>
          <a:lstStyle/>
          <a:p>
            <a:pPr marL="273050" indent="-273050" algn="just">
              <a:spcAft>
                <a:spcPts val="600"/>
              </a:spcAft>
            </a:pPr>
            <a:r>
              <a:rPr lang="en-US" dirty="0"/>
              <a:t>1.	</a:t>
            </a:r>
            <a:r>
              <a:rPr lang="en-US" sz="2200" dirty="0"/>
              <a:t>Study of the chemical nature, composition and structure of medicinal substances.</a:t>
            </a:r>
          </a:p>
          <a:p>
            <a:pPr marL="273050" indent="-273050" algn="just">
              <a:spcAft>
                <a:spcPts val="600"/>
              </a:spcAft>
            </a:pPr>
            <a:r>
              <a:rPr lang="en-US" sz="2200" dirty="0"/>
              <a:t>2.	Study of the relationship between the structure of the medicinal substance and its effect on the body.</a:t>
            </a:r>
          </a:p>
          <a:p>
            <a:pPr marL="273050" indent="-273050" algn="just">
              <a:spcAft>
                <a:spcPts val="600"/>
              </a:spcAft>
            </a:pPr>
            <a:r>
              <a:rPr lang="en-US" sz="2200" dirty="0"/>
              <a:t>3.	Search and development of new medicinal substances.</a:t>
            </a:r>
          </a:p>
          <a:p>
            <a:pPr marL="273050" indent="-273050" algn="just">
              <a:spcAft>
                <a:spcPts val="600"/>
              </a:spcAft>
            </a:pPr>
            <a:r>
              <a:rPr lang="en-US" sz="2200" dirty="0"/>
              <a:t>4.	Study of the physical and chemical properties of medicinal substances.</a:t>
            </a:r>
          </a:p>
          <a:p>
            <a:pPr marL="273050" indent="-273050" algn="just">
              <a:spcAft>
                <a:spcPts val="600"/>
              </a:spcAft>
            </a:pPr>
            <a:r>
              <a:rPr lang="en-US" sz="2200" dirty="0"/>
              <a:t>5.	Development and study of drug </a:t>
            </a:r>
            <a:r>
              <a:rPr lang="en-US" sz="2200" dirty="0" smtClean="0"/>
              <a:t>quality </a:t>
            </a:r>
            <a:r>
              <a:rPr lang="en-US" sz="2200" dirty="0"/>
              <a:t>and quantity control methods.</a:t>
            </a:r>
          </a:p>
          <a:p>
            <a:pPr marL="273050" indent="-273050" algn="just">
              <a:spcAft>
                <a:spcPts val="600"/>
              </a:spcAft>
            </a:pPr>
            <a:r>
              <a:rPr lang="en-US" sz="2200" dirty="0"/>
              <a:t>6.	Determining the storage conditions for drugs.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1772816"/>
            <a:ext cx="2926080" cy="3901440"/>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254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AF8CE7FC-79EE-4CD7-9C1F-30766079B702}" type="slidenum">
              <a:rPr lang="ru-RU" smtClean="0"/>
              <a:t>30</a:t>
            </a:fld>
            <a:endParaRPr lang="ru-RU"/>
          </a:p>
        </p:txBody>
      </p:sp>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Biosynthetic sources </a:t>
            </a:r>
          </a:p>
        </p:txBody>
      </p:sp>
      <p:pic>
        <p:nvPicPr>
          <p:cNvPr id="10242" name="Picture 2" descr="Генная инженерия для производства инсули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183" y="1124743"/>
            <a:ext cx="6583185" cy="5277521"/>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722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AF8CE7FC-79EE-4CD7-9C1F-30766079B702}" type="slidenum">
              <a:rPr lang="ru-RU" smtClean="0"/>
              <a:t>31</a:t>
            </a:fld>
            <a:endParaRPr lang="ru-RU"/>
          </a:p>
        </p:txBody>
      </p:sp>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Biosynthetic sources </a:t>
            </a:r>
          </a:p>
        </p:txBody>
      </p:sp>
      <p:sp>
        <p:nvSpPr>
          <p:cNvPr id="6" name="Прямоугольник 5"/>
          <p:cNvSpPr/>
          <p:nvPr/>
        </p:nvSpPr>
        <p:spPr>
          <a:xfrm>
            <a:off x="107504" y="1268760"/>
            <a:ext cx="4320480" cy="2431435"/>
          </a:xfrm>
          <a:prstGeom prst="rect">
            <a:avLst/>
          </a:prstGeom>
        </p:spPr>
        <p:txBody>
          <a:bodyPr wrap="square">
            <a:spAutoFit/>
          </a:bodyPr>
          <a:lstStyle/>
          <a:p>
            <a:pPr>
              <a:spcAft>
                <a:spcPts val="600"/>
              </a:spcAft>
            </a:pPr>
            <a:r>
              <a:rPr lang="en-US" sz="2200" b="1" dirty="0">
                <a:solidFill>
                  <a:srgbClr val="C00000"/>
                </a:solidFill>
              </a:rPr>
              <a:t>Advantages:</a:t>
            </a:r>
            <a:endParaRPr lang="en-US" sz="2200" dirty="0">
              <a:solidFill>
                <a:srgbClr val="C00000"/>
              </a:solidFill>
            </a:endParaRPr>
          </a:p>
          <a:p>
            <a:pPr marL="450850" indent="-342900">
              <a:spcAft>
                <a:spcPts val="600"/>
              </a:spcAft>
              <a:buFont typeface="Wingdings" panose="05000000000000000000" pitchFamily="2" charset="2"/>
              <a:buChar char="ü"/>
            </a:pPr>
            <a:r>
              <a:rPr lang="en-US" sz="2200" dirty="0">
                <a:solidFill>
                  <a:schemeClr val="tx2">
                    <a:lumMod val="50000"/>
                  </a:schemeClr>
                </a:solidFill>
              </a:rPr>
              <a:t>Huge amounts of </a:t>
            </a:r>
            <a:r>
              <a:rPr lang="en-US" sz="2200" dirty="0" smtClean="0">
                <a:solidFill>
                  <a:schemeClr val="tx2">
                    <a:lumMod val="50000"/>
                  </a:schemeClr>
                </a:solidFill>
              </a:rPr>
              <a:t>drugs.</a:t>
            </a:r>
            <a:endParaRPr lang="en-US" sz="2200" dirty="0">
              <a:solidFill>
                <a:schemeClr val="tx2">
                  <a:lumMod val="50000"/>
                </a:schemeClr>
              </a:solidFill>
            </a:endParaRPr>
          </a:p>
          <a:p>
            <a:pPr marL="450850" indent="-342900">
              <a:spcAft>
                <a:spcPts val="600"/>
              </a:spcAft>
              <a:buFont typeface="Wingdings" panose="05000000000000000000" pitchFamily="2" charset="2"/>
              <a:buChar char="ü"/>
            </a:pPr>
            <a:r>
              <a:rPr lang="en-US" sz="2200" dirty="0" smtClean="0">
                <a:solidFill>
                  <a:schemeClr val="tx2">
                    <a:lumMod val="50000"/>
                  </a:schemeClr>
                </a:solidFill>
              </a:rPr>
              <a:t>Drug</a:t>
            </a:r>
            <a:r>
              <a:rPr lang="en-US" sz="2200" dirty="0">
                <a:solidFill>
                  <a:schemeClr val="tx2">
                    <a:lumMod val="50000"/>
                  </a:schemeClr>
                </a:solidFill>
              </a:rPr>
              <a:t> can be obtained in pure form.</a:t>
            </a:r>
          </a:p>
          <a:p>
            <a:pPr marL="450850" indent="-342900">
              <a:spcAft>
                <a:spcPts val="600"/>
              </a:spcAft>
              <a:buFont typeface="Wingdings" panose="05000000000000000000" pitchFamily="2" charset="2"/>
              <a:buChar char="ü"/>
            </a:pPr>
            <a:r>
              <a:rPr lang="en-US" sz="2200" dirty="0">
                <a:solidFill>
                  <a:schemeClr val="tx2">
                    <a:lumMod val="50000"/>
                  </a:schemeClr>
                </a:solidFill>
              </a:rPr>
              <a:t>It is less antigenic</a:t>
            </a:r>
            <a:r>
              <a:rPr lang="en-US" sz="2200" dirty="0" smtClean="0">
                <a:solidFill>
                  <a:schemeClr val="tx2">
                    <a:lumMod val="50000"/>
                  </a:schemeClr>
                </a:solidFill>
              </a:rPr>
              <a:t>.</a:t>
            </a:r>
          </a:p>
          <a:p>
            <a:pPr>
              <a:spcAft>
                <a:spcPts val="600"/>
              </a:spcAft>
            </a:pPr>
            <a:endParaRPr lang="en-US" sz="2200" dirty="0">
              <a:solidFill>
                <a:schemeClr val="tx2">
                  <a:lumMod val="50000"/>
                </a:schemeClr>
              </a:solidFill>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1780" y="3645024"/>
            <a:ext cx="3996444" cy="2664296"/>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4788024" y="1292567"/>
            <a:ext cx="4248472" cy="2015936"/>
          </a:xfrm>
          <a:prstGeom prst="rect">
            <a:avLst/>
          </a:prstGeom>
        </p:spPr>
        <p:txBody>
          <a:bodyPr wrap="square">
            <a:spAutoFit/>
          </a:bodyPr>
          <a:lstStyle/>
          <a:p>
            <a:pPr>
              <a:spcAft>
                <a:spcPts val="600"/>
              </a:spcAft>
            </a:pPr>
            <a:r>
              <a:rPr lang="en-US" sz="2200" b="1" dirty="0">
                <a:solidFill>
                  <a:srgbClr val="C00000"/>
                </a:solidFill>
              </a:rPr>
              <a:t>Disadvantages:</a:t>
            </a:r>
          </a:p>
          <a:p>
            <a:pPr marL="538163" indent="-342900">
              <a:spcAft>
                <a:spcPts val="600"/>
              </a:spcAft>
              <a:buFont typeface="Wingdings" panose="05000000000000000000" pitchFamily="2" charset="2"/>
              <a:buChar char="ü"/>
            </a:pPr>
            <a:r>
              <a:rPr lang="en-US" sz="2200" dirty="0"/>
              <a:t>Well equipped lab is required.</a:t>
            </a:r>
          </a:p>
          <a:p>
            <a:pPr marL="538163" indent="-342900">
              <a:spcAft>
                <a:spcPts val="600"/>
              </a:spcAft>
              <a:buFont typeface="Wingdings" panose="05000000000000000000" pitchFamily="2" charset="2"/>
              <a:buChar char="ü"/>
            </a:pPr>
            <a:r>
              <a:rPr lang="en-US" sz="2200" dirty="0"/>
              <a:t>Highly trained staff is required.</a:t>
            </a:r>
          </a:p>
          <a:p>
            <a:pPr marL="538163" indent="-342900">
              <a:spcAft>
                <a:spcPts val="600"/>
              </a:spcAft>
              <a:buFont typeface="Wingdings" panose="05000000000000000000" pitchFamily="2" charset="2"/>
              <a:buChar char="ü"/>
            </a:pPr>
            <a:r>
              <a:rPr lang="en-US" sz="2200" dirty="0"/>
              <a:t>It is a complex and complicated technique.</a:t>
            </a:r>
          </a:p>
        </p:txBody>
      </p:sp>
    </p:spTree>
    <p:extLst>
      <p:ext uri="{BB962C8B-B14F-4D97-AF65-F5344CB8AC3E}">
        <p14:creationId xmlns:p14="http://schemas.microsoft.com/office/powerpoint/2010/main" val="265652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AF8CE7FC-79EE-4CD7-9C1F-30766079B702}" type="slidenum">
              <a:rPr lang="ru-RU" smtClean="0"/>
              <a:t>32</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475656" y="1268760"/>
            <a:ext cx="6245621" cy="707886"/>
          </a:xfrm>
          <a:prstGeom prst="rect">
            <a:avLst/>
          </a:prstGeom>
        </p:spPr>
        <p:txBody>
          <a:bodyPr wrap="none">
            <a:spAutoFit/>
          </a:bodyPr>
          <a:lstStyle/>
          <a:p>
            <a:r>
              <a:rPr lang="en-US" sz="4000" b="1" dirty="0">
                <a:solidFill>
                  <a:srgbClr val="0070C0"/>
                </a:solidFill>
              </a:rPr>
              <a:t>Thank you for attention!</a:t>
            </a:r>
            <a:endParaRPr lang="ru-RU" sz="4000" b="1" dirty="0">
              <a:solidFill>
                <a:srgbClr val="0070C0"/>
              </a:solidFill>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599" y="2420888"/>
            <a:ext cx="3189734" cy="3189734"/>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7698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AF8CE7FC-79EE-4CD7-9C1F-30766079B702}" type="slidenum">
              <a:rPr lang="ru-RU" smtClean="0"/>
              <a:t>4</a:t>
            </a:fld>
            <a:endParaRPr lang="ru-RU"/>
          </a:p>
        </p:txBody>
      </p:sp>
      <p:sp>
        <p:nvSpPr>
          <p:cNvPr id="6" name="Прямоугольник 5"/>
          <p:cNvSpPr/>
          <p:nvPr/>
        </p:nvSpPr>
        <p:spPr>
          <a:xfrm>
            <a:off x="539552" y="332656"/>
            <a:ext cx="8064896" cy="584775"/>
          </a:xfrm>
          <a:prstGeom prst="rect">
            <a:avLst/>
          </a:prstGeom>
        </p:spPr>
        <p:txBody>
          <a:bodyPr wrap="square">
            <a:spAutoFit/>
          </a:bodyPr>
          <a:lstStyle/>
          <a:p>
            <a:pPr algn="ctr"/>
            <a:r>
              <a:rPr lang="en-US" sz="3200" b="1" dirty="0" smtClean="0">
                <a:solidFill>
                  <a:srgbClr val="0070C0"/>
                </a:solidFill>
              </a:rPr>
              <a:t>Pharmaceutical chemistry objects</a:t>
            </a:r>
            <a:endParaRPr lang="ru-RU" sz="3200" b="1" dirty="0">
              <a:solidFill>
                <a:srgbClr val="0070C0"/>
              </a:solidFill>
            </a:endParaRPr>
          </a:p>
        </p:txBody>
      </p:sp>
      <p:sp>
        <p:nvSpPr>
          <p:cNvPr id="7" name="Прямоугольник 6"/>
          <p:cNvSpPr/>
          <p:nvPr/>
        </p:nvSpPr>
        <p:spPr>
          <a:xfrm>
            <a:off x="249271" y="1052736"/>
            <a:ext cx="8640960" cy="1446550"/>
          </a:xfrm>
          <a:prstGeom prst="rect">
            <a:avLst/>
          </a:prstGeom>
        </p:spPr>
        <p:txBody>
          <a:bodyPr wrap="square">
            <a:spAutoFit/>
          </a:bodyPr>
          <a:lstStyle/>
          <a:p>
            <a:pPr algn="just"/>
            <a:r>
              <a:rPr lang="en-US" sz="2200" b="1" dirty="0">
                <a:solidFill>
                  <a:srgbClr val="C00000"/>
                </a:solidFill>
              </a:rPr>
              <a:t>Medicinal substance (MS) </a:t>
            </a:r>
            <a:r>
              <a:rPr lang="en-US" sz="2200" dirty="0"/>
              <a:t>is an individual substance of plant, animal, microbial or synthetic origin with pharmacological activity. It is also called the </a:t>
            </a:r>
            <a:r>
              <a:rPr lang="en-US" sz="2200" b="1" i="1" dirty="0">
                <a:solidFill>
                  <a:srgbClr val="0070C0"/>
                </a:solidFill>
              </a:rPr>
              <a:t>active pharmaceutical ingredient (API). </a:t>
            </a:r>
            <a:r>
              <a:rPr lang="en-US" sz="2200" dirty="0"/>
              <a:t>Substances are intended for obtaining medicines. </a:t>
            </a:r>
            <a:endParaRPr lang="ru-RU" sz="22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271" y="4077072"/>
            <a:ext cx="2384984" cy="2384984"/>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3419872" y="2348880"/>
            <a:ext cx="5472608" cy="1446550"/>
          </a:xfrm>
          <a:prstGeom prst="rect">
            <a:avLst/>
          </a:prstGeom>
        </p:spPr>
        <p:txBody>
          <a:bodyPr wrap="square">
            <a:spAutoFit/>
          </a:bodyPr>
          <a:lstStyle/>
          <a:p>
            <a:pPr algn="just"/>
            <a:r>
              <a:rPr lang="en-US" sz="2200" b="1" dirty="0">
                <a:solidFill>
                  <a:srgbClr val="C00000"/>
                </a:solidFill>
              </a:rPr>
              <a:t>Dosage form (DF)  </a:t>
            </a:r>
            <a:r>
              <a:rPr lang="en-US" sz="2200" dirty="0"/>
              <a:t>- the physical manifestation of a product that contains the active ingredient(s) and/or excipient(s) that are intended to be delivered to the patient.</a:t>
            </a:r>
            <a:endParaRPr lang="ru-RU" sz="2200"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564904"/>
            <a:ext cx="1950687" cy="1349225"/>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3419872" y="3861048"/>
            <a:ext cx="5472608" cy="1107996"/>
          </a:xfrm>
          <a:prstGeom prst="rect">
            <a:avLst/>
          </a:prstGeom>
        </p:spPr>
        <p:txBody>
          <a:bodyPr wrap="square">
            <a:spAutoFit/>
          </a:bodyPr>
          <a:lstStyle/>
          <a:p>
            <a:pPr algn="just"/>
            <a:r>
              <a:rPr lang="en-US" sz="2200" b="1" dirty="0">
                <a:solidFill>
                  <a:srgbClr val="C00000"/>
                </a:solidFill>
              </a:rPr>
              <a:t>Pharmaceutical preparation (MP) </a:t>
            </a:r>
            <a:r>
              <a:rPr lang="en-US" sz="2200" dirty="0"/>
              <a:t>is a dosed medicinal product in a specific dosage form and is ready for use. </a:t>
            </a:r>
            <a:endParaRPr lang="ru-RU" sz="2200" dirty="0"/>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4382" y="5171359"/>
            <a:ext cx="2383588" cy="1340768"/>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54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607351" y="6520259"/>
            <a:ext cx="573161" cy="365125"/>
          </a:xfrm>
        </p:spPr>
        <p:txBody>
          <a:bodyPr/>
          <a:lstStyle/>
          <a:p>
            <a:fld id="{AF8CE7FC-79EE-4CD7-9C1F-30766079B702}" type="slidenum">
              <a:rPr lang="ru-RU" smtClean="0"/>
              <a:t>5</a:t>
            </a:fld>
            <a:endParaRPr lang="ru-RU"/>
          </a:p>
        </p:txBody>
      </p:sp>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Classification of drugs</a:t>
            </a:r>
            <a:endParaRPr lang="ru-RU" sz="3200" b="1" dirty="0">
              <a:solidFill>
                <a:srgbClr val="0070C0"/>
              </a:solidFill>
            </a:endParaRPr>
          </a:p>
        </p:txBody>
      </p:sp>
      <p:sp>
        <p:nvSpPr>
          <p:cNvPr id="6" name="Прямоугольник 5"/>
          <p:cNvSpPr/>
          <p:nvPr/>
        </p:nvSpPr>
        <p:spPr>
          <a:xfrm>
            <a:off x="1331640" y="980728"/>
            <a:ext cx="6408712" cy="2123658"/>
          </a:xfrm>
          <a:prstGeom prst="rect">
            <a:avLst/>
          </a:prstGeom>
        </p:spPr>
        <p:txBody>
          <a:bodyPr wrap="square">
            <a:spAutoFit/>
          </a:bodyPr>
          <a:lstStyle/>
          <a:p>
            <a:pPr algn="just"/>
            <a:r>
              <a:rPr lang="en-US" sz="2200" dirty="0" smtClean="0"/>
              <a:t>Drugs  </a:t>
            </a:r>
            <a:r>
              <a:rPr lang="en-US" sz="2200" dirty="0"/>
              <a:t>are classified according to </a:t>
            </a:r>
          </a:p>
          <a:p>
            <a:pPr marL="722313" indent="-342900" algn="just">
              <a:buFont typeface="Wingdings" panose="05000000000000000000" pitchFamily="2" charset="2"/>
              <a:buChar char="ü"/>
            </a:pPr>
            <a:r>
              <a:rPr lang="en-US" sz="2200" dirty="0" smtClean="0"/>
              <a:t>chemical </a:t>
            </a:r>
            <a:r>
              <a:rPr lang="en-US" sz="2200" dirty="0"/>
              <a:t>structure, </a:t>
            </a:r>
          </a:p>
          <a:p>
            <a:pPr marL="722313" indent="-342900" algn="just">
              <a:buFont typeface="Wingdings" panose="05000000000000000000" pitchFamily="2" charset="2"/>
              <a:buChar char="ü"/>
            </a:pPr>
            <a:r>
              <a:rPr lang="en-US" sz="2200" dirty="0" smtClean="0"/>
              <a:t>pharmacological </a:t>
            </a:r>
            <a:r>
              <a:rPr lang="en-US" sz="2200" dirty="0"/>
              <a:t>action, </a:t>
            </a:r>
          </a:p>
          <a:p>
            <a:pPr marL="722313" indent="-342900" algn="just">
              <a:buFont typeface="Wingdings" panose="05000000000000000000" pitchFamily="2" charset="2"/>
              <a:buChar char="ü"/>
            </a:pPr>
            <a:r>
              <a:rPr lang="en-US" sz="2200" dirty="0" smtClean="0"/>
              <a:t>therapeutic </a:t>
            </a:r>
            <a:r>
              <a:rPr lang="en-US" sz="2200" dirty="0"/>
              <a:t>use, </a:t>
            </a:r>
          </a:p>
          <a:p>
            <a:pPr marL="722313" indent="-342900" algn="just">
              <a:buFont typeface="Wingdings" panose="05000000000000000000" pitchFamily="2" charset="2"/>
              <a:buChar char="ü"/>
            </a:pPr>
            <a:r>
              <a:rPr lang="en-US" sz="2200" dirty="0" smtClean="0"/>
              <a:t>anatomic </a:t>
            </a:r>
            <a:r>
              <a:rPr lang="en-US" sz="2200" dirty="0"/>
              <a:t>therapeutic chemical structure (ATC), </a:t>
            </a:r>
          </a:p>
          <a:p>
            <a:pPr marL="722313" indent="-342900" algn="just">
              <a:buFont typeface="Wingdings" panose="05000000000000000000" pitchFamily="2" charset="2"/>
              <a:buChar char="ü"/>
            </a:pPr>
            <a:r>
              <a:rPr lang="en-US" sz="2200" dirty="0" smtClean="0"/>
              <a:t>mechanism </a:t>
            </a:r>
            <a:r>
              <a:rPr lang="en-US" sz="2200" dirty="0"/>
              <a:t>of action at the molecular level.</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7" y="3284984"/>
            <a:ext cx="7056784" cy="3378702"/>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854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r="1007"/>
          <a:stretch/>
        </p:blipFill>
        <p:spPr bwMode="auto">
          <a:xfrm>
            <a:off x="0" y="0"/>
            <a:ext cx="9144000" cy="689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Номер слайда 3"/>
          <p:cNvSpPr>
            <a:spLocks noGrp="1"/>
          </p:cNvSpPr>
          <p:nvPr>
            <p:ph type="sldNum" sz="quarter" idx="12"/>
          </p:nvPr>
        </p:nvSpPr>
        <p:spPr>
          <a:xfrm>
            <a:off x="8535343" y="6520259"/>
            <a:ext cx="573161" cy="365125"/>
          </a:xfrm>
        </p:spPr>
        <p:txBody>
          <a:bodyPr/>
          <a:lstStyle/>
          <a:p>
            <a:fld id="{AF8CE7FC-79EE-4CD7-9C1F-30766079B702}" type="slidenum">
              <a:rPr lang="ru-RU" smtClean="0"/>
              <a:t>6</a:t>
            </a:fld>
            <a:endParaRPr lang="ru-RU"/>
          </a:p>
        </p:txBody>
      </p:sp>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Classification of drugs</a:t>
            </a:r>
            <a:endParaRPr lang="ru-RU" sz="3200" b="1" dirty="0">
              <a:solidFill>
                <a:srgbClr val="0070C0"/>
              </a:solidFill>
            </a:endParaRPr>
          </a:p>
        </p:txBody>
      </p:sp>
      <p:sp>
        <p:nvSpPr>
          <p:cNvPr id="6" name="Прямоугольник 5"/>
          <p:cNvSpPr/>
          <p:nvPr/>
        </p:nvSpPr>
        <p:spPr>
          <a:xfrm>
            <a:off x="251520" y="1268760"/>
            <a:ext cx="8892480" cy="4431983"/>
          </a:xfrm>
          <a:prstGeom prst="rect">
            <a:avLst/>
          </a:prstGeom>
        </p:spPr>
        <p:txBody>
          <a:bodyPr wrap="square">
            <a:spAutoFit/>
          </a:bodyPr>
          <a:lstStyle/>
          <a:p>
            <a:pPr algn="just">
              <a:spcAft>
                <a:spcPts val="600"/>
              </a:spcAft>
            </a:pPr>
            <a:r>
              <a:rPr lang="en-US" sz="2200" b="1" i="1" dirty="0">
                <a:solidFill>
                  <a:srgbClr val="C00000"/>
                </a:solidFill>
              </a:rPr>
              <a:t>Pharmacological classification</a:t>
            </a:r>
            <a:r>
              <a:rPr lang="en-US" sz="2200" dirty="0">
                <a:solidFill>
                  <a:srgbClr val="C00000"/>
                </a:solidFill>
              </a:rPr>
              <a:t> </a:t>
            </a:r>
            <a:r>
              <a:rPr lang="en-US" sz="2200" dirty="0"/>
              <a:t>takes into consideration the mode of action of drugs. According to this criterion, WHO divided the known drugs into the following classes: </a:t>
            </a:r>
            <a:endParaRPr lang="ru-RU" sz="2200" dirty="0"/>
          </a:p>
          <a:p>
            <a:pPr marL="722313" lvl="0" indent="-342900">
              <a:spcAft>
                <a:spcPts val="600"/>
              </a:spcAft>
              <a:buFont typeface="Wingdings" panose="05000000000000000000" pitchFamily="2" charset="2"/>
              <a:buChar char="Ø"/>
            </a:pPr>
            <a:r>
              <a:rPr lang="en-US" sz="2200" dirty="0"/>
              <a:t>central nervous system depressants, </a:t>
            </a:r>
            <a:endParaRPr lang="ru-RU" sz="2200" dirty="0"/>
          </a:p>
          <a:p>
            <a:pPr marL="722313" lvl="0" indent="-342900">
              <a:spcAft>
                <a:spcPts val="600"/>
              </a:spcAft>
              <a:buFont typeface="Wingdings" panose="05000000000000000000" pitchFamily="2" charset="2"/>
              <a:buChar char="Ø"/>
            </a:pPr>
            <a:r>
              <a:rPr lang="en-US" sz="2200" dirty="0"/>
              <a:t>central nervous system stimulants, </a:t>
            </a:r>
            <a:endParaRPr lang="ru-RU" sz="2200" dirty="0"/>
          </a:p>
          <a:p>
            <a:pPr marL="722313" lvl="0" indent="-342900">
              <a:spcAft>
                <a:spcPts val="600"/>
              </a:spcAft>
              <a:buFont typeface="Wingdings" panose="05000000000000000000" pitchFamily="2" charset="2"/>
              <a:buChar char="Ø"/>
            </a:pPr>
            <a:r>
              <a:rPr lang="en-US" sz="2200" dirty="0"/>
              <a:t>peripheral nervous system drugs, </a:t>
            </a:r>
            <a:endParaRPr lang="ru-RU" sz="2200" dirty="0"/>
          </a:p>
          <a:p>
            <a:pPr marL="722313" lvl="0" indent="-342900">
              <a:spcAft>
                <a:spcPts val="600"/>
              </a:spcAft>
              <a:buFont typeface="Wingdings" panose="05000000000000000000" pitchFamily="2" charset="2"/>
              <a:buChar char="Ø"/>
            </a:pPr>
            <a:r>
              <a:rPr lang="en-US" sz="2200" dirty="0"/>
              <a:t>smooth muscle active drugs, </a:t>
            </a:r>
            <a:endParaRPr lang="ru-RU" sz="2200" dirty="0"/>
          </a:p>
          <a:p>
            <a:pPr marL="722313" lvl="0" indent="-342900">
              <a:spcAft>
                <a:spcPts val="600"/>
              </a:spcAft>
              <a:buFont typeface="Wingdings" panose="05000000000000000000" pitchFamily="2" charset="2"/>
              <a:buChar char="Ø"/>
            </a:pPr>
            <a:r>
              <a:rPr lang="en-US" sz="2200" dirty="0"/>
              <a:t>drugs acting at synaptic and neuroeffector junction sites, </a:t>
            </a:r>
            <a:endParaRPr lang="ru-RU" sz="2200" dirty="0"/>
          </a:p>
          <a:p>
            <a:pPr marL="722313" lvl="0" indent="-342900">
              <a:spcAft>
                <a:spcPts val="600"/>
              </a:spcAft>
              <a:buFont typeface="Wingdings" panose="05000000000000000000" pitchFamily="2" charset="2"/>
              <a:buChar char="Ø"/>
            </a:pPr>
            <a:r>
              <a:rPr lang="en-US" sz="2200" dirty="0"/>
              <a:t>histamine and </a:t>
            </a:r>
            <a:r>
              <a:rPr lang="en-US" sz="2200" dirty="0" err="1"/>
              <a:t>anihistamines</a:t>
            </a:r>
            <a:r>
              <a:rPr lang="en-US" sz="2200" dirty="0"/>
              <a:t>,</a:t>
            </a:r>
            <a:endParaRPr lang="ru-RU" sz="2200" dirty="0"/>
          </a:p>
          <a:p>
            <a:pPr marL="722313" lvl="0" indent="-342900">
              <a:spcAft>
                <a:spcPts val="600"/>
              </a:spcAft>
              <a:buFont typeface="Wingdings" panose="05000000000000000000" pitchFamily="2" charset="2"/>
              <a:buChar char="Ø"/>
            </a:pPr>
            <a:r>
              <a:rPr lang="en-US" sz="2200" dirty="0"/>
              <a:t>cardiovascular drugs, </a:t>
            </a:r>
            <a:endParaRPr lang="ru-RU" sz="2200" dirty="0"/>
          </a:p>
          <a:p>
            <a:pPr marL="722313" lvl="0" indent="-342900">
              <a:spcAft>
                <a:spcPts val="600"/>
              </a:spcAft>
              <a:buFont typeface="Wingdings" panose="05000000000000000000" pitchFamily="2" charset="2"/>
              <a:buChar char="Ø"/>
            </a:pPr>
            <a:r>
              <a:rPr lang="en-US" sz="2200" dirty="0"/>
              <a:t>gastrointestinal tract drugs and others. </a:t>
            </a:r>
            <a:endParaRPr lang="ru-RU" sz="2200" dirty="0"/>
          </a:p>
        </p:txBody>
      </p:sp>
    </p:spTree>
    <p:extLst>
      <p:ext uri="{BB962C8B-B14F-4D97-AF65-F5344CB8AC3E}">
        <p14:creationId xmlns:p14="http://schemas.microsoft.com/office/powerpoint/2010/main" val="3137558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520259"/>
            <a:ext cx="573161" cy="365125"/>
          </a:xfrm>
        </p:spPr>
        <p:txBody>
          <a:bodyPr/>
          <a:lstStyle/>
          <a:p>
            <a:fld id="{AF8CE7FC-79EE-4CD7-9C1F-30766079B702}" type="slidenum">
              <a:rPr lang="ru-RU" smtClean="0"/>
              <a:t>7</a:t>
            </a:fld>
            <a:endParaRPr lang="ru-RU" dirty="0"/>
          </a:p>
        </p:txBody>
      </p:sp>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Classification of drugs</a:t>
            </a:r>
            <a:endParaRPr lang="ru-RU" sz="3200" b="1" dirty="0">
              <a:solidFill>
                <a:srgbClr val="0070C0"/>
              </a:solidFill>
            </a:endParaRPr>
          </a:p>
        </p:txBody>
      </p:sp>
      <p:sp>
        <p:nvSpPr>
          <p:cNvPr id="6" name="Прямоугольник 5"/>
          <p:cNvSpPr/>
          <p:nvPr/>
        </p:nvSpPr>
        <p:spPr>
          <a:xfrm>
            <a:off x="755576" y="1224329"/>
            <a:ext cx="7848872" cy="4093428"/>
          </a:xfrm>
          <a:prstGeom prst="rect">
            <a:avLst/>
          </a:prstGeom>
        </p:spPr>
        <p:txBody>
          <a:bodyPr wrap="square">
            <a:spAutoFit/>
          </a:bodyPr>
          <a:lstStyle/>
          <a:p>
            <a:pPr algn="just">
              <a:spcAft>
                <a:spcPts val="600"/>
              </a:spcAft>
            </a:pPr>
            <a:r>
              <a:rPr lang="en-US" sz="2200" dirty="0"/>
              <a:t>Classification following the </a:t>
            </a:r>
            <a:r>
              <a:rPr lang="en-US" sz="2200" b="1" i="1" dirty="0" smtClean="0">
                <a:solidFill>
                  <a:srgbClr val="C00000"/>
                </a:solidFill>
              </a:rPr>
              <a:t>therapeutic use</a:t>
            </a:r>
            <a:r>
              <a:rPr lang="en-US" sz="2200" dirty="0" smtClean="0"/>
              <a:t>. </a:t>
            </a:r>
            <a:r>
              <a:rPr lang="en-US" sz="2200" dirty="0"/>
              <a:t>D</a:t>
            </a:r>
            <a:r>
              <a:rPr lang="en-US" sz="2200" dirty="0" smtClean="0"/>
              <a:t>rugs </a:t>
            </a:r>
            <a:r>
              <a:rPr lang="en-US" sz="2200" dirty="0"/>
              <a:t>are divided into the following classes:</a:t>
            </a:r>
          </a:p>
          <a:p>
            <a:pPr marL="898525" indent="-342900" algn="just">
              <a:spcAft>
                <a:spcPts val="600"/>
              </a:spcAft>
              <a:buFont typeface="Wingdings" panose="05000000000000000000" pitchFamily="2" charset="2"/>
              <a:buChar char="Ø"/>
            </a:pPr>
            <a:r>
              <a:rPr lang="en-US" sz="2200" dirty="0" smtClean="0"/>
              <a:t>central </a:t>
            </a:r>
            <a:r>
              <a:rPr lang="en-US" sz="2200" dirty="0"/>
              <a:t>nervous system depressants, </a:t>
            </a:r>
          </a:p>
          <a:p>
            <a:pPr marL="898525" indent="-342900" algn="just">
              <a:spcAft>
                <a:spcPts val="600"/>
              </a:spcAft>
              <a:buFont typeface="Wingdings" panose="05000000000000000000" pitchFamily="2" charset="2"/>
              <a:buChar char="Ø"/>
            </a:pPr>
            <a:r>
              <a:rPr lang="en-US" sz="2200" dirty="0" smtClean="0"/>
              <a:t>central </a:t>
            </a:r>
            <a:r>
              <a:rPr lang="en-US" sz="2200" dirty="0"/>
              <a:t>nervous system stimulants, </a:t>
            </a:r>
          </a:p>
          <a:p>
            <a:pPr marL="898525" indent="-342900" algn="just">
              <a:spcAft>
                <a:spcPts val="600"/>
              </a:spcAft>
              <a:buFont typeface="Wingdings" panose="05000000000000000000" pitchFamily="2" charset="2"/>
              <a:buChar char="Ø"/>
            </a:pPr>
            <a:r>
              <a:rPr lang="en-US" sz="2200" dirty="0" smtClean="0"/>
              <a:t>psychotropic </a:t>
            </a:r>
            <a:r>
              <a:rPr lang="en-US" sz="2200" dirty="0"/>
              <a:t>drugs, </a:t>
            </a:r>
          </a:p>
          <a:p>
            <a:pPr marL="898525" indent="-342900" algn="just">
              <a:spcAft>
                <a:spcPts val="600"/>
              </a:spcAft>
              <a:buFont typeface="Wingdings" panose="05000000000000000000" pitchFamily="2" charset="2"/>
              <a:buChar char="Ø"/>
            </a:pPr>
            <a:r>
              <a:rPr lang="en-US" sz="2200" dirty="0" smtClean="0"/>
              <a:t>Peripheral nervous </a:t>
            </a:r>
            <a:r>
              <a:rPr lang="en-US" sz="2200" dirty="0"/>
              <a:t>system drugs, </a:t>
            </a:r>
          </a:p>
          <a:p>
            <a:pPr marL="898525" indent="-342900" algn="just">
              <a:spcAft>
                <a:spcPts val="600"/>
              </a:spcAft>
              <a:buFont typeface="Wingdings" panose="05000000000000000000" pitchFamily="2" charset="2"/>
              <a:buChar char="Ø"/>
            </a:pPr>
            <a:r>
              <a:rPr lang="en-US" sz="2200" dirty="0" smtClean="0"/>
              <a:t>muscle </a:t>
            </a:r>
            <a:r>
              <a:rPr lang="en-US" sz="2200" dirty="0"/>
              <a:t>relaxants, </a:t>
            </a:r>
          </a:p>
          <a:p>
            <a:pPr marL="898525" indent="-342900" algn="just">
              <a:spcAft>
                <a:spcPts val="600"/>
              </a:spcAft>
              <a:buFont typeface="Wingdings" panose="05000000000000000000" pitchFamily="2" charset="2"/>
              <a:buChar char="Ø"/>
            </a:pPr>
            <a:r>
              <a:rPr lang="en-US" sz="2200" dirty="0" err="1" smtClean="0"/>
              <a:t>spasmolytics</a:t>
            </a:r>
            <a:r>
              <a:rPr lang="en-US" sz="2200" dirty="0"/>
              <a:t>, </a:t>
            </a:r>
          </a:p>
          <a:p>
            <a:pPr marL="898525" indent="-342900" algn="just">
              <a:spcAft>
                <a:spcPts val="600"/>
              </a:spcAft>
              <a:buFont typeface="Wingdings" panose="05000000000000000000" pitchFamily="2" charset="2"/>
              <a:buChar char="Ø"/>
            </a:pPr>
            <a:r>
              <a:rPr lang="en-US" sz="2200" dirty="0" smtClean="0"/>
              <a:t>vitamins</a:t>
            </a:r>
            <a:r>
              <a:rPr lang="en-US" sz="2200" dirty="0"/>
              <a:t>, </a:t>
            </a:r>
          </a:p>
          <a:p>
            <a:pPr marL="898525" indent="-342900" algn="just">
              <a:spcAft>
                <a:spcPts val="600"/>
              </a:spcAft>
              <a:buFont typeface="Wingdings" panose="05000000000000000000" pitchFamily="2" charset="2"/>
              <a:buChar char="Ø"/>
            </a:pPr>
            <a:r>
              <a:rPr lang="en-US" sz="2200" dirty="0" smtClean="0"/>
              <a:t>anti-</a:t>
            </a:r>
            <a:r>
              <a:rPr lang="en-US" sz="2200" dirty="0" err="1" smtClean="0"/>
              <a:t>infectives</a:t>
            </a:r>
            <a:r>
              <a:rPr lang="en-US" sz="2200" dirty="0"/>
              <a:t>, and other therapeutic uses. </a:t>
            </a:r>
          </a:p>
        </p:txBody>
      </p:sp>
    </p:spTree>
    <p:extLst>
      <p:ext uri="{BB962C8B-B14F-4D97-AF65-F5344CB8AC3E}">
        <p14:creationId xmlns:p14="http://schemas.microsoft.com/office/powerpoint/2010/main" val="4164581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453336"/>
            <a:ext cx="573161" cy="365125"/>
          </a:xfrm>
        </p:spPr>
        <p:txBody>
          <a:bodyPr/>
          <a:lstStyle/>
          <a:p>
            <a:fld id="{AF8CE7FC-79EE-4CD7-9C1F-30766079B702}" type="slidenum">
              <a:rPr lang="ru-RU" smtClean="0"/>
              <a:t>8</a:t>
            </a:fld>
            <a:endParaRPr lang="ru-RU"/>
          </a:p>
        </p:txBody>
      </p:sp>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a:solidFill>
                  <a:srgbClr val="0070C0"/>
                </a:solidFill>
              </a:rPr>
              <a:t>Classification of drugs</a:t>
            </a:r>
            <a:endParaRPr lang="ru-RU" sz="3200" b="1" dirty="0">
              <a:solidFill>
                <a:srgbClr val="0070C0"/>
              </a:solidFill>
            </a:endParaRP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7379" t="14115" r="6643" b="9455"/>
          <a:stretch/>
        </p:blipFill>
        <p:spPr bwMode="auto">
          <a:xfrm>
            <a:off x="6397291" y="1916833"/>
            <a:ext cx="2602450" cy="3240360"/>
          </a:xfrm>
          <a:prstGeom prst="rect">
            <a:avLst/>
          </a:prstGeom>
          <a:noFill/>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251520" y="908720"/>
            <a:ext cx="6048672" cy="5601533"/>
          </a:xfrm>
          <a:prstGeom prst="rect">
            <a:avLst/>
          </a:prstGeom>
        </p:spPr>
        <p:txBody>
          <a:bodyPr wrap="square">
            <a:spAutoFit/>
          </a:bodyPr>
          <a:lstStyle/>
          <a:p>
            <a:pPr algn="just"/>
            <a:r>
              <a:rPr lang="en-US" sz="2200" b="1" i="1" dirty="0">
                <a:solidFill>
                  <a:srgbClr val="C00000"/>
                </a:solidFill>
              </a:rPr>
              <a:t>Anatomic therapeutic chemical (ATC) classification</a:t>
            </a:r>
            <a:r>
              <a:rPr lang="en-US" sz="2200" dirty="0">
                <a:solidFill>
                  <a:srgbClr val="C00000"/>
                </a:solidFill>
              </a:rPr>
              <a:t> </a:t>
            </a:r>
            <a:r>
              <a:rPr lang="en-US" sz="2200" dirty="0"/>
              <a:t>is </a:t>
            </a:r>
            <a:r>
              <a:rPr lang="en-US" sz="2200" dirty="0" smtClean="0"/>
              <a:t>very </a:t>
            </a:r>
            <a:r>
              <a:rPr lang="en-US" sz="2200" dirty="0"/>
              <a:t>useful system for clinicians, divides the drugs into 14 main “anatomic groups (first level), distinguished by letters: </a:t>
            </a:r>
            <a:endParaRPr lang="ru-RU" sz="2200" dirty="0"/>
          </a:p>
          <a:p>
            <a:pPr indent="447675"/>
            <a:r>
              <a:rPr lang="en-US" dirty="0"/>
              <a:t>A, alimentary tract and metabolism; </a:t>
            </a:r>
            <a:endParaRPr lang="ru-RU" dirty="0"/>
          </a:p>
          <a:p>
            <a:pPr indent="447675"/>
            <a:r>
              <a:rPr lang="en-US" dirty="0"/>
              <a:t>B, blood and blood-forming organs; </a:t>
            </a:r>
            <a:endParaRPr lang="ru-RU" dirty="0"/>
          </a:p>
          <a:p>
            <a:pPr indent="447675"/>
            <a:r>
              <a:rPr lang="en-US" dirty="0"/>
              <a:t>C, cardiovascular system; </a:t>
            </a:r>
            <a:endParaRPr lang="ru-RU" dirty="0"/>
          </a:p>
          <a:p>
            <a:pPr indent="447675"/>
            <a:r>
              <a:rPr lang="en-US" dirty="0"/>
              <a:t>D, </a:t>
            </a:r>
            <a:r>
              <a:rPr lang="en-US" dirty="0" err="1"/>
              <a:t>dermatologicals</a:t>
            </a:r>
            <a:r>
              <a:rPr lang="en-US" dirty="0"/>
              <a:t>; </a:t>
            </a:r>
            <a:endParaRPr lang="ru-RU" dirty="0"/>
          </a:p>
          <a:p>
            <a:pPr indent="447675"/>
            <a:r>
              <a:rPr lang="en-US" dirty="0"/>
              <a:t>G, genitourinary system and sex hormones; </a:t>
            </a:r>
            <a:endParaRPr lang="ru-RU" dirty="0"/>
          </a:p>
          <a:p>
            <a:pPr marL="719138" indent="-271463"/>
            <a:r>
              <a:rPr lang="en-US" dirty="0"/>
              <a:t>H, systemic hormonal preparations, excluding sex hormones; </a:t>
            </a:r>
            <a:endParaRPr lang="ru-RU" dirty="0"/>
          </a:p>
          <a:p>
            <a:pPr indent="447675"/>
            <a:r>
              <a:rPr lang="en-US" dirty="0"/>
              <a:t>J, general anti-</a:t>
            </a:r>
            <a:r>
              <a:rPr lang="en-US" dirty="0" err="1"/>
              <a:t>infectives</a:t>
            </a:r>
            <a:r>
              <a:rPr lang="en-US" dirty="0"/>
              <a:t>, systemic; </a:t>
            </a:r>
            <a:endParaRPr lang="ru-RU" dirty="0"/>
          </a:p>
          <a:p>
            <a:pPr indent="447675"/>
            <a:r>
              <a:rPr lang="en-US" dirty="0"/>
              <a:t>L, antineoplastic and immunosuppressive drugs; </a:t>
            </a:r>
            <a:endParaRPr lang="ru-RU" dirty="0"/>
          </a:p>
          <a:p>
            <a:pPr indent="447675"/>
            <a:r>
              <a:rPr lang="en-US" dirty="0"/>
              <a:t>M, musculoskeletal system; </a:t>
            </a:r>
            <a:endParaRPr lang="ru-RU" dirty="0"/>
          </a:p>
          <a:p>
            <a:pPr indent="447675"/>
            <a:r>
              <a:rPr lang="en-US" dirty="0"/>
              <a:t>N, central nervous system; </a:t>
            </a:r>
            <a:endParaRPr lang="ru-RU" dirty="0"/>
          </a:p>
          <a:p>
            <a:pPr indent="447675"/>
            <a:r>
              <a:rPr lang="en-US" dirty="0"/>
              <a:t>P, </a:t>
            </a:r>
            <a:r>
              <a:rPr lang="en-US" dirty="0" err="1"/>
              <a:t>antiparasitic</a:t>
            </a:r>
            <a:r>
              <a:rPr lang="en-US" dirty="0"/>
              <a:t> products; </a:t>
            </a:r>
            <a:endParaRPr lang="ru-RU" dirty="0"/>
          </a:p>
          <a:p>
            <a:pPr indent="447675"/>
            <a:r>
              <a:rPr lang="en-US" dirty="0"/>
              <a:t>R, respiratory system; </a:t>
            </a:r>
            <a:endParaRPr lang="ru-RU" dirty="0"/>
          </a:p>
          <a:p>
            <a:pPr indent="447675"/>
            <a:r>
              <a:rPr lang="en-US" dirty="0"/>
              <a:t>S, sensory organs; </a:t>
            </a:r>
            <a:endParaRPr lang="ru-RU" dirty="0"/>
          </a:p>
          <a:p>
            <a:pPr indent="447675"/>
            <a:r>
              <a:rPr lang="en-US" dirty="0"/>
              <a:t>V, various. </a:t>
            </a:r>
            <a:endParaRPr lang="ru-RU" dirty="0"/>
          </a:p>
        </p:txBody>
      </p:sp>
    </p:spTree>
    <p:extLst>
      <p:ext uri="{BB962C8B-B14F-4D97-AF65-F5344CB8AC3E}">
        <p14:creationId xmlns:p14="http://schemas.microsoft.com/office/powerpoint/2010/main" val="3504132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520259"/>
            <a:ext cx="573161" cy="365125"/>
          </a:xfrm>
        </p:spPr>
        <p:txBody>
          <a:bodyPr/>
          <a:lstStyle/>
          <a:p>
            <a:fld id="{AF8CE7FC-79EE-4CD7-9C1F-30766079B702}" type="slidenum">
              <a:rPr lang="ru-RU" smtClean="0"/>
              <a:t>9</a:t>
            </a:fld>
            <a:endParaRPr lang="ru-RU"/>
          </a:p>
        </p:txBody>
      </p:sp>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Chemical classification of drugs</a:t>
            </a:r>
            <a:endParaRPr lang="ru-RU" sz="3200" b="1" dirty="0">
              <a:solidFill>
                <a:srgbClr val="0070C0"/>
              </a:solidFill>
            </a:endParaRPr>
          </a:p>
        </p:txBody>
      </p:sp>
      <p:sp>
        <p:nvSpPr>
          <p:cNvPr id="6" name="Прямоугольник 5"/>
          <p:cNvSpPr/>
          <p:nvPr/>
        </p:nvSpPr>
        <p:spPr>
          <a:xfrm>
            <a:off x="323528" y="1124744"/>
            <a:ext cx="8568952" cy="1446550"/>
          </a:xfrm>
          <a:prstGeom prst="rect">
            <a:avLst/>
          </a:prstGeom>
        </p:spPr>
        <p:txBody>
          <a:bodyPr wrap="square">
            <a:spAutoFit/>
          </a:bodyPr>
          <a:lstStyle/>
          <a:p>
            <a:pPr algn="just"/>
            <a:r>
              <a:rPr lang="en-US" sz="2200" b="1" i="1" dirty="0">
                <a:solidFill>
                  <a:srgbClr val="C00000"/>
                </a:solidFill>
              </a:rPr>
              <a:t>Chemical classification </a:t>
            </a:r>
            <a:r>
              <a:rPr lang="en-US" sz="2200" dirty="0"/>
              <a:t>allows you to very clearly distribute all the drugs into groups and classes of compounds in accordance with their chemical structure. But in the same group there may be drugs with different pharmacological effects.</a:t>
            </a:r>
            <a:endParaRPr lang="ru-RU" sz="2200" dirty="0"/>
          </a:p>
        </p:txBody>
      </p:sp>
      <p:graphicFrame>
        <p:nvGraphicFramePr>
          <p:cNvPr id="7" name="Схема 6"/>
          <p:cNvGraphicFramePr/>
          <p:nvPr>
            <p:extLst>
              <p:ext uri="{D42A27DB-BD31-4B8C-83A1-F6EECF244321}">
                <p14:modId xmlns:p14="http://schemas.microsoft.com/office/powerpoint/2010/main" val="898590780"/>
              </p:ext>
            </p:extLst>
          </p:nvPr>
        </p:nvGraphicFramePr>
        <p:xfrm>
          <a:off x="1524000" y="2924944"/>
          <a:ext cx="6096000" cy="3312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3390288"/>
      </p:ext>
    </p:extLst>
  </p:cSld>
  <p:clrMapOvr>
    <a:masterClrMapping/>
  </p:clrMapOvr>
</p:sld>
</file>

<file path=ppt/theme/theme1.xml><?xml version="1.0" encoding="utf-8"?>
<a:theme xmlns:a="http://schemas.openxmlformats.org/drawingml/2006/main" name="тема Капли">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themeOverride>
</file>

<file path=docProps/app.xml><?xml version="1.0" encoding="utf-8"?>
<Properties xmlns="http://schemas.openxmlformats.org/officeDocument/2006/extended-properties" xmlns:vt="http://schemas.openxmlformats.org/officeDocument/2006/docPropsVTypes">
  <Template/>
  <TotalTime>2206</TotalTime>
  <Words>1476</Words>
  <Application>Microsoft Office PowerPoint</Application>
  <PresentationFormat>Экран (4:3)</PresentationFormat>
  <Paragraphs>218</Paragraphs>
  <Slides>32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тема Капли</vt:lpstr>
      <vt:lpstr>«General pharmaceutical chemistry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pharmaceutical chemistry »</dc:title>
  <dc:creator>Лена Лена</dc:creator>
  <cp:lastModifiedBy>Лена Лена</cp:lastModifiedBy>
  <cp:revision>79</cp:revision>
  <dcterms:created xsi:type="dcterms:W3CDTF">2022-02-13T17:50:47Z</dcterms:created>
  <dcterms:modified xsi:type="dcterms:W3CDTF">2023-02-10T19:43:50Z</dcterms:modified>
</cp:coreProperties>
</file>