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28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41C157-0F11-4335-A731-19F8FA957793}" type="datetimeFigureOut">
              <a:rPr lang="ru-RU" smtClean="0"/>
              <a:t>07.11.2022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559481-230D-4CF2-8C3D-E2DCCB5E3D25}" type="slidenum">
              <a:rPr lang="ru-RU" smtClean="0"/>
              <a:t>‹#›</a:t>
            </a:fld>
            <a:endParaRPr lang="ru-RU"/>
          </a:p>
        </p:txBody>
      </p:sp>
    </p:spTree>
    <p:extLst>
      <p:ext uri="{BB962C8B-B14F-4D97-AF65-F5344CB8AC3E}">
        <p14:creationId xmlns:p14="http://schemas.microsoft.com/office/powerpoint/2010/main" val="274991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95C93-6C4C-45E5-9F76-7524C95E9E4C}" type="slidenum">
              <a:rPr lang="ru-RU" smtClean="0"/>
              <a:t>2</a:t>
            </a:fld>
            <a:endParaRPr lang="ru-RU"/>
          </a:p>
        </p:txBody>
      </p:sp>
    </p:spTree>
    <p:extLst>
      <p:ext uri="{BB962C8B-B14F-4D97-AF65-F5344CB8AC3E}">
        <p14:creationId xmlns:p14="http://schemas.microsoft.com/office/powerpoint/2010/main" val="1579654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D8B00B4-A73E-4432-A06F-49D04EBF606A}" type="datetime1">
              <a:rPr lang="ru-RU" smtClean="0"/>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AA6D6A-967A-440A-A27A-46E90AC625CE}"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8AACD21-B605-4D95-BB59-D58D22BB3552}" type="datetime1">
              <a:rPr lang="ru-RU" smtClean="0"/>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AA6D6A-967A-440A-A27A-46E90AC625C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8F4EAF9-2D7D-4EF0-A76F-F141C4033D58}" type="datetime1">
              <a:rPr lang="ru-RU" smtClean="0"/>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AA6D6A-967A-440A-A27A-46E90AC625CE}"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7C290E9-80A6-42FC-8AA2-8DF3E0D22277}" type="datetime1">
              <a:rPr lang="ru-RU" smtClean="0"/>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AA6D6A-967A-440A-A27A-46E90AC625CE}" type="slidenum">
              <a:rPr lang="ru-RU" smtClean="0"/>
              <a:t>‹#›</a:t>
            </a:fld>
            <a:endParaRPr lang="ru-RU"/>
          </a:p>
        </p:txBody>
      </p:sp>
      <p:sp>
        <p:nvSpPr>
          <p:cNvPr id="13" name="TextBox 12"/>
          <p:cNvSpPr txBox="1"/>
          <p:nvPr/>
        </p:nvSpPr>
        <p:spPr>
          <a:xfrm>
            <a:off x="751116" y="75416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18169" y="299357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622EE58-956B-4209-9837-708C5FAAFD38}" type="datetime1">
              <a:rPr lang="ru-RU" smtClean="0"/>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AA6D6A-967A-440A-A27A-46E90AC625CE}" type="slidenum">
              <a:rPr lang="ru-RU" smtClean="0"/>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19D8A731-F239-4C68-8D26-3D3A4F9CE4A1}" type="datetime1">
              <a:rPr lang="ru-RU" smtClean="0"/>
              <a:t>07.11.2022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0AA6D6A-967A-440A-A27A-46E90AC625CE}" type="slidenum">
              <a:rPr lang="ru-RU" smtClean="0"/>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0D855E06-AC2B-4716-A358-0A9CD6B1D5C2}" type="datetime1">
              <a:rPr lang="ru-RU" smtClean="0"/>
              <a:t>07.11.2022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0AA6D6A-967A-440A-A27A-46E90AC625CE}" type="slidenum">
              <a:rPr lang="ru-RU" smtClean="0"/>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63265E-9086-4025-A9F6-0439163E6F7D}" type="datetime1">
              <a:rPr lang="ru-RU" smtClean="0"/>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AA6D6A-967A-440A-A27A-46E90AC625CE}" type="slidenum">
              <a:rPr lang="ru-RU" smtClean="0"/>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0C96A59-B03B-4830-8447-88275A24B6E6}" type="datetime1">
              <a:rPr lang="ru-RU" smtClean="0"/>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AA6D6A-967A-440A-A27A-46E90AC625C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E606F18-1626-4A4A-A81C-F1A2FD0C6016}" type="datetime1">
              <a:rPr lang="ru-RU" smtClean="0"/>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AA6D6A-967A-440A-A27A-46E90AC625C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4A38BDA-46DD-400B-BA59-02D612190EBE}" type="datetime1">
              <a:rPr lang="ru-RU" smtClean="0"/>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AA6D6A-967A-440A-A27A-46E90AC625CE}"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EB2F8D9-B5B4-4144-9E97-B5E460C14BF0}" type="datetime1">
              <a:rPr lang="ru-RU" smtClean="0"/>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AA6D6A-967A-440A-A27A-46E90AC625C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331" y="3051013"/>
            <a:ext cx="3829520"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4629150" y="3051013"/>
            <a:ext cx="382905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7BB48E8-3ED8-47DC-8108-30A018B810CE}" type="datetime1">
              <a:rPr lang="ru-RU" smtClean="0"/>
              <a:t>07.11.2022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0AA6D6A-967A-440A-A27A-46E90AC625C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6FF0F9E-DC4A-48ED-8D8D-9CBE9223C277}" type="datetime1">
              <a:rPr lang="ru-RU" smtClean="0"/>
              <a:t>07.11.2022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0AA6D6A-967A-440A-A27A-46E90AC625C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5FB08F6E-D83C-4768-AD02-AD95383BEBB3}" type="datetime1">
              <a:rPr lang="ru-RU" smtClean="0"/>
              <a:t>07.11.2022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0AA6D6A-967A-440A-A27A-46E90AC625C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944AAB-AB2A-48AF-B950-10825469A1CE}" type="datetime1">
              <a:rPr lang="ru-RU" smtClean="0"/>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AA6D6A-967A-440A-A27A-46E90AC625C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F2484C9-BAF0-40C5-9C4C-0D544EE13F1B}" type="datetime1">
              <a:rPr lang="ru-RU" smtClean="0"/>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AA6D6A-967A-440A-A27A-46E90AC625CE}"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D053A3CC-5101-48F0-8FED-55F8EDEA91D7}" type="datetime1">
              <a:rPr lang="ru-RU" smtClean="0"/>
              <a:t>07.11.2022</a:t>
            </a:fld>
            <a:endParaRPr lang="ru-RU"/>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B0AA6D6A-967A-440A-A27A-46E90AC625C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0.pn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8.png"/><Relationship Id="rId5" Type="http://schemas.microsoft.com/office/2007/relationships/hdphoto" Target="../media/hdphoto3.wdp"/><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a:spLocks noGrp="1"/>
          </p:cNvSpPr>
          <p:nvPr>
            <p:ph type="subTitle" idx="1"/>
          </p:nvPr>
        </p:nvSpPr>
        <p:spPr>
          <a:xfrm>
            <a:off x="1313259" y="2996952"/>
            <a:ext cx="6517482" cy="1224136"/>
          </a:xfrm>
        </p:spPr>
        <p:txBody>
          <a:bodyPr>
            <a:normAutofit fontScale="55000" lnSpcReduction="20000"/>
          </a:bodyPr>
          <a:lstStyle/>
          <a:p>
            <a:r>
              <a:rPr lang="en-US" sz="4400" b="1" dirty="0" err="1" smtClean="0">
                <a:solidFill>
                  <a:srgbClr val="FF0000"/>
                </a:solidFill>
                <a:latin typeface="Arial" panose="020B0604020202020204" pitchFamily="34" charset="0"/>
                <a:cs typeface="Arial" panose="020B0604020202020204" pitchFamily="34" charset="0"/>
              </a:rPr>
              <a:t>Oxidimetry</a:t>
            </a:r>
            <a:r>
              <a:rPr lang="ru-RU" sz="4400" b="1" dirty="0" smtClean="0">
                <a:solidFill>
                  <a:srgbClr val="FF0000"/>
                </a:solidFill>
                <a:latin typeface="Arial" panose="020B0604020202020204" pitchFamily="34" charset="0"/>
                <a:cs typeface="Arial" panose="020B0604020202020204" pitchFamily="34" charset="0"/>
              </a:rPr>
              <a:t>:</a:t>
            </a:r>
            <a:r>
              <a:rPr lang="en-US" sz="4400" b="1" dirty="0" smtClean="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Permanganatometry</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Cerimetry</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Iodometry</a:t>
            </a:r>
            <a:r>
              <a:rPr lang="en-US" sz="4400" b="1" dirty="0">
                <a:solidFill>
                  <a:srgbClr val="FF0000"/>
                </a:solidFill>
                <a:latin typeface="Arial" panose="020B0604020202020204" pitchFamily="34" charset="0"/>
                <a:cs typeface="Arial" panose="020B0604020202020204" pitchFamily="34" charset="0"/>
              </a:rPr>
              <a:t> .</a:t>
            </a:r>
            <a:endParaRPr lang="ru-RU" sz="4400" b="1" dirty="0" smtClean="0">
              <a:solidFill>
                <a:srgbClr val="FF0000"/>
              </a:solidFill>
              <a:latin typeface="Arial" panose="020B0604020202020204" pitchFamily="34" charset="0"/>
              <a:cs typeface="Arial" panose="020B0604020202020204" pitchFamily="34" charset="0"/>
            </a:endParaRPr>
          </a:p>
        </p:txBody>
      </p:sp>
      <p:sp>
        <p:nvSpPr>
          <p:cNvPr id="7" name="Заголовок 1"/>
          <p:cNvSpPr txBox="1">
            <a:spLocks/>
          </p:cNvSpPr>
          <p:nvPr/>
        </p:nvSpPr>
        <p:spPr>
          <a:xfrm>
            <a:off x="1313259" y="836712"/>
            <a:ext cx="6517482" cy="8640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r>
              <a:rPr lang="en-US" sz="2800" b="1" cap="none" smtClean="0">
                <a:solidFill>
                  <a:srgbClr val="1D52A7"/>
                </a:solidFill>
                <a:latin typeface="Arial" panose="020B0604020202020204" pitchFamily="34" charset="0"/>
                <a:cs typeface="Arial" panose="020B0604020202020204" pitchFamily="34" charset="0"/>
              </a:rPr>
              <a:t>«General pharmaceutical chemistry »</a:t>
            </a:r>
            <a:endParaRPr lang="ru-RU" sz="2800" dirty="0"/>
          </a:p>
        </p:txBody>
      </p:sp>
      <p:sp>
        <p:nvSpPr>
          <p:cNvPr id="8" name="TextBox 7"/>
          <p:cNvSpPr txBox="1"/>
          <p:nvPr/>
        </p:nvSpPr>
        <p:spPr>
          <a:xfrm>
            <a:off x="1691680" y="5939988"/>
            <a:ext cx="5760640" cy="369332"/>
          </a:xfrm>
          <a:prstGeom prst="rect">
            <a:avLst/>
          </a:prstGeom>
          <a:noFill/>
        </p:spPr>
        <p:txBody>
          <a:bodyPr wrap="square" rtlCol="0">
            <a:spAutoFit/>
          </a:bodyPr>
          <a:lstStyle/>
          <a:p>
            <a:pPr algn="ctr"/>
            <a:r>
              <a:rPr lang="en-US" dirty="0" smtClean="0">
                <a:solidFill>
                  <a:srgbClr val="1D52A7"/>
                </a:solidFill>
              </a:rPr>
              <a:t>Associate Professor </a:t>
            </a:r>
            <a:r>
              <a:rPr lang="en-US" dirty="0" err="1" smtClean="0">
                <a:solidFill>
                  <a:srgbClr val="1D52A7"/>
                </a:solidFill>
              </a:rPr>
              <a:t>Gureeva</a:t>
            </a:r>
            <a:r>
              <a:rPr lang="en-US" dirty="0" smtClean="0">
                <a:solidFill>
                  <a:srgbClr val="1D52A7"/>
                </a:solidFill>
              </a:rPr>
              <a:t> E.S.</a:t>
            </a:r>
            <a:endParaRPr lang="ru-RU" dirty="0">
              <a:solidFill>
                <a:srgbClr val="1D52A7"/>
              </a:solidFill>
            </a:endParaRPr>
          </a:p>
        </p:txBody>
      </p:sp>
      <p:sp>
        <p:nvSpPr>
          <p:cNvPr id="2" name="Номер слайда 1"/>
          <p:cNvSpPr>
            <a:spLocks noGrp="1"/>
          </p:cNvSpPr>
          <p:nvPr>
            <p:ph type="sldNum" sz="quarter" idx="12"/>
          </p:nvPr>
        </p:nvSpPr>
        <p:spPr/>
        <p:txBody>
          <a:bodyPr/>
          <a:lstStyle/>
          <a:p>
            <a:fld id="{B0AA6D6A-967A-440A-A27A-46E90AC625CE}" type="slidenum">
              <a:rPr lang="ru-RU" smtClean="0"/>
              <a:t>1</a:t>
            </a:fld>
            <a:endParaRPr lang="ru-RU"/>
          </a:p>
        </p:txBody>
      </p:sp>
    </p:spTree>
    <p:extLst>
      <p:ext uri="{BB962C8B-B14F-4D97-AF65-F5344CB8AC3E}">
        <p14:creationId xmlns:p14="http://schemas.microsoft.com/office/powerpoint/2010/main" val="2659375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B0AA6D6A-967A-440A-A27A-46E90AC625CE}" type="slidenum">
              <a:rPr lang="ru-RU" smtClean="0"/>
              <a:t>10</a:t>
            </a:fld>
            <a:endParaRPr lang="ru-RU"/>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err="1" smtClean="0">
                <a:solidFill>
                  <a:srgbClr val="0070C0"/>
                </a:solidFill>
              </a:rPr>
              <a:t>Permanganometry</a:t>
            </a:r>
            <a:endParaRPr lang="ru-RU" sz="3200" b="1" dirty="0">
              <a:solidFill>
                <a:srgbClr val="0070C0"/>
              </a:solidFill>
            </a:endParaRPr>
          </a:p>
        </p:txBody>
      </p:sp>
      <p:sp>
        <p:nvSpPr>
          <p:cNvPr id="7" name="Прямоугольник 6"/>
          <p:cNvSpPr/>
          <p:nvPr/>
        </p:nvSpPr>
        <p:spPr>
          <a:xfrm>
            <a:off x="251520" y="980728"/>
            <a:ext cx="8640960" cy="461665"/>
          </a:xfrm>
          <a:prstGeom prst="rect">
            <a:avLst/>
          </a:prstGeom>
        </p:spPr>
        <p:txBody>
          <a:bodyPr wrap="square">
            <a:spAutoFit/>
          </a:bodyPr>
          <a:lstStyle/>
          <a:p>
            <a:pPr algn="ctr"/>
            <a:r>
              <a:rPr lang="en-US" sz="2400" b="1" dirty="0">
                <a:solidFill>
                  <a:srgbClr val="7030A0"/>
                </a:solidFill>
              </a:rPr>
              <a:t>Applications of </a:t>
            </a:r>
            <a:r>
              <a:rPr lang="en-US" sz="2400" b="1" dirty="0" err="1">
                <a:solidFill>
                  <a:srgbClr val="7030A0"/>
                </a:solidFill>
              </a:rPr>
              <a:t>permanganatometry</a:t>
            </a:r>
            <a:r>
              <a:rPr lang="en-US" sz="2400" b="1" dirty="0">
                <a:solidFill>
                  <a:srgbClr val="7030A0"/>
                </a:solidFill>
              </a:rPr>
              <a:t> in pharmaceutical analysis</a:t>
            </a:r>
            <a:endParaRPr lang="ru-RU" sz="2400" dirty="0">
              <a:solidFill>
                <a:srgbClr val="7030A0"/>
              </a:solidFill>
            </a:endParaRPr>
          </a:p>
        </p:txBody>
      </p:sp>
      <p:sp>
        <p:nvSpPr>
          <p:cNvPr id="8" name="Прямоугольник 7"/>
          <p:cNvSpPr/>
          <p:nvPr/>
        </p:nvSpPr>
        <p:spPr>
          <a:xfrm>
            <a:off x="467544" y="1484784"/>
            <a:ext cx="2520498" cy="369332"/>
          </a:xfrm>
          <a:prstGeom prst="rect">
            <a:avLst/>
          </a:prstGeom>
        </p:spPr>
        <p:txBody>
          <a:bodyPr wrap="none">
            <a:spAutoFit/>
          </a:bodyPr>
          <a:lstStyle/>
          <a:p>
            <a:r>
              <a:rPr lang="en-US" b="1" dirty="0" smtClean="0">
                <a:solidFill>
                  <a:srgbClr val="C00000"/>
                </a:solidFill>
              </a:rPr>
              <a:t>Direct Titration Methods </a:t>
            </a:r>
            <a:endParaRPr lang="ru-RU" b="1" dirty="0">
              <a:solidFill>
                <a:srgbClr val="C0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655989"/>
            <a:ext cx="8670926" cy="1077267"/>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Прямоугольник 10"/>
          <p:cNvSpPr/>
          <p:nvPr/>
        </p:nvSpPr>
        <p:spPr>
          <a:xfrm>
            <a:off x="251521" y="2060848"/>
            <a:ext cx="4032448" cy="1800200"/>
          </a:xfrm>
          <a:prstGeom prst="rect">
            <a:avLst/>
          </a:prstGeom>
          <a:solidFill>
            <a:srgbClr val="F2F6E0"/>
          </a:soli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b="1" dirty="0" smtClean="0">
                <a:solidFill>
                  <a:srgbClr val="0070C0"/>
                </a:solidFill>
              </a:rPr>
              <a:t>Hydrogen Peroxide Solution </a:t>
            </a:r>
          </a:p>
          <a:p>
            <a:pPr>
              <a:spcAft>
                <a:spcPts val="1200"/>
              </a:spcAft>
            </a:pPr>
            <a:r>
              <a:rPr lang="en-US" b="1" dirty="0" smtClean="0">
                <a:solidFill>
                  <a:srgbClr val="0070C0"/>
                </a:solidFill>
              </a:rPr>
              <a:t>Titrant</a:t>
            </a:r>
            <a:r>
              <a:rPr lang="ru-RU" b="1" dirty="0" smtClean="0">
                <a:solidFill>
                  <a:srgbClr val="0070C0"/>
                </a:solidFill>
              </a:rPr>
              <a:t>  </a:t>
            </a:r>
            <a:r>
              <a:rPr lang="en-US" b="1" dirty="0" smtClean="0">
                <a:solidFill>
                  <a:schemeClr val="tx1"/>
                </a:solidFill>
              </a:rPr>
              <a:t>KMnO</a:t>
            </a:r>
            <a:r>
              <a:rPr lang="en-US" b="1" baseline="-25000" dirty="0" smtClean="0">
                <a:solidFill>
                  <a:schemeClr val="tx1"/>
                </a:solidFill>
              </a:rPr>
              <a:t>4</a:t>
            </a:r>
          </a:p>
          <a:p>
            <a:pPr marL="1524000" indent="-1524000">
              <a:spcAft>
                <a:spcPts val="1200"/>
              </a:spcAft>
            </a:pPr>
            <a:r>
              <a:rPr lang="en-US" b="1" dirty="0" smtClean="0">
                <a:solidFill>
                  <a:srgbClr val="0070C0"/>
                </a:solidFill>
              </a:rPr>
              <a:t>Color transition </a:t>
            </a:r>
            <a:r>
              <a:rPr lang="en-US" b="1" dirty="0" smtClean="0">
                <a:solidFill>
                  <a:schemeClr val="tx1"/>
                </a:solidFill>
              </a:rPr>
              <a:t>from </a:t>
            </a:r>
            <a:r>
              <a:rPr lang="en-US" b="1" dirty="0" err="1" smtClean="0">
                <a:solidFill>
                  <a:schemeClr val="tx1"/>
                </a:solidFill>
              </a:rPr>
              <a:t>colourless</a:t>
            </a:r>
            <a:r>
              <a:rPr lang="en-US" b="1" dirty="0" smtClean="0">
                <a:solidFill>
                  <a:schemeClr val="tx1"/>
                </a:solidFill>
              </a:rPr>
              <a:t> to pink</a:t>
            </a:r>
            <a:endParaRPr lang="ru-RU" dirty="0">
              <a:solidFill>
                <a:schemeClr val="tx1"/>
              </a:solidFill>
            </a:endParaRPr>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8257" y="1852228"/>
            <a:ext cx="2217440" cy="221744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8422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B0AA6D6A-967A-440A-A27A-46E90AC625CE}" type="slidenum">
              <a:rPr lang="ru-RU" smtClean="0"/>
              <a:t>11</a:t>
            </a:fld>
            <a:endParaRPr lang="ru-RU" dirty="0"/>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err="1" smtClean="0">
                <a:solidFill>
                  <a:srgbClr val="0070C0"/>
                </a:solidFill>
              </a:rPr>
              <a:t>Permanganometry</a:t>
            </a:r>
            <a:endParaRPr lang="ru-RU" sz="3200" b="1" dirty="0">
              <a:solidFill>
                <a:srgbClr val="0070C0"/>
              </a:solidFill>
            </a:endParaRPr>
          </a:p>
        </p:txBody>
      </p:sp>
      <p:sp>
        <p:nvSpPr>
          <p:cNvPr id="7" name="Прямоугольник 6"/>
          <p:cNvSpPr/>
          <p:nvPr/>
        </p:nvSpPr>
        <p:spPr>
          <a:xfrm>
            <a:off x="251520" y="980728"/>
            <a:ext cx="8640960" cy="461665"/>
          </a:xfrm>
          <a:prstGeom prst="rect">
            <a:avLst/>
          </a:prstGeom>
        </p:spPr>
        <p:txBody>
          <a:bodyPr wrap="square">
            <a:spAutoFit/>
          </a:bodyPr>
          <a:lstStyle/>
          <a:p>
            <a:pPr algn="ctr"/>
            <a:r>
              <a:rPr lang="en-US" sz="2400" b="1" dirty="0">
                <a:solidFill>
                  <a:srgbClr val="7030A0"/>
                </a:solidFill>
              </a:rPr>
              <a:t>Applications of </a:t>
            </a:r>
            <a:r>
              <a:rPr lang="en-US" sz="2400" b="1" dirty="0" err="1">
                <a:solidFill>
                  <a:srgbClr val="7030A0"/>
                </a:solidFill>
              </a:rPr>
              <a:t>permanganatometry</a:t>
            </a:r>
            <a:r>
              <a:rPr lang="en-US" sz="2400" b="1" dirty="0">
                <a:solidFill>
                  <a:srgbClr val="7030A0"/>
                </a:solidFill>
              </a:rPr>
              <a:t> in pharmaceutical analysis</a:t>
            </a:r>
            <a:endParaRPr lang="ru-RU" sz="2400" dirty="0">
              <a:solidFill>
                <a:srgbClr val="7030A0"/>
              </a:solidFill>
            </a:endParaRPr>
          </a:p>
        </p:txBody>
      </p:sp>
      <p:sp>
        <p:nvSpPr>
          <p:cNvPr id="8" name="Прямоугольник 7"/>
          <p:cNvSpPr/>
          <p:nvPr/>
        </p:nvSpPr>
        <p:spPr>
          <a:xfrm>
            <a:off x="467544" y="1484784"/>
            <a:ext cx="2735044" cy="369332"/>
          </a:xfrm>
          <a:prstGeom prst="rect">
            <a:avLst/>
          </a:prstGeom>
        </p:spPr>
        <p:txBody>
          <a:bodyPr wrap="none">
            <a:spAutoFit/>
          </a:bodyPr>
          <a:lstStyle/>
          <a:p>
            <a:r>
              <a:rPr lang="en-US" b="1" dirty="0" smtClean="0">
                <a:solidFill>
                  <a:srgbClr val="C00000"/>
                </a:solidFill>
              </a:rPr>
              <a:t>Residual Titration Methods</a:t>
            </a:r>
            <a:endParaRPr lang="ru-RU" b="1" dirty="0">
              <a:solidFill>
                <a:srgbClr val="C00000"/>
              </a:solidFill>
            </a:endParaRPr>
          </a:p>
        </p:txBody>
      </p:sp>
      <p:sp>
        <p:nvSpPr>
          <p:cNvPr id="10" name="Прямоугольник 9"/>
          <p:cNvSpPr/>
          <p:nvPr/>
        </p:nvSpPr>
        <p:spPr>
          <a:xfrm>
            <a:off x="251521" y="2060848"/>
            <a:ext cx="4032447" cy="1800200"/>
          </a:xfrm>
          <a:prstGeom prst="rect">
            <a:avLst/>
          </a:prstGeom>
          <a:solidFill>
            <a:srgbClr val="F2F6E0"/>
          </a:soli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b="1" dirty="0" smtClean="0">
                <a:solidFill>
                  <a:srgbClr val="0070C0"/>
                </a:solidFill>
              </a:rPr>
              <a:t>Sodium Nitrite</a:t>
            </a:r>
          </a:p>
          <a:p>
            <a:pPr>
              <a:spcAft>
                <a:spcPts val="1200"/>
              </a:spcAft>
            </a:pPr>
            <a:r>
              <a:rPr lang="en-US" b="1" dirty="0" smtClean="0">
                <a:solidFill>
                  <a:srgbClr val="0070C0"/>
                </a:solidFill>
              </a:rPr>
              <a:t>Titrant</a:t>
            </a:r>
            <a:r>
              <a:rPr lang="ru-RU" b="1" dirty="0" smtClean="0">
                <a:solidFill>
                  <a:srgbClr val="0070C0"/>
                </a:solidFill>
              </a:rPr>
              <a:t>  </a:t>
            </a:r>
            <a:r>
              <a:rPr lang="en-US" b="1" dirty="0" smtClean="0">
                <a:solidFill>
                  <a:schemeClr val="tx1"/>
                </a:solidFill>
              </a:rPr>
              <a:t>KMnO</a:t>
            </a:r>
            <a:r>
              <a:rPr lang="en-US" b="1" baseline="-25000" dirty="0" smtClean="0">
                <a:solidFill>
                  <a:schemeClr val="tx1"/>
                </a:solidFill>
              </a:rPr>
              <a:t>4</a:t>
            </a:r>
          </a:p>
          <a:p>
            <a:pPr marL="1524000" indent="-1524000">
              <a:spcAft>
                <a:spcPts val="1200"/>
              </a:spcAft>
            </a:pPr>
            <a:r>
              <a:rPr lang="en-US" b="1" dirty="0" smtClean="0">
                <a:solidFill>
                  <a:srgbClr val="0070C0"/>
                </a:solidFill>
              </a:rPr>
              <a:t>Color transition </a:t>
            </a:r>
            <a:r>
              <a:rPr lang="en-US" b="1" dirty="0" smtClean="0">
                <a:solidFill>
                  <a:schemeClr val="tx1"/>
                </a:solidFill>
              </a:rPr>
              <a:t>from </a:t>
            </a:r>
            <a:r>
              <a:rPr lang="en-US" b="1" dirty="0" err="1" smtClean="0">
                <a:solidFill>
                  <a:schemeClr val="tx1"/>
                </a:solidFill>
              </a:rPr>
              <a:t>colourless</a:t>
            </a:r>
            <a:r>
              <a:rPr lang="en-US" b="1" dirty="0" smtClean="0">
                <a:solidFill>
                  <a:schemeClr val="tx1"/>
                </a:solidFill>
              </a:rPr>
              <a:t> to pink</a:t>
            </a:r>
            <a:endParaRPr lang="ru-RU" dirty="0">
              <a:solidFill>
                <a:schemeClr val="tx1"/>
              </a:solidFill>
            </a:endParaRPr>
          </a:p>
        </p:txBody>
      </p:sp>
      <p:pic>
        <p:nvPicPr>
          <p:cNvPr id="11" name="Рисунок 10"/>
          <p:cNvPicPr/>
          <p:nvPr/>
        </p:nvPicPr>
        <p:blipFill>
          <a:blip r:embed="rId3">
            <a:extLst>
              <a:ext uri="{BEBA8EAE-BF5A-486C-A8C5-ECC9F3942E4B}">
                <a14:imgProps xmlns:a14="http://schemas.microsoft.com/office/drawing/2010/main">
                  <a14:imgLayer r:embed="rId4">
                    <a14:imgEffect>
                      <a14:sharpenSoften amount="31000"/>
                    </a14:imgEffect>
                    <a14:imgEffect>
                      <a14:brightnessContrast bright="-8000" contrast="37000"/>
                    </a14:imgEffect>
                  </a14:imgLayer>
                </a14:imgProps>
              </a:ext>
            </a:extLst>
          </a:blip>
          <a:stretch>
            <a:fillRect/>
          </a:stretch>
        </p:blipFill>
        <p:spPr>
          <a:xfrm>
            <a:off x="467544" y="4509120"/>
            <a:ext cx="8136903" cy="316037"/>
          </a:xfrm>
          <a:prstGeom prst="rect">
            <a:avLst/>
          </a:prstGeom>
          <a:noFill/>
          <a:ln>
            <a:noFill/>
          </a:ln>
          <a:effectLst>
            <a:outerShdw blurRad="152400" dist="190500" dir="2700000" algn="ctr" rotWithShape="0">
              <a:schemeClr val="tx1">
                <a:alpha val="40000"/>
              </a:schemeClr>
            </a:outerShdw>
          </a:effectLst>
        </p:spPr>
      </p:pic>
      <p:pic>
        <p:nvPicPr>
          <p:cNvPr id="12" name="Рисунок 11"/>
          <p:cNvPicPr/>
          <p:nvPr/>
        </p:nvPicPr>
        <p:blipFill>
          <a:blip r:embed="rId5"/>
          <a:stretch>
            <a:fillRect/>
          </a:stretch>
        </p:blipFill>
        <p:spPr>
          <a:xfrm>
            <a:off x="1210325" y="5562947"/>
            <a:ext cx="6746051" cy="386333"/>
          </a:xfrm>
          <a:prstGeom prst="rect">
            <a:avLst/>
          </a:prstGeom>
          <a:noFill/>
          <a:ln>
            <a:noFill/>
          </a:ln>
          <a:effectLst>
            <a:outerShdw blurRad="152400" dist="190500" dir="2700000" algn="ctr" rotWithShape="0">
              <a:schemeClr val="tx1">
                <a:alpha val="40000"/>
              </a:schemeClr>
            </a:outerShdw>
          </a:effectLst>
        </p:spPr>
      </p:pic>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2240" y="1819953"/>
            <a:ext cx="1824136" cy="228017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3464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B0AA6D6A-967A-440A-A27A-46E90AC625CE}" type="slidenum">
              <a:rPr lang="ru-RU" smtClean="0"/>
              <a:t>12</a:t>
            </a:fld>
            <a:endParaRPr lang="ru-RU"/>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err="1" smtClean="0">
                <a:solidFill>
                  <a:srgbClr val="0070C0"/>
                </a:solidFill>
              </a:rPr>
              <a:t>Cerimetry</a:t>
            </a:r>
            <a:endParaRPr lang="ru-RU" sz="3200" b="1" dirty="0">
              <a:solidFill>
                <a:srgbClr val="0070C0"/>
              </a:solidFill>
            </a:endParaRPr>
          </a:p>
        </p:txBody>
      </p:sp>
      <p:sp>
        <p:nvSpPr>
          <p:cNvPr id="7" name="Прямоугольник 6"/>
          <p:cNvSpPr/>
          <p:nvPr/>
        </p:nvSpPr>
        <p:spPr>
          <a:xfrm>
            <a:off x="251519" y="1268760"/>
            <a:ext cx="8645957" cy="1107996"/>
          </a:xfrm>
          <a:prstGeom prst="rect">
            <a:avLst/>
          </a:prstGeom>
        </p:spPr>
        <p:txBody>
          <a:bodyPr wrap="square">
            <a:spAutoFit/>
          </a:bodyPr>
          <a:lstStyle/>
          <a:p>
            <a:pPr algn="just"/>
            <a:r>
              <a:rPr lang="en-US" sz="2200" b="1" dirty="0" err="1">
                <a:solidFill>
                  <a:srgbClr val="C00000"/>
                </a:solidFill>
              </a:rPr>
              <a:t>Cerimetry</a:t>
            </a:r>
            <a:r>
              <a:rPr lang="en-US" sz="2200" b="1" dirty="0"/>
              <a:t> </a:t>
            </a:r>
            <a:r>
              <a:rPr lang="en-US" sz="2200" dirty="0"/>
              <a:t>is a method of titrimetric analysis, based on the use of cerium (IV) compounds as an oxidant. Cerium (IV) compounds. It is based on a half reaction:</a:t>
            </a:r>
            <a:endParaRPr lang="ru-RU" sz="2200" dirty="0"/>
          </a:p>
        </p:txBody>
      </p:sp>
      <p:pic>
        <p:nvPicPr>
          <p:cNvPr id="8" name="Рисунок 7"/>
          <p:cNvPicPr/>
          <p:nvPr/>
        </p:nvPicPr>
        <p:blipFill>
          <a:blip r:embed="rId3">
            <a:extLst>
              <a:ext uri="{BEBA8EAE-BF5A-486C-A8C5-ECC9F3942E4B}">
                <a14:imgProps xmlns:a14="http://schemas.microsoft.com/office/drawing/2010/main">
                  <a14:imgLayer r:embed="rId4">
                    <a14:imgEffect>
                      <a14:sharpenSoften amount="80000"/>
                    </a14:imgEffect>
                    <a14:imgEffect>
                      <a14:brightnessContrast bright="5000" contrast="-19000"/>
                    </a14:imgEffect>
                  </a14:imgLayer>
                </a14:imgProps>
              </a:ext>
              <a:ext uri="{28A0092B-C50C-407E-A947-70E740481C1C}">
                <a14:useLocalDpi xmlns:a14="http://schemas.microsoft.com/office/drawing/2010/main" val="0"/>
              </a:ext>
            </a:extLst>
          </a:blip>
          <a:srcRect/>
          <a:stretch>
            <a:fillRect/>
          </a:stretch>
        </p:blipFill>
        <p:spPr bwMode="auto">
          <a:xfrm>
            <a:off x="3750568" y="2594620"/>
            <a:ext cx="1685528" cy="402332"/>
          </a:xfrm>
          <a:prstGeom prst="rect">
            <a:avLst/>
          </a:prstGeom>
          <a:noFill/>
          <a:ln>
            <a:noFill/>
          </a:ln>
          <a:effectLst>
            <a:outerShdw blurRad="152400" dist="190500" dir="2700000" algn="ctr" rotWithShape="0">
              <a:schemeClr val="tx1">
                <a:alpha val="40000"/>
              </a:schemeClr>
            </a:outerShdw>
          </a:effec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2299" r="16417" b="12807"/>
          <a:stretch/>
        </p:blipFill>
        <p:spPr bwMode="auto">
          <a:xfrm>
            <a:off x="5076056" y="3569334"/>
            <a:ext cx="3821421" cy="2568103"/>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51520" y="3429000"/>
            <a:ext cx="4341812" cy="1785104"/>
          </a:xfrm>
          <a:prstGeom prst="rect">
            <a:avLst/>
          </a:prstGeom>
        </p:spPr>
        <p:txBody>
          <a:bodyPr wrap="square">
            <a:spAutoFit/>
          </a:bodyPr>
          <a:lstStyle/>
          <a:p>
            <a:pPr algn="just"/>
            <a:r>
              <a:rPr lang="en-US" sz="2200" b="1" dirty="0">
                <a:solidFill>
                  <a:srgbClr val="0070C0"/>
                </a:solidFill>
              </a:rPr>
              <a:t>The titrants </a:t>
            </a:r>
            <a:r>
              <a:rPr lang="en-US" sz="2200" dirty="0" smtClean="0"/>
              <a:t>are</a:t>
            </a:r>
            <a:r>
              <a:rPr lang="ru-RU" sz="2200" dirty="0" smtClean="0"/>
              <a:t> </a:t>
            </a:r>
            <a:r>
              <a:rPr lang="en-US" sz="2200" dirty="0" smtClean="0"/>
              <a:t>solutions of </a:t>
            </a:r>
          </a:p>
          <a:p>
            <a:pPr algn="just"/>
            <a:r>
              <a:rPr lang="en-US" sz="2200" dirty="0" smtClean="0"/>
              <a:t>cerium </a:t>
            </a:r>
            <a:r>
              <a:rPr lang="en-US" sz="2200" dirty="0"/>
              <a:t>(IV) sulfate Ce(S</a:t>
            </a:r>
            <a:r>
              <a:rPr lang="ru-RU" sz="2200" dirty="0"/>
              <a:t>О4)2 ∙ 4</a:t>
            </a:r>
            <a:r>
              <a:rPr lang="en-US" sz="2200" dirty="0"/>
              <a:t>H2O or </a:t>
            </a:r>
            <a:endParaRPr lang="en-US" sz="2200" dirty="0" smtClean="0"/>
          </a:p>
          <a:p>
            <a:pPr algn="just"/>
            <a:r>
              <a:rPr lang="en-US" sz="2200" dirty="0" smtClean="0"/>
              <a:t>cerium </a:t>
            </a:r>
            <a:r>
              <a:rPr lang="en-US" sz="2200" dirty="0"/>
              <a:t>(</a:t>
            </a:r>
            <a:r>
              <a:rPr lang="el-GR" sz="2200" dirty="0"/>
              <a:t>Ι</a:t>
            </a:r>
            <a:r>
              <a:rPr lang="en-US" sz="2200" dirty="0"/>
              <a:t>V)-ammonium sulfate [Ce(S</a:t>
            </a:r>
            <a:r>
              <a:rPr lang="ru-RU" sz="2200" dirty="0"/>
              <a:t>О4)2 ∙ 2(</a:t>
            </a:r>
            <a:r>
              <a:rPr lang="en-US" sz="2200" dirty="0"/>
              <a:t>NH4)2S</a:t>
            </a:r>
            <a:r>
              <a:rPr lang="ru-RU" sz="2200" dirty="0"/>
              <a:t>О4] ∙ 2</a:t>
            </a:r>
            <a:r>
              <a:rPr lang="en-US" sz="2200" dirty="0"/>
              <a:t>H2O</a:t>
            </a:r>
            <a:endParaRPr lang="ru-RU" sz="2200" dirty="0"/>
          </a:p>
        </p:txBody>
      </p:sp>
      <p:sp>
        <p:nvSpPr>
          <p:cNvPr id="10" name="Прямоугольник 9"/>
          <p:cNvSpPr/>
          <p:nvPr/>
        </p:nvSpPr>
        <p:spPr>
          <a:xfrm>
            <a:off x="251520" y="5435932"/>
            <a:ext cx="4534062" cy="430887"/>
          </a:xfrm>
          <a:prstGeom prst="rect">
            <a:avLst/>
          </a:prstGeom>
        </p:spPr>
        <p:txBody>
          <a:bodyPr wrap="none">
            <a:spAutoFit/>
          </a:bodyPr>
          <a:lstStyle/>
          <a:p>
            <a:r>
              <a:rPr lang="en-US" sz="2200" dirty="0">
                <a:solidFill>
                  <a:srgbClr val="C00000"/>
                </a:solidFill>
              </a:rPr>
              <a:t>These titrants are secondary standards</a:t>
            </a:r>
            <a:endParaRPr lang="ru-RU" sz="2200" dirty="0">
              <a:solidFill>
                <a:srgbClr val="C00000"/>
              </a:solidFill>
            </a:endParaRPr>
          </a:p>
        </p:txBody>
      </p:sp>
    </p:spTree>
    <p:extLst>
      <p:ext uri="{BB962C8B-B14F-4D97-AF65-F5344CB8AC3E}">
        <p14:creationId xmlns:p14="http://schemas.microsoft.com/office/powerpoint/2010/main" val="3598777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B0AA6D6A-967A-440A-A27A-46E90AC625CE}" type="slidenum">
              <a:rPr lang="ru-RU" smtClean="0"/>
              <a:t>13</a:t>
            </a:fld>
            <a:endParaRPr lang="ru-RU"/>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err="1" smtClean="0">
                <a:solidFill>
                  <a:srgbClr val="0070C0"/>
                </a:solidFill>
              </a:rPr>
              <a:t>Cerimetry</a:t>
            </a:r>
            <a:endParaRPr lang="ru-RU" sz="3200" b="1" dirty="0">
              <a:solidFill>
                <a:srgbClr val="0070C0"/>
              </a:solidFill>
            </a:endParaRPr>
          </a:p>
        </p:txBody>
      </p:sp>
      <p:sp>
        <p:nvSpPr>
          <p:cNvPr id="7" name="Прямоугольник 6"/>
          <p:cNvSpPr/>
          <p:nvPr/>
        </p:nvSpPr>
        <p:spPr>
          <a:xfrm>
            <a:off x="2627784" y="1052736"/>
            <a:ext cx="3821431" cy="461665"/>
          </a:xfrm>
          <a:prstGeom prst="rect">
            <a:avLst/>
          </a:prstGeom>
        </p:spPr>
        <p:txBody>
          <a:bodyPr wrap="none">
            <a:spAutoFit/>
          </a:bodyPr>
          <a:lstStyle/>
          <a:p>
            <a:r>
              <a:rPr lang="en-US" sz="2400" b="1" dirty="0">
                <a:solidFill>
                  <a:srgbClr val="7030A0"/>
                </a:solidFill>
              </a:rPr>
              <a:t>Fixing the titration end point</a:t>
            </a:r>
            <a:endParaRPr lang="ru-RU" sz="2400" b="1" dirty="0">
              <a:solidFill>
                <a:srgbClr val="7030A0"/>
              </a:solidFill>
            </a:endParaRPr>
          </a:p>
        </p:txBody>
      </p:sp>
      <p:sp>
        <p:nvSpPr>
          <p:cNvPr id="10" name="Прямоугольник 9"/>
          <p:cNvSpPr/>
          <p:nvPr/>
        </p:nvSpPr>
        <p:spPr>
          <a:xfrm>
            <a:off x="251520" y="1628800"/>
            <a:ext cx="8568952" cy="1600438"/>
          </a:xfrm>
          <a:prstGeom prst="rect">
            <a:avLst/>
          </a:prstGeom>
        </p:spPr>
        <p:txBody>
          <a:bodyPr wrap="square">
            <a:spAutoFit/>
          </a:bodyPr>
          <a:lstStyle/>
          <a:p>
            <a:pPr marL="285750" indent="-285750" algn="just">
              <a:spcAft>
                <a:spcPts val="1200"/>
              </a:spcAft>
              <a:buFont typeface="Wingdings" panose="05000000000000000000" pitchFamily="2" charset="2"/>
              <a:buChar char="Ø"/>
            </a:pPr>
            <a:r>
              <a:rPr lang="en-US" sz="2200" b="1" dirty="0" smtClean="0">
                <a:solidFill>
                  <a:srgbClr val="C00000"/>
                </a:solidFill>
              </a:rPr>
              <a:t>without </a:t>
            </a:r>
            <a:r>
              <a:rPr lang="en-US" sz="2200" b="1" dirty="0">
                <a:solidFill>
                  <a:srgbClr val="C00000"/>
                </a:solidFill>
              </a:rPr>
              <a:t>indicator </a:t>
            </a:r>
            <a:r>
              <a:rPr lang="en-US" sz="2200" dirty="0"/>
              <a:t>- by the </a:t>
            </a:r>
            <a:r>
              <a:rPr lang="en-US" sz="2200" dirty="0" err="1"/>
              <a:t>colour</a:t>
            </a:r>
            <a:r>
              <a:rPr lang="en-US" sz="2200" dirty="0"/>
              <a:t> change of the titrated </a:t>
            </a:r>
            <a:r>
              <a:rPr lang="en-US" sz="2200" dirty="0" smtClean="0"/>
              <a:t>mixture. </a:t>
            </a:r>
            <a:r>
              <a:rPr lang="en-US" sz="2200" dirty="0"/>
              <a:t>The method is based on visual observation of the </a:t>
            </a:r>
            <a:r>
              <a:rPr lang="en-US" sz="2200" dirty="0" err="1"/>
              <a:t>colour</a:t>
            </a:r>
            <a:r>
              <a:rPr lang="en-US" sz="2200" dirty="0"/>
              <a:t> change of the titrated solution, which turns yellow in the presence of excess titrant. </a:t>
            </a:r>
            <a:endParaRPr lang="en-US" sz="2200" dirty="0" smtClean="0"/>
          </a:p>
          <a:p>
            <a:pPr marL="285750" indent="-285750" algn="just">
              <a:spcAft>
                <a:spcPts val="1200"/>
              </a:spcAft>
              <a:buFont typeface="Wingdings" panose="05000000000000000000" pitchFamily="2" charset="2"/>
              <a:buChar char="Ø"/>
            </a:pPr>
            <a:r>
              <a:rPr lang="en-US" sz="2200" dirty="0" smtClean="0"/>
              <a:t>With </a:t>
            </a:r>
            <a:r>
              <a:rPr lang="en-US" sz="2200" dirty="0"/>
              <a:t>the help of </a:t>
            </a:r>
            <a:r>
              <a:rPr lang="en-US" sz="2200" b="1" dirty="0">
                <a:solidFill>
                  <a:srgbClr val="C00000"/>
                </a:solidFill>
              </a:rPr>
              <a:t>redox indicators </a:t>
            </a:r>
            <a:r>
              <a:rPr lang="en-US" sz="2200" dirty="0"/>
              <a:t>such as diphenylamine, </a:t>
            </a:r>
            <a:r>
              <a:rPr lang="en-US" sz="2200" dirty="0" err="1"/>
              <a:t>ferroin</a:t>
            </a:r>
            <a:r>
              <a:rPr lang="en-US" sz="2200" dirty="0"/>
              <a:t>, </a:t>
            </a:r>
            <a:r>
              <a:rPr lang="en-US" sz="2200" dirty="0" err="1"/>
              <a:t>etc</a:t>
            </a:r>
            <a:r>
              <a:rPr lang="en-US" sz="2200" dirty="0" smtClean="0"/>
              <a:t>;</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894" t="35023" r="21064" b="32488"/>
          <a:stretch/>
        </p:blipFill>
        <p:spPr bwMode="auto">
          <a:xfrm>
            <a:off x="894888" y="3466058"/>
            <a:ext cx="1807446" cy="101170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4764580"/>
            <a:ext cx="1235855" cy="1235855"/>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1043608" y="6156012"/>
            <a:ext cx="1514710" cy="369332"/>
          </a:xfrm>
          <a:prstGeom prst="rect">
            <a:avLst/>
          </a:prstGeom>
        </p:spPr>
        <p:txBody>
          <a:bodyPr wrap="none">
            <a:spAutoFit/>
          </a:bodyPr>
          <a:lstStyle/>
          <a:p>
            <a:r>
              <a:rPr lang="en-US" dirty="0"/>
              <a:t>diphenylamine</a:t>
            </a:r>
            <a:endParaRPr lang="ru-RU" dirty="0"/>
          </a:p>
        </p:txBody>
      </p:sp>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7904" y="3611153"/>
            <a:ext cx="3810000" cy="1378744"/>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376" y="3645024"/>
            <a:ext cx="928688" cy="2025968"/>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5652120" y="5013176"/>
            <a:ext cx="794000" cy="369332"/>
          </a:xfrm>
          <a:prstGeom prst="rect">
            <a:avLst/>
          </a:prstGeom>
        </p:spPr>
        <p:txBody>
          <a:bodyPr wrap="none">
            <a:spAutoFit/>
          </a:bodyPr>
          <a:lstStyle/>
          <a:p>
            <a:r>
              <a:rPr lang="en-US" dirty="0" err="1"/>
              <a:t>ferroin</a:t>
            </a:r>
            <a:endParaRPr lang="ru-RU" dirty="0"/>
          </a:p>
        </p:txBody>
      </p:sp>
    </p:spTree>
    <p:extLst>
      <p:ext uri="{BB962C8B-B14F-4D97-AF65-F5344CB8AC3E}">
        <p14:creationId xmlns:p14="http://schemas.microsoft.com/office/powerpoint/2010/main" val="3689650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B0AA6D6A-967A-440A-A27A-46E90AC625CE}" type="slidenum">
              <a:rPr lang="ru-RU" smtClean="0"/>
              <a:t>14</a:t>
            </a:fld>
            <a:endParaRPr lang="ru-RU"/>
          </a:p>
        </p:txBody>
      </p:sp>
      <p:sp>
        <p:nvSpPr>
          <p:cNvPr id="6" name="Прямоугольник 5"/>
          <p:cNvSpPr/>
          <p:nvPr/>
        </p:nvSpPr>
        <p:spPr>
          <a:xfrm>
            <a:off x="251520" y="1844824"/>
            <a:ext cx="8640960" cy="1107996"/>
          </a:xfrm>
          <a:prstGeom prst="rect">
            <a:avLst/>
          </a:prstGeom>
        </p:spPr>
        <p:txBody>
          <a:bodyPr wrap="square">
            <a:spAutoFit/>
          </a:bodyPr>
          <a:lstStyle/>
          <a:p>
            <a:pPr marL="285750" indent="-285750" algn="just">
              <a:buFont typeface="Wingdings" panose="05000000000000000000" pitchFamily="2" charset="2"/>
              <a:buChar char="Ø"/>
            </a:pPr>
            <a:r>
              <a:rPr lang="en-US" sz="2200" dirty="0"/>
              <a:t>with the </a:t>
            </a:r>
            <a:r>
              <a:rPr lang="en-US" sz="2200" b="1" dirty="0">
                <a:solidFill>
                  <a:srgbClr val="C00000"/>
                </a:solidFill>
              </a:rPr>
              <a:t>acid-base indicators </a:t>
            </a:r>
            <a:r>
              <a:rPr lang="en-US" sz="2200" dirty="0"/>
              <a:t>methyl orange, methyl red. At the point of equivalence, the indicator is irreversibly </a:t>
            </a:r>
            <a:r>
              <a:rPr lang="en-US" sz="2200" dirty="0" err="1"/>
              <a:t>oxidised</a:t>
            </a:r>
            <a:r>
              <a:rPr lang="en-US" sz="2200" dirty="0"/>
              <a:t> by the titrant and a </a:t>
            </a:r>
            <a:r>
              <a:rPr lang="en-US" sz="2200" dirty="0" err="1"/>
              <a:t>colour</a:t>
            </a:r>
            <a:r>
              <a:rPr lang="en-US" sz="2200" dirty="0"/>
              <a:t> change occurs</a:t>
            </a:r>
            <a:r>
              <a:rPr lang="en-US" sz="2200" dirty="0" smtClean="0"/>
              <a:t>.</a:t>
            </a:r>
            <a:endParaRPr lang="en-US" sz="2200" dirty="0"/>
          </a:p>
        </p:txBody>
      </p:sp>
      <p:sp>
        <p:nvSpPr>
          <p:cNvPr id="7" name="Прямоугольник 6"/>
          <p:cNvSpPr/>
          <p:nvPr/>
        </p:nvSpPr>
        <p:spPr>
          <a:xfrm>
            <a:off x="1475656" y="332656"/>
            <a:ext cx="6192687" cy="584775"/>
          </a:xfrm>
          <a:prstGeom prst="rect">
            <a:avLst/>
          </a:prstGeom>
        </p:spPr>
        <p:txBody>
          <a:bodyPr wrap="square">
            <a:spAutoFit/>
          </a:bodyPr>
          <a:lstStyle/>
          <a:p>
            <a:pPr algn="ctr"/>
            <a:r>
              <a:rPr lang="en-US" sz="3200" b="1" dirty="0" err="1" smtClean="0">
                <a:solidFill>
                  <a:srgbClr val="0070C0"/>
                </a:solidFill>
              </a:rPr>
              <a:t>Cerimetry</a:t>
            </a:r>
            <a:endParaRPr lang="ru-RU" sz="3200" b="1" dirty="0">
              <a:solidFill>
                <a:srgbClr val="0070C0"/>
              </a:solidFill>
            </a:endParaRPr>
          </a:p>
        </p:txBody>
      </p:sp>
      <p:sp>
        <p:nvSpPr>
          <p:cNvPr id="8" name="Прямоугольник 7"/>
          <p:cNvSpPr/>
          <p:nvPr/>
        </p:nvSpPr>
        <p:spPr>
          <a:xfrm>
            <a:off x="2627784" y="1052736"/>
            <a:ext cx="3821431" cy="461665"/>
          </a:xfrm>
          <a:prstGeom prst="rect">
            <a:avLst/>
          </a:prstGeom>
        </p:spPr>
        <p:txBody>
          <a:bodyPr wrap="none">
            <a:spAutoFit/>
          </a:bodyPr>
          <a:lstStyle/>
          <a:p>
            <a:r>
              <a:rPr lang="en-US" sz="2400" b="1" dirty="0">
                <a:solidFill>
                  <a:srgbClr val="7030A0"/>
                </a:solidFill>
              </a:rPr>
              <a:t>Fixing the titration end point</a:t>
            </a:r>
            <a:endParaRPr lang="ru-RU" sz="2400" b="1" dirty="0">
              <a:solidFill>
                <a:srgbClr val="7030A0"/>
              </a:solidFill>
            </a:endParaRPr>
          </a:p>
        </p:txBody>
      </p:sp>
      <p:sp>
        <p:nvSpPr>
          <p:cNvPr id="9" name="Прямоугольник 8"/>
          <p:cNvSpPr/>
          <p:nvPr/>
        </p:nvSpPr>
        <p:spPr>
          <a:xfrm>
            <a:off x="251520" y="5158353"/>
            <a:ext cx="8640960" cy="430887"/>
          </a:xfrm>
          <a:prstGeom prst="rect">
            <a:avLst/>
          </a:prstGeom>
        </p:spPr>
        <p:txBody>
          <a:bodyPr wrap="square">
            <a:spAutoFit/>
          </a:bodyPr>
          <a:lstStyle/>
          <a:p>
            <a:pPr marL="285750" indent="-285750" algn="just">
              <a:buFont typeface="Wingdings" panose="05000000000000000000" pitchFamily="2" charset="2"/>
              <a:buChar char="Ø"/>
            </a:pPr>
            <a:r>
              <a:rPr lang="en-US" sz="2200" b="1" dirty="0">
                <a:solidFill>
                  <a:srgbClr val="C00000"/>
                </a:solidFill>
              </a:rPr>
              <a:t>instrumental methods </a:t>
            </a:r>
            <a:r>
              <a:rPr lang="en-US" sz="2200" dirty="0"/>
              <a:t>- potentiometric, photometric, </a:t>
            </a:r>
            <a:r>
              <a:rPr lang="en-US" sz="2200" dirty="0" err="1"/>
              <a:t>amperometric</a:t>
            </a:r>
            <a:r>
              <a:rPr lang="en-US" sz="2200" dirty="0"/>
              <a:t>, etc.</a:t>
            </a:r>
            <a:endParaRPr lang="en-US" sz="2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259" y="3027707"/>
            <a:ext cx="2761481" cy="1625429"/>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654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B0AA6D6A-967A-440A-A27A-46E90AC625CE}" type="slidenum">
              <a:rPr lang="ru-RU" smtClean="0"/>
              <a:t>15</a:t>
            </a:fld>
            <a:endParaRPr lang="ru-RU" dirty="0"/>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err="1" smtClean="0">
                <a:solidFill>
                  <a:srgbClr val="0070C0"/>
                </a:solidFill>
              </a:rPr>
              <a:t>Cerimetry</a:t>
            </a:r>
            <a:endParaRPr lang="ru-RU" sz="3200" b="1" dirty="0">
              <a:solidFill>
                <a:srgbClr val="0070C0"/>
              </a:solidFill>
            </a:endParaRPr>
          </a:p>
        </p:txBody>
      </p:sp>
      <p:sp>
        <p:nvSpPr>
          <p:cNvPr id="8" name="Прямоугольник 7"/>
          <p:cNvSpPr/>
          <p:nvPr/>
        </p:nvSpPr>
        <p:spPr>
          <a:xfrm>
            <a:off x="3563888" y="1033572"/>
            <a:ext cx="1993303" cy="523220"/>
          </a:xfrm>
          <a:prstGeom prst="rect">
            <a:avLst/>
          </a:prstGeom>
        </p:spPr>
        <p:txBody>
          <a:bodyPr wrap="none">
            <a:spAutoFit/>
          </a:bodyPr>
          <a:lstStyle/>
          <a:p>
            <a:r>
              <a:rPr lang="en-US" sz="2800" b="1" dirty="0">
                <a:solidFill>
                  <a:srgbClr val="7030A0"/>
                </a:solidFill>
              </a:rPr>
              <a:t>Advantages</a:t>
            </a:r>
            <a:endParaRPr lang="ru-RU" sz="2800" dirty="0">
              <a:solidFill>
                <a:srgbClr val="7030A0"/>
              </a:solidFill>
            </a:endParaRPr>
          </a:p>
        </p:txBody>
      </p:sp>
      <p:sp>
        <p:nvSpPr>
          <p:cNvPr id="9" name="Прямоугольник 8"/>
          <p:cNvSpPr/>
          <p:nvPr/>
        </p:nvSpPr>
        <p:spPr>
          <a:xfrm>
            <a:off x="251520" y="1844824"/>
            <a:ext cx="5760640" cy="4724370"/>
          </a:xfrm>
          <a:prstGeom prst="rect">
            <a:avLst/>
          </a:prstGeom>
        </p:spPr>
        <p:txBody>
          <a:bodyPr wrap="square">
            <a:spAutoFit/>
          </a:bodyPr>
          <a:lstStyle/>
          <a:p>
            <a:pPr marL="342900" indent="-342900" algn="just">
              <a:spcAft>
                <a:spcPts val="600"/>
              </a:spcAft>
              <a:buFont typeface="Wingdings" panose="05000000000000000000" pitchFamily="2" charset="2"/>
              <a:buChar char="ü"/>
            </a:pPr>
            <a:r>
              <a:rPr lang="en-US" sz="2200" dirty="0" smtClean="0"/>
              <a:t>Standard </a:t>
            </a:r>
            <a:r>
              <a:rPr lang="en-US" sz="2200" dirty="0"/>
              <a:t>solutions retain a constant concentration for a long time and are very resistant to environmental components.</a:t>
            </a:r>
          </a:p>
          <a:p>
            <a:pPr marL="342900" indent="-342900" algn="just">
              <a:spcAft>
                <a:spcPts val="600"/>
              </a:spcAft>
              <a:buFont typeface="Wingdings" panose="05000000000000000000" pitchFamily="2" charset="2"/>
              <a:buChar char="ü"/>
            </a:pPr>
            <a:r>
              <a:rPr lang="en-US" sz="2200" dirty="0" smtClean="0"/>
              <a:t>Titration </a:t>
            </a:r>
            <a:r>
              <a:rPr lang="en-US" sz="2200" dirty="0"/>
              <a:t>with solutions of cerium (IV) salts can be carried out not only in </a:t>
            </a:r>
            <a:r>
              <a:rPr lang="en-US" sz="2200" dirty="0" err="1"/>
              <a:t>sulphuric</a:t>
            </a:r>
            <a:r>
              <a:rPr lang="en-US" sz="2200" dirty="0"/>
              <a:t> but also in hydrochloric acid media.</a:t>
            </a:r>
          </a:p>
          <a:p>
            <a:pPr marL="342900" indent="-342900" algn="just">
              <a:spcAft>
                <a:spcPts val="600"/>
              </a:spcAft>
              <a:buFont typeface="Wingdings" panose="05000000000000000000" pitchFamily="2" charset="2"/>
              <a:buChar char="ü"/>
            </a:pPr>
            <a:r>
              <a:rPr lang="en-US" sz="2200" dirty="0" smtClean="0"/>
              <a:t>The </a:t>
            </a:r>
            <a:r>
              <a:rPr lang="en-US" sz="2200" dirty="0"/>
              <a:t>titration with solutions of cerium (IV) salts usually does not produce intermediate products or by-products which reduce accuracy or slow down the titration process.</a:t>
            </a:r>
          </a:p>
          <a:p>
            <a:pPr marL="342900" indent="-342900" algn="just">
              <a:spcAft>
                <a:spcPts val="600"/>
              </a:spcAft>
              <a:buFont typeface="Wingdings" panose="05000000000000000000" pitchFamily="2" charset="2"/>
              <a:buChar char="ü"/>
            </a:pPr>
            <a:r>
              <a:rPr lang="en-US" sz="2200" dirty="0" err="1" smtClean="0"/>
              <a:t>Cerimetry</a:t>
            </a:r>
            <a:r>
              <a:rPr lang="en-US" sz="2200" dirty="0" smtClean="0"/>
              <a:t> </a:t>
            </a:r>
            <a:r>
              <a:rPr lang="en-US" sz="2200" dirty="0"/>
              <a:t>can be used to determine a wide variety of objects that cannot be determined by other redox methods.</a:t>
            </a:r>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4178" y="2060848"/>
            <a:ext cx="2862318" cy="3816424"/>
          </a:xfrm>
          <a:prstGeom prst="rect">
            <a:avLst/>
          </a:prstGeom>
        </p:spPr>
      </p:pic>
    </p:spTree>
    <p:extLst>
      <p:ext uri="{BB962C8B-B14F-4D97-AF65-F5344CB8AC3E}">
        <p14:creationId xmlns:p14="http://schemas.microsoft.com/office/powerpoint/2010/main" val="1494973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B0AA6D6A-967A-440A-A27A-46E90AC625CE}" type="slidenum">
              <a:rPr lang="ru-RU" smtClean="0"/>
              <a:t>16</a:t>
            </a:fld>
            <a:endParaRPr lang="ru-RU"/>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err="1" smtClean="0">
                <a:solidFill>
                  <a:srgbClr val="0070C0"/>
                </a:solidFill>
              </a:rPr>
              <a:t>Cerimetry</a:t>
            </a:r>
            <a:endParaRPr lang="ru-RU" sz="3200" b="1" dirty="0">
              <a:solidFill>
                <a:srgbClr val="0070C0"/>
              </a:solidFill>
            </a:endParaRPr>
          </a:p>
        </p:txBody>
      </p:sp>
      <p:sp>
        <p:nvSpPr>
          <p:cNvPr id="7" name="Прямоугольник 6"/>
          <p:cNvSpPr/>
          <p:nvPr/>
        </p:nvSpPr>
        <p:spPr>
          <a:xfrm>
            <a:off x="3563888" y="1052736"/>
            <a:ext cx="2410083" cy="523220"/>
          </a:xfrm>
          <a:prstGeom prst="rect">
            <a:avLst/>
          </a:prstGeom>
        </p:spPr>
        <p:txBody>
          <a:bodyPr wrap="none">
            <a:spAutoFit/>
          </a:bodyPr>
          <a:lstStyle/>
          <a:p>
            <a:r>
              <a:rPr lang="en-US" sz="2800" b="1" dirty="0" smtClean="0">
                <a:solidFill>
                  <a:srgbClr val="7030A0"/>
                </a:solidFill>
              </a:rPr>
              <a:t>Disadvantages</a:t>
            </a:r>
            <a:endParaRPr lang="ru-RU" sz="2800" dirty="0">
              <a:solidFill>
                <a:srgbClr val="7030A0"/>
              </a:solidFill>
            </a:endParaRPr>
          </a:p>
        </p:txBody>
      </p:sp>
      <p:sp>
        <p:nvSpPr>
          <p:cNvPr id="8" name="Прямоугольник 7"/>
          <p:cNvSpPr/>
          <p:nvPr/>
        </p:nvSpPr>
        <p:spPr>
          <a:xfrm>
            <a:off x="3203848" y="1884888"/>
            <a:ext cx="5688632" cy="3970318"/>
          </a:xfrm>
          <a:prstGeom prst="rect">
            <a:avLst/>
          </a:prstGeom>
        </p:spPr>
        <p:txBody>
          <a:bodyPr wrap="square">
            <a:spAutoFit/>
          </a:bodyPr>
          <a:lstStyle/>
          <a:p>
            <a:pPr marL="342900" indent="-342900" algn="just">
              <a:spcAft>
                <a:spcPts val="600"/>
              </a:spcAft>
              <a:buFont typeface="Wingdings" panose="05000000000000000000" pitchFamily="2" charset="2"/>
              <a:buChar char="ü"/>
            </a:pPr>
            <a:r>
              <a:rPr lang="en-US" sz="2200" dirty="0" smtClean="0"/>
              <a:t>In </a:t>
            </a:r>
            <a:r>
              <a:rPr lang="en-US" sz="2200" dirty="0" err="1"/>
              <a:t>cerimetry</a:t>
            </a:r>
            <a:r>
              <a:rPr lang="en-US" sz="2200" dirty="0"/>
              <a:t>, indicators are needed because the titration end-point is difficult to detect by the </a:t>
            </a:r>
            <a:r>
              <a:rPr lang="en-US" sz="2200" dirty="0" err="1"/>
              <a:t>colour</a:t>
            </a:r>
            <a:r>
              <a:rPr lang="en-US" sz="2200" dirty="0"/>
              <a:t> change of the solution when an excess of titrant is added.</a:t>
            </a:r>
          </a:p>
          <a:p>
            <a:pPr marL="342900" indent="-342900" algn="just">
              <a:spcAft>
                <a:spcPts val="600"/>
              </a:spcAft>
              <a:buFont typeface="Wingdings" panose="05000000000000000000" pitchFamily="2" charset="2"/>
              <a:buChar char="ü"/>
            </a:pPr>
            <a:r>
              <a:rPr lang="en-US" sz="2200" dirty="0" smtClean="0"/>
              <a:t>Do </a:t>
            </a:r>
            <a:r>
              <a:rPr lang="en-US" sz="2200" dirty="0"/>
              <a:t>not use in the presence of phosphates and fluorides, as stable complexes are formed.</a:t>
            </a:r>
          </a:p>
          <a:p>
            <a:pPr marL="342900" indent="-342900" algn="just">
              <a:spcAft>
                <a:spcPts val="600"/>
              </a:spcAft>
              <a:buFont typeface="Wingdings" panose="05000000000000000000" pitchFamily="2" charset="2"/>
              <a:buChar char="ü"/>
            </a:pPr>
            <a:r>
              <a:rPr lang="en-US" sz="2200" dirty="0" smtClean="0"/>
              <a:t>Titration </a:t>
            </a:r>
            <a:r>
              <a:rPr lang="en-US" sz="2200" dirty="0"/>
              <a:t>with solutions of cerium (IV) salts often has to be carried out when heated to 50-75 C. This leads to difficulties in the case of the determination of volatile organic compounds.</a:t>
            </a: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060848"/>
            <a:ext cx="3605386" cy="3605386"/>
          </a:xfrm>
          <a:prstGeom prst="rect">
            <a:avLst/>
          </a:prstGeom>
        </p:spPr>
      </p:pic>
    </p:spTree>
    <p:extLst>
      <p:ext uri="{BB962C8B-B14F-4D97-AF65-F5344CB8AC3E}">
        <p14:creationId xmlns:p14="http://schemas.microsoft.com/office/powerpoint/2010/main" val="1869105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B0AA6D6A-967A-440A-A27A-46E90AC625CE}" type="slidenum">
              <a:rPr lang="ru-RU" smtClean="0"/>
              <a:t>17</a:t>
            </a:fld>
            <a:endParaRPr lang="ru-RU"/>
          </a:p>
        </p:txBody>
      </p:sp>
      <p:sp>
        <p:nvSpPr>
          <p:cNvPr id="7" name="Прямоугольник 6"/>
          <p:cNvSpPr/>
          <p:nvPr/>
        </p:nvSpPr>
        <p:spPr>
          <a:xfrm>
            <a:off x="1475656" y="332656"/>
            <a:ext cx="6192687" cy="584775"/>
          </a:xfrm>
          <a:prstGeom prst="rect">
            <a:avLst/>
          </a:prstGeom>
        </p:spPr>
        <p:txBody>
          <a:bodyPr wrap="square">
            <a:spAutoFit/>
          </a:bodyPr>
          <a:lstStyle/>
          <a:p>
            <a:pPr algn="ctr"/>
            <a:r>
              <a:rPr lang="en-US" sz="3200" b="1" dirty="0" err="1" smtClean="0">
                <a:solidFill>
                  <a:srgbClr val="0070C0"/>
                </a:solidFill>
              </a:rPr>
              <a:t>Cerimetry</a:t>
            </a:r>
            <a:endParaRPr lang="ru-RU" sz="3200" b="1" dirty="0">
              <a:solidFill>
                <a:srgbClr val="0070C0"/>
              </a:solidFill>
            </a:endParaRPr>
          </a:p>
        </p:txBody>
      </p:sp>
      <p:sp>
        <p:nvSpPr>
          <p:cNvPr id="8" name="Прямоугольник 7"/>
          <p:cNvSpPr/>
          <p:nvPr/>
        </p:nvSpPr>
        <p:spPr>
          <a:xfrm>
            <a:off x="251520" y="980728"/>
            <a:ext cx="8640960" cy="461665"/>
          </a:xfrm>
          <a:prstGeom prst="rect">
            <a:avLst/>
          </a:prstGeom>
        </p:spPr>
        <p:txBody>
          <a:bodyPr wrap="square">
            <a:spAutoFit/>
          </a:bodyPr>
          <a:lstStyle/>
          <a:p>
            <a:pPr algn="ctr"/>
            <a:r>
              <a:rPr lang="en-US" sz="2400" b="1" dirty="0">
                <a:solidFill>
                  <a:srgbClr val="7030A0"/>
                </a:solidFill>
              </a:rPr>
              <a:t>Applications of </a:t>
            </a:r>
            <a:r>
              <a:rPr lang="en-US" sz="2400" b="1" dirty="0" err="1">
                <a:solidFill>
                  <a:srgbClr val="7030A0"/>
                </a:solidFill>
              </a:rPr>
              <a:t>permanganatometry</a:t>
            </a:r>
            <a:r>
              <a:rPr lang="en-US" sz="2400" b="1" dirty="0">
                <a:solidFill>
                  <a:srgbClr val="7030A0"/>
                </a:solidFill>
              </a:rPr>
              <a:t> in pharmaceutical analysis</a:t>
            </a:r>
            <a:endParaRPr lang="ru-RU" sz="2400" dirty="0">
              <a:solidFill>
                <a:srgbClr val="7030A0"/>
              </a:solidFill>
            </a:endParaRPr>
          </a:p>
        </p:txBody>
      </p:sp>
      <p:sp>
        <p:nvSpPr>
          <p:cNvPr id="11" name="Прямоугольник 10"/>
          <p:cNvSpPr/>
          <p:nvPr/>
        </p:nvSpPr>
        <p:spPr>
          <a:xfrm>
            <a:off x="251521" y="1556792"/>
            <a:ext cx="4032448" cy="1800200"/>
          </a:xfrm>
          <a:prstGeom prst="rect">
            <a:avLst/>
          </a:prstGeom>
          <a:solidFill>
            <a:srgbClr val="F2F6E0"/>
          </a:soli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b="1" dirty="0" smtClean="0">
                <a:solidFill>
                  <a:srgbClr val="0070C0"/>
                </a:solidFill>
              </a:rPr>
              <a:t>Resorcinol</a:t>
            </a:r>
          </a:p>
          <a:p>
            <a:pPr>
              <a:spcAft>
                <a:spcPts val="1200"/>
              </a:spcAft>
            </a:pPr>
            <a:r>
              <a:rPr lang="en-US" b="1" dirty="0" smtClean="0">
                <a:solidFill>
                  <a:srgbClr val="0070C0"/>
                </a:solidFill>
              </a:rPr>
              <a:t>Titrant</a:t>
            </a:r>
            <a:r>
              <a:rPr lang="ru-RU" b="1" dirty="0" smtClean="0">
                <a:solidFill>
                  <a:srgbClr val="0070C0"/>
                </a:solidFill>
              </a:rPr>
              <a:t>  </a:t>
            </a:r>
            <a:r>
              <a:rPr lang="en-US" b="1" dirty="0">
                <a:solidFill>
                  <a:schemeClr val="tx1"/>
                </a:solidFill>
              </a:rPr>
              <a:t>cerium (IV) </a:t>
            </a:r>
            <a:r>
              <a:rPr lang="en-US" b="1" dirty="0" err="1">
                <a:solidFill>
                  <a:schemeClr val="tx1"/>
                </a:solidFill>
              </a:rPr>
              <a:t>sulphate</a:t>
            </a:r>
            <a:r>
              <a:rPr lang="en-US" b="1" dirty="0">
                <a:solidFill>
                  <a:schemeClr val="tx1"/>
                </a:solidFill>
              </a:rPr>
              <a:t> </a:t>
            </a:r>
            <a:r>
              <a:rPr lang="en-US" b="1" dirty="0" smtClean="0">
                <a:solidFill>
                  <a:schemeClr val="tx1"/>
                </a:solidFill>
              </a:rPr>
              <a:t>Ce(SO</a:t>
            </a:r>
            <a:r>
              <a:rPr lang="en-US" b="1" baseline="-25000" dirty="0" smtClean="0">
                <a:solidFill>
                  <a:schemeClr val="tx1"/>
                </a:solidFill>
              </a:rPr>
              <a:t>4</a:t>
            </a:r>
            <a:r>
              <a:rPr lang="en-US" b="1" dirty="0" smtClean="0">
                <a:solidFill>
                  <a:schemeClr val="tx1"/>
                </a:solidFill>
              </a:rPr>
              <a:t>)</a:t>
            </a:r>
            <a:r>
              <a:rPr lang="en-US" b="1" baseline="-25000" dirty="0" smtClean="0">
                <a:solidFill>
                  <a:schemeClr val="tx1"/>
                </a:solidFill>
              </a:rPr>
              <a:t>2</a:t>
            </a:r>
            <a:endParaRPr lang="en-US" b="1" dirty="0" smtClean="0">
              <a:solidFill>
                <a:schemeClr val="tx1"/>
              </a:solidFill>
            </a:endParaRPr>
          </a:p>
          <a:p>
            <a:pPr>
              <a:spcAft>
                <a:spcPts val="1200"/>
              </a:spcAft>
            </a:pPr>
            <a:r>
              <a:rPr lang="en-US" b="1" dirty="0" smtClean="0">
                <a:solidFill>
                  <a:srgbClr val="0070C0"/>
                </a:solidFill>
              </a:rPr>
              <a:t>Indicator </a:t>
            </a:r>
            <a:r>
              <a:rPr lang="en-US" b="1" dirty="0" smtClean="0">
                <a:solidFill>
                  <a:schemeClr val="tx1"/>
                </a:solidFill>
              </a:rPr>
              <a:t>starch</a:t>
            </a:r>
            <a:endParaRPr lang="en-US" b="1" dirty="0">
              <a:solidFill>
                <a:schemeClr val="tx1"/>
              </a:solidFill>
            </a:endParaRPr>
          </a:p>
          <a:p>
            <a:pPr>
              <a:spcAft>
                <a:spcPts val="1200"/>
              </a:spcAft>
            </a:pPr>
            <a:r>
              <a:rPr lang="en-US" b="1" dirty="0" smtClean="0">
                <a:solidFill>
                  <a:srgbClr val="0070C0"/>
                </a:solidFill>
              </a:rPr>
              <a:t>Color </a:t>
            </a:r>
            <a:r>
              <a:rPr lang="en-US" b="1" dirty="0" smtClean="0">
                <a:solidFill>
                  <a:srgbClr val="0070C0"/>
                </a:solidFill>
              </a:rPr>
              <a:t>transition </a:t>
            </a:r>
            <a:r>
              <a:rPr lang="en-US" b="1" dirty="0">
                <a:solidFill>
                  <a:schemeClr val="tx1"/>
                </a:solidFill>
              </a:rPr>
              <a:t>from blue to </a:t>
            </a:r>
            <a:r>
              <a:rPr lang="en-US" b="1" dirty="0" err="1">
                <a:solidFill>
                  <a:schemeClr val="tx1"/>
                </a:solidFill>
              </a:rPr>
              <a:t>colourless</a:t>
            </a:r>
            <a:endParaRPr lang="ru-RU" dirty="0">
              <a:solidFill>
                <a:schemeClr val="tx1"/>
              </a:solidFill>
            </a:endParaRPr>
          </a:p>
        </p:txBody>
      </p:sp>
      <p:pic>
        <p:nvPicPr>
          <p:cNvPr id="12" name="Рисунок 11"/>
          <p:cNvPicPr/>
          <p:nvPr/>
        </p:nvPicPr>
        <p:blipFill>
          <a:blip r:embed="rId3"/>
          <a:stretch>
            <a:fillRect/>
          </a:stretch>
        </p:blipFill>
        <p:spPr>
          <a:xfrm>
            <a:off x="1313756" y="3645024"/>
            <a:ext cx="6498604" cy="1368152"/>
          </a:xfrm>
          <a:prstGeom prst="rect">
            <a:avLst/>
          </a:prstGeom>
          <a:noFill/>
          <a:ln>
            <a:noFill/>
          </a:ln>
          <a:effectLst>
            <a:outerShdw blurRad="152400" dist="190500" dir="2700000" algn="ctr" rotWithShape="0">
              <a:schemeClr val="tx1">
                <a:alpha val="40000"/>
              </a:schemeClr>
            </a:outerShdw>
          </a:effectLst>
        </p:spPr>
      </p:pic>
      <p:pic>
        <p:nvPicPr>
          <p:cNvPr id="13" name="Рисунок 12"/>
          <p:cNvPicPr/>
          <p:nvPr/>
        </p:nvPicPr>
        <p:blipFill>
          <a:blip r:embed="rId4"/>
          <a:stretch>
            <a:fillRect/>
          </a:stretch>
        </p:blipFill>
        <p:spPr>
          <a:xfrm>
            <a:off x="2415927" y="5373588"/>
            <a:ext cx="4316313" cy="863724"/>
          </a:xfrm>
          <a:prstGeom prst="rect">
            <a:avLst/>
          </a:prstGeom>
          <a:noFill/>
          <a:ln>
            <a:noFill/>
          </a:ln>
          <a:effectLst>
            <a:outerShdw blurRad="152400" dist="190500" dir="2700000" algn="ctr" rotWithShape="0">
              <a:schemeClr val="tx1">
                <a:alpha val="40000"/>
              </a:schemeClr>
            </a:outerShdw>
          </a:effectLst>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0941" y="1695264"/>
            <a:ext cx="1523256" cy="152325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189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2440" y="6520259"/>
            <a:ext cx="573161" cy="365125"/>
          </a:xfrm>
        </p:spPr>
        <p:txBody>
          <a:bodyPr/>
          <a:lstStyle/>
          <a:p>
            <a:fld id="{B0AA6D6A-967A-440A-A27A-46E90AC625CE}" type="slidenum">
              <a:rPr lang="ru-RU" smtClean="0"/>
              <a:t>18</a:t>
            </a:fld>
            <a:endParaRPr lang="ru-RU"/>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err="1" smtClean="0">
                <a:solidFill>
                  <a:srgbClr val="0070C0"/>
                </a:solidFill>
              </a:rPr>
              <a:t>Iodometry</a:t>
            </a:r>
            <a:endParaRPr lang="ru-RU" sz="3200" b="1" dirty="0">
              <a:solidFill>
                <a:srgbClr val="0070C0"/>
              </a:solidFill>
            </a:endParaRPr>
          </a:p>
        </p:txBody>
      </p:sp>
      <p:sp>
        <p:nvSpPr>
          <p:cNvPr id="7" name="Прямоугольник 6"/>
          <p:cNvSpPr/>
          <p:nvPr/>
        </p:nvSpPr>
        <p:spPr>
          <a:xfrm>
            <a:off x="395536" y="1772816"/>
            <a:ext cx="5400600" cy="2123658"/>
          </a:xfrm>
          <a:prstGeom prst="rect">
            <a:avLst/>
          </a:prstGeom>
        </p:spPr>
        <p:txBody>
          <a:bodyPr wrap="square">
            <a:spAutoFit/>
          </a:bodyPr>
          <a:lstStyle/>
          <a:p>
            <a:pPr algn="just"/>
            <a:r>
              <a:rPr lang="en-US" sz="2200" b="1" dirty="0" err="1">
                <a:solidFill>
                  <a:srgbClr val="C00000"/>
                </a:solidFill>
              </a:rPr>
              <a:t>Iodometry</a:t>
            </a:r>
            <a:r>
              <a:rPr lang="en-US" sz="2200" dirty="0"/>
              <a:t> is a redox titration method based on reactions involving oxidation of reducing agents by free iodine I</a:t>
            </a:r>
            <a:r>
              <a:rPr lang="en-US" sz="2200" baseline="-25000" dirty="0"/>
              <a:t>2</a:t>
            </a:r>
            <a:r>
              <a:rPr lang="en-US" sz="2200" dirty="0"/>
              <a:t> or reduction of oxidants by potassium iodide KI. Both processes can be expressed by the following scheme:</a:t>
            </a:r>
            <a:endParaRPr lang="ru-RU" sz="22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553" r="35240"/>
          <a:stretch/>
        </p:blipFill>
        <p:spPr bwMode="auto">
          <a:xfrm>
            <a:off x="6228184" y="1728192"/>
            <a:ext cx="2464903" cy="3284984"/>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Рисунок 8"/>
          <p:cNvPicPr/>
          <p:nvPr/>
        </p:nvPicPr>
        <p:blipFill rotWithShape="1">
          <a:blip r:embed="rId4">
            <a:extLst>
              <a:ext uri="{28A0092B-C50C-407E-A947-70E740481C1C}">
                <a14:useLocalDpi xmlns:a14="http://schemas.microsoft.com/office/drawing/2010/main" val="0"/>
              </a:ext>
            </a:extLst>
          </a:blip>
          <a:srcRect t="60784"/>
          <a:stretch/>
        </p:blipFill>
        <p:spPr bwMode="auto">
          <a:xfrm>
            <a:off x="2124864" y="4151362"/>
            <a:ext cx="2015088" cy="1077838"/>
          </a:xfrm>
          <a:prstGeom prst="rect">
            <a:avLst/>
          </a:prstGeom>
          <a:noFill/>
          <a:ln>
            <a:noFill/>
          </a:ln>
          <a:effectLst>
            <a:outerShdw blurRad="152400" dist="190500" dir="2700000" algn="ctr" rotWithShape="0">
              <a:schemeClr val="tx1">
                <a:alpha val="40000"/>
              </a:scheme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31567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B0AA6D6A-967A-440A-A27A-46E90AC625CE}" type="slidenum">
              <a:rPr lang="ru-RU" smtClean="0"/>
              <a:t>19</a:t>
            </a:fld>
            <a:endParaRPr lang="ru-RU" dirty="0"/>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err="1" smtClean="0">
                <a:solidFill>
                  <a:srgbClr val="0070C0"/>
                </a:solidFill>
              </a:rPr>
              <a:t>Iodometry</a:t>
            </a:r>
            <a:endParaRPr lang="ru-RU" sz="3200" b="1" dirty="0">
              <a:solidFill>
                <a:srgbClr val="0070C0"/>
              </a:solidFill>
            </a:endParaRPr>
          </a:p>
        </p:txBody>
      </p:sp>
      <p:sp>
        <p:nvSpPr>
          <p:cNvPr id="7" name="Прямоугольник 6"/>
          <p:cNvSpPr/>
          <p:nvPr/>
        </p:nvSpPr>
        <p:spPr>
          <a:xfrm>
            <a:off x="251520" y="980728"/>
            <a:ext cx="8640960" cy="461665"/>
          </a:xfrm>
          <a:prstGeom prst="rect">
            <a:avLst/>
          </a:prstGeom>
        </p:spPr>
        <p:txBody>
          <a:bodyPr wrap="square">
            <a:spAutoFit/>
          </a:bodyPr>
          <a:lstStyle/>
          <a:p>
            <a:pPr algn="ctr"/>
            <a:r>
              <a:rPr lang="en-US" sz="2400" b="1" dirty="0">
                <a:solidFill>
                  <a:srgbClr val="7030A0"/>
                </a:solidFill>
              </a:rPr>
              <a:t>Classification</a:t>
            </a:r>
            <a:endParaRPr lang="ru-RU" sz="2400" dirty="0">
              <a:solidFill>
                <a:srgbClr val="7030A0"/>
              </a:solidFill>
            </a:endParaRPr>
          </a:p>
        </p:txBody>
      </p:sp>
      <p:sp>
        <p:nvSpPr>
          <p:cNvPr id="8" name="Прямоугольник 7"/>
          <p:cNvSpPr/>
          <p:nvPr/>
        </p:nvSpPr>
        <p:spPr>
          <a:xfrm>
            <a:off x="323528" y="1753066"/>
            <a:ext cx="8496944" cy="4124206"/>
          </a:xfrm>
          <a:prstGeom prst="rect">
            <a:avLst/>
          </a:prstGeom>
        </p:spPr>
        <p:txBody>
          <a:bodyPr wrap="square">
            <a:spAutoFit/>
          </a:bodyPr>
          <a:lstStyle/>
          <a:p>
            <a:pPr lvl="0" algn="just">
              <a:spcAft>
                <a:spcPts val="1200"/>
              </a:spcAft>
            </a:pPr>
            <a:r>
              <a:rPr lang="en-US" sz="2200" b="1" dirty="0">
                <a:solidFill>
                  <a:srgbClr val="0070C0"/>
                </a:solidFill>
              </a:rPr>
              <a:t>Direct titration </a:t>
            </a:r>
            <a:r>
              <a:rPr lang="en-US" sz="2200" dirty="0"/>
              <a:t>is used to determine substances which are easily </a:t>
            </a:r>
            <a:r>
              <a:rPr lang="en-US" sz="2200" dirty="0" err="1"/>
              <a:t>oxidised</a:t>
            </a:r>
            <a:r>
              <a:rPr lang="en-US" sz="2200" dirty="0"/>
              <a:t> by elemental iodine. The </a:t>
            </a:r>
            <a:r>
              <a:rPr lang="en-US" sz="2200" i="1" dirty="0"/>
              <a:t>titrant</a:t>
            </a:r>
            <a:r>
              <a:rPr lang="en-US" sz="2200" dirty="0"/>
              <a:t> is an </a:t>
            </a:r>
            <a:r>
              <a:rPr lang="en-US" sz="2200" i="1" dirty="0"/>
              <a:t>iodine</a:t>
            </a:r>
            <a:r>
              <a:rPr lang="en-US" sz="2200" dirty="0"/>
              <a:t> solution.</a:t>
            </a:r>
            <a:endParaRPr lang="ru-RU" sz="2200" dirty="0"/>
          </a:p>
          <a:p>
            <a:pPr lvl="0" algn="just">
              <a:spcAft>
                <a:spcPts val="1200"/>
              </a:spcAft>
            </a:pPr>
            <a:r>
              <a:rPr lang="en-US" sz="2200" b="1" dirty="0">
                <a:solidFill>
                  <a:srgbClr val="0070C0"/>
                </a:solidFill>
              </a:rPr>
              <a:t>Reverse titration</a:t>
            </a:r>
            <a:r>
              <a:rPr lang="en-US" sz="2200" dirty="0">
                <a:solidFill>
                  <a:srgbClr val="0070C0"/>
                </a:solidFill>
              </a:rPr>
              <a:t> </a:t>
            </a:r>
            <a:r>
              <a:rPr lang="en-US" sz="2200" dirty="0"/>
              <a:t>is used to determine substances which are more difficult to oxidize with elemental iodine. In this case the substance to be determined is treated with an excess of iodine and then, after some time, the iodine residue is </a:t>
            </a:r>
            <a:r>
              <a:rPr lang="en-US" sz="2200" i="1" dirty="0"/>
              <a:t>titrated</a:t>
            </a:r>
            <a:r>
              <a:rPr lang="en-US" sz="2200" dirty="0"/>
              <a:t> with a </a:t>
            </a:r>
            <a:r>
              <a:rPr lang="en-US" sz="2200" i="1" dirty="0"/>
              <a:t>standard solution of sodium </a:t>
            </a:r>
            <a:r>
              <a:rPr lang="en-US" sz="2200" i="1" dirty="0" err="1"/>
              <a:t>thiosulphate</a:t>
            </a:r>
            <a:r>
              <a:rPr lang="en-US" sz="2200" dirty="0"/>
              <a:t> (Na</a:t>
            </a:r>
            <a:r>
              <a:rPr lang="en-US" sz="2200" baseline="-25000" dirty="0"/>
              <a:t>2</a:t>
            </a:r>
            <a:r>
              <a:rPr lang="en-US" sz="2200" dirty="0"/>
              <a:t>S</a:t>
            </a:r>
            <a:r>
              <a:rPr lang="en-US" sz="2200" baseline="-25000" dirty="0"/>
              <a:t>2</a:t>
            </a:r>
            <a:r>
              <a:rPr lang="en-US" sz="2200" dirty="0"/>
              <a:t>O</a:t>
            </a:r>
            <a:r>
              <a:rPr lang="en-US" sz="2200" baseline="-25000" dirty="0"/>
              <a:t>3</a:t>
            </a:r>
            <a:r>
              <a:rPr lang="en-US" sz="2200" dirty="0"/>
              <a:t> ∙ 5H</a:t>
            </a:r>
            <a:r>
              <a:rPr lang="en-US" sz="2200" baseline="-25000" dirty="0"/>
              <a:t>2</a:t>
            </a:r>
            <a:r>
              <a:rPr lang="en-US" sz="2200" dirty="0"/>
              <a:t>O).</a:t>
            </a:r>
            <a:endParaRPr lang="ru-RU" sz="2200" dirty="0"/>
          </a:p>
          <a:p>
            <a:pPr lvl="0" algn="just">
              <a:spcAft>
                <a:spcPts val="1200"/>
              </a:spcAft>
            </a:pPr>
            <a:r>
              <a:rPr lang="en-US" sz="2200" b="1" dirty="0">
                <a:solidFill>
                  <a:srgbClr val="0070C0"/>
                </a:solidFill>
              </a:rPr>
              <a:t>Indirect method (substitution method)</a:t>
            </a:r>
            <a:r>
              <a:rPr lang="en-US" sz="2200" dirty="0">
                <a:solidFill>
                  <a:srgbClr val="0070C0"/>
                </a:solidFill>
              </a:rPr>
              <a:t> </a:t>
            </a:r>
            <a:r>
              <a:rPr lang="en-US" sz="2200" dirty="0"/>
              <a:t>is used for the determination of oxidants. In this case the sample is treated with excess potassium iodide and the equivalent amount of elemental iodine is </a:t>
            </a:r>
            <a:r>
              <a:rPr lang="en-US" sz="2200" i="1" dirty="0"/>
              <a:t>titrated</a:t>
            </a:r>
            <a:r>
              <a:rPr lang="en-US" sz="2200" dirty="0"/>
              <a:t> with a </a:t>
            </a:r>
            <a:r>
              <a:rPr lang="en-US" sz="2200" i="1" dirty="0"/>
              <a:t>standard solution of sodium </a:t>
            </a:r>
            <a:r>
              <a:rPr lang="en-US" sz="2200" i="1" dirty="0" err="1"/>
              <a:t>thiosulphate</a:t>
            </a:r>
            <a:r>
              <a:rPr lang="en-US" sz="2200" dirty="0"/>
              <a:t>.</a:t>
            </a:r>
            <a:endParaRPr lang="ru-RU" sz="2200" dirty="0"/>
          </a:p>
        </p:txBody>
      </p:sp>
    </p:spTree>
    <p:extLst>
      <p:ext uri="{BB962C8B-B14F-4D97-AF65-F5344CB8AC3E}">
        <p14:creationId xmlns:p14="http://schemas.microsoft.com/office/powerpoint/2010/main" val="236609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51520" y="1268760"/>
            <a:ext cx="5472608" cy="1785104"/>
          </a:xfrm>
          <a:prstGeom prst="rect">
            <a:avLst/>
          </a:prstGeom>
        </p:spPr>
        <p:txBody>
          <a:bodyPr wrap="square">
            <a:spAutoFit/>
          </a:bodyPr>
          <a:lstStyle/>
          <a:p>
            <a:pPr algn="just"/>
            <a:r>
              <a:rPr lang="en-US" sz="2200" b="1" dirty="0" smtClean="0">
                <a:solidFill>
                  <a:srgbClr val="FF0000"/>
                </a:solidFill>
              </a:rPr>
              <a:t>Redox Titration</a:t>
            </a:r>
            <a:r>
              <a:rPr lang="ru-RU" sz="2200" b="1" dirty="0" smtClean="0">
                <a:solidFill>
                  <a:srgbClr val="FF0000"/>
                </a:solidFill>
              </a:rPr>
              <a:t> </a:t>
            </a:r>
            <a:r>
              <a:rPr lang="en-US" sz="2200" dirty="0" smtClean="0"/>
              <a:t>is mainly based upon the change of the oxidation number or electrons transfer between the reactants, that is, these reactions are mainly based upon the oxidation-reduction reactions. </a:t>
            </a:r>
          </a:p>
        </p:txBody>
      </p:sp>
      <p:sp>
        <p:nvSpPr>
          <p:cNvPr id="10" name="Номер слайда 9"/>
          <p:cNvSpPr>
            <a:spLocks noGrp="1"/>
          </p:cNvSpPr>
          <p:nvPr>
            <p:ph type="sldNum" sz="quarter" idx="12"/>
          </p:nvPr>
        </p:nvSpPr>
        <p:spPr>
          <a:xfrm>
            <a:off x="8535343" y="6520259"/>
            <a:ext cx="573161" cy="365125"/>
          </a:xfrm>
        </p:spPr>
        <p:txBody>
          <a:bodyPr/>
          <a:lstStyle/>
          <a:p>
            <a:fld id="{DAAB7534-8022-4A29-AC89-4E7C3A81EA3A}" type="slidenum">
              <a:rPr lang="ru-RU" smtClean="0"/>
              <a:t>2</a:t>
            </a:fld>
            <a:endParaRPr lang="ru-RU"/>
          </a:p>
        </p:txBody>
      </p:sp>
      <p:sp>
        <p:nvSpPr>
          <p:cNvPr id="9" name="Прямоугольник 8"/>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Redox Titration</a:t>
            </a:r>
            <a:endParaRPr lang="ru-RU" sz="3200" b="1" dirty="0">
              <a:solidFill>
                <a:srgbClr val="0070C0"/>
              </a:solidFill>
            </a:endParaRPr>
          </a:p>
        </p:txBody>
      </p:sp>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021" r="23511"/>
          <a:stretch/>
        </p:blipFill>
        <p:spPr bwMode="auto">
          <a:xfrm>
            <a:off x="5884733" y="1268760"/>
            <a:ext cx="3015575" cy="487680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51520" y="3690898"/>
            <a:ext cx="5472608" cy="1785104"/>
          </a:xfrm>
          <a:prstGeom prst="rect">
            <a:avLst/>
          </a:prstGeom>
        </p:spPr>
        <p:txBody>
          <a:bodyPr wrap="square">
            <a:spAutoFit/>
          </a:bodyPr>
          <a:lstStyle/>
          <a:p>
            <a:pPr algn="just"/>
            <a:r>
              <a:rPr lang="en-US" sz="2200" dirty="0" smtClean="0"/>
              <a:t>In oxidation-reduction titration method, a </a:t>
            </a:r>
            <a:r>
              <a:rPr lang="en-US" sz="2200" b="1" dirty="0" smtClean="0">
                <a:solidFill>
                  <a:srgbClr val="C00000"/>
                </a:solidFill>
              </a:rPr>
              <a:t>reducing substance </a:t>
            </a:r>
            <a:r>
              <a:rPr lang="en-US" sz="2200" dirty="0" smtClean="0"/>
              <a:t>is titrated with standard solution of an </a:t>
            </a:r>
            <a:r>
              <a:rPr lang="en-US" sz="2200" b="1" dirty="0" smtClean="0">
                <a:solidFill>
                  <a:srgbClr val="C00000"/>
                </a:solidFill>
              </a:rPr>
              <a:t>oxidizing agent </a:t>
            </a:r>
            <a:r>
              <a:rPr lang="en-US" sz="2200" dirty="0" smtClean="0"/>
              <a:t>or an </a:t>
            </a:r>
            <a:r>
              <a:rPr lang="en-US" sz="2200" b="1" dirty="0" smtClean="0">
                <a:solidFill>
                  <a:srgbClr val="0070C0"/>
                </a:solidFill>
              </a:rPr>
              <a:t>oxidizing substance</a:t>
            </a:r>
            <a:r>
              <a:rPr lang="en-US" sz="2200" dirty="0" smtClean="0"/>
              <a:t> is titrated with the standard solution of the </a:t>
            </a:r>
            <a:r>
              <a:rPr lang="en-US" sz="2200" b="1" dirty="0" smtClean="0">
                <a:solidFill>
                  <a:srgbClr val="0070C0"/>
                </a:solidFill>
              </a:rPr>
              <a:t>reducing agent</a:t>
            </a:r>
            <a:r>
              <a:rPr lang="ru-RU" sz="2200" dirty="0"/>
              <a:t>.</a:t>
            </a:r>
          </a:p>
        </p:txBody>
      </p:sp>
    </p:spTree>
    <p:extLst>
      <p:ext uri="{BB962C8B-B14F-4D97-AF65-F5344CB8AC3E}">
        <p14:creationId xmlns:p14="http://schemas.microsoft.com/office/powerpoint/2010/main" val="4278556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B0AA6D6A-967A-440A-A27A-46E90AC625CE}" type="slidenum">
              <a:rPr lang="ru-RU" smtClean="0"/>
              <a:t>20</a:t>
            </a:fld>
            <a:endParaRPr lang="ru-RU" dirty="0"/>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err="1" smtClean="0">
                <a:solidFill>
                  <a:srgbClr val="0070C0"/>
                </a:solidFill>
              </a:rPr>
              <a:t>Iodometry</a:t>
            </a:r>
            <a:endParaRPr lang="ru-RU" sz="3200" b="1" dirty="0">
              <a:solidFill>
                <a:srgbClr val="0070C0"/>
              </a:solidFill>
            </a:endParaRPr>
          </a:p>
        </p:txBody>
      </p:sp>
      <p:sp>
        <p:nvSpPr>
          <p:cNvPr id="7" name="Прямоугольник 6"/>
          <p:cNvSpPr/>
          <p:nvPr/>
        </p:nvSpPr>
        <p:spPr>
          <a:xfrm>
            <a:off x="251520" y="980728"/>
            <a:ext cx="8640960" cy="461665"/>
          </a:xfrm>
          <a:prstGeom prst="rect">
            <a:avLst/>
          </a:prstGeom>
        </p:spPr>
        <p:txBody>
          <a:bodyPr wrap="square">
            <a:spAutoFit/>
          </a:bodyPr>
          <a:lstStyle/>
          <a:p>
            <a:pPr algn="ctr"/>
            <a:r>
              <a:rPr lang="en-US" sz="2400" b="1" dirty="0" smtClean="0">
                <a:solidFill>
                  <a:srgbClr val="7030A0"/>
                </a:solidFill>
              </a:rPr>
              <a:t>Preparation </a:t>
            </a:r>
            <a:r>
              <a:rPr lang="en-US" sz="2400" b="1" dirty="0">
                <a:solidFill>
                  <a:srgbClr val="7030A0"/>
                </a:solidFill>
              </a:rPr>
              <a:t>and </a:t>
            </a:r>
            <a:r>
              <a:rPr lang="en-US" sz="2400" b="1" dirty="0" err="1">
                <a:solidFill>
                  <a:srgbClr val="7030A0"/>
                </a:solidFill>
              </a:rPr>
              <a:t>standardisation</a:t>
            </a:r>
            <a:r>
              <a:rPr lang="en-US" sz="2400" b="1" dirty="0">
                <a:solidFill>
                  <a:srgbClr val="7030A0"/>
                </a:solidFill>
              </a:rPr>
              <a:t> of iodine solution</a:t>
            </a:r>
            <a:endParaRPr lang="ru-RU" sz="2400" dirty="0">
              <a:solidFill>
                <a:srgbClr val="7030A0"/>
              </a:solidFill>
            </a:endParaRPr>
          </a:p>
        </p:txBody>
      </p:sp>
      <p:sp>
        <p:nvSpPr>
          <p:cNvPr id="8" name="Прямоугольник 7"/>
          <p:cNvSpPr/>
          <p:nvPr/>
        </p:nvSpPr>
        <p:spPr>
          <a:xfrm>
            <a:off x="251520" y="1988840"/>
            <a:ext cx="8640960" cy="2200602"/>
          </a:xfrm>
          <a:prstGeom prst="rect">
            <a:avLst/>
          </a:prstGeom>
        </p:spPr>
        <p:txBody>
          <a:bodyPr wrap="square">
            <a:spAutoFit/>
          </a:bodyPr>
          <a:lstStyle/>
          <a:p>
            <a:pPr indent="447675" algn="just">
              <a:spcAft>
                <a:spcPts val="600"/>
              </a:spcAft>
            </a:pPr>
            <a:r>
              <a:rPr lang="en-US" sz="2200" dirty="0"/>
              <a:t>Standard solutions of iodine can be prepared as a </a:t>
            </a:r>
            <a:r>
              <a:rPr lang="en-US" sz="2200" i="1" dirty="0">
                <a:solidFill>
                  <a:srgbClr val="C00000"/>
                </a:solidFill>
              </a:rPr>
              <a:t>primary </a:t>
            </a:r>
            <a:r>
              <a:rPr lang="en-US" sz="2200" i="1" dirty="0" smtClean="0">
                <a:solidFill>
                  <a:srgbClr val="C00000"/>
                </a:solidFill>
              </a:rPr>
              <a:t>standard</a:t>
            </a:r>
            <a:r>
              <a:rPr lang="en-US" sz="2200" i="1" dirty="0" smtClean="0"/>
              <a:t>.</a:t>
            </a:r>
          </a:p>
          <a:p>
            <a:pPr indent="447675" algn="just">
              <a:spcAft>
                <a:spcPts val="600"/>
              </a:spcAft>
            </a:pPr>
            <a:r>
              <a:rPr lang="en-US" sz="2200" dirty="0"/>
              <a:t>Usually a solution of iodine of approximately the desired concentration (</a:t>
            </a:r>
            <a:r>
              <a:rPr lang="en-US" sz="2200" i="1" dirty="0">
                <a:solidFill>
                  <a:srgbClr val="C00000"/>
                </a:solidFill>
              </a:rPr>
              <a:t>secondary standard</a:t>
            </a:r>
            <a:r>
              <a:rPr lang="en-US" sz="2200" dirty="0"/>
              <a:t>) is prepared and then </a:t>
            </a:r>
            <a:r>
              <a:rPr lang="en-US" sz="2200" dirty="0" err="1"/>
              <a:t>standardised</a:t>
            </a:r>
            <a:r>
              <a:rPr lang="en-US" sz="2200" dirty="0"/>
              <a:t> with a suitable primary standard. Iodine solutions are most commonly </a:t>
            </a:r>
            <a:r>
              <a:rPr lang="en-US" sz="2200" dirty="0" err="1">
                <a:solidFill>
                  <a:srgbClr val="0070C0"/>
                </a:solidFill>
              </a:rPr>
              <a:t>standardised</a:t>
            </a:r>
            <a:r>
              <a:rPr lang="en-US" sz="2200" dirty="0">
                <a:solidFill>
                  <a:srgbClr val="0070C0"/>
                </a:solidFill>
              </a:rPr>
              <a:t> with sodium </a:t>
            </a:r>
            <a:r>
              <a:rPr lang="en-US" sz="2200" dirty="0" err="1">
                <a:solidFill>
                  <a:srgbClr val="0070C0"/>
                </a:solidFill>
              </a:rPr>
              <a:t>thiosulphate</a:t>
            </a:r>
            <a:r>
              <a:rPr lang="en-US" sz="2200" dirty="0">
                <a:solidFill>
                  <a:srgbClr val="0070C0"/>
                </a:solidFill>
              </a:rPr>
              <a:t> or potassium tartrate</a:t>
            </a:r>
            <a:r>
              <a:rPr lang="en-US" sz="2200" dirty="0"/>
              <a:t>. Iodine titration with sodium </a:t>
            </a:r>
            <a:r>
              <a:rPr lang="en-US" sz="2200" dirty="0" err="1"/>
              <a:t>thiosulphate</a:t>
            </a:r>
            <a:r>
              <a:rPr lang="en-US" sz="2200" dirty="0"/>
              <a:t> Na</a:t>
            </a:r>
            <a:r>
              <a:rPr lang="en-US" sz="2200" baseline="-25000" dirty="0"/>
              <a:t>2</a:t>
            </a:r>
            <a:r>
              <a:rPr lang="en-US" sz="2200" dirty="0"/>
              <a:t>S</a:t>
            </a:r>
            <a:r>
              <a:rPr lang="en-US" sz="2200" baseline="-25000" dirty="0"/>
              <a:t>2</a:t>
            </a:r>
            <a:r>
              <a:rPr lang="en-US" sz="2200" dirty="0"/>
              <a:t>O</a:t>
            </a:r>
            <a:r>
              <a:rPr lang="en-US" sz="2200" baseline="-25000" dirty="0"/>
              <a:t>3</a:t>
            </a:r>
            <a:r>
              <a:rPr lang="en-US" sz="2200" dirty="0"/>
              <a:t> ∙ 5H</a:t>
            </a:r>
            <a:r>
              <a:rPr lang="en-US" sz="2200" baseline="-25000" dirty="0"/>
              <a:t>2</a:t>
            </a:r>
            <a:r>
              <a:rPr lang="en-US" sz="2200" dirty="0"/>
              <a:t>O follows the equation of the reaction</a:t>
            </a:r>
            <a:r>
              <a:rPr lang="en-US" sz="2200" dirty="0" smtClean="0"/>
              <a:t>:</a:t>
            </a:r>
            <a:endParaRPr lang="ru-RU" sz="2200" dirty="0"/>
          </a:p>
        </p:txBody>
      </p:sp>
      <p:pic>
        <p:nvPicPr>
          <p:cNvPr id="9" name="Рисунок 8"/>
          <p:cNvPicPr/>
          <p:nvPr/>
        </p:nvPicPr>
        <p:blipFill>
          <a:blip r:embed="rId3">
            <a:extLst>
              <a:ext uri="{BEBA8EAE-BF5A-486C-A8C5-ECC9F3942E4B}">
                <a14:imgProps xmlns:a14="http://schemas.microsoft.com/office/drawing/2010/main">
                  <a14:imgLayer r:embed="rId4">
                    <a14:imgEffect>
                      <a14:sharpenSoften amount="15000"/>
                    </a14:imgEffect>
                    <a14:imgEffect>
                      <a14:brightnessContrast bright="1000" contrast="14000"/>
                    </a14:imgEffect>
                  </a14:imgLayer>
                </a14:imgProps>
              </a:ext>
            </a:extLst>
          </a:blip>
          <a:stretch>
            <a:fillRect/>
          </a:stretch>
        </p:blipFill>
        <p:spPr>
          <a:xfrm>
            <a:off x="323528" y="4307573"/>
            <a:ext cx="3744416" cy="534541"/>
          </a:xfrm>
          <a:prstGeom prst="rect">
            <a:avLst/>
          </a:prstGeom>
          <a:noFill/>
          <a:ln>
            <a:noFill/>
          </a:ln>
          <a:effectLst>
            <a:outerShdw blurRad="152400" dist="190500" dir="2700000" algn="ctr" rotWithShape="0">
              <a:schemeClr val="tx1">
                <a:alpha val="40000"/>
              </a:schemeClr>
            </a:outerShdw>
          </a:effectLst>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9229" y="4809078"/>
            <a:ext cx="3672408" cy="157225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177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B0AA6D6A-967A-440A-A27A-46E90AC625CE}" type="slidenum">
              <a:rPr lang="ru-RU" smtClean="0"/>
              <a:t>21</a:t>
            </a:fld>
            <a:endParaRPr lang="ru-RU" dirty="0"/>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err="1" smtClean="0">
                <a:solidFill>
                  <a:srgbClr val="0070C0"/>
                </a:solidFill>
              </a:rPr>
              <a:t>Iodometry</a:t>
            </a:r>
            <a:endParaRPr lang="ru-RU" sz="3200" b="1" dirty="0">
              <a:solidFill>
                <a:srgbClr val="0070C0"/>
              </a:solidFill>
            </a:endParaRPr>
          </a:p>
        </p:txBody>
      </p:sp>
      <p:sp>
        <p:nvSpPr>
          <p:cNvPr id="7" name="Прямоугольник 6"/>
          <p:cNvSpPr/>
          <p:nvPr/>
        </p:nvSpPr>
        <p:spPr>
          <a:xfrm>
            <a:off x="251520" y="980728"/>
            <a:ext cx="8640960" cy="461665"/>
          </a:xfrm>
          <a:prstGeom prst="rect">
            <a:avLst/>
          </a:prstGeom>
        </p:spPr>
        <p:txBody>
          <a:bodyPr wrap="square">
            <a:spAutoFit/>
          </a:bodyPr>
          <a:lstStyle/>
          <a:p>
            <a:pPr algn="ctr"/>
            <a:r>
              <a:rPr lang="en-US" sz="2400" b="1" dirty="0" smtClean="0">
                <a:solidFill>
                  <a:srgbClr val="7030A0"/>
                </a:solidFill>
              </a:rPr>
              <a:t>Stability of iodine solution</a:t>
            </a:r>
            <a:endParaRPr lang="ru-RU" sz="2400" dirty="0">
              <a:solidFill>
                <a:srgbClr val="7030A0"/>
              </a:solidFill>
            </a:endParaRPr>
          </a:p>
        </p:txBody>
      </p:sp>
      <p:sp>
        <p:nvSpPr>
          <p:cNvPr id="8" name="Прямоугольник 7"/>
          <p:cNvSpPr/>
          <p:nvPr/>
        </p:nvSpPr>
        <p:spPr>
          <a:xfrm>
            <a:off x="323528" y="1556792"/>
            <a:ext cx="5328592" cy="5232202"/>
          </a:xfrm>
          <a:prstGeom prst="rect">
            <a:avLst/>
          </a:prstGeom>
        </p:spPr>
        <p:txBody>
          <a:bodyPr wrap="square">
            <a:spAutoFit/>
          </a:bodyPr>
          <a:lstStyle/>
          <a:p>
            <a:pPr>
              <a:spcAft>
                <a:spcPts val="1200"/>
              </a:spcAft>
            </a:pPr>
            <a:r>
              <a:rPr lang="en-US" sz="2200" dirty="0"/>
              <a:t>The stability of iodine solutions is </a:t>
            </a:r>
            <a:r>
              <a:rPr lang="en-US" sz="2200" b="1" dirty="0">
                <a:solidFill>
                  <a:srgbClr val="C00000"/>
                </a:solidFill>
              </a:rPr>
              <a:t>low</a:t>
            </a:r>
            <a:r>
              <a:rPr lang="en-US" sz="2200" dirty="0"/>
              <a:t>.</a:t>
            </a:r>
          </a:p>
          <a:p>
            <a:pPr>
              <a:spcAft>
                <a:spcPts val="1200"/>
              </a:spcAft>
            </a:pPr>
            <a:r>
              <a:rPr lang="en-US" sz="2200" b="1" dirty="0">
                <a:solidFill>
                  <a:srgbClr val="0070C0"/>
                </a:solidFill>
              </a:rPr>
              <a:t>Reasons:</a:t>
            </a:r>
          </a:p>
          <a:p>
            <a:pPr marL="811213" indent="-342900">
              <a:spcAft>
                <a:spcPts val="1200"/>
              </a:spcAft>
              <a:buFont typeface="Wingdings" panose="05000000000000000000" pitchFamily="2" charset="2"/>
              <a:buChar char="ü"/>
            </a:pPr>
            <a:r>
              <a:rPr lang="en-US" sz="2200" dirty="0" smtClean="0"/>
              <a:t>volatility of the dissolved substance</a:t>
            </a:r>
          </a:p>
          <a:p>
            <a:pPr marL="811213" indent="-342900">
              <a:spcAft>
                <a:spcPts val="1200"/>
              </a:spcAft>
              <a:buFont typeface="Wingdings" panose="05000000000000000000" pitchFamily="2" charset="2"/>
              <a:buChar char="ü"/>
            </a:pPr>
            <a:r>
              <a:rPr lang="en-US" sz="2200" dirty="0" smtClean="0"/>
              <a:t>interaction with cortical or rubber plugs</a:t>
            </a:r>
          </a:p>
          <a:p>
            <a:pPr marL="811213" indent="-342900">
              <a:spcAft>
                <a:spcPts val="1200"/>
              </a:spcAft>
              <a:buFont typeface="Wingdings" panose="05000000000000000000" pitchFamily="2" charset="2"/>
              <a:buChar char="ü"/>
            </a:pPr>
            <a:r>
              <a:rPr lang="en-US" sz="2200" dirty="0" smtClean="0"/>
              <a:t>oxidation of </a:t>
            </a:r>
            <a:r>
              <a:rPr lang="en-US" sz="2200" dirty="0"/>
              <a:t>iodide ions by atmospheric oxygen</a:t>
            </a:r>
          </a:p>
          <a:p>
            <a:pPr algn="just">
              <a:spcAft>
                <a:spcPts val="1200"/>
              </a:spcAft>
            </a:pPr>
            <a:r>
              <a:rPr lang="en-US" sz="2200" dirty="0" smtClean="0"/>
              <a:t>This </a:t>
            </a:r>
            <a:r>
              <a:rPr lang="en-US" sz="2200" dirty="0"/>
              <a:t>reaction is accelerated in light, when heated and in the presence of acids. </a:t>
            </a:r>
            <a:endParaRPr lang="en-US" sz="2200" dirty="0" smtClean="0"/>
          </a:p>
          <a:p>
            <a:pPr algn="just">
              <a:spcAft>
                <a:spcPts val="1200"/>
              </a:spcAft>
            </a:pPr>
            <a:r>
              <a:rPr lang="en-US" sz="2200" dirty="0" smtClean="0"/>
              <a:t>Consequently</a:t>
            </a:r>
            <a:r>
              <a:rPr lang="en-US" sz="2200" dirty="0"/>
              <a:t>, it is advisable to </a:t>
            </a:r>
            <a:r>
              <a:rPr lang="en-US" sz="2200" b="1" dirty="0">
                <a:solidFill>
                  <a:srgbClr val="C00000"/>
                </a:solidFill>
              </a:rPr>
              <a:t>keep the solution cold, in a dark place.</a:t>
            </a:r>
          </a:p>
          <a:p>
            <a:endParaRPr lang="en-US" sz="2200"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466" t="9731" r="17924" b="7716"/>
          <a:stretch/>
        </p:blipFill>
        <p:spPr bwMode="auto">
          <a:xfrm>
            <a:off x="5652120" y="1988840"/>
            <a:ext cx="3144756" cy="2666445"/>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4077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B0AA6D6A-967A-440A-A27A-46E90AC625CE}" type="slidenum">
              <a:rPr lang="ru-RU" smtClean="0"/>
              <a:t>22</a:t>
            </a:fld>
            <a:endParaRPr lang="ru-RU" dirty="0"/>
          </a:p>
        </p:txBody>
      </p:sp>
      <p:sp>
        <p:nvSpPr>
          <p:cNvPr id="9" name="Прямоугольник 8"/>
          <p:cNvSpPr/>
          <p:nvPr/>
        </p:nvSpPr>
        <p:spPr>
          <a:xfrm>
            <a:off x="1475656" y="332656"/>
            <a:ext cx="6192687" cy="584775"/>
          </a:xfrm>
          <a:prstGeom prst="rect">
            <a:avLst/>
          </a:prstGeom>
        </p:spPr>
        <p:txBody>
          <a:bodyPr wrap="square">
            <a:spAutoFit/>
          </a:bodyPr>
          <a:lstStyle/>
          <a:p>
            <a:pPr algn="ctr"/>
            <a:r>
              <a:rPr lang="en-US" sz="3200" b="1" dirty="0" err="1" smtClean="0">
                <a:solidFill>
                  <a:srgbClr val="0070C0"/>
                </a:solidFill>
              </a:rPr>
              <a:t>Iodometry</a:t>
            </a:r>
            <a:endParaRPr lang="ru-RU" sz="3200" b="1" dirty="0">
              <a:solidFill>
                <a:srgbClr val="0070C0"/>
              </a:solidFill>
            </a:endParaRPr>
          </a:p>
        </p:txBody>
      </p:sp>
      <p:sp>
        <p:nvSpPr>
          <p:cNvPr id="10" name="Прямоугольник 9"/>
          <p:cNvSpPr/>
          <p:nvPr/>
        </p:nvSpPr>
        <p:spPr>
          <a:xfrm>
            <a:off x="251520" y="980728"/>
            <a:ext cx="8640960" cy="830997"/>
          </a:xfrm>
          <a:prstGeom prst="rect">
            <a:avLst/>
          </a:prstGeom>
        </p:spPr>
        <p:txBody>
          <a:bodyPr wrap="square">
            <a:spAutoFit/>
          </a:bodyPr>
          <a:lstStyle/>
          <a:p>
            <a:pPr algn="ctr"/>
            <a:r>
              <a:rPr lang="en-US" sz="2400" b="1" dirty="0">
                <a:solidFill>
                  <a:srgbClr val="7030A0"/>
                </a:solidFill>
              </a:rPr>
              <a:t>Preparation, stability and </a:t>
            </a:r>
            <a:r>
              <a:rPr lang="en-US" sz="2400" b="1" dirty="0" err="1">
                <a:solidFill>
                  <a:srgbClr val="7030A0"/>
                </a:solidFill>
              </a:rPr>
              <a:t>standardisation</a:t>
            </a:r>
            <a:r>
              <a:rPr lang="en-US" sz="2400" b="1" dirty="0">
                <a:solidFill>
                  <a:srgbClr val="7030A0"/>
                </a:solidFill>
              </a:rPr>
              <a:t> of sodium </a:t>
            </a:r>
            <a:r>
              <a:rPr lang="en-US" sz="2400" b="1" dirty="0" err="1">
                <a:solidFill>
                  <a:srgbClr val="7030A0"/>
                </a:solidFill>
              </a:rPr>
              <a:t>thiosulphate</a:t>
            </a:r>
            <a:r>
              <a:rPr lang="en-US" sz="2400" b="1" dirty="0">
                <a:solidFill>
                  <a:srgbClr val="7030A0"/>
                </a:solidFill>
              </a:rPr>
              <a:t> solutions</a:t>
            </a:r>
            <a:endParaRPr lang="ru-RU" sz="2400" dirty="0">
              <a:solidFill>
                <a:srgbClr val="7030A0"/>
              </a:solidFill>
            </a:endParaRPr>
          </a:p>
        </p:txBody>
      </p:sp>
      <p:sp>
        <p:nvSpPr>
          <p:cNvPr id="11" name="Прямоугольник 10"/>
          <p:cNvSpPr/>
          <p:nvPr/>
        </p:nvSpPr>
        <p:spPr>
          <a:xfrm>
            <a:off x="251520" y="1844824"/>
            <a:ext cx="8640960" cy="1862048"/>
          </a:xfrm>
          <a:prstGeom prst="rect">
            <a:avLst/>
          </a:prstGeom>
        </p:spPr>
        <p:txBody>
          <a:bodyPr wrap="square">
            <a:spAutoFit/>
          </a:bodyPr>
          <a:lstStyle/>
          <a:p>
            <a:pPr algn="just">
              <a:spcAft>
                <a:spcPts val="600"/>
              </a:spcAft>
            </a:pPr>
            <a:r>
              <a:rPr lang="en-US" sz="2200" dirty="0"/>
              <a:t>Working solutions of sodium </a:t>
            </a:r>
            <a:r>
              <a:rPr lang="en-US" sz="2200" dirty="0" err="1"/>
              <a:t>thiosulphate</a:t>
            </a:r>
            <a:r>
              <a:rPr lang="en-US" sz="2200" dirty="0"/>
              <a:t> are prepared with approximate concentration from crystalline Na</a:t>
            </a:r>
            <a:r>
              <a:rPr lang="en-US" sz="2200" baseline="-25000" dirty="0"/>
              <a:t>2</a:t>
            </a:r>
            <a:r>
              <a:rPr lang="en-US" sz="2200" dirty="0"/>
              <a:t>S</a:t>
            </a:r>
            <a:r>
              <a:rPr lang="en-US" sz="2200" baseline="-25000" dirty="0"/>
              <a:t>2</a:t>
            </a:r>
            <a:r>
              <a:rPr lang="en-US" sz="2200" dirty="0"/>
              <a:t>O</a:t>
            </a:r>
            <a:r>
              <a:rPr lang="en-US" sz="2200" baseline="-25000" dirty="0"/>
              <a:t>3</a:t>
            </a:r>
            <a:r>
              <a:rPr lang="en-US" sz="2200" dirty="0"/>
              <a:t> ∙ 5H</a:t>
            </a:r>
            <a:r>
              <a:rPr lang="en-US" sz="2200" baseline="-25000" dirty="0"/>
              <a:t>2</a:t>
            </a:r>
            <a:r>
              <a:rPr lang="en-US" sz="2200" dirty="0"/>
              <a:t>O followed by setting the exact </a:t>
            </a:r>
            <a:r>
              <a:rPr lang="en-US" sz="2200" dirty="0" smtClean="0"/>
              <a:t>concentration (</a:t>
            </a:r>
            <a:r>
              <a:rPr lang="en-US" sz="2200" i="1" dirty="0">
                <a:solidFill>
                  <a:srgbClr val="C00000"/>
                </a:solidFill>
              </a:rPr>
              <a:t>secondary </a:t>
            </a:r>
            <a:r>
              <a:rPr lang="en-US" sz="2200" i="1" dirty="0" smtClean="0">
                <a:solidFill>
                  <a:srgbClr val="C00000"/>
                </a:solidFill>
              </a:rPr>
              <a:t>standard</a:t>
            </a:r>
            <a:r>
              <a:rPr lang="en-US" sz="2200" i="1" dirty="0" smtClean="0"/>
              <a:t>)</a:t>
            </a:r>
            <a:r>
              <a:rPr lang="en-US" sz="2200" dirty="0" smtClean="0"/>
              <a:t>.</a:t>
            </a:r>
            <a:endParaRPr lang="en-US" sz="2200" dirty="0"/>
          </a:p>
          <a:p>
            <a:pPr algn="just">
              <a:spcAft>
                <a:spcPts val="600"/>
              </a:spcAft>
            </a:pPr>
            <a:r>
              <a:rPr lang="en-US" sz="2200" dirty="0"/>
              <a:t>Potassium </a:t>
            </a:r>
            <a:r>
              <a:rPr lang="en-US" sz="2200" dirty="0" err="1"/>
              <a:t>bichromate</a:t>
            </a:r>
            <a:r>
              <a:rPr lang="en-US" sz="2200" dirty="0"/>
              <a:t> K</a:t>
            </a:r>
            <a:r>
              <a:rPr lang="en-US" sz="2200" baseline="-25000" dirty="0"/>
              <a:t>2</a:t>
            </a:r>
            <a:r>
              <a:rPr lang="en-US" sz="2200" dirty="0"/>
              <a:t>Cr</a:t>
            </a:r>
            <a:r>
              <a:rPr lang="en-US" sz="2200" baseline="-25000" dirty="0"/>
              <a:t>2</a:t>
            </a:r>
            <a:r>
              <a:rPr lang="en-US" sz="2200" dirty="0"/>
              <a:t>O</a:t>
            </a:r>
            <a:r>
              <a:rPr lang="en-US" sz="2200" baseline="-25000" dirty="0"/>
              <a:t>7</a:t>
            </a:r>
            <a:r>
              <a:rPr lang="en-US" sz="2200" dirty="0"/>
              <a:t> is used for </a:t>
            </a:r>
            <a:r>
              <a:rPr lang="en-US" sz="2200" dirty="0" err="1"/>
              <a:t>standardisation</a:t>
            </a:r>
            <a:r>
              <a:rPr lang="en-US" sz="2200" dirty="0"/>
              <a:t>. First react potassium dichromate with potassium </a:t>
            </a:r>
            <a:r>
              <a:rPr lang="en-US" sz="2200" dirty="0" smtClean="0"/>
              <a:t>iodide:</a:t>
            </a:r>
            <a:endParaRPr lang="en-US" sz="2200" dirty="0"/>
          </a:p>
        </p:txBody>
      </p:sp>
      <p:pic>
        <p:nvPicPr>
          <p:cNvPr id="12" name="Рисунок 11"/>
          <p:cNvPicPr/>
          <p:nvPr/>
        </p:nvPicPr>
        <p:blipFill>
          <a:blip r:embed="rId3"/>
          <a:stretch>
            <a:fillRect/>
          </a:stretch>
        </p:blipFill>
        <p:spPr>
          <a:xfrm>
            <a:off x="2662243" y="3789040"/>
            <a:ext cx="3781965" cy="432048"/>
          </a:xfrm>
          <a:prstGeom prst="rect">
            <a:avLst/>
          </a:prstGeom>
          <a:noFill/>
          <a:ln>
            <a:noFill/>
          </a:ln>
          <a:effectLst>
            <a:outerShdw blurRad="152400" dist="190500" dir="2700000" algn="ctr" rotWithShape="0">
              <a:schemeClr val="tx1">
                <a:alpha val="40000"/>
              </a:schemeClr>
            </a:outerShdw>
          </a:effectLst>
        </p:spPr>
      </p:pic>
      <p:sp>
        <p:nvSpPr>
          <p:cNvPr id="13" name="Прямоугольник 12"/>
          <p:cNvSpPr/>
          <p:nvPr/>
        </p:nvSpPr>
        <p:spPr>
          <a:xfrm>
            <a:off x="232745" y="4235278"/>
            <a:ext cx="8640960" cy="769441"/>
          </a:xfrm>
          <a:prstGeom prst="rect">
            <a:avLst/>
          </a:prstGeom>
        </p:spPr>
        <p:txBody>
          <a:bodyPr wrap="square">
            <a:spAutoFit/>
          </a:bodyPr>
          <a:lstStyle/>
          <a:p>
            <a:pPr algn="just"/>
            <a:r>
              <a:rPr lang="en-US" sz="2200" dirty="0"/>
              <a:t>The iodine released in an equivalent amount to the dichromate is then titrated with sodium </a:t>
            </a:r>
            <a:r>
              <a:rPr lang="en-US" sz="2200" dirty="0" err="1"/>
              <a:t>thiosulphate</a:t>
            </a:r>
            <a:r>
              <a:rPr lang="en-US" sz="2200" dirty="0"/>
              <a:t> solution:</a:t>
            </a:r>
            <a:endParaRPr lang="ru-RU" sz="2200" dirty="0"/>
          </a:p>
        </p:txBody>
      </p:sp>
      <p:pic>
        <p:nvPicPr>
          <p:cNvPr id="14" name="Рисунок 13"/>
          <p:cNvPicPr/>
          <p:nvPr/>
        </p:nvPicPr>
        <p:blipFill>
          <a:blip r:embed="rId4">
            <a:extLst>
              <a:ext uri="{BEBA8EAE-BF5A-486C-A8C5-ECC9F3942E4B}">
                <a14:imgProps xmlns:a14="http://schemas.microsoft.com/office/drawing/2010/main">
                  <a14:imgLayer r:embed="rId5">
                    <a14:imgEffect>
                      <a14:sharpenSoften amount="15000"/>
                    </a14:imgEffect>
                    <a14:imgEffect>
                      <a14:brightnessContrast bright="1000" contrast="14000"/>
                    </a14:imgEffect>
                  </a14:imgLayer>
                </a14:imgProps>
              </a:ext>
            </a:extLst>
          </a:blip>
          <a:stretch>
            <a:fillRect/>
          </a:stretch>
        </p:blipFill>
        <p:spPr>
          <a:xfrm>
            <a:off x="2935610" y="5198715"/>
            <a:ext cx="3292574" cy="534541"/>
          </a:xfrm>
          <a:prstGeom prst="rect">
            <a:avLst/>
          </a:prstGeom>
          <a:noFill/>
          <a:ln>
            <a:noFill/>
          </a:ln>
          <a:effectLst>
            <a:outerShdw blurRad="152400" dist="190500" dir="2700000" algn="ctr" rotWithShape="0">
              <a:schemeClr val="tx1">
                <a:alpha val="40000"/>
              </a:schemeClr>
            </a:outerShdw>
          </a:effectLst>
        </p:spPr>
      </p:pic>
      <p:sp>
        <p:nvSpPr>
          <p:cNvPr id="15" name="Прямоугольник 14"/>
          <p:cNvSpPr/>
          <p:nvPr/>
        </p:nvSpPr>
        <p:spPr>
          <a:xfrm>
            <a:off x="323528" y="5805264"/>
            <a:ext cx="8568952" cy="769441"/>
          </a:xfrm>
          <a:prstGeom prst="rect">
            <a:avLst/>
          </a:prstGeom>
        </p:spPr>
        <p:txBody>
          <a:bodyPr wrap="square">
            <a:spAutoFit/>
          </a:bodyPr>
          <a:lstStyle/>
          <a:p>
            <a:r>
              <a:rPr lang="en-US" sz="2200" dirty="0"/>
              <a:t>Sodium </a:t>
            </a:r>
            <a:r>
              <a:rPr lang="en-US" sz="2200" dirty="0" err="1"/>
              <a:t>thiosulphate</a:t>
            </a:r>
            <a:r>
              <a:rPr lang="en-US" sz="2200" dirty="0"/>
              <a:t> solutions are stored </a:t>
            </a:r>
            <a:r>
              <a:rPr lang="en-US" sz="2200" b="1" dirty="0">
                <a:solidFill>
                  <a:srgbClr val="C00000"/>
                </a:solidFill>
              </a:rPr>
              <a:t>in dark or orange vials in diffuse light or in the dark</a:t>
            </a:r>
            <a:r>
              <a:rPr lang="en-US" sz="2200" dirty="0"/>
              <a:t>.</a:t>
            </a:r>
            <a:endParaRPr lang="ru-RU" sz="2200" dirty="0"/>
          </a:p>
        </p:txBody>
      </p:sp>
    </p:spTree>
    <p:extLst>
      <p:ext uri="{BB962C8B-B14F-4D97-AF65-F5344CB8AC3E}">
        <p14:creationId xmlns:p14="http://schemas.microsoft.com/office/powerpoint/2010/main" val="1938253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B0AA6D6A-967A-440A-A27A-46E90AC625CE}" type="slidenum">
              <a:rPr lang="ru-RU" smtClean="0"/>
              <a:t>23</a:t>
            </a:fld>
            <a:endParaRPr lang="ru-RU"/>
          </a:p>
        </p:txBody>
      </p:sp>
      <p:sp>
        <p:nvSpPr>
          <p:cNvPr id="6" name="Прямоугольник 5"/>
          <p:cNvSpPr/>
          <p:nvPr/>
        </p:nvSpPr>
        <p:spPr>
          <a:xfrm>
            <a:off x="251521" y="1700808"/>
            <a:ext cx="8640960" cy="1723549"/>
          </a:xfrm>
          <a:prstGeom prst="rect">
            <a:avLst/>
          </a:prstGeom>
        </p:spPr>
        <p:txBody>
          <a:bodyPr wrap="square">
            <a:spAutoFit/>
          </a:bodyPr>
          <a:lstStyle/>
          <a:p>
            <a:r>
              <a:rPr lang="en-US" sz="2200" b="1" i="1" dirty="0">
                <a:solidFill>
                  <a:srgbClr val="C00000"/>
                </a:solidFill>
              </a:rPr>
              <a:t>The indication-free </a:t>
            </a:r>
            <a:r>
              <a:rPr lang="en-US" sz="2200" b="1" i="1" dirty="0" smtClean="0">
                <a:solidFill>
                  <a:srgbClr val="C00000"/>
                </a:solidFill>
              </a:rPr>
              <a:t>method</a:t>
            </a:r>
          </a:p>
          <a:p>
            <a:pPr algn="just"/>
            <a:r>
              <a:rPr lang="en-US" sz="2200" dirty="0"/>
              <a:t>In the direct method, in cases where iodine is the only </a:t>
            </a:r>
            <a:r>
              <a:rPr lang="en-US" sz="2200" dirty="0" err="1"/>
              <a:t>coloured</a:t>
            </a:r>
            <a:r>
              <a:rPr lang="en-US" sz="2200" dirty="0"/>
              <a:t> substance in the system, the appearance or disappearance of its own yellow-orange </a:t>
            </a:r>
            <a:r>
              <a:rPr lang="en-US" sz="2200" dirty="0" err="1"/>
              <a:t>colour</a:t>
            </a:r>
            <a:r>
              <a:rPr lang="en-US" sz="2200" dirty="0"/>
              <a:t> is a rather sensitive indication for establishing the titration end-point.</a:t>
            </a:r>
            <a:endParaRPr lang="ru-RU" sz="2200" dirty="0"/>
          </a:p>
          <a:p>
            <a:endParaRPr lang="ru-RU" dirty="0">
              <a:solidFill>
                <a:srgbClr val="C00000"/>
              </a:solidFill>
            </a:endParaRPr>
          </a:p>
        </p:txBody>
      </p:sp>
      <p:sp>
        <p:nvSpPr>
          <p:cNvPr id="7" name="Объект 6"/>
          <p:cNvSpPr txBox="1">
            <a:spLocks/>
          </p:cNvSpPr>
          <p:nvPr/>
        </p:nvSpPr>
        <p:spPr>
          <a:xfrm>
            <a:off x="327521" y="3256235"/>
            <a:ext cx="8564959" cy="2693045"/>
          </a:xfrm>
          <a:prstGeom prst="rect">
            <a:avLst/>
          </a:prstGeom>
        </p:spPr>
        <p:txBody>
          <a:bodyPr vert="horz" wrap="square" lIns="91440" tIns="45720" rIns="91440" bIns="45720" rtlCol="0">
            <a:sp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lnSpc>
                <a:spcPct val="100000"/>
              </a:lnSpc>
              <a:spcBef>
                <a:spcPts val="0"/>
              </a:spcBef>
              <a:spcAft>
                <a:spcPts val="600"/>
              </a:spcAft>
              <a:buNone/>
            </a:pPr>
            <a:r>
              <a:rPr lang="en-US" sz="2200" b="1" i="1" cap="none" dirty="0" smtClean="0">
                <a:solidFill>
                  <a:srgbClr val="C00000"/>
                </a:solidFill>
              </a:rPr>
              <a:t>Indicators</a:t>
            </a:r>
            <a:endParaRPr lang="ru-RU" sz="2200" cap="none" dirty="0" smtClean="0">
              <a:solidFill>
                <a:srgbClr val="C00000"/>
              </a:solidFill>
            </a:endParaRPr>
          </a:p>
          <a:p>
            <a:pPr marL="0" indent="0" algn="just">
              <a:lnSpc>
                <a:spcPct val="100000"/>
              </a:lnSpc>
              <a:spcBef>
                <a:spcPts val="0"/>
              </a:spcBef>
              <a:spcAft>
                <a:spcPts val="600"/>
              </a:spcAft>
              <a:buNone/>
            </a:pPr>
            <a:r>
              <a:rPr lang="en-US" sz="2200" cap="none" dirty="0" smtClean="0"/>
              <a:t>The most widely used indicator in both direct and indirect titration methods is a </a:t>
            </a:r>
            <a:r>
              <a:rPr lang="en-US" sz="2200" b="1" cap="none" dirty="0" smtClean="0">
                <a:solidFill>
                  <a:srgbClr val="0070C0"/>
                </a:solidFill>
              </a:rPr>
              <a:t>starch solution</a:t>
            </a:r>
            <a:r>
              <a:rPr lang="en-US" sz="2200" cap="none" dirty="0" smtClean="0"/>
              <a:t>.</a:t>
            </a:r>
            <a:endParaRPr lang="ru-RU" sz="2200" cap="none" dirty="0" smtClean="0"/>
          </a:p>
          <a:p>
            <a:pPr marL="0" indent="0" algn="just">
              <a:lnSpc>
                <a:spcPct val="100000"/>
              </a:lnSpc>
              <a:spcBef>
                <a:spcPts val="0"/>
              </a:spcBef>
              <a:spcAft>
                <a:spcPts val="600"/>
              </a:spcAft>
              <a:buNone/>
            </a:pPr>
            <a:r>
              <a:rPr lang="en-US" sz="2200" b="1" cap="none" dirty="0" smtClean="0">
                <a:solidFill>
                  <a:srgbClr val="00B0F0"/>
                </a:solidFill>
              </a:rPr>
              <a:t>In direct </a:t>
            </a:r>
            <a:r>
              <a:rPr lang="en-US" sz="2200" cap="none" dirty="0" smtClean="0"/>
              <a:t>titration the titration end-point is indicated by the </a:t>
            </a:r>
            <a:r>
              <a:rPr lang="en-US" sz="2200" b="1" cap="none" dirty="0" smtClean="0">
                <a:solidFill>
                  <a:srgbClr val="0070C0"/>
                </a:solidFill>
              </a:rPr>
              <a:t>blue</a:t>
            </a:r>
            <a:r>
              <a:rPr lang="en-US" sz="2200" cap="none" dirty="0" smtClean="0"/>
              <a:t> </a:t>
            </a:r>
            <a:r>
              <a:rPr lang="en-US" sz="2200" cap="none" dirty="0" err="1" smtClean="0"/>
              <a:t>colouring</a:t>
            </a:r>
            <a:r>
              <a:rPr lang="en-US" sz="2200" cap="none" dirty="0" smtClean="0"/>
              <a:t> of the iodine-starch complex. </a:t>
            </a:r>
            <a:endParaRPr lang="ru-RU" sz="2200" cap="none" dirty="0" smtClean="0"/>
          </a:p>
          <a:p>
            <a:pPr marL="0" indent="0" algn="just">
              <a:lnSpc>
                <a:spcPct val="100000"/>
              </a:lnSpc>
              <a:spcBef>
                <a:spcPts val="0"/>
              </a:spcBef>
              <a:spcAft>
                <a:spcPts val="600"/>
              </a:spcAft>
              <a:buNone/>
            </a:pPr>
            <a:r>
              <a:rPr lang="en-US" sz="2200" b="1" cap="none" dirty="0" smtClean="0">
                <a:solidFill>
                  <a:srgbClr val="00B0F0"/>
                </a:solidFill>
              </a:rPr>
              <a:t>In indirect </a:t>
            </a:r>
            <a:r>
              <a:rPr lang="en-US" sz="2200" cap="none" dirty="0" smtClean="0"/>
              <a:t>method the </a:t>
            </a:r>
            <a:r>
              <a:rPr lang="en-US" sz="2200" b="1" cap="none" dirty="0" smtClean="0">
                <a:solidFill>
                  <a:srgbClr val="7030A0"/>
                </a:solidFill>
              </a:rPr>
              <a:t>disappearance of the blue </a:t>
            </a:r>
            <a:r>
              <a:rPr lang="en-US" sz="2200" cap="none" dirty="0" err="1" smtClean="0"/>
              <a:t>colouring</a:t>
            </a:r>
            <a:r>
              <a:rPr lang="en-US" sz="2200" cap="none" dirty="0" smtClean="0"/>
              <a:t> indicates that the titration end-point has been reached.</a:t>
            </a:r>
            <a:endParaRPr lang="ru-RU" sz="2200" cap="none" dirty="0"/>
          </a:p>
        </p:txBody>
      </p:sp>
      <p:sp>
        <p:nvSpPr>
          <p:cNvPr id="8" name="Прямоугольник 7"/>
          <p:cNvSpPr/>
          <p:nvPr/>
        </p:nvSpPr>
        <p:spPr>
          <a:xfrm>
            <a:off x="1475656" y="332656"/>
            <a:ext cx="6192687" cy="584775"/>
          </a:xfrm>
          <a:prstGeom prst="rect">
            <a:avLst/>
          </a:prstGeom>
        </p:spPr>
        <p:txBody>
          <a:bodyPr wrap="square">
            <a:spAutoFit/>
          </a:bodyPr>
          <a:lstStyle/>
          <a:p>
            <a:pPr algn="ctr"/>
            <a:r>
              <a:rPr lang="en-US" sz="3200" b="1" dirty="0" err="1" smtClean="0">
                <a:solidFill>
                  <a:srgbClr val="0070C0"/>
                </a:solidFill>
              </a:rPr>
              <a:t>Iodometry</a:t>
            </a:r>
            <a:endParaRPr lang="ru-RU" sz="3200" b="1" dirty="0">
              <a:solidFill>
                <a:srgbClr val="0070C0"/>
              </a:solidFill>
            </a:endParaRPr>
          </a:p>
        </p:txBody>
      </p:sp>
      <p:sp>
        <p:nvSpPr>
          <p:cNvPr id="9" name="Прямоугольник 8"/>
          <p:cNvSpPr/>
          <p:nvPr/>
        </p:nvSpPr>
        <p:spPr>
          <a:xfrm>
            <a:off x="2627784" y="980728"/>
            <a:ext cx="3821431" cy="461665"/>
          </a:xfrm>
          <a:prstGeom prst="rect">
            <a:avLst/>
          </a:prstGeom>
        </p:spPr>
        <p:txBody>
          <a:bodyPr wrap="none">
            <a:spAutoFit/>
          </a:bodyPr>
          <a:lstStyle/>
          <a:p>
            <a:r>
              <a:rPr lang="en-US" sz="2400" b="1" dirty="0">
                <a:solidFill>
                  <a:srgbClr val="7030A0"/>
                </a:solidFill>
              </a:rPr>
              <a:t>Fixing the titration end point</a:t>
            </a:r>
            <a:endParaRPr lang="ru-RU" sz="2400" b="1" dirty="0">
              <a:solidFill>
                <a:srgbClr val="7030A0"/>
              </a:solidFill>
            </a:endParaRPr>
          </a:p>
        </p:txBody>
      </p:sp>
    </p:spTree>
    <p:extLst>
      <p:ext uri="{BB962C8B-B14F-4D97-AF65-F5344CB8AC3E}">
        <p14:creationId xmlns:p14="http://schemas.microsoft.com/office/powerpoint/2010/main" val="4235463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B0AA6D6A-967A-440A-A27A-46E90AC625CE}" type="slidenum">
              <a:rPr lang="ru-RU" smtClean="0"/>
              <a:t>24</a:t>
            </a:fld>
            <a:endParaRPr lang="ru-RU"/>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err="1" smtClean="0">
                <a:solidFill>
                  <a:srgbClr val="0070C0"/>
                </a:solidFill>
              </a:rPr>
              <a:t>Iodometry</a:t>
            </a:r>
            <a:endParaRPr lang="ru-RU" sz="3200" b="1" dirty="0">
              <a:solidFill>
                <a:srgbClr val="0070C0"/>
              </a:solidFill>
            </a:endParaRPr>
          </a:p>
        </p:txBody>
      </p:sp>
      <p:sp>
        <p:nvSpPr>
          <p:cNvPr id="7" name="Прямоугольник 6"/>
          <p:cNvSpPr/>
          <p:nvPr/>
        </p:nvSpPr>
        <p:spPr>
          <a:xfrm>
            <a:off x="2339752" y="980728"/>
            <a:ext cx="4406719" cy="461665"/>
          </a:xfrm>
          <a:prstGeom prst="rect">
            <a:avLst/>
          </a:prstGeom>
        </p:spPr>
        <p:txBody>
          <a:bodyPr wrap="none">
            <a:spAutoFit/>
          </a:bodyPr>
          <a:lstStyle/>
          <a:p>
            <a:r>
              <a:rPr lang="en-US" sz="2400" b="1" dirty="0">
                <a:solidFill>
                  <a:srgbClr val="7030A0"/>
                </a:solidFill>
              </a:rPr>
              <a:t>Conditions for </a:t>
            </a:r>
            <a:r>
              <a:rPr lang="en-US" sz="2400" b="1" dirty="0" err="1">
                <a:solidFill>
                  <a:srgbClr val="7030A0"/>
                </a:solidFill>
              </a:rPr>
              <a:t>iodimetric</a:t>
            </a:r>
            <a:r>
              <a:rPr lang="en-US" sz="2400" b="1" dirty="0">
                <a:solidFill>
                  <a:srgbClr val="7030A0"/>
                </a:solidFill>
              </a:rPr>
              <a:t> titration</a:t>
            </a:r>
            <a:endParaRPr lang="ru-RU" sz="2400" b="1" dirty="0">
              <a:solidFill>
                <a:srgbClr val="7030A0"/>
              </a:solidFill>
            </a:endParaRPr>
          </a:p>
        </p:txBody>
      </p:sp>
      <p:sp>
        <p:nvSpPr>
          <p:cNvPr id="8" name="Прямоугольник 7"/>
          <p:cNvSpPr/>
          <p:nvPr/>
        </p:nvSpPr>
        <p:spPr>
          <a:xfrm>
            <a:off x="251520" y="1556792"/>
            <a:ext cx="8712968" cy="1523494"/>
          </a:xfrm>
          <a:prstGeom prst="rect">
            <a:avLst/>
          </a:prstGeom>
        </p:spPr>
        <p:txBody>
          <a:bodyPr wrap="square">
            <a:spAutoFit/>
          </a:bodyPr>
          <a:lstStyle/>
          <a:p>
            <a:pPr marL="342900" lvl="0" indent="-342900">
              <a:spcAft>
                <a:spcPts val="600"/>
              </a:spcAft>
              <a:buFont typeface="Wingdings" panose="05000000000000000000" pitchFamily="2" charset="2"/>
              <a:buChar char="Ø"/>
            </a:pPr>
            <a:r>
              <a:rPr lang="en-US" sz="2200" dirty="0"/>
              <a:t>Titration with an iodine solution should be carried out in the cold to avoid iodine </a:t>
            </a:r>
            <a:r>
              <a:rPr lang="en-US" sz="2200" dirty="0" err="1"/>
              <a:t>volatilisation</a:t>
            </a:r>
            <a:r>
              <a:rPr lang="en-US" sz="2200" dirty="0"/>
              <a:t>.</a:t>
            </a:r>
            <a:endParaRPr lang="ru-RU" sz="2200" dirty="0"/>
          </a:p>
          <a:p>
            <a:pPr marL="342900" lvl="0" indent="-342900">
              <a:spcAft>
                <a:spcPts val="600"/>
              </a:spcAft>
              <a:buFont typeface="Wingdings" panose="05000000000000000000" pitchFamily="2" charset="2"/>
              <a:buChar char="Ø"/>
            </a:pPr>
            <a:r>
              <a:rPr lang="en-US" sz="2200" dirty="0" err="1"/>
              <a:t>Iodimetric</a:t>
            </a:r>
            <a:r>
              <a:rPr lang="en-US" sz="2200" dirty="0"/>
              <a:t> titration is carried out in slightly acidic, neutral or very slightly alkaline solutions at pH &lt; 8.</a:t>
            </a:r>
            <a:endParaRPr lang="ru-RU" sz="2200" dirty="0"/>
          </a:p>
        </p:txBody>
      </p:sp>
      <p:sp>
        <p:nvSpPr>
          <p:cNvPr id="9" name="Прямоугольник 8"/>
          <p:cNvSpPr/>
          <p:nvPr/>
        </p:nvSpPr>
        <p:spPr>
          <a:xfrm>
            <a:off x="3707904" y="3615407"/>
            <a:ext cx="1736309" cy="461665"/>
          </a:xfrm>
          <a:prstGeom prst="rect">
            <a:avLst/>
          </a:prstGeom>
        </p:spPr>
        <p:txBody>
          <a:bodyPr wrap="none">
            <a:spAutoFit/>
          </a:bodyPr>
          <a:lstStyle/>
          <a:p>
            <a:r>
              <a:rPr lang="en-US" sz="2400" b="1" dirty="0">
                <a:solidFill>
                  <a:srgbClr val="7030A0"/>
                </a:solidFill>
              </a:rPr>
              <a:t>Advantages</a:t>
            </a:r>
            <a:endParaRPr lang="ru-RU" sz="2400" dirty="0">
              <a:solidFill>
                <a:srgbClr val="7030A0"/>
              </a:solidFill>
            </a:endParaRPr>
          </a:p>
        </p:txBody>
      </p:sp>
      <p:sp>
        <p:nvSpPr>
          <p:cNvPr id="10" name="Прямоугольник 9"/>
          <p:cNvSpPr/>
          <p:nvPr/>
        </p:nvSpPr>
        <p:spPr>
          <a:xfrm>
            <a:off x="251520" y="4221088"/>
            <a:ext cx="8496944" cy="1600438"/>
          </a:xfrm>
          <a:prstGeom prst="rect">
            <a:avLst/>
          </a:prstGeom>
        </p:spPr>
        <p:txBody>
          <a:bodyPr wrap="square">
            <a:spAutoFit/>
          </a:bodyPr>
          <a:lstStyle/>
          <a:p>
            <a:pPr marL="342900" lvl="0" indent="-342900">
              <a:spcAft>
                <a:spcPts val="600"/>
              </a:spcAft>
              <a:buFont typeface="Wingdings" panose="05000000000000000000" pitchFamily="2" charset="2"/>
              <a:buChar char="ü"/>
            </a:pPr>
            <a:r>
              <a:rPr lang="en-US" sz="2200" dirty="0"/>
              <a:t>Accuracy of determination</a:t>
            </a:r>
            <a:endParaRPr lang="ru-RU" sz="2200" dirty="0"/>
          </a:p>
          <a:p>
            <a:pPr marL="342900" lvl="0" indent="-342900">
              <a:spcAft>
                <a:spcPts val="600"/>
              </a:spcAft>
              <a:buFont typeface="Wingdings" panose="05000000000000000000" pitchFamily="2" charset="2"/>
              <a:buChar char="ü"/>
            </a:pPr>
            <a:r>
              <a:rPr lang="en-US" sz="2200" dirty="0"/>
              <a:t>Can also be carried out without an indicator</a:t>
            </a:r>
            <a:endParaRPr lang="ru-RU" sz="2200" dirty="0"/>
          </a:p>
          <a:p>
            <a:pPr marL="342900" lvl="0" indent="-342900">
              <a:spcAft>
                <a:spcPts val="600"/>
              </a:spcAft>
              <a:buFont typeface="Wingdings" panose="05000000000000000000" pitchFamily="2" charset="2"/>
              <a:buChar char="ü"/>
            </a:pPr>
            <a:r>
              <a:rPr lang="en-US" sz="2200" dirty="0"/>
              <a:t>The ability to titrate a wide range of compounds in non-aqueous media due to the good solubility of iodine in organic solvents.</a:t>
            </a:r>
            <a:endParaRPr lang="ru-RU" sz="2200" dirty="0"/>
          </a:p>
        </p:txBody>
      </p:sp>
    </p:spTree>
    <p:extLst>
      <p:ext uri="{BB962C8B-B14F-4D97-AF65-F5344CB8AC3E}">
        <p14:creationId xmlns:p14="http://schemas.microsoft.com/office/powerpoint/2010/main" val="4222044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B0AA6D6A-967A-440A-A27A-46E90AC625CE}" type="slidenum">
              <a:rPr lang="ru-RU" smtClean="0"/>
              <a:t>25</a:t>
            </a:fld>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err="1" smtClean="0">
                <a:solidFill>
                  <a:srgbClr val="0070C0"/>
                </a:solidFill>
              </a:rPr>
              <a:t>Iodometry</a:t>
            </a:r>
            <a:endParaRPr lang="ru-RU" sz="3200" b="1" dirty="0">
              <a:solidFill>
                <a:srgbClr val="0070C0"/>
              </a:solidFill>
            </a:endParaRPr>
          </a:p>
        </p:txBody>
      </p:sp>
      <p:sp>
        <p:nvSpPr>
          <p:cNvPr id="7" name="Прямоугольник 6"/>
          <p:cNvSpPr/>
          <p:nvPr/>
        </p:nvSpPr>
        <p:spPr>
          <a:xfrm>
            <a:off x="3491880" y="980728"/>
            <a:ext cx="2093778" cy="461665"/>
          </a:xfrm>
          <a:prstGeom prst="rect">
            <a:avLst/>
          </a:prstGeom>
        </p:spPr>
        <p:txBody>
          <a:bodyPr wrap="none">
            <a:spAutoFit/>
          </a:bodyPr>
          <a:lstStyle/>
          <a:p>
            <a:r>
              <a:rPr lang="en-US" sz="2400" b="1" dirty="0">
                <a:solidFill>
                  <a:srgbClr val="7030A0"/>
                </a:solidFill>
              </a:rPr>
              <a:t>Disadvantages</a:t>
            </a:r>
            <a:endParaRPr lang="ru-RU" sz="2400" b="1" dirty="0">
              <a:solidFill>
                <a:srgbClr val="7030A0"/>
              </a:solidFill>
            </a:endParaRPr>
          </a:p>
        </p:txBody>
      </p:sp>
      <p:sp>
        <p:nvSpPr>
          <p:cNvPr id="8" name="Прямоугольник 7"/>
          <p:cNvSpPr/>
          <p:nvPr/>
        </p:nvSpPr>
        <p:spPr>
          <a:xfrm>
            <a:off x="251520" y="1700808"/>
            <a:ext cx="8568952" cy="4201150"/>
          </a:xfrm>
          <a:prstGeom prst="rect">
            <a:avLst/>
          </a:prstGeom>
        </p:spPr>
        <p:txBody>
          <a:bodyPr wrap="square">
            <a:spAutoFit/>
          </a:bodyPr>
          <a:lstStyle/>
          <a:p>
            <a:pPr marL="342900" indent="-342900" algn="just">
              <a:spcAft>
                <a:spcPts val="600"/>
              </a:spcAft>
              <a:buFont typeface="+mj-lt"/>
              <a:buAutoNum type="arabicPeriod"/>
            </a:pPr>
            <a:r>
              <a:rPr lang="en-US" sz="2200" dirty="0" smtClean="0"/>
              <a:t>The </a:t>
            </a:r>
            <a:r>
              <a:rPr lang="en-US" sz="2200" dirty="0"/>
              <a:t>volatility of the iodine can lead to errors of determination. Therefore in indirect titration an excess of potassium iodide should be added and the titration flasks should be sealed with a stopper;</a:t>
            </a:r>
          </a:p>
          <a:p>
            <a:pPr marL="342900" indent="-342900" algn="just">
              <a:spcAft>
                <a:spcPts val="600"/>
              </a:spcAft>
              <a:buFont typeface="+mj-lt"/>
              <a:buAutoNum type="arabicPeriod"/>
            </a:pPr>
            <a:r>
              <a:rPr lang="en-US" sz="2200" dirty="0" smtClean="0"/>
              <a:t>The </a:t>
            </a:r>
            <a:r>
              <a:rPr lang="en-US" sz="2200" dirty="0"/>
              <a:t>need for titration in slightly acidic media</a:t>
            </a:r>
          </a:p>
          <a:p>
            <a:pPr marL="342900" indent="-342900" algn="just">
              <a:spcAft>
                <a:spcPts val="600"/>
              </a:spcAft>
              <a:buFont typeface="+mj-lt"/>
              <a:buAutoNum type="arabicPeriod"/>
            </a:pPr>
            <a:r>
              <a:rPr lang="en-US" sz="2200" dirty="0" smtClean="0"/>
              <a:t>The </a:t>
            </a:r>
            <a:r>
              <a:rPr lang="en-US" sz="2200" dirty="0"/>
              <a:t>titration cannot be carried out in alkaline media, as iodine is </a:t>
            </a:r>
            <a:r>
              <a:rPr lang="en-US" sz="2200" dirty="0" err="1"/>
              <a:t>oxidised</a:t>
            </a:r>
            <a:r>
              <a:rPr lang="en-US" sz="2200" dirty="0"/>
              <a:t> to </a:t>
            </a:r>
            <a:r>
              <a:rPr lang="en-US" sz="2200" dirty="0" err="1"/>
              <a:t>hypoiodide</a:t>
            </a:r>
            <a:r>
              <a:rPr lang="en-US" sz="2200" dirty="0"/>
              <a:t> ions;</a:t>
            </a:r>
          </a:p>
          <a:p>
            <a:pPr marL="342900" indent="-342900" algn="just">
              <a:spcAft>
                <a:spcPts val="600"/>
              </a:spcAft>
              <a:buFont typeface="+mj-lt"/>
              <a:buAutoNum type="arabicPeriod"/>
            </a:pPr>
            <a:r>
              <a:rPr lang="en-US" sz="2200" dirty="0" smtClean="0"/>
              <a:t>Adsorption </a:t>
            </a:r>
            <a:r>
              <a:rPr lang="en-US" sz="2200" dirty="0"/>
              <a:t>of elemental iodine by the precipitation produced by the reaction;</a:t>
            </a:r>
          </a:p>
          <a:p>
            <a:pPr marL="342900" indent="-342900" algn="just">
              <a:spcAft>
                <a:spcPts val="600"/>
              </a:spcAft>
              <a:buFont typeface="+mj-lt"/>
              <a:buAutoNum type="arabicPeriod"/>
            </a:pPr>
            <a:r>
              <a:rPr lang="en-US" sz="2200" dirty="0" smtClean="0"/>
              <a:t>Changes </a:t>
            </a:r>
            <a:r>
              <a:rPr lang="en-US" sz="2200" dirty="0"/>
              <a:t>in the concentration of standard solutions during storage and use, requiring additional periodic </a:t>
            </a:r>
            <a:r>
              <a:rPr lang="en-US" sz="2200" dirty="0" err="1"/>
              <a:t>standardisation</a:t>
            </a:r>
            <a:r>
              <a:rPr lang="en-US" sz="2200" dirty="0"/>
              <a:t> of titrant solutions;</a:t>
            </a:r>
          </a:p>
          <a:p>
            <a:pPr marL="342900" indent="-342900" algn="just">
              <a:spcAft>
                <a:spcPts val="600"/>
              </a:spcAft>
              <a:buFont typeface="+mj-lt"/>
              <a:buAutoNum type="arabicPeriod"/>
            </a:pPr>
            <a:r>
              <a:rPr lang="en-US" sz="2200" dirty="0" smtClean="0"/>
              <a:t>Strict </a:t>
            </a:r>
            <a:r>
              <a:rPr lang="en-US" sz="2200" dirty="0"/>
              <a:t>adherence to the reagent discharge sequence.</a:t>
            </a:r>
          </a:p>
        </p:txBody>
      </p:sp>
    </p:spTree>
    <p:extLst>
      <p:ext uri="{BB962C8B-B14F-4D97-AF65-F5344CB8AC3E}">
        <p14:creationId xmlns:p14="http://schemas.microsoft.com/office/powerpoint/2010/main" val="2199802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B0AA6D6A-967A-440A-A27A-46E90AC625CE}" type="slidenum">
              <a:rPr lang="ru-RU" smtClean="0"/>
              <a:t>26</a:t>
            </a:fld>
            <a:endParaRPr lang="ru-RU"/>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err="1" smtClean="0">
                <a:solidFill>
                  <a:srgbClr val="0070C0"/>
                </a:solidFill>
              </a:rPr>
              <a:t>Iodometry</a:t>
            </a:r>
            <a:endParaRPr lang="ru-RU" sz="3200" b="1" dirty="0">
              <a:solidFill>
                <a:srgbClr val="0070C0"/>
              </a:solidFill>
            </a:endParaRPr>
          </a:p>
        </p:txBody>
      </p:sp>
      <p:sp>
        <p:nvSpPr>
          <p:cNvPr id="7" name="Прямоугольник 6"/>
          <p:cNvSpPr/>
          <p:nvPr/>
        </p:nvSpPr>
        <p:spPr>
          <a:xfrm>
            <a:off x="1088792" y="980728"/>
            <a:ext cx="6939592" cy="461665"/>
          </a:xfrm>
          <a:prstGeom prst="rect">
            <a:avLst/>
          </a:prstGeom>
        </p:spPr>
        <p:txBody>
          <a:bodyPr wrap="none">
            <a:spAutoFit/>
          </a:bodyPr>
          <a:lstStyle/>
          <a:p>
            <a:r>
              <a:rPr lang="en-US" sz="2400" b="1" dirty="0">
                <a:solidFill>
                  <a:srgbClr val="7030A0"/>
                </a:solidFill>
              </a:rPr>
              <a:t>Application of </a:t>
            </a:r>
            <a:r>
              <a:rPr lang="en-US" sz="2400" b="1" dirty="0" err="1">
                <a:solidFill>
                  <a:srgbClr val="7030A0"/>
                </a:solidFill>
              </a:rPr>
              <a:t>iodometry</a:t>
            </a:r>
            <a:r>
              <a:rPr lang="en-US" sz="2400" b="1" dirty="0">
                <a:solidFill>
                  <a:srgbClr val="7030A0"/>
                </a:solidFill>
              </a:rPr>
              <a:t> in pharmaceutical analysis</a:t>
            </a:r>
            <a:endParaRPr lang="ru-RU" sz="2400" b="1" dirty="0">
              <a:solidFill>
                <a:srgbClr val="7030A0"/>
              </a:solidFill>
            </a:endParaRPr>
          </a:p>
        </p:txBody>
      </p:sp>
      <p:sp>
        <p:nvSpPr>
          <p:cNvPr id="8" name="Прямоугольник 7"/>
          <p:cNvSpPr/>
          <p:nvPr/>
        </p:nvSpPr>
        <p:spPr>
          <a:xfrm>
            <a:off x="251520" y="1484784"/>
            <a:ext cx="2078646" cy="430887"/>
          </a:xfrm>
          <a:prstGeom prst="rect">
            <a:avLst/>
          </a:prstGeom>
        </p:spPr>
        <p:txBody>
          <a:bodyPr wrap="none">
            <a:spAutoFit/>
          </a:bodyPr>
          <a:lstStyle/>
          <a:p>
            <a:r>
              <a:rPr lang="en-US" sz="2200" b="1" i="1" dirty="0">
                <a:solidFill>
                  <a:srgbClr val="C00000"/>
                </a:solidFill>
              </a:rPr>
              <a:t>Direct </a:t>
            </a:r>
            <a:r>
              <a:rPr lang="en-US" sz="2200" b="1" i="1" dirty="0" err="1">
                <a:solidFill>
                  <a:srgbClr val="C00000"/>
                </a:solidFill>
              </a:rPr>
              <a:t>iodometry</a:t>
            </a:r>
            <a:r>
              <a:rPr lang="en-US" sz="2200" dirty="0">
                <a:solidFill>
                  <a:srgbClr val="C00000"/>
                </a:solidFill>
              </a:rPr>
              <a:t> </a:t>
            </a:r>
            <a:endParaRPr lang="ru-RU" sz="2200" dirty="0">
              <a:solidFill>
                <a:srgbClr val="C00000"/>
              </a:solidFill>
            </a:endParaRPr>
          </a:p>
        </p:txBody>
      </p:sp>
      <p:sp>
        <p:nvSpPr>
          <p:cNvPr id="9" name="Прямоугольник 8"/>
          <p:cNvSpPr/>
          <p:nvPr/>
        </p:nvSpPr>
        <p:spPr>
          <a:xfrm>
            <a:off x="251521" y="1988840"/>
            <a:ext cx="4032448" cy="1800200"/>
          </a:xfrm>
          <a:prstGeom prst="rect">
            <a:avLst/>
          </a:prstGeom>
          <a:solidFill>
            <a:srgbClr val="F2F6E0"/>
          </a:soli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b="1" dirty="0" smtClean="0">
                <a:solidFill>
                  <a:srgbClr val="0070C0"/>
                </a:solidFill>
              </a:rPr>
              <a:t>Sodium </a:t>
            </a:r>
            <a:r>
              <a:rPr lang="en-US" b="1" dirty="0" err="1" smtClean="0">
                <a:solidFill>
                  <a:srgbClr val="0070C0"/>
                </a:solidFill>
              </a:rPr>
              <a:t>thiosulphate</a:t>
            </a:r>
            <a:r>
              <a:rPr lang="en-US" b="1" dirty="0" smtClean="0">
                <a:solidFill>
                  <a:srgbClr val="0070C0"/>
                </a:solidFill>
              </a:rPr>
              <a:t> </a:t>
            </a:r>
          </a:p>
          <a:p>
            <a:pPr>
              <a:spcAft>
                <a:spcPts val="1200"/>
              </a:spcAft>
            </a:pPr>
            <a:r>
              <a:rPr lang="en-US" b="1" dirty="0" smtClean="0">
                <a:solidFill>
                  <a:srgbClr val="0070C0"/>
                </a:solidFill>
              </a:rPr>
              <a:t>Titrant</a:t>
            </a:r>
            <a:r>
              <a:rPr lang="ru-RU" b="1" dirty="0" smtClean="0">
                <a:solidFill>
                  <a:srgbClr val="0070C0"/>
                </a:solidFill>
              </a:rPr>
              <a:t>  </a:t>
            </a:r>
            <a:r>
              <a:rPr lang="en-US" b="1" dirty="0">
                <a:solidFill>
                  <a:schemeClr val="tx1"/>
                </a:solidFill>
              </a:rPr>
              <a:t>iodine solution </a:t>
            </a:r>
            <a:endParaRPr lang="en-US" b="1" dirty="0" smtClean="0">
              <a:solidFill>
                <a:schemeClr val="tx1"/>
              </a:solidFill>
            </a:endParaRPr>
          </a:p>
          <a:p>
            <a:pPr>
              <a:spcAft>
                <a:spcPts val="1200"/>
              </a:spcAft>
            </a:pPr>
            <a:r>
              <a:rPr lang="en-US" b="1" dirty="0" smtClean="0">
                <a:solidFill>
                  <a:srgbClr val="0070C0"/>
                </a:solidFill>
              </a:rPr>
              <a:t>Indicator </a:t>
            </a:r>
            <a:r>
              <a:rPr lang="en-US" b="1" dirty="0" smtClean="0">
                <a:solidFill>
                  <a:schemeClr val="tx1"/>
                </a:solidFill>
              </a:rPr>
              <a:t>starch</a:t>
            </a:r>
            <a:endParaRPr lang="en-US" b="1" dirty="0">
              <a:solidFill>
                <a:schemeClr val="tx1"/>
              </a:solidFill>
            </a:endParaRPr>
          </a:p>
          <a:p>
            <a:pPr>
              <a:spcAft>
                <a:spcPts val="1200"/>
              </a:spcAft>
            </a:pPr>
            <a:r>
              <a:rPr lang="en-US" b="1" dirty="0" smtClean="0">
                <a:solidFill>
                  <a:srgbClr val="0070C0"/>
                </a:solidFill>
              </a:rPr>
              <a:t>Color </a:t>
            </a:r>
            <a:r>
              <a:rPr lang="en-US" b="1" dirty="0" smtClean="0">
                <a:solidFill>
                  <a:srgbClr val="0070C0"/>
                </a:solidFill>
              </a:rPr>
              <a:t>transition </a:t>
            </a:r>
            <a:r>
              <a:rPr lang="en-US" b="1" dirty="0">
                <a:solidFill>
                  <a:schemeClr val="tx1"/>
                </a:solidFill>
              </a:rPr>
              <a:t>from </a:t>
            </a:r>
            <a:r>
              <a:rPr lang="en-US" b="1" dirty="0" err="1" smtClean="0">
                <a:solidFill>
                  <a:schemeClr val="tx1"/>
                </a:solidFill>
              </a:rPr>
              <a:t>colourless</a:t>
            </a:r>
            <a:r>
              <a:rPr lang="en-US" b="1" dirty="0" smtClean="0">
                <a:solidFill>
                  <a:schemeClr val="tx1"/>
                </a:solidFill>
              </a:rPr>
              <a:t> to blue</a:t>
            </a:r>
            <a:endParaRPr lang="ru-RU" dirty="0">
              <a:solidFill>
                <a:schemeClr val="tx1"/>
              </a:solidFill>
            </a:endParaRPr>
          </a:p>
        </p:txBody>
      </p:sp>
      <p:pic>
        <p:nvPicPr>
          <p:cNvPr id="10" name="Рисунок 9"/>
          <p:cNvPicPr/>
          <p:nvPr/>
        </p:nvPicPr>
        <p:blipFill>
          <a:blip r:embed="rId3">
            <a:extLst>
              <a:ext uri="{BEBA8EAE-BF5A-486C-A8C5-ECC9F3942E4B}">
                <a14:imgProps xmlns:a14="http://schemas.microsoft.com/office/drawing/2010/main">
                  <a14:imgLayer r:embed="rId4">
                    <a14:imgEffect>
                      <a14:sharpenSoften amount="15000"/>
                    </a14:imgEffect>
                    <a14:imgEffect>
                      <a14:brightnessContrast bright="1000" contrast="14000"/>
                    </a14:imgEffect>
                  </a14:imgLayer>
                </a14:imgProps>
              </a:ext>
            </a:extLst>
          </a:blip>
          <a:stretch>
            <a:fillRect/>
          </a:stretch>
        </p:blipFill>
        <p:spPr>
          <a:xfrm>
            <a:off x="113201" y="4509120"/>
            <a:ext cx="4759558" cy="750565"/>
          </a:xfrm>
          <a:prstGeom prst="rect">
            <a:avLst/>
          </a:prstGeom>
          <a:noFill/>
          <a:ln>
            <a:noFill/>
          </a:ln>
          <a:effectLst>
            <a:outerShdw blurRad="152400" dist="190500" dir="2700000" algn="ctr" rotWithShape="0">
              <a:schemeClr val="tx1">
                <a:alpha val="40000"/>
              </a:schemeClr>
            </a:outerShdw>
          </a:effectLst>
        </p:spPr>
      </p:pic>
      <p:pic>
        <p:nvPicPr>
          <p:cNvPr id="819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7824" t="3817" r="27970"/>
          <a:stretch/>
        </p:blipFill>
        <p:spPr bwMode="auto">
          <a:xfrm>
            <a:off x="5422574" y="3891241"/>
            <a:ext cx="2240539" cy="2736885"/>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6511" t="13701" r="24468" b="14032"/>
          <a:stretch/>
        </p:blipFill>
        <p:spPr bwMode="auto">
          <a:xfrm>
            <a:off x="6804248" y="1536095"/>
            <a:ext cx="1416914" cy="2088814"/>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128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B0AA6D6A-967A-440A-A27A-46E90AC625CE}" type="slidenum">
              <a:rPr lang="ru-RU" smtClean="0"/>
              <a:t>27</a:t>
            </a:fld>
            <a:endParaRPr lang="ru-RU"/>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err="1" smtClean="0">
                <a:solidFill>
                  <a:srgbClr val="0070C0"/>
                </a:solidFill>
              </a:rPr>
              <a:t>Iodometry</a:t>
            </a:r>
            <a:endParaRPr lang="ru-RU" sz="3200" b="1" dirty="0">
              <a:solidFill>
                <a:srgbClr val="0070C0"/>
              </a:solidFill>
            </a:endParaRPr>
          </a:p>
        </p:txBody>
      </p:sp>
      <p:sp>
        <p:nvSpPr>
          <p:cNvPr id="7" name="Прямоугольник 6"/>
          <p:cNvSpPr/>
          <p:nvPr/>
        </p:nvSpPr>
        <p:spPr>
          <a:xfrm>
            <a:off x="1088792" y="980728"/>
            <a:ext cx="6939592" cy="461665"/>
          </a:xfrm>
          <a:prstGeom prst="rect">
            <a:avLst/>
          </a:prstGeom>
        </p:spPr>
        <p:txBody>
          <a:bodyPr wrap="none">
            <a:spAutoFit/>
          </a:bodyPr>
          <a:lstStyle/>
          <a:p>
            <a:r>
              <a:rPr lang="en-US" sz="2400" b="1" dirty="0">
                <a:solidFill>
                  <a:srgbClr val="7030A0"/>
                </a:solidFill>
              </a:rPr>
              <a:t>Application of </a:t>
            </a:r>
            <a:r>
              <a:rPr lang="en-US" sz="2400" b="1" dirty="0" err="1">
                <a:solidFill>
                  <a:srgbClr val="7030A0"/>
                </a:solidFill>
              </a:rPr>
              <a:t>iodometry</a:t>
            </a:r>
            <a:r>
              <a:rPr lang="en-US" sz="2400" b="1" dirty="0">
                <a:solidFill>
                  <a:srgbClr val="7030A0"/>
                </a:solidFill>
              </a:rPr>
              <a:t> in pharmaceutical analysis</a:t>
            </a:r>
            <a:endParaRPr lang="ru-RU" sz="2400" b="1" dirty="0">
              <a:solidFill>
                <a:srgbClr val="7030A0"/>
              </a:solidFill>
            </a:endParaRPr>
          </a:p>
        </p:txBody>
      </p:sp>
      <p:sp>
        <p:nvSpPr>
          <p:cNvPr id="8" name="Прямоугольник 7"/>
          <p:cNvSpPr/>
          <p:nvPr/>
        </p:nvSpPr>
        <p:spPr>
          <a:xfrm>
            <a:off x="251520" y="1484784"/>
            <a:ext cx="2078646" cy="430887"/>
          </a:xfrm>
          <a:prstGeom prst="rect">
            <a:avLst/>
          </a:prstGeom>
        </p:spPr>
        <p:txBody>
          <a:bodyPr wrap="none">
            <a:spAutoFit/>
          </a:bodyPr>
          <a:lstStyle/>
          <a:p>
            <a:r>
              <a:rPr lang="en-US" sz="2200" b="1" i="1" dirty="0">
                <a:solidFill>
                  <a:srgbClr val="C00000"/>
                </a:solidFill>
              </a:rPr>
              <a:t>Direct </a:t>
            </a:r>
            <a:r>
              <a:rPr lang="en-US" sz="2200" b="1" i="1" dirty="0" err="1">
                <a:solidFill>
                  <a:srgbClr val="C00000"/>
                </a:solidFill>
              </a:rPr>
              <a:t>iodometry</a:t>
            </a:r>
            <a:r>
              <a:rPr lang="en-US" sz="2200" dirty="0">
                <a:solidFill>
                  <a:srgbClr val="C00000"/>
                </a:solidFill>
              </a:rPr>
              <a:t> </a:t>
            </a:r>
            <a:endParaRPr lang="ru-RU" sz="2200" dirty="0">
              <a:solidFill>
                <a:srgbClr val="C00000"/>
              </a:solidFill>
            </a:endParaRPr>
          </a:p>
        </p:txBody>
      </p:sp>
      <p:sp>
        <p:nvSpPr>
          <p:cNvPr id="9" name="Прямоугольник 8"/>
          <p:cNvSpPr/>
          <p:nvPr/>
        </p:nvSpPr>
        <p:spPr>
          <a:xfrm>
            <a:off x="251521" y="1988840"/>
            <a:ext cx="4032448" cy="1800200"/>
          </a:xfrm>
          <a:prstGeom prst="rect">
            <a:avLst/>
          </a:prstGeom>
          <a:solidFill>
            <a:srgbClr val="F2F6E0"/>
          </a:soli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b="1" dirty="0" smtClean="0">
                <a:solidFill>
                  <a:srgbClr val="0070C0"/>
                </a:solidFill>
              </a:rPr>
              <a:t>Ascorbic acid </a:t>
            </a:r>
          </a:p>
          <a:p>
            <a:pPr>
              <a:spcAft>
                <a:spcPts val="1200"/>
              </a:spcAft>
            </a:pPr>
            <a:r>
              <a:rPr lang="en-US" b="1" dirty="0" smtClean="0">
                <a:solidFill>
                  <a:srgbClr val="0070C0"/>
                </a:solidFill>
              </a:rPr>
              <a:t>Titrant</a:t>
            </a:r>
            <a:r>
              <a:rPr lang="ru-RU" b="1" dirty="0" smtClean="0">
                <a:solidFill>
                  <a:srgbClr val="0070C0"/>
                </a:solidFill>
              </a:rPr>
              <a:t>  </a:t>
            </a:r>
            <a:r>
              <a:rPr lang="en-US" b="1" dirty="0">
                <a:solidFill>
                  <a:schemeClr val="tx1"/>
                </a:solidFill>
              </a:rPr>
              <a:t>iodine solution </a:t>
            </a:r>
            <a:endParaRPr lang="en-US" b="1" dirty="0" smtClean="0">
              <a:solidFill>
                <a:schemeClr val="tx1"/>
              </a:solidFill>
            </a:endParaRPr>
          </a:p>
          <a:p>
            <a:pPr>
              <a:spcAft>
                <a:spcPts val="1200"/>
              </a:spcAft>
            </a:pPr>
            <a:r>
              <a:rPr lang="en-US" b="1" dirty="0" smtClean="0">
                <a:solidFill>
                  <a:srgbClr val="0070C0"/>
                </a:solidFill>
              </a:rPr>
              <a:t>Indicator </a:t>
            </a:r>
            <a:r>
              <a:rPr lang="en-US" b="1" dirty="0" smtClean="0">
                <a:solidFill>
                  <a:schemeClr val="tx1"/>
                </a:solidFill>
              </a:rPr>
              <a:t>starch</a:t>
            </a:r>
          </a:p>
          <a:p>
            <a:pPr>
              <a:spcAft>
                <a:spcPts val="1200"/>
              </a:spcAft>
            </a:pPr>
            <a:r>
              <a:rPr lang="en-US" b="1" dirty="0" smtClean="0">
                <a:solidFill>
                  <a:srgbClr val="0070C0"/>
                </a:solidFill>
              </a:rPr>
              <a:t>Color </a:t>
            </a:r>
            <a:r>
              <a:rPr lang="en-US" b="1" dirty="0" smtClean="0">
                <a:solidFill>
                  <a:srgbClr val="0070C0"/>
                </a:solidFill>
              </a:rPr>
              <a:t>transition </a:t>
            </a:r>
            <a:r>
              <a:rPr lang="en-US" b="1" dirty="0">
                <a:solidFill>
                  <a:schemeClr val="tx1"/>
                </a:solidFill>
              </a:rPr>
              <a:t>from </a:t>
            </a:r>
            <a:r>
              <a:rPr lang="en-US" b="1" dirty="0" err="1" smtClean="0">
                <a:solidFill>
                  <a:schemeClr val="tx1"/>
                </a:solidFill>
              </a:rPr>
              <a:t>colourless</a:t>
            </a:r>
            <a:r>
              <a:rPr lang="en-US" b="1" dirty="0" smtClean="0">
                <a:solidFill>
                  <a:schemeClr val="tx1"/>
                </a:solidFill>
              </a:rPr>
              <a:t> to blue</a:t>
            </a:r>
            <a:endParaRPr lang="ru-RU" dirty="0">
              <a:solidFill>
                <a:schemeClr val="tx1"/>
              </a:solidFill>
            </a:endParaRPr>
          </a:p>
        </p:txBody>
      </p:sp>
      <p:pic>
        <p:nvPicPr>
          <p:cNvPr id="10" name="Рисунок 9"/>
          <p:cNvPicPr/>
          <p:nvPr/>
        </p:nvPicPr>
        <p:blipFill>
          <a:blip r:embed="rId3"/>
          <a:stretch>
            <a:fillRect/>
          </a:stretch>
        </p:blipFill>
        <p:spPr>
          <a:xfrm>
            <a:off x="2051720" y="4437112"/>
            <a:ext cx="4979806" cy="1800200"/>
          </a:xfrm>
          <a:prstGeom prst="rect">
            <a:avLst/>
          </a:prstGeom>
          <a:noFill/>
          <a:ln>
            <a:noFill/>
          </a:ln>
          <a:effectLst>
            <a:outerShdw blurRad="152400" dist="190500" dir="2700000" algn="ctr" rotWithShape="0">
              <a:schemeClr val="tx1">
                <a:alpha val="40000"/>
              </a:schemeClr>
            </a:outerShdw>
          </a:effec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428" y="1601353"/>
            <a:ext cx="2187688" cy="2187688"/>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646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2440" y="6520259"/>
            <a:ext cx="573161" cy="365125"/>
          </a:xfrm>
        </p:spPr>
        <p:txBody>
          <a:bodyPr/>
          <a:lstStyle/>
          <a:p>
            <a:fld id="{B0AA6D6A-967A-440A-A27A-46E90AC625CE}" type="slidenum">
              <a:rPr lang="ru-RU" smtClean="0"/>
              <a:t>28</a:t>
            </a:fld>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err="1" smtClean="0">
                <a:solidFill>
                  <a:srgbClr val="0070C0"/>
                </a:solidFill>
              </a:rPr>
              <a:t>Iodometry</a:t>
            </a:r>
            <a:endParaRPr lang="ru-RU" sz="3200" b="1" dirty="0">
              <a:solidFill>
                <a:srgbClr val="0070C0"/>
              </a:solidFill>
            </a:endParaRPr>
          </a:p>
        </p:txBody>
      </p:sp>
      <p:sp>
        <p:nvSpPr>
          <p:cNvPr id="7" name="Прямоугольник 6"/>
          <p:cNvSpPr/>
          <p:nvPr/>
        </p:nvSpPr>
        <p:spPr>
          <a:xfrm>
            <a:off x="1088792" y="980728"/>
            <a:ext cx="6939592" cy="461665"/>
          </a:xfrm>
          <a:prstGeom prst="rect">
            <a:avLst/>
          </a:prstGeom>
        </p:spPr>
        <p:txBody>
          <a:bodyPr wrap="none">
            <a:spAutoFit/>
          </a:bodyPr>
          <a:lstStyle/>
          <a:p>
            <a:r>
              <a:rPr lang="en-US" sz="2400" b="1" dirty="0">
                <a:solidFill>
                  <a:srgbClr val="7030A0"/>
                </a:solidFill>
              </a:rPr>
              <a:t>Application of </a:t>
            </a:r>
            <a:r>
              <a:rPr lang="en-US" sz="2400" b="1" dirty="0" err="1">
                <a:solidFill>
                  <a:srgbClr val="7030A0"/>
                </a:solidFill>
              </a:rPr>
              <a:t>iodometry</a:t>
            </a:r>
            <a:r>
              <a:rPr lang="en-US" sz="2400" b="1" dirty="0">
                <a:solidFill>
                  <a:srgbClr val="7030A0"/>
                </a:solidFill>
              </a:rPr>
              <a:t> in pharmaceutical analysis</a:t>
            </a:r>
            <a:endParaRPr lang="ru-RU" sz="2400" b="1" dirty="0">
              <a:solidFill>
                <a:srgbClr val="7030A0"/>
              </a:solidFill>
            </a:endParaRPr>
          </a:p>
        </p:txBody>
      </p:sp>
      <p:sp>
        <p:nvSpPr>
          <p:cNvPr id="8" name="Прямоугольник 7"/>
          <p:cNvSpPr/>
          <p:nvPr/>
        </p:nvSpPr>
        <p:spPr>
          <a:xfrm>
            <a:off x="251520" y="1484784"/>
            <a:ext cx="2260042" cy="430887"/>
          </a:xfrm>
          <a:prstGeom prst="rect">
            <a:avLst/>
          </a:prstGeom>
        </p:spPr>
        <p:txBody>
          <a:bodyPr wrap="none">
            <a:spAutoFit/>
          </a:bodyPr>
          <a:lstStyle/>
          <a:p>
            <a:r>
              <a:rPr lang="en-US" sz="2200" b="1" i="1" dirty="0" smtClean="0">
                <a:solidFill>
                  <a:srgbClr val="C00000"/>
                </a:solidFill>
              </a:rPr>
              <a:t>Reverse </a:t>
            </a:r>
            <a:r>
              <a:rPr lang="en-US" sz="2200" b="1" i="1" dirty="0" err="1" smtClean="0">
                <a:solidFill>
                  <a:srgbClr val="C00000"/>
                </a:solidFill>
              </a:rPr>
              <a:t>iodometry</a:t>
            </a:r>
            <a:r>
              <a:rPr lang="en-US" sz="2200" dirty="0" smtClean="0">
                <a:solidFill>
                  <a:srgbClr val="C00000"/>
                </a:solidFill>
              </a:rPr>
              <a:t> </a:t>
            </a:r>
            <a:endParaRPr lang="ru-RU" sz="2200" dirty="0">
              <a:solidFill>
                <a:srgbClr val="C00000"/>
              </a:solidFill>
            </a:endParaRPr>
          </a:p>
        </p:txBody>
      </p:sp>
      <p:sp>
        <p:nvSpPr>
          <p:cNvPr id="9" name="Прямоугольник 8"/>
          <p:cNvSpPr/>
          <p:nvPr/>
        </p:nvSpPr>
        <p:spPr>
          <a:xfrm>
            <a:off x="251521" y="1988840"/>
            <a:ext cx="4032448" cy="1800200"/>
          </a:xfrm>
          <a:prstGeom prst="rect">
            <a:avLst/>
          </a:prstGeom>
          <a:solidFill>
            <a:srgbClr val="F2F6E0"/>
          </a:soli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b="1" dirty="0" err="1" smtClean="0">
                <a:solidFill>
                  <a:srgbClr val="0070C0"/>
                </a:solidFill>
              </a:rPr>
              <a:t>Antipyrine</a:t>
            </a:r>
            <a:endParaRPr lang="en-US" b="1" dirty="0" smtClean="0">
              <a:solidFill>
                <a:srgbClr val="0070C0"/>
              </a:solidFill>
            </a:endParaRPr>
          </a:p>
          <a:p>
            <a:pPr>
              <a:spcAft>
                <a:spcPts val="1200"/>
              </a:spcAft>
            </a:pPr>
            <a:r>
              <a:rPr lang="en-US" b="1" dirty="0" smtClean="0">
                <a:solidFill>
                  <a:srgbClr val="0070C0"/>
                </a:solidFill>
              </a:rPr>
              <a:t>Titrant</a:t>
            </a:r>
            <a:r>
              <a:rPr lang="ru-RU" b="1" dirty="0" smtClean="0">
                <a:solidFill>
                  <a:srgbClr val="0070C0"/>
                </a:solidFill>
              </a:rPr>
              <a:t>  </a:t>
            </a:r>
            <a:r>
              <a:rPr lang="en-US" b="1" dirty="0">
                <a:solidFill>
                  <a:schemeClr val="tx1"/>
                </a:solidFill>
              </a:rPr>
              <a:t>sodium </a:t>
            </a:r>
            <a:r>
              <a:rPr lang="en-US" b="1" dirty="0" err="1">
                <a:solidFill>
                  <a:schemeClr val="tx1"/>
                </a:solidFill>
              </a:rPr>
              <a:t>thiosulphate</a:t>
            </a:r>
            <a:r>
              <a:rPr lang="en-US" b="1" dirty="0">
                <a:solidFill>
                  <a:schemeClr val="tx1"/>
                </a:solidFill>
              </a:rPr>
              <a:t> </a:t>
            </a:r>
            <a:r>
              <a:rPr lang="en-US" b="1" dirty="0" smtClean="0">
                <a:solidFill>
                  <a:schemeClr val="tx1"/>
                </a:solidFill>
              </a:rPr>
              <a:t>solution</a:t>
            </a:r>
          </a:p>
          <a:p>
            <a:pPr>
              <a:spcAft>
                <a:spcPts val="1200"/>
              </a:spcAft>
            </a:pPr>
            <a:r>
              <a:rPr lang="en-US" b="1" dirty="0" smtClean="0">
                <a:solidFill>
                  <a:srgbClr val="0070C0"/>
                </a:solidFill>
              </a:rPr>
              <a:t>Indicator </a:t>
            </a:r>
            <a:r>
              <a:rPr lang="en-US" b="1" dirty="0" smtClean="0">
                <a:solidFill>
                  <a:schemeClr val="tx1"/>
                </a:solidFill>
              </a:rPr>
              <a:t>starch</a:t>
            </a:r>
          </a:p>
          <a:p>
            <a:pPr>
              <a:spcAft>
                <a:spcPts val="1200"/>
              </a:spcAft>
            </a:pPr>
            <a:r>
              <a:rPr lang="en-US" b="1" dirty="0" smtClean="0">
                <a:solidFill>
                  <a:srgbClr val="0070C0"/>
                </a:solidFill>
              </a:rPr>
              <a:t>Color </a:t>
            </a:r>
            <a:r>
              <a:rPr lang="en-US" b="1" dirty="0" smtClean="0">
                <a:solidFill>
                  <a:srgbClr val="0070C0"/>
                </a:solidFill>
              </a:rPr>
              <a:t>transition </a:t>
            </a:r>
            <a:r>
              <a:rPr lang="en-US" b="1" dirty="0">
                <a:solidFill>
                  <a:schemeClr val="tx1"/>
                </a:solidFill>
              </a:rPr>
              <a:t>from </a:t>
            </a:r>
            <a:r>
              <a:rPr lang="en-US" b="1" dirty="0" smtClean="0">
                <a:solidFill>
                  <a:schemeClr val="tx1"/>
                </a:solidFill>
              </a:rPr>
              <a:t>blue to </a:t>
            </a:r>
            <a:r>
              <a:rPr lang="en-US" b="1" dirty="0" err="1" smtClean="0">
                <a:solidFill>
                  <a:schemeClr val="tx1"/>
                </a:solidFill>
              </a:rPr>
              <a:t>colourless</a:t>
            </a:r>
            <a:endParaRPr lang="ru-RU" dirty="0">
              <a:solidFill>
                <a:schemeClr val="tx1"/>
              </a:solidFill>
            </a:endParaRPr>
          </a:p>
        </p:txBody>
      </p:sp>
      <p:pic>
        <p:nvPicPr>
          <p:cNvPr id="10" name="Рисунок 9"/>
          <p:cNvPicPr/>
          <p:nvPr/>
        </p:nvPicPr>
        <p:blipFill>
          <a:blip r:embed="rId3"/>
          <a:stretch>
            <a:fillRect/>
          </a:stretch>
        </p:blipFill>
        <p:spPr>
          <a:xfrm>
            <a:off x="2306319" y="4077072"/>
            <a:ext cx="4531360" cy="1645285"/>
          </a:xfrm>
          <a:prstGeom prst="rect">
            <a:avLst/>
          </a:prstGeom>
          <a:noFill/>
          <a:ln>
            <a:noFill/>
          </a:ln>
          <a:effectLst>
            <a:outerShdw blurRad="152400" dist="190500" dir="2700000" algn="ctr" rotWithShape="0">
              <a:schemeClr val="tx1">
                <a:alpha val="40000"/>
              </a:schemeClr>
            </a:outerShdw>
          </a:effectLst>
        </p:spPr>
      </p:pic>
      <p:pic>
        <p:nvPicPr>
          <p:cNvPr id="11" name="Рисунок 10"/>
          <p:cNvPicPr/>
          <p:nvPr/>
        </p:nvPicPr>
        <p:blipFill>
          <a:blip r:embed="rId4">
            <a:extLst>
              <a:ext uri="{BEBA8EAE-BF5A-486C-A8C5-ECC9F3942E4B}">
                <a14:imgProps xmlns:a14="http://schemas.microsoft.com/office/drawing/2010/main">
                  <a14:imgLayer r:embed="rId5">
                    <a14:imgEffect>
                      <a14:sharpenSoften amount="15000"/>
                    </a14:imgEffect>
                    <a14:imgEffect>
                      <a14:brightnessContrast bright="1000" contrast="14000"/>
                    </a14:imgEffect>
                  </a14:imgLayer>
                </a14:imgProps>
              </a:ext>
            </a:extLst>
          </a:blip>
          <a:stretch>
            <a:fillRect/>
          </a:stretch>
        </p:blipFill>
        <p:spPr>
          <a:xfrm>
            <a:off x="2918663" y="5949280"/>
            <a:ext cx="3306671" cy="504056"/>
          </a:xfrm>
          <a:prstGeom prst="rect">
            <a:avLst/>
          </a:prstGeom>
          <a:noFill/>
          <a:ln>
            <a:noFill/>
          </a:ln>
          <a:effectLst>
            <a:outerShdw blurRad="152400" dist="190500" dir="2700000" algn="ctr" rotWithShape="0">
              <a:schemeClr val="tx1">
                <a:alpha val="40000"/>
              </a:schemeClr>
            </a:outerShdw>
          </a:effectLst>
        </p:spPr>
      </p:pic>
      <p:pic>
        <p:nvPicPr>
          <p:cNvPr id="10245"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065" r="23537"/>
          <a:stretch/>
        </p:blipFill>
        <p:spPr bwMode="auto">
          <a:xfrm>
            <a:off x="6622138" y="1602437"/>
            <a:ext cx="1543198" cy="2216735"/>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556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2440" y="6520259"/>
            <a:ext cx="573161" cy="365125"/>
          </a:xfrm>
        </p:spPr>
        <p:txBody>
          <a:bodyPr/>
          <a:lstStyle/>
          <a:p>
            <a:fld id="{B0AA6D6A-967A-440A-A27A-46E90AC625CE}" type="slidenum">
              <a:rPr lang="ru-RU" smtClean="0"/>
              <a:t>29</a:t>
            </a:fld>
            <a:endParaRPr lang="ru-RU"/>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31567" y="1196752"/>
            <a:ext cx="4269246" cy="584775"/>
          </a:xfrm>
          <a:prstGeom prst="rect">
            <a:avLst/>
          </a:prstGeom>
        </p:spPr>
        <p:txBody>
          <a:bodyPr wrap="none">
            <a:spAutoFit/>
          </a:bodyPr>
          <a:lstStyle/>
          <a:p>
            <a:pPr algn="ctr"/>
            <a:r>
              <a:rPr lang="en-US" sz="3200" b="1" dirty="0" smtClean="0">
                <a:solidFill>
                  <a:srgbClr val="0070C0"/>
                </a:solidFill>
              </a:rPr>
              <a:t>Thank you for attention!</a:t>
            </a:r>
            <a:endParaRPr lang="ru-RU" sz="3200" b="1" dirty="0">
              <a:solidFill>
                <a:srgbClr val="0070C0"/>
              </a:solidFill>
            </a:endParaRPr>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5266" t="23470" r="12699" b="7514"/>
          <a:stretch/>
        </p:blipFill>
        <p:spPr bwMode="auto">
          <a:xfrm>
            <a:off x="2358598" y="1988840"/>
            <a:ext cx="4415183" cy="368405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03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Номер слайда 9"/>
          <p:cNvSpPr>
            <a:spLocks noGrp="1"/>
          </p:cNvSpPr>
          <p:nvPr>
            <p:ph type="sldNum" sz="quarter" idx="12"/>
          </p:nvPr>
        </p:nvSpPr>
        <p:spPr>
          <a:xfrm>
            <a:off x="8535343" y="6520259"/>
            <a:ext cx="573161" cy="365125"/>
          </a:xfrm>
        </p:spPr>
        <p:txBody>
          <a:bodyPr/>
          <a:lstStyle/>
          <a:p>
            <a:fld id="{DAAB7534-8022-4A29-AC89-4E7C3A81EA3A}" type="slidenum">
              <a:rPr lang="ru-RU" smtClean="0"/>
              <a:t>3</a:t>
            </a:fld>
            <a:endParaRPr lang="ru-RU"/>
          </a:p>
        </p:txBody>
      </p:sp>
      <p:sp>
        <p:nvSpPr>
          <p:cNvPr id="11" name="Прямоугольник 10"/>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Redox Titration</a:t>
            </a:r>
            <a:endParaRPr lang="ru-RU" sz="3200" b="1" dirty="0">
              <a:solidFill>
                <a:srgbClr val="0070C0"/>
              </a:solidFill>
            </a:endParaRPr>
          </a:p>
        </p:txBody>
      </p:sp>
      <p:sp>
        <p:nvSpPr>
          <p:cNvPr id="2" name="Прямоугольник 1"/>
          <p:cNvSpPr/>
          <p:nvPr/>
        </p:nvSpPr>
        <p:spPr>
          <a:xfrm>
            <a:off x="683568" y="1124744"/>
            <a:ext cx="6696744" cy="2123658"/>
          </a:xfrm>
          <a:prstGeom prst="rect">
            <a:avLst/>
          </a:prstGeom>
        </p:spPr>
        <p:txBody>
          <a:bodyPr wrap="square">
            <a:spAutoFit/>
          </a:bodyPr>
          <a:lstStyle/>
          <a:p>
            <a:r>
              <a:rPr lang="en-US" sz="2200" b="1" dirty="0" smtClean="0">
                <a:solidFill>
                  <a:srgbClr val="7030A0"/>
                </a:solidFill>
              </a:rPr>
              <a:t>Reduction Reaction</a:t>
            </a:r>
          </a:p>
          <a:p>
            <a:r>
              <a:rPr lang="en-US" sz="2200" dirty="0" smtClean="0"/>
              <a:t>A substance undergoes a reduction in the following ways:</a:t>
            </a:r>
          </a:p>
          <a:p>
            <a:pPr marL="898525" indent="-342900">
              <a:buFont typeface="Wingdings" panose="05000000000000000000" pitchFamily="2" charset="2"/>
              <a:buChar char="Ø"/>
            </a:pPr>
            <a:r>
              <a:rPr lang="en-US" sz="2200" dirty="0" smtClean="0"/>
              <a:t>The addition of hydrogen.</a:t>
            </a:r>
          </a:p>
          <a:p>
            <a:pPr marL="898525" indent="-342900" algn="just">
              <a:buFont typeface="Wingdings" panose="05000000000000000000" pitchFamily="2" charset="2"/>
              <a:buChar char="Ø"/>
            </a:pPr>
            <a:r>
              <a:rPr lang="en-US" sz="2200" dirty="0" smtClean="0"/>
              <a:t>The process of removing oxygen.</a:t>
            </a:r>
          </a:p>
          <a:p>
            <a:pPr marL="898525" indent="-342900">
              <a:buFont typeface="Wingdings" panose="05000000000000000000" pitchFamily="2" charset="2"/>
              <a:buChar char="Ø"/>
            </a:pPr>
            <a:r>
              <a:rPr lang="en-US" sz="2200" dirty="0" smtClean="0"/>
              <a:t>Acceptance of electrons.</a:t>
            </a:r>
          </a:p>
          <a:p>
            <a:pPr marL="898525" indent="-342900">
              <a:buFont typeface="Wingdings" panose="05000000000000000000" pitchFamily="2" charset="2"/>
              <a:buChar char="Ø"/>
            </a:pPr>
            <a:r>
              <a:rPr lang="en-US" sz="2200" dirty="0" smtClean="0"/>
              <a:t>A reduction in overall oxidation state.</a:t>
            </a:r>
            <a:endParaRPr lang="en-US" sz="2200" dirty="0"/>
          </a:p>
        </p:txBody>
      </p:sp>
      <p:sp>
        <p:nvSpPr>
          <p:cNvPr id="3" name="Прямоугольник 2"/>
          <p:cNvSpPr/>
          <p:nvPr/>
        </p:nvSpPr>
        <p:spPr>
          <a:xfrm>
            <a:off x="736154" y="3573016"/>
            <a:ext cx="7940302" cy="2123658"/>
          </a:xfrm>
          <a:prstGeom prst="rect">
            <a:avLst/>
          </a:prstGeom>
        </p:spPr>
        <p:txBody>
          <a:bodyPr wrap="square">
            <a:spAutoFit/>
          </a:bodyPr>
          <a:lstStyle/>
          <a:p>
            <a:r>
              <a:rPr lang="en-US" sz="2200" b="1" dirty="0" smtClean="0">
                <a:solidFill>
                  <a:srgbClr val="7030A0"/>
                </a:solidFill>
              </a:rPr>
              <a:t>Oxidation Reaction</a:t>
            </a:r>
          </a:p>
          <a:p>
            <a:r>
              <a:rPr lang="en-US" sz="2200" dirty="0" smtClean="0"/>
              <a:t>A substance undergoes oxidation in the following ways:</a:t>
            </a:r>
          </a:p>
          <a:p>
            <a:pPr marL="811213" indent="-342900">
              <a:buFont typeface="Wingdings" panose="05000000000000000000" pitchFamily="2" charset="2"/>
              <a:buChar char="Ø"/>
            </a:pPr>
            <a:r>
              <a:rPr lang="en-US" sz="2200" dirty="0" smtClean="0"/>
              <a:t>The addition of oxygen.</a:t>
            </a:r>
          </a:p>
          <a:p>
            <a:pPr marL="811213" indent="-342900">
              <a:buFont typeface="Wingdings" panose="05000000000000000000" pitchFamily="2" charset="2"/>
              <a:buChar char="Ø"/>
            </a:pPr>
            <a:r>
              <a:rPr lang="en-US" sz="2200" dirty="0" smtClean="0"/>
              <a:t>The hydrogen that was connected to the species was removed.</a:t>
            </a:r>
          </a:p>
          <a:p>
            <a:pPr marL="811213" indent="-342900">
              <a:buFont typeface="Wingdings" panose="05000000000000000000" pitchFamily="2" charset="2"/>
              <a:buChar char="Ø"/>
            </a:pPr>
            <a:r>
              <a:rPr lang="en-US" sz="2200" dirty="0" smtClean="0"/>
              <a:t>Electron donation and loss</a:t>
            </a:r>
          </a:p>
          <a:p>
            <a:pPr marL="811213" indent="-342900">
              <a:buFont typeface="Wingdings" panose="05000000000000000000" pitchFamily="2" charset="2"/>
              <a:buChar char="Ø"/>
            </a:pPr>
            <a:r>
              <a:rPr lang="en-US" sz="2200" dirty="0" smtClean="0"/>
              <a:t>An increase in the oxidation state of the material</a:t>
            </a:r>
            <a:endParaRPr lang="en-US" sz="2200" dirty="0"/>
          </a:p>
        </p:txBody>
      </p:sp>
    </p:spTree>
    <p:extLst>
      <p:ext uri="{BB962C8B-B14F-4D97-AF65-F5344CB8AC3E}">
        <p14:creationId xmlns:p14="http://schemas.microsoft.com/office/powerpoint/2010/main" val="3769367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Classification of redox titration</a:t>
            </a:r>
            <a:endParaRPr lang="ru-RU" sz="3200" b="1" dirty="0">
              <a:solidFill>
                <a:srgbClr val="0070C0"/>
              </a:solidFill>
            </a:endParaRPr>
          </a:p>
        </p:txBody>
      </p:sp>
      <p:sp>
        <p:nvSpPr>
          <p:cNvPr id="7" name="Прямоугольник 6"/>
          <p:cNvSpPr/>
          <p:nvPr/>
        </p:nvSpPr>
        <p:spPr>
          <a:xfrm>
            <a:off x="611560" y="1268760"/>
            <a:ext cx="7992888" cy="4585871"/>
          </a:xfrm>
          <a:prstGeom prst="rect">
            <a:avLst/>
          </a:prstGeom>
        </p:spPr>
        <p:txBody>
          <a:bodyPr wrap="square">
            <a:spAutoFit/>
          </a:bodyPr>
          <a:lstStyle/>
          <a:p>
            <a:pPr marL="342900" lvl="0" indent="-342900" algn="just">
              <a:spcAft>
                <a:spcPts val="1200"/>
              </a:spcAft>
              <a:buFont typeface="Wingdings" panose="05000000000000000000" pitchFamily="2" charset="2"/>
              <a:buChar char="q"/>
            </a:pPr>
            <a:r>
              <a:rPr lang="en-US" sz="2200" b="1" i="1" dirty="0" err="1">
                <a:solidFill>
                  <a:srgbClr val="7030A0"/>
                </a:solidFill>
              </a:rPr>
              <a:t>Permanganometry</a:t>
            </a:r>
            <a:r>
              <a:rPr lang="en-US" sz="2200" b="1" i="1" dirty="0"/>
              <a:t> </a:t>
            </a:r>
            <a:r>
              <a:rPr lang="en-US" sz="2200" dirty="0"/>
              <a:t>is a redox titration that uses potassium permanganate as an oxidizing agent. </a:t>
            </a:r>
            <a:endParaRPr lang="ru-RU" sz="2200" dirty="0"/>
          </a:p>
          <a:p>
            <a:pPr marL="342900" lvl="0" indent="-342900" algn="just">
              <a:spcAft>
                <a:spcPts val="1200"/>
              </a:spcAft>
              <a:buFont typeface="Wingdings" panose="05000000000000000000" pitchFamily="2" charset="2"/>
              <a:buChar char="q"/>
            </a:pPr>
            <a:r>
              <a:rPr lang="en-US" sz="2200" b="1" i="1" dirty="0" err="1">
                <a:solidFill>
                  <a:srgbClr val="7030A0"/>
                </a:solidFill>
              </a:rPr>
              <a:t>Cerimetry</a:t>
            </a:r>
            <a:r>
              <a:rPr lang="en-US" sz="2200" dirty="0"/>
              <a:t> is a type of redox titration that uses ammonium ceric </a:t>
            </a:r>
            <a:r>
              <a:rPr lang="en-US" sz="2200" dirty="0" err="1"/>
              <a:t>sulphate</a:t>
            </a:r>
            <a:r>
              <a:rPr lang="en-US" sz="2200" dirty="0"/>
              <a:t> as an oxidizing agent. </a:t>
            </a:r>
            <a:endParaRPr lang="ru-RU" sz="2200" dirty="0"/>
          </a:p>
          <a:p>
            <a:pPr marL="342900" lvl="0" indent="-342900" algn="just">
              <a:spcAft>
                <a:spcPts val="1200"/>
              </a:spcAft>
              <a:buFont typeface="Wingdings" panose="05000000000000000000" pitchFamily="2" charset="2"/>
              <a:buChar char="q"/>
            </a:pPr>
            <a:r>
              <a:rPr lang="en-US" sz="2200" b="1" i="1" dirty="0" err="1">
                <a:solidFill>
                  <a:srgbClr val="7030A0"/>
                </a:solidFill>
              </a:rPr>
              <a:t>Dichrometry</a:t>
            </a:r>
            <a:r>
              <a:rPr lang="en-US" sz="2200" dirty="0"/>
              <a:t> uses potassium dichromate. </a:t>
            </a:r>
            <a:endParaRPr lang="ru-RU" sz="2200" dirty="0"/>
          </a:p>
          <a:p>
            <a:pPr marL="342900" lvl="0" indent="-342900" algn="just">
              <a:spcAft>
                <a:spcPts val="1200"/>
              </a:spcAft>
              <a:buFont typeface="Wingdings" panose="05000000000000000000" pitchFamily="2" charset="2"/>
              <a:buChar char="q"/>
            </a:pPr>
            <a:r>
              <a:rPr lang="en-US" sz="2200" b="1" i="1" dirty="0"/>
              <a:t> </a:t>
            </a:r>
            <a:r>
              <a:rPr lang="en-US" sz="2200" b="1" i="1" dirty="0" err="1">
                <a:solidFill>
                  <a:srgbClr val="7030A0"/>
                </a:solidFill>
              </a:rPr>
              <a:t>Bromatometry</a:t>
            </a:r>
            <a:r>
              <a:rPr lang="en-US" sz="2200" dirty="0"/>
              <a:t> is a redox titration that uses potassium bromate as an oxidizing agent.</a:t>
            </a:r>
            <a:endParaRPr lang="ru-RU" sz="2200" dirty="0"/>
          </a:p>
          <a:p>
            <a:pPr marL="342900" lvl="0" indent="-342900" algn="just">
              <a:spcAft>
                <a:spcPts val="1200"/>
              </a:spcAft>
              <a:buFont typeface="Wingdings" panose="05000000000000000000" pitchFamily="2" charset="2"/>
              <a:buChar char="q"/>
            </a:pPr>
            <a:r>
              <a:rPr lang="en-US" sz="2200" b="1" i="1" dirty="0" err="1">
                <a:solidFill>
                  <a:srgbClr val="7030A0"/>
                </a:solidFill>
              </a:rPr>
              <a:t>Iodimetric</a:t>
            </a:r>
            <a:r>
              <a:rPr lang="en-US" sz="2200" b="1" i="1" dirty="0">
                <a:solidFill>
                  <a:srgbClr val="7030A0"/>
                </a:solidFill>
              </a:rPr>
              <a:t> titrations</a:t>
            </a:r>
            <a:r>
              <a:rPr lang="en-US" sz="2200" dirty="0"/>
              <a:t> use iodine as an oxidizing agent to titrate reducing agents. </a:t>
            </a:r>
            <a:endParaRPr lang="ru-RU" sz="2200" dirty="0"/>
          </a:p>
          <a:p>
            <a:pPr marL="342900" lvl="0" indent="-342900" algn="just">
              <a:spcAft>
                <a:spcPts val="1200"/>
              </a:spcAft>
              <a:buFont typeface="Wingdings" panose="05000000000000000000" pitchFamily="2" charset="2"/>
              <a:buChar char="q"/>
            </a:pPr>
            <a:r>
              <a:rPr lang="en-US" sz="2200" b="1" i="1" dirty="0" err="1">
                <a:solidFill>
                  <a:srgbClr val="7030A0"/>
                </a:solidFill>
              </a:rPr>
              <a:t>Iodometric</a:t>
            </a:r>
            <a:r>
              <a:rPr lang="en-US" sz="2200" b="1" i="1" dirty="0">
                <a:solidFill>
                  <a:srgbClr val="7030A0"/>
                </a:solidFill>
              </a:rPr>
              <a:t> titrations</a:t>
            </a:r>
            <a:r>
              <a:rPr lang="en-US" sz="2200" dirty="0"/>
              <a:t>, on the other hand, uses iodide ion as a weak reducing agent.</a:t>
            </a:r>
            <a:endParaRPr lang="ru-RU" sz="2200" dirty="0"/>
          </a:p>
        </p:txBody>
      </p:sp>
      <p:sp>
        <p:nvSpPr>
          <p:cNvPr id="8" name="Номер слайда 7"/>
          <p:cNvSpPr>
            <a:spLocks noGrp="1"/>
          </p:cNvSpPr>
          <p:nvPr>
            <p:ph type="sldNum" sz="quarter" idx="12"/>
          </p:nvPr>
        </p:nvSpPr>
        <p:spPr>
          <a:xfrm>
            <a:off x="8535343" y="6520259"/>
            <a:ext cx="573161" cy="365125"/>
          </a:xfrm>
        </p:spPr>
        <p:txBody>
          <a:bodyPr/>
          <a:lstStyle/>
          <a:p>
            <a:fld id="{B0AA6D6A-967A-440A-A27A-46E90AC625CE}" type="slidenum">
              <a:rPr lang="ru-RU" smtClean="0"/>
              <a:t>4</a:t>
            </a:fld>
            <a:endParaRPr lang="ru-RU" dirty="0"/>
          </a:p>
        </p:txBody>
      </p:sp>
    </p:spTree>
    <p:extLst>
      <p:ext uri="{BB962C8B-B14F-4D97-AF65-F5344CB8AC3E}">
        <p14:creationId xmlns:p14="http://schemas.microsoft.com/office/powerpoint/2010/main" val="3992326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475656" y="332656"/>
            <a:ext cx="6192687" cy="584775"/>
          </a:xfrm>
          <a:prstGeom prst="rect">
            <a:avLst/>
          </a:prstGeom>
        </p:spPr>
        <p:txBody>
          <a:bodyPr wrap="square">
            <a:spAutoFit/>
          </a:bodyPr>
          <a:lstStyle/>
          <a:p>
            <a:pPr algn="ctr"/>
            <a:r>
              <a:rPr lang="en-US" sz="3200" b="1" dirty="0" err="1" smtClean="0">
                <a:solidFill>
                  <a:srgbClr val="0070C0"/>
                </a:solidFill>
              </a:rPr>
              <a:t>Permanganometry</a:t>
            </a:r>
            <a:endParaRPr lang="ru-RU" sz="3200" b="1" dirty="0">
              <a:solidFill>
                <a:srgbClr val="0070C0"/>
              </a:solidFill>
            </a:endParaRPr>
          </a:p>
        </p:txBody>
      </p:sp>
      <p:sp>
        <p:nvSpPr>
          <p:cNvPr id="6" name="Прямоугольник 5"/>
          <p:cNvSpPr/>
          <p:nvPr/>
        </p:nvSpPr>
        <p:spPr>
          <a:xfrm>
            <a:off x="467544" y="908720"/>
            <a:ext cx="5771132" cy="430887"/>
          </a:xfrm>
          <a:prstGeom prst="rect">
            <a:avLst/>
          </a:prstGeom>
        </p:spPr>
        <p:txBody>
          <a:bodyPr wrap="none">
            <a:spAutoFit/>
          </a:bodyPr>
          <a:lstStyle/>
          <a:p>
            <a:r>
              <a:rPr lang="en-US" sz="2200" b="1" dirty="0" smtClean="0">
                <a:solidFill>
                  <a:srgbClr val="0070C0"/>
                </a:solidFill>
              </a:rPr>
              <a:t>Titrant</a:t>
            </a:r>
            <a:r>
              <a:rPr lang="ru-RU" sz="2200" dirty="0" smtClean="0"/>
              <a:t> </a:t>
            </a:r>
            <a:r>
              <a:rPr lang="en-US" sz="2200" dirty="0" smtClean="0"/>
              <a:t>is a </a:t>
            </a:r>
            <a:r>
              <a:rPr lang="en-US" sz="2200" dirty="0"/>
              <a:t>solution of </a:t>
            </a:r>
            <a:r>
              <a:rPr lang="en-US" sz="2200" b="1" dirty="0">
                <a:solidFill>
                  <a:srgbClr val="7030A0"/>
                </a:solidFill>
              </a:rPr>
              <a:t>potassium permanganate </a:t>
            </a:r>
            <a:endParaRPr lang="ru-RU" sz="2200" b="1" dirty="0">
              <a:solidFill>
                <a:srgbClr val="7030A0"/>
              </a:solidFill>
            </a:endParaRPr>
          </a:p>
        </p:txBody>
      </p:sp>
      <p:sp>
        <p:nvSpPr>
          <p:cNvPr id="7" name="Прямоугольник 6"/>
          <p:cNvSpPr/>
          <p:nvPr/>
        </p:nvSpPr>
        <p:spPr>
          <a:xfrm>
            <a:off x="467544" y="1340768"/>
            <a:ext cx="8136904" cy="1785104"/>
          </a:xfrm>
          <a:prstGeom prst="rect">
            <a:avLst/>
          </a:prstGeom>
        </p:spPr>
        <p:txBody>
          <a:bodyPr wrap="square">
            <a:spAutoFit/>
          </a:bodyPr>
          <a:lstStyle/>
          <a:p>
            <a:pPr algn="just"/>
            <a:r>
              <a:rPr lang="en-US" sz="2200" b="1" dirty="0" smtClean="0">
                <a:solidFill>
                  <a:srgbClr val="0070C0"/>
                </a:solidFill>
              </a:rPr>
              <a:t>Indicator</a:t>
            </a:r>
            <a:r>
              <a:rPr lang="en-US" sz="2200" dirty="0" smtClean="0"/>
              <a:t> is </a:t>
            </a:r>
            <a:r>
              <a:rPr lang="en-US" sz="2200" b="1" dirty="0" smtClean="0">
                <a:solidFill>
                  <a:srgbClr val="7030A0"/>
                </a:solidFill>
              </a:rPr>
              <a:t>KMnO4</a:t>
            </a:r>
            <a:r>
              <a:rPr lang="en-US" sz="2200" dirty="0" smtClean="0"/>
              <a:t> solution itself, which has a crimson-purple </a:t>
            </a:r>
            <a:r>
              <a:rPr lang="en-US" sz="2200" dirty="0" err="1" smtClean="0"/>
              <a:t>colour</a:t>
            </a:r>
            <a:r>
              <a:rPr lang="en-US" sz="2200" dirty="0" smtClean="0"/>
              <a:t> due to the MnO</a:t>
            </a:r>
            <a:r>
              <a:rPr lang="en-US" sz="2200" baseline="-25000" dirty="0" smtClean="0"/>
              <a:t>4</a:t>
            </a:r>
            <a:r>
              <a:rPr lang="en-US" sz="2200" dirty="0" smtClean="0"/>
              <a:t>¯ ion; the resulting Mn</a:t>
            </a:r>
            <a:r>
              <a:rPr lang="en-US" sz="2200" baseline="30000" dirty="0" smtClean="0"/>
              <a:t>2+</a:t>
            </a:r>
            <a:r>
              <a:rPr lang="en-US" sz="2200" dirty="0" smtClean="0"/>
              <a:t> cation is </a:t>
            </a:r>
            <a:r>
              <a:rPr lang="en-US" sz="2200" dirty="0" err="1" smtClean="0"/>
              <a:t>colourless</a:t>
            </a:r>
            <a:r>
              <a:rPr lang="en-US" sz="2200" dirty="0" smtClean="0"/>
              <a:t> after the reaction. The use of potassium permanganate makes it possible to fix the point of equivalence by the appearance of a pink </a:t>
            </a:r>
            <a:r>
              <a:rPr lang="en-US" sz="2200" dirty="0" err="1" smtClean="0"/>
              <a:t>colour</a:t>
            </a:r>
            <a:r>
              <a:rPr lang="en-US" sz="2200" dirty="0" smtClean="0"/>
              <a:t> from just one extra drop of solution.</a:t>
            </a:r>
            <a:endParaRPr lang="ru-RU" sz="2200" dirty="0"/>
          </a:p>
        </p:txBody>
      </p:sp>
      <p:sp>
        <p:nvSpPr>
          <p:cNvPr id="8" name="Прямоугольник 7"/>
          <p:cNvSpPr/>
          <p:nvPr/>
        </p:nvSpPr>
        <p:spPr>
          <a:xfrm>
            <a:off x="504056" y="3068960"/>
            <a:ext cx="8100392" cy="769441"/>
          </a:xfrm>
          <a:prstGeom prst="rect">
            <a:avLst/>
          </a:prstGeom>
        </p:spPr>
        <p:txBody>
          <a:bodyPr wrap="square">
            <a:spAutoFit/>
          </a:bodyPr>
          <a:lstStyle/>
          <a:p>
            <a:pPr algn="just"/>
            <a:r>
              <a:rPr lang="en-US" sz="2200" b="1" dirty="0" smtClean="0">
                <a:solidFill>
                  <a:srgbClr val="0070C0"/>
                </a:solidFill>
              </a:rPr>
              <a:t>The essence </a:t>
            </a:r>
            <a:r>
              <a:rPr lang="en-US" sz="2200" dirty="0" smtClean="0"/>
              <a:t>of the method is the oxidation of reducing agents with potassium permanganate solution. </a:t>
            </a:r>
            <a:endParaRPr lang="ru-RU" sz="2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774" y="4318595"/>
            <a:ext cx="4362450" cy="1990725"/>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Номер слайда 8"/>
          <p:cNvSpPr>
            <a:spLocks noGrp="1"/>
          </p:cNvSpPr>
          <p:nvPr>
            <p:ph type="sldNum" sz="quarter" idx="12"/>
          </p:nvPr>
        </p:nvSpPr>
        <p:spPr>
          <a:xfrm>
            <a:off x="8535343" y="6520259"/>
            <a:ext cx="573161" cy="365125"/>
          </a:xfrm>
        </p:spPr>
        <p:txBody>
          <a:bodyPr/>
          <a:lstStyle/>
          <a:p>
            <a:fld id="{B0AA6D6A-967A-440A-A27A-46E90AC625CE}" type="slidenum">
              <a:rPr lang="ru-RU" smtClean="0"/>
              <a:t>5</a:t>
            </a:fld>
            <a:endParaRPr lang="ru-RU"/>
          </a:p>
        </p:txBody>
      </p:sp>
    </p:spTree>
    <p:extLst>
      <p:ext uri="{BB962C8B-B14F-4D97-AF65-F5344CB8AC3E}">
        <p14:creationId xmlns:p14="http://schemas.microsoft.com/office/powerpoint/2010/main" val="3768061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B0AA6D6A-967A-440A-A27A-46E90AC625CE}" type="slidenum">
              <a:rPr lang="ru-RU" smtClean="0"/>
              <a:t>6</a:t>
            </a:fld>
            <a:endParaRPr lang="ru-RU"/>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err="1" smtClean="0">
                <a:solidFill>
                  <a:srgbClr val="0070C0"/>
                </a:solidFill>
              </a:rPr>
              <a:t>Permanganometry</a:t>
            </a:r>
            <a:endParaRPr lang="ru-RU" sz="3200" b="1" dirty="0">
              <a:solidFill>
                <a:srgbClr val="0070C0"/>
              </a:solidFill>
            </a:endParaRPr>
          </a:p>
        </p:txBody>
      </p:sp>
      <p:sp>
        <p:nvSpPr>
          <p:cNvPr id="7" name="Прямоугольник 6"/>
          <p:cNvSpPr/>
          <p:nvPr/>
        </p:nvSpPr>
        <p:spPr>
          <a:xfrm>
            <a:off x="683568" y="1196752"/>
            <a:ext cx="7776864" cy="954107"/>
          </a:xfrm>
          <a:prstGeom prst="rect">
            <a:avLst/>
          </a:prstGeom>
        </p:spPr>
        <p:txBody>
          <a:bodyPr wrap="square">
            <a:spAutoFit/>
          </a:bodyPr>
          <a:lstStyle/>
          <a:p>
            <a:r>
              <a:rPr lang="en-US" sz="2800" dirty="0" smtClean="0"/>
              <a:t>The </a:t>
            </a:r>
            <a:r>
              <a:rPr lang="en-US" sz="2800" dirty="0" err="1" smtClean="0"/>
              <a:t>permanganatometric</a:t>
            </a:r>
            <a:r>
              <a:rPr lang="en-US" sz="2800" dirty="0" smtClean="0"/>
              <a:t> method is the most widely used in analytical practice in acidic media:</a:t>
            </a:r>
            <a:endParaRPr lang="ru-RU" sz="2800" dirty="0"/>
          </a:p>
        </p:txBody>
      </p:sp>
      <p:pic>
        <p:nvPicPr>
          <p:cNvPr id="8" name="Рисунок 7"/>
          <p:cNvPicPr/>
          <p:nvPr/>
        </p:nvPicPr>
        <p:blipFill>
          <a:blip r:embed="rId3"/>
          <a:stretch>
            <a:fillRect/>
          </a:stretch>
        </p:blipFill>
        <p:spPr>
          <a:xfrm>
            <a:off x="395536" y="2420888"/>
            <a:ext cx="8280920" cy="864096"/>
          </a:xfrm>
          <a:prstGeom prst="rect">
            <a:avLst/>
          </a:prstGeom>
          <a:noFill/>
          <a:ln>
            <a:noFill/>
          </a:ln>
          <a:effectLst>
            <a:outerShdw blurRad="152400" dist="190500" dir="2700000" algn="ctr" rotWithShape="0">
              <a:schemeClr val="tx1">
                <a:alpha val="40000"/>
              </a:schemeClr>
            </a:outerShdw>
          </a:effec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3861048"/>
            <a:ext cx="4320480" cy="243027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1268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B0AA6D6A-967A-440A-A27A-46E90AC625CE}" type="slidenum">
              <a:rPr lang="ru-RU" smtClean="0"/>
              <a:t>7</a:t>
            </a:fld>
            <a:endParaRPr lang="ru-RU"/>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err="1" smtClean="0">
                <a:solidFill>
                  <a:srgbClr val="0070C0"/>
                </a:solidFill>
              </a:rPr>
              <a:t>Permanganometry</a:t>
            </a:r>
            <a:endParaRPr lang="ru-RU" sz="3200" b="1" dirty="0">
              <a:solidFill>
                <a:srgbClr val="0070C0"/>
              </a:solidFill>
            </a:endParaRPr>
          </a:p>
        </p:txBody>
      </p:sp>
      <p:sp>
        <p:nvSpPr>
          <p:cNvPr id="7" name="Прямоугольник 6"/>
          <p:cNvSpPr/>
          <p:nvPr/>
        </p:nvSpPr>
        <p:spPr>
          <a:xfrm>
            <a:off x="251520" y="1052736"/>
            <a:ext cx="8640960" cy="461665"/>
          </a:xfrm>
          <a:prstGeom prst="rect">
            <a:avLst/>
          </a:prstGeom>
        </p:spPr>
        <p:txBody>
          <a:bodyPr wrap="square">
            <a:spAutoFit/>
          </a:bodyPr>
          <a:lstStyle/>
          <a:p>
            <a:pPr algn="ctr"/>
            <a:r>
              <a:rPr lang="en-US" sz="2400" b="1" dirty="0" smtClean="0">
                <a:solidFill>
                  <a:srgbClr val="7030A0"/>
                </a:solidFill>
              </a:rPr>
              <a:t>Preparation of standard Potassium Permanganate Solution</a:t>
            </a:r>
            <a:endParaRPr lang="ru-RU" sz="2400" b="1" dirty="0">
              <a:solidFill>
                <a:srgbClr val="7030A0"/>
              </a:solidFill>
            </a:endParaRPr>
          </a:p>
        </p:txBody>
      </p:sp>
      <p:sp>
        <p:nvSpPr>
          <p:cNvPr id="9" name="Прямоугольник 8"/>
          <p:cNvSpPr/>
          <p:nvPr/>
        </p:nvSpPr>
        <p:spPr>
          <a:xfrm>
            <a:off x="251520" y="1700808"/>
            <a:ext cx="8640960" cy="1862048"/>
          </a:xfrm>
          <a:prstGeom prst="rect">
            <a:avLst/>
          </a:prstGeom>
        </p:spPr>
        <p:txBody>
          <a:bodyPr wrap="square">
            <a:spAutoFit/>
          </a:bodyPr>
          <a:lstStyle/>
          <a:p>
            <a:pPr algn="just">
              <a:spcAft>
                <a:spcPts val="600"/>
              </a:spcAft>
            </a:pPr>
            <a:r>
              <a:rPr lang="en-US" sz="2200" dirty="0" smtClean="0"/>
              <a:t>A standard solution of potassium permanganate </a:t>
            </a:r>
            <a:r>
              <a:rPr lang="en-US" sz="2200" dirty="0" smtClean="0">
                <a:solidFill>
                  <a:srgbClr val="C00000"/>
                </a:solidFill>
              </a:rPr>
              <a:t>cannot be prepared from an exact sample weight</a:t>
            </a:r>
            <a:r>
              <a:rPr lang="en-US" sz="2200" dirty="0" smtClean="0"/>
              <a:t>, as there are always impurities in the salt and there are organic substances </a:t>
            </a:r>
            <a:r>
              <a:rPr lang="en-US" sz="2200" dirty="0" err="1" smtClean="0"/>
              <a:t>oxidised</a:t>
            </a:r>
            <a:r>
              <a:rPr lang="en-US" sz="2200" dirty="0" smtClean="0"/>
              <a:t> by the permanganate in the water. </a:t>
            </a:r>
          </a:p>
          <a:p>
            <a:pPr algn="just">
              <a:spcAft>
                <a:spcPts val="600"/>
              </a:spcAft>
            </a:pPr>
            <a:r>
              <a:rPr lang="en-US" sz="2200" dirty="0" smtClean="0"/>
              <a:t>The </a:t>
            </a:r>
            <a:r>
              <a:rPr lang="en-US" sz="2200" dirty="0" smtClean="0">
                <a:solidFill>
                  <a:srgbClr val="0070C0"/>
                </a:solidFill>
              </a:rPr>
              <a:t>titer </a:t>
            </a:r>
            <a:r>
              <a:rPr lang="en-US" sz="2200" dirty="0" smtClean="0"/>
              <a:t>of potassium permanganate can be set by </a:t>
            </a:r>
            <a:r>
              <a:rPr lang="en-US" sz="2200" dirty="0" smtClean="0">
                <a:solidFill>
                  <a:srgbClr val="0070C0"/>
                </a:solidFill>
              </a:rPr>
              <a:t>oxalic acid </a:t>
            </a:r>
            <a:r>
              <a:rPr lang="en-US" sz="2200" dirty="0" smtClean="0"/>
              <a:t>and by </a:t>
            </a:r>
            <a:r>
              <a:rPr lang="en-US" sz="2200" dirty="0" smtClean="0">
                <a:solidFill>
                  <a:srgbClr val="0070C0"/>
                </a:solidFill>
              </a:rPr>
              <a:t>ammonium or sodium oxalate</a:t>
            </a:r>
            <a:r>
              <a:rPr lang="en-US" sz="2200" dirty="0" smtClean="0"/>
              <a:t>.</a:t>
            </a:r>
            <a:endParaRPr lang="ru-RU" sz="2200" dirty="0"/>
          </a:p>
        </p:txBody>
      </p:sp>
      <p:pic>
        <p:nvPicPr>
          <p:cNvPr id="10" name="Рисунок 9"/>
          <p:cNvPicPr/>
          <p:nvPr/>
        </p:nvPicPr>
        <p:blipFill>
          <a:blip r:embed="rId3"/>
          <a:stretch>
            <a:fillRect/>
          </a:stretch>
        </p:blipFill>
        <p:spPr>
          <a:xfrm>
            <a:off x="179512" y="4797152"/>
            <a:ext cx="8745171" cy="528711"/>
          </a:xfrm>
          <a:prstGeom prst="rect">
            <a:avLst/>
          </a:prstGeom>
          <a:noFill/>
          <a:ln>
            <a:noFill/>
          </a:ln>
          <a:effectLst>
            <a:outerShdw blurRad="152400" dist="190500" dir="2700000" algn="ctr" rotWithShape="0">
              <a:schemeClr val="tx1">
                <a:alpha val="40000"/>
              </a:schemeClr>
            </a:outerShdw>
          </a:effectLst>
        </p:spPr>
      </p:pic>
      <p:sp>
        <p:nvSpPr>
          <p:cNvPr id="11" name="Прямоугольник 10"/>
          <p:cNvSpPr/>
          <p:nvPr/>
        </p:nvSpPr>
        <p:spPr>
          <a:xfrm>
            <a:off x="251520" y="3789040"/>
            <a:ext cx="8640960" cy="769441"/>
          </a:xfrm>
          <a:prstGeom prst="rect">
            <a:avLst/>
          </a:prstGeom>
        </p:spPr>
        <p:txBody>
          <a:bodyPr wrap="square">
            <a:spAutoFit/>
          </a:bodyPr>
          <a:lstStyle/>
          <a:p>
            <a:r>
              <a:rPr lang="en-US" sz="2200" dirty="0" smtClean="0"/>
              <a:t>The oxalic acid </a:t>
            </a:r>
            <a:r>
              <a:rPr lang="en-US" sz="2200" dirty="0" err="1" smtClean="0"/>
              <a:t>standardisation</a:t>
            </a:r>
            <a:r>
              <a:rPr lang="en-US" sz="2200" dirty="0" smtClean="0"/>
              <a:t> of the solution is carried out in an acidic medium.</a:t>
            </a:r>
            <a:endParaRPr lang="ru-RU" sz="2200" dirty="0"/>
          </a:p>
        </p:txBody>
      </p:sp>
    </p:spTree>
    <p:extLst>
      <p:ext uri="{BB962C8B-B14F-4D97-AF65-F5344CB8AC3E}">
        <p14:creationId xmlns:p14="http://schemas.microsoft.com/office/powerpoint/2010/main" val="1669586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B0AA6D6A-967A-440A-A27A-46E90AC625CE}" type="slidenum">
              <a:rPr lang="ru-RU" smtClean="0"/>
              <a:t>8</a:t>
            </a:fld>
            <a:endParaRPr lang="ru-RU" dirty="0"/>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err="1" smtClean="0">
                <a:solidFill>
                  <a:srgbClr val="0070C0"/>
                </a:solidFill>
              </a:rPr>
              <a:t>Permanganometry</a:t>
            </a:r>
            <a:endParaRPr lang="ru-RU" sz="3200" b="1" dirty="0">
              <a:solidFill>
                <a:srgbClr val="0070C0"/>
              </a:solidFill>
            </a:endParaRPr>
          </a:p>
        </p:txBody>
      </p:sp>
      <p:sp>
        <p:nvSpPr>
          <p:cNvPr id="7" name="Прямоугольник 6"/>
          <p:cNvSpPr/>
          <p:nvPr/>
        </p:nvSpPr>
        <p:spPr>
          <a:xfrm>
            <a:off x="3563888" y="1196752"/>
            <a:ext cx="1993303" cy="523220"/>
          </a:xfrm>
          <a:prstGeom prst="rect">
            <a:avLst/>
          </a:prstGeom>
        </p:spPr>
        <p:txBody>
          <a:bodyPr wrap="none">
            <a:spAutoFit/>
          </a:bodyPr>
          <a:lstStyle/>
          <a:p>
            <a:r>
              <a:rPr lang="en-US" sz="2800" b="1" dirty="0">
                <a:solidFill>
                  <a:srgbClr val="7030A0"/>
                </a:solidFill>
              </a:rPr>
              <a:t>Advantages</a:t>
            </a:r>
            <a:endParaRPr lang="ru-RU" sz="2800" dirty="0">
              <a:solidFill>
                <a:srgbClr val="7030A0"/>
              </a:solidFill>
            </a:endParaRPr>
          </a:p>
        </p:txBody>
      </p:sp>
      <p:sp>
        <p:nvSpPr>
          <p:cNvPr id="8" name="Прямоугольник 7"/>
          <p:cNvSpPr/>
          <p:nvPr/>
        </p:nvSpPr>
        <p:spPr>
          <a:xfrm>
            <a:off x="251520" y="1997839"/>
            <a:ext cx="5688632" cy="3708708"/>
          </a:xfrm>
          <a:prstGeom prst="rect">
            <a:avLst/>
          </a:prstGeom>
        </p:spPr>
        <p:txBody>
          <a:bodyPr wrap="square">
            <a:spAutoFit/>
          </a:bodyPr>
          <a:lstStyle/>
          <a:p>
            <a:pPr marL="457200" lvl="0" indent="-457200" algn="just">
              <a:spcAft>
                <a:spcPts val="600"/>
              </a:spcAft>
              <a:buFont typeface="+mj-lt"/>
              <a:buAutoNum type="arabicPeriod"/>
            </a:pPr>
            <a:r>
              <a:rPr lang="en-US" sz="2200" dirty="0"/>
              <a:t>In this method the working solution is the indicator - one drop of the working solution stains the solution pink.</a:t>
            </a:r>
            <a:endParaRPr lang="ru-RU" sz="2200" dirty="0"/>
          </a:p>
          <a:p>
            <a:pPr marL="457200" lvl="0" indent="-457200" algn="just">
              <a:spcAft>
                <a:spcPts val="600"/>
              </a:spcAft>
              <a:buFont typeface="+mj-lt"/>
              <a:buAutoNum type="arabicPeriod"/>
            </a:pPr>
            <a:r>
              <a:rPr lang="en-US" sz="2200" dirty="0"/>
              <a:t>The possibility of titration by KMnO4 solution can be carried out both in acidic and alkaline environment.</a:t>
            </a:r>
            <a:endParaRPr lang="ru-RU" sz="2200" dirty="0"/>
          </a:p>
          <a:p>
            <a:pPr marL="457200" lvl="0" indent="-457200" algn="just">
              <a:spcAft>
                <a:spcPts val="600"/>
              </a:spcAft>
              <a:buFont typeface="+mj-lt"/>
              <a:buAutoNum type="arabicPeriod"/>
            </a:pPr>
            <a:r>
              <a:rPr lang="en-US" sz="2200" dirty="0"/>
              <a:t>Permanganate is a cheap and accessible reagent.</a:t>
            </a:r>
            <a:endParaRPr lang="ru-RU" sz="2200" dirty="0"/>
          </a:p>
          <a:p>
            <a:pPr marL="457200" lvl="0" indent="-457200" algn="just">
              <a:spcAft>
                <a:spcPts val="600"/>
              </a:spcAft>
              <a:buFont typeface="+mj-lt"/>
              <a:buAutoNum type="arabicPeriod"/>
            </a:pPr>
            <a:r>
              <a:rPr lang="en-US" sz="2200" dirty="0" err="1"/>
              <a:t>Stoichiometricity</a:t>
            </a:r>
            <a:r>
              <a:rPr lang="en-US" sz="2200" dirty="0"/>
              <a:t> and fairly high rate of most redox reactions involving permanganate.</a:t>
            </a:r>
            <a:endParaRPr lang="ru-RU" sz="2200" dirty="0"/>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653" y="1834852"/>
            <a:ext cx="3571875" cy="4762500"/>
          </a:xfrm>
          <a:prstGeom prst="rect">
            <a:avLst/>
          </a:prstGeom>
        </p:spPr>
      </p:pic>
    </p:spTree>
    <p:extLst>
      <p:ext uri="{BB962C8B-B14F-4D97-AF65-F5344CB8AC3E}">
        <p14:creationId xmlns:p14="http://schemas.microsoft.com/office/powerpoint/2010/main" val="1947722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2440" y="6520259"/>
            <a:ext cx="573161" cy="365125"/>
          </a:xfrm>
        </p:spPr>
        <p:txBody>
          <a:bodyPr/>
          <a:lstStyle/>
          <a:p>
            <a:fld id="{B0AA6D6A-967A-440A-A27A-46E90AC625CE}" type="slidenum">
              <a:rPr lang="ru-RU" smtClean="0"/>
              <a:t>9</a:t>
            </a:fld>
            <a:endParaRPr lang="ru-RU" dirty="0"/>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err="1" smtClean="0">
                <a:solidFill>
                  <a:srgbClr val="0070C0"/>
                </a:solidFill>
              </a:rPr>
              <a:t>Permanganometry</a:t>
            </a:r>
            <a:endParaRPr lang="ru-RU" sz="3200" b="1" dirty="0">
              <a:solidFill>
                <a:srgbClr val="0070C0"/>
              </a:solidFill>
            </a:endParaRPr>
          </a:p>
        </p:txBody>
      </p:sp>
      <p:sp>
        <p:nvSpPr>
          <p:cNvPr id="7" name="Прямоугольник 6"/>
          <p:cNvSpPr/>
          <p:nvPr/>
        </p:nvSpPr>
        <p:spPr>
          <a:xfrm>
            <a:off x="3386053" y="1196752"/>
            <a:ext cx="2410083" cy="523220"/>
          </a:xfrm>
          <a:prstGeom prst="rect">
            <a:avLst/>
          </a:prstGeom>
        </p:spPr>
        <p:txBody>
          <a:bodyPr wrap="none">
            <a:spAutoFit/>
          </a:bodyPr>
          <a:lstStyle/>
          <a:p>
            <a:r>
              <a:rPr lang="en-US" sz="2800" b="1" dirty="0" smtClean="0">
                <a:solidFill>
                  <a:srgbClr val="7030A0"/>
                </a:solidFill>
              </a:rPr>
              <a:t>Disadvantages</a:t>
            </a:r>
            <a:endParaRPr lang="ru-RU" sz="2800" dirty="0">
              <a:solidFill>
                <a:srgbClr val="7030A0"/>
              </a:solidFill>
            </a:endParaRPr>
          </a:p>
        </p:txBody>
      </p:sp>
      <p:sp>
        <p:nvSpPr>
          <p:cNvPr id="8" name="Прямоугольник 7"/>
          <p:cNvSpPr/>
          <p:nvPr/>
        </p:nvSpPr>
        <p:spPr>
          <a:xfrm>
            <a:off x="3203848" y="1884888"/>
            <a:ext cx="5616624" cy="4385816"/>
          </a:xfrm>
          <a:prstGeom prst="rect">
            <a:avLst/>
          </a:prstGeom>
        </p:spPr>
        <p:txBody>
          <a:bodyPr wrap="square">
            <a:spAutoFit/>
          </a:bodyPr>
          <a:lstStyle/>
          <a:p>
            <a:pPr marL="457200" lvl="0" indent="-457200" algn="just">
              <a:spcAft>
                <a:spcPts val="600"/>
              </a:spcAft>
              <a:buFont typeface="+mj-lt"/>
              <a:buAutoNum type="arabicPeriod"/>
            </a:pPr>
            <a:r>
              <a:rPr lang="en-US" sz="2200" dirty="0"/>
              <a:t>Potassium permanganate is difficult to obtain in chemically pure form, because it contains many impurities and it is not possible to take an exact sample.</a:t>
            </a:r>
            <a:endParaRPr lang="ru-RU" sz="2200" dirty="0"/>
          </a:p>
          <a:p>
            <a:pPr marL="457200" lvl="0" indent="-457200" algn="just">
              <a:spcAft>
                <a:spcPts val="600"/>
              </a:spcAft>
              <a:buFont typeface="+mj-lt"/>
              <a:buAutoNum type="arabicPeriod"/>
            </a:pPr>
            <a:r>
              <a:rPr lang="en-US" sz="2200" dirty="0"/>
              <a:t>Standard solutions are unstable and the </a:t>
            </a:r>
            <a:r>
              <a:rPr lang="en-US" sz="2200" dirty="0" err="1"/>
              <a:t>titre</a:t>
            </a:r>
            <a:r>
              <a:rPr lang="en-US" sz="2200" dirty="0"/>
              <a:t> must be checked periodically during use.</a:t>
            </a:r>
            <a:endParaRPr lang="ru-RU" sz="2200" dirty="0"/>
          </a:p>
          <a:p>
            <a:pPr marL="457200" lvl="0" indent="-457200" algn="just">
              <a:spcAft>
                <a:spcPts val="600"/>
              </a:spcAft>
              <a:buFont typeface="+mj-lt"/>
              <a:buAutoNum type="arabicPeriod"/>
            </a:pPr>
            <a:r>
              <a:rPr lang="en-US" sz="2200" dirty="0"/>
              <a:t>In hydrochloric acid, the determination cannot be carried out as the chloride ion is </a:t>
            </a:r>
            <a:r>
              <a:rPr lang="en-US" sz="2200" dirty="0" err="1"/>
              <a:t>oxidised</a:t>
            </a:r>
            <a:r>
              <a:rPr lang="en-US" sz="2200" dirty="0"/>
              <a:t> to free chlorine.</a:t>
            </a:r>
            <a:endParaRPr lang="ru-RU" sz="2200" dirty="0"/>
          </a:p>
          <a:p>
            <a:pPr marL="457200" lvl="0" indent="-457200" algn="just">
              <a:spcAft>
                <a:spcPts val="600"/>
              </a:spcAft>
              <a:buFont typeface="+mj-lt"/>
              <a:buAutoNum type="arabicPeriod"/>
            </a:pPr>
            <a:r>
              <a:rPr lang="en-US" sz="2200" dirty="0"/>
              <a:t>Some oxidation reactions are very slow and therefore require heating; but in this case the test substances may decompose.</a:t>
            </a:r>
            <a:endParaRPr lang="ru-RU" sz="2200" dirty="0"/>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2" y="1412776"/>
            <a:ext cx="4762500" cy="4762500"/>
          </a:xfrm>
          <a:prstGeom prst="rect">
            <a:avLst/>
          </a:prstGeom>
        </p:spPr>
      </p:pic>
    </p:spTree>
    <p:extLst>
      <p:ext uri="{BB962C8B-B14F-4D97-AF65-F5344CB8AC3E}">
        <p14:creationId xmlns:p14="http://schemas.microsoft.com/office/powerpoint/2010/main" val="1926226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Капли">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 Капли</Template>
  <TotalTime>252</TotalTime>
  <Words>1672</Words>
  <Application>Microsoft Office PowerPoint</Application>
  <PresentationFormat>Экран (4:3)</PresentationFormat>
  <Paragraphs>196</Paragraphs>
  <Slides>29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Капли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Лена Лена</dc:creator>
  <cp:lastModifiedBy>Лена Лена</cp:lastModifiedBy>
  <cp:revision>33</cp:revision>
  <dcterms:created xsi:type="dcterms:W3CDTF">2022-11-06T16:50:12Z</dcterms:created>
  <dcterms:modified xsi:type="dcterms:W3CDTF">2022-11-07T21:14:21Z</dcterms:modified>
</cp:coreProperties>
</file>