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60" r:id="rId6"/>
    <p:sldId id="426" r:id="rId7"/>
    <p:sldId id="428" r:id="rId8"/>
    <p:sldId id="429" r:id="rId9"/>
    <p:sldId id="430" r:id="rId10"/>
    <p:sldId id="259" r:id="rId11"/>
    <p:sldId id="431" r:id="rId12"/>
    <p:sldId id="432" r:id="rId13"/>
    <p:sldId id="433" r:id="rId14"/>
    <p:sldId id="435" r:id="rId15"/>
    <p:sldId id="434" r:id="rId16"/>
    <p:sldId id="436" r:id="rId17"/>
    <p:sldId id="437" r:id="rId18"/>
    <p:sldId id="444" r:id="rId19"/>
    <p:sldId id="275" r:id="rId20"/>
    <p:sldId id="441" r:id="rId21"/>
    <p:sldId id="442" r:id="rId22"/>
    <p:sldId id="443" r:id="rId23"/>
    <p:sldId id="438" r:id="rId24"/>
    <p:sldId id="439" r:id="rId25"/>
    <p:sldId id="322" r:id="rId26"/>
    <p:sldId id="446" r:id="rId27"/>
    <p:sldId id="445" r:id="rId28"/>
    <p:sldId id="447" r:id="rId29"/>
    <p:sldId id="284" r:id="rId30"/>
    <p:sldId id="448" r:id="rId31"/>
    <p:sldId id="449" r:id="rId32"/>
    <p:sldId id="308" r:id="rId33"/>
    <p:sldId id="452" r:id="rId34"/>
    <p:sldId id="427" r:id="rId35"/>
    <p:sldId id="45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D382C-3F20-4283-98CC-F21B392DD481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C781-096C-4FA2-8AD1-B2A15F143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4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F97B48FC-8074-4A2F-8560-AFD4E5A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885825"/>
            <a:ext cx="4792663" cy="4338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9F2DFC1-A331-4BE4-ADE3-4196D91A333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748AF098-0EB9-42D3-A613-AF3B04FE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885825"/>
            <a:ext cx="4792663" cy="4338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A226C-ED70-440D-B6A4-F99A889A633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B859A521-A527-443C-8A28-7D634108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885825"/>
            <a:ext cx="4792663" cy="4338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1363CDC6-046A-426D-9700-1D0880B0F05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>
            <a:extLst>
              <a:ext uri="{FF2B5EF4-FFF2-40B4-BE49-F238E27FC236}">
                <a16:creationId xmlns:a16="http://schemas.microsoft.com/office/drawing/2014/main" id="{6FBC7C57-8F61-4376-B920-6945980A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885825"/>
            <a:ext cx="4792663" cy="4338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6732787-5AF9-4EB9-B9DC-248156126F7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9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89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49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3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2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2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2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C279-5037-495D-97D1-579288A4885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921B97-2AA1-4B7E-B157-ADCBC7F4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4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477" y="2477728"/>
            <a:ext cx="9144000" cy="1253459"/>
          </a:xfrm>
        </p:spPr>
        <p:txBody>
          <a:bodyPr/>
          <a:lstStyle/>
          <a:p>
            <a:pPr algn="ctr"/>
            <a:r>
              <a:rPr lang="ru-RU" dirty="0"/>
              <a:t>Механизм </a:t>
            </a:r>
            <a:r>
              <a:rPr lang="ru-RU"/>
              <a:t>ПЦР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5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Обработка клинического материала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20CD98-1326-468E-B491-61CD5122F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4" y="1410557"/>
            <a:ext cx="7222836" cy="5273936"/>
          </a:xfrm>
        </p:spPr>
      </p:pic>
    </p:spTree>
    <p:extLst>
      <p:ext uri="{BB962C8B-B14F-4D97-AF65-F5344CB8AC3E}">
        <p14:creationId xmlns:p14="http://schemas.microsoft.com/office/powerpoint/2010/main" val="51157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A2492D-8E12-46A2-BFC4-489DEC38B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11" y="323274"/>
            <a:ext cx="8940338" cy="6359236"/>
          </a:xfrm>
        </p:spPr>
      </p:pic>
    </p:spTree>
    <p:extLst>
      <p:ext uri="{BB962C8B-B14F-4D97-AF65-F5344CB8AC3E}">
        <p14:creationId xmlns:p14="http://schemas.microsoft.com/office/powerpoint/2010/main" val="338744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D47A5E-DA49-4978-8E95-7016CE2B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97" y="190594"/>
            <a:ext cx="9138212" cy="6667406"/>
          </a:xfrm>
        </p:spPr>
      </p:pic>
    </p:spTree>
    <p:extLst>
      <p:ext uri="{BB962C8B-B14F-4D97-AF65-F5344CB8AC3E}">
        <p14:creationId xmlns:p14="http://schemas.microsoft.com/office/powerpoint/2010/main" val="206668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22BB6A-A071-463C-BF04-A50D625F1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66" y="282426"/>
            <a:ext cx="9279725" cy="6293147"/>
          </a:xfrm>
        </p:spPr>
      </p:pic>
    </p:spTree>
    <p:extLst>
      <p:ext uri="{BB962C8B-B14F-4D97-AF65-F5344CB8AC3E}">
        <p14:creationId xmlns:p14="http://schemas.microsoft.com/office/powerpoint/2010/main" val="164931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F8AAB-901F-457E-B663-42A35D86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Сложные методы экстракции НК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E8AD50-2D99-4724-BD3A-049DFB198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7" t="4889" r="12728" b="31551"/>
          <a:stretch/>
        </p:blipFill>
        <p:spPr>
          <a:xfrm>
            <a:off x="2814891" y="1905000"/>
            <a:ext cx="8467754" cy="42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DF0CCF-E0B1-4ABF-83CF-281494F1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487055"/>
            <a:ext cx="8802036" cy="5133753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63F2C1-AF7F-4347-AE2C-7045EA5F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dirty="0"/>
              <a:t>Сложные методы экстракции НК</a:t>
            </a:r>
          </a:p>
        </p:txBody>
      </p:sp>
    </p:spTree>
    <p:extLst>
      <p:ext uri="{BB962C8B-B14F-4D97-AF65-F5344CB8AC3E}">
        <p14:creationId xmlns:p14="http://schemas.microsoft.com/office/powerpoint/2010/main" val="205206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D5E08C-3510-4C62-8B8D-23AF773B9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92" y="491836"/>
            <a:ext cx="9723372" cy="5874328"/>
          </a:xfrm>
        </p:spPr>
      </p:pic>
    </p:spTree>
    <p:extLst>
      <p:ext uri="{BB962C8B-B14F-4D97-AF65-F5344CB8AC3E}">
        <p14:creationId xmlns:p14="http://schemas.microsoft.com/office/powerpoint/2010/main" val="162527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52EDD3-4608-4565-BFF9-1D0086EE6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45" y="247594"/>
            <a:ext cx="9033163" cy="6362811"/>
          </a:xfrm>
        </p:spPr>
      </p:pic>
    </p:spTree>
    <p:extLst>
      <p:ext uri="{BB962C8B-B14F-4D97-AF65-F5344CB8AC3E}">
        <p14:creationId xmlns:p14="http://schemas.microsoft.com/office/powerpoint/2010/main" val="354512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Состав реакционной смеси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1484784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Исследуемая ДНК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1988840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ДНК-зависимая-ДНК-полимераза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9536" y="2492897"/>
            <a:ext cx="37444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Дезоксирибонуклеотидтрифосфаты</a:t>
            </a:r>
            <a:r>
              <a:rPr lang="ru-RU" dirty="0"/>
              <a:t> (</a:t>
            </a:r>
            <a:r>
              <a:rPr lang="en-US" dirty="0" err="1"/>
              <a:t>dNTP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19536" y="3284984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ДНК-затравки (</a:t>
            </a:r>
            <a:r>
              <a:rPr lang="ru-RU" dirty="0" err="1"/>
              <a:t>праймеры</a:t>
            </a:r>
            <a:r>
              <a:rPr lang="ru-RU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536" y="4726886"/>
            <a:ext cx="3744416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rgbClr val="92D050"/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Интеркалирующих</a:t>
            </a:r>
            <a:r>
              <a:rPr lang="ru-RU" dirty="0"/>
              <a:t> краситель (обычно </a:t>
            </a:r>
            <a:r>
              <a:rPr lang="en-US" dirty="0"/>
              <a:t>SYBR Green)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28022" y="537495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9536" y="5734998"/>
            <a:ext cx="3744416" cy="646331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35000">
                <a:srgbClr val="0070C0">
                  <a:alpha val="49000"/>
                </a:srgbClr>
              </a:gs>
              <a:gs pos="100000">
                <a:srgbClr val="00B050">
                  <a:alpha val="49000"/>
                </a:srgb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Флуоресцентно меченные</a:t>
            </a:r>
          </a:p>
          <a:p>
            <a:pPr algn="ctr"/>
            <a:r>
              <a:rPr lang="ru-RU" dirty="0"/>
              <a:t>ДНК-зонды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035660" y="339299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35560" y="443711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12224" y="220486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Разрушение водородных связей между цепями ДНК</a:t>
            </a:r>
          </a:p>
          <a:p>
            <a:r>
              <a:rPr lang="ru-RU" sz="1600" b="1" dirty="0"/>
              <a:t>(денатурация)</a:t>
            </a:r>
            <a:r>
              <a:rPr lang="ru-RU" sz="16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0016" y="2350622"/>
            <a:ext cx="180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93-96 °С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0016" y="3645025"/>
            <a:ext cx="1800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40-75 °С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2224" y="364676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Гибридизация </a:t>
            </a:r>
            <a:r>
              <a:rPr lang="ru-RU" sz="1600" dirty="0" err="1"/>
              <a:t>праймеров</a:t>
            </a:r>
            <a:r>
              <a:rPr lang="ru-RU" sz="1600" dirty="0"/>
              <a:t> на ДНК</a:t>
            </a:r>
          </a:p>
          <a:p>
            <a:r>
              <a:rPr lang="ru-RU" sz="1600" b="1" dirty="0"/>
              <a:t>(отжиг </a:t>
            </a:r>
            <a:r>
              <a:rPr lang="ru-RU" sz="1600" b="1" dirty="0" err="1"/>
              <a:t>праймеров</a:t>
            </a:r>
            <a:r>
              <a:rPr lang="ru-RU" sz="1600" b="1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8008" y="4942911"/>
            <a:ext cx="20882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60-75 °С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12224" y="480992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Синтез </a:t>
            </a:r>
            <a:r>
              <a:rPr lang="ru-RU" sz="1600" dirty="0" err="1"/>
              <a:t>комплементарных</a:t>
            </a:r>
            <a:r>
              <a:rPr lang="ru-RU" sz="1600" dirty="0"/>
              <a:t> цепей ДНК</a:t>
            </a:r>
          </a:p>
          <a:p>
            <a:r>
              <a:rPr lang="ru-RU" sz="1600" b="1" dirty="0"/>
              <a:t>(элонгация)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6960096" y="3284984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60890" y="4652342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924092" y="5985284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104112" y="6165304"/>
            <a:ext cx="30243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8004212" y="4041068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7104112" y="1916832"/>
            <a:ext cx="30243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6996100" y="2024844"/>
            <a:ext cx="2160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19536" y="3789040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Буферный раствор с </a:t>
            </a:r>
            <a:r>
              <a:rPr lang="en-US" dirty="0"/>
              <a:t>MgCl</a:t>
            </a:r>
            <a:r>
              <a:rPr lang="en-US" sz="1000" dirty="0"/>
              <a:t>2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240016" y="980729"/>
            <a:ext cx="180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93-96 °С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6888088" y="1916832"/>
            <a:ext cx="43204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112224" y="59348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«Горячий старт» - активация полимеразы, размешивание компонентов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84133" y="302957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5-15 секунд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31854" y="1656182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1-10 минут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42973" y="4316326"/>
            <a:ext cx="1151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30 секунд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12124" y="554859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0-15 секунд</a:t>
            </a:r>
          </a:p>
        </p:txBody>
      </p:sp>
    </p:spTree>
    <p:extLst>
      <p:ext uri="{BB962C8B-B14F-4D97-AF65-F5344CB8AC3E}">
        <p14:creationId xmlns:p14="http://schemas.microsoft.com/office/powerpoint/2010/main" val="161232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CEA26A9-4178-4B60-9F90-434EB82E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817" y="615292"/>
            <a:ext cx="5029008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None/>
              <a:defRPr/>
            </a:pPr>
            <a:r>
              <a:rPr lang="en-GB" altLang="ru-RU" sz="2177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Полимеразная</a:t>
            </a:r>
            <a:r>
              <a:rPr lang="en-GB" altLang="ru-RU" sz="2177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ru-RU" sz="2177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цепная</a:t>
            </a:r>
            <a:r>
              <a:rPr lang="en-GB" altLang="ru-RU" sz="2177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ru-RU" sz="2177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реакция</a:t>
            </a:r>
            <a:endParaRPr lang="en-GB" altLang="ru-RU" sz="2177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5F39DA8F-3FFA-4CEB-921E-286D81BF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679" y="1491221"/>
            <a:ext cx="8361518" cy="48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 err="1">
                <a:solidFill>
                  <a:srgbClr val="008080"/>
                </a:solidFill>
              </a:rPr>
              <a:t>Требования</a:t>
            </a:r>
            <a:r>
              <a:rPr lang="en-GB" altLang="ru-RU" sz="1814" b="1" dirty="0">
                <a:solidFill>
                  <a:srgbClr val="008080"/>
                </a:solidFill>
              </a:rPr>
              <a:t> к </a:t>
            </a:r>
            <a:r>
              <a:rPr lang="en-GB" altLang="ru-RU" sz="1814" b="1" dirty="0" err="1">
                <a:solidFill>
                  <a:srgbClr val="008080"/>
                </a:solidFill>
              </a:rPr>
              <a:t>подбору</a:t>
            </a:r>
            <a:r>
              <a:rPr lang="en-GB" altLang="ru-RU" sz="1814" b="1" dirty="0">
                <a:solidFill>
                  <a:srgbClr val="008080"/>
                </a:solidFill>
              </a:rPr>
              <a:t> </a:t>
            </a:r>
            <a:r>
              <a:rPr lang="en-GB" altLang="ru-RU" sz="1814" b="1" dirty="0" err="1">
                <a:solidFill>
                  <a:srgbClr val="008080"/>
                </a:solidFill>
              </a:rPr>
              <a:t>праймеров</a:t>
            </a:r>
            <a:endParaRPr lang="en-GB" altLang="ru-RU" sz="1814" b="1" dirty="0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0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1. </a:t>
            </a:r>
            <a:r>
              <a:rPr lang="en-GB" altLang="ru-RU" sz="1814" b="1" dirty="0" err="1">
                <a:solidFill>
                  <a:srgbClr val="000080"/>
                </a:solidFill>
              </a:rPr>
              <a:t>Длина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праймера</a:t>
            </a:r>
            <a:r>
              <a:rPr lang="en-GB" altLang="ru-RU" sz="1814" b="1" dirty="0">
                <a:solidFill>
                  <a:srgbClr val="000080"/>
                </a:solidFill>
              </a:rPr>
              <a:t> – 17-28 </a:t>
            </a:r>
            <a:r>
              <a:rPr lang="en-GB" altLang="ru-RU" sz="1814" b="1" dirty="0" err="1">
                <a:solidFill>
                  <a:srgbClr val="000080"/>
                </a:solidFill>
              </a:rPr>
              <a:t>нуклеотидов</a:t>
            </a:r>
            <a:r>
              <a:rPr lang="en-GB" altLang="ru-RU" sz="1814" b="1" dirty="0">
                <a:solidFill>
                  <a:srgbClr val="000080"/>
                </a:solidFill>
              </a:rPr>
              <a:t>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2. </a:t>
            </a:r>
            <a:r>
              <a:rPr lang="en-GB" altLang="ru-RU" sz="1814" b="1" dirty="0" err="1">
                <a:solidFill>
                  <a:srgbClr val="000080"/>
                </a:solidFill>
              </a:rPr>
              <a:t>Состав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нуклеотидов</a:t>
            </a:r>
            <a:r>
              <a:rPr lang="en-GB" altLang="ru-RU" sz="1814" b="1" dirty="0">
                <a:solidFill>
                  <a:srgbClr val="000080"/>
                </a:solidFill>
              </a:rPr>
              <a:t> в </a:t>
            </a:r>
            <a:r>
              <a:rPr lang="en-GB" altLang="ru-RU" sz="1814" b="1" dirty="0" err="1">
                <a:solidFill>
                  <a:srgbClr val="000080"/>
                </a:solidFill>
              </a:rPr>
              <a:t>праймере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должен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быть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таков</a:t>
            </a:r>
            <a:r>
              <a:rPr lang="en-GB" altLang="ru-RU" sz="1814" b="1" dirty="0">
                <a:solidFill>
                  <a:srgbClr val="000080"/>
                </a:solidFill>
              </a:rPr>
              <a:t>, </a:t>
            </a:r>
            <a:r>
              <a:rPr lang="en-GB" altLang="ru-RU" sz="1814" b="1" dirty="0" err="1">
                <a:solidFill>
                  <a:srgbClr val="000080"/>
                </a:solidFill>
              </a:rPr>
              <a:t>что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    Tm = 4 (G+C) + 2 (A+T) </a:t>
            </a:r>
            <a:r>
              <a:rPr lang="en-GB" altLang="ru-RU" sz="1814" b="1" dirty="0" err="1">
                <a:solidFill>
                  <a:srgbClr val="000080"/>
                </a:solidFill>
              </a:rPr>
              <a:t>должна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лежать</a:t>
            </a:r>
            <a:r>
              <a:rPr lang="en-GB" altLang="ru-RU" sz="1814" b="1" dirty="0">
                <a:solidFill>
                  <a:srgbClr val="000080"/>
                </a:solidFill>
              </a:rPr>
              <a:t> в </a:t>
            </a:r>
            <a:r>
              <a:rPr lang="en-GB" altLang="ru-RU" sz="1814" b="1" dirty="0" err="1">
                <a:solidFill>
                  <a:srgbClr val="000080"/>
                </a:solidFill>
              </a:rPr>
              <a:t>диапазоне</a:t>
            </a:r>
            <a:r>
              <a:rPr lang="en-GB" altLang="ru-RU" sz="1814" b="1" dirty="0">
                <a:solidFill>
                  <a:srgbClr val="000080"/>
                </a:solidFill>
              </a:rPr>
              <a:t> 55-75 </a:t>
            </a:r>
            <a:r>
              <a:rPr lang="en-GB" altLang="ru-RU" sz="1814" b="1" baseline="30000" dirty="0">
                <a:solidFill>
                  <a:srgbClr val="000080"/>
                </a:solidFill>
              </a:rPr>
              <a:t>0</a:t>
            </a:r>
            <a:r>
              <a:rPr lang="en-GB" altLang="ru-RU" sz="1814" b="1" dirty="0">
                <a:solidFill>
                  <a:srgbClr val="000080"/>
                </a:solidFill>
              </a:rPr>
              <a:t>С.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3. </a:t>
            </a:r>
            <a:r>
              <a:rPr lang="en-GB" altLang="ru-RU" sz="1814" b="1" dirty="0" err="1">
                <a:solidFill>
                  <a:srgbClr val="000080"/>
                </a:solidFill>
              </a:rPr>
              <a:t>На</a:t>
            </a:r>
            <a:r>
              <a:rPr lang="en-GB" altLang="ru-RU" sz="1814" b="1" dirty="0">
                <a:solidFill>
                  <a:srgbClr val="000080"/>
                </a:solidFill>
              </a:rPr>
              <a:t> 3’- </a:t>
            </a:r>
            <a:r>
              <a:rPr lang="en-GB" altLang="ru-RU" sz="1814" b="1" dirty="0" err="1">
                <a:solidFill>
                  <a:srgbClr val="000080"/>
                </a:solidFill>
              </a:rPr>
              <a:t>конце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праймера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должны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быть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нуклеотиды</a:t>
            </a:r>
            <a:r>
              <a:rPr lang="en-GB" altLang="ru-RU" sz="1814" b="1" dirty="0">
                <a:solidFill>
                  <a:srgbClr val="000080"/>
                </a:solidFill>
              </a:rPr>
              <a:t> G, C, GC </a:t>
            </a:r>
            <a:r>
              <a:rPr lang="en-GB" altLang="ru-RU" sz="1814" b="1" dirty="0" err="1">
                <a:solidFill>
                  <a:srgbClr val="000080"/>
                </a:solidFill>
              </a:rPr>
              <a:t>или</a:t>
            </a:r>
            <a:r>
              <a:rPr lang="en-GB" altLang="ru-RU" sz="1814" b="1" dirty="0">
                <a:solidFill>
                  <a:srgbClr val="000080"/>
                </a:solidFill>
              </a:rPr>
              <a:t> CG.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4. </a:t>
            </a:r>
            <a:r>
              <a:rPr lang="en-GB" altLang="ru-RU" sz="1633" b="1" dirty="0">
                <a:solidFill>
                  <a:srgbClr val="000080"/>
                </a:solidFill>
              </a:rPr>
              <a:t>Tm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праймеров</a:t>
            </a:r>
            <a:r>
              <a:rPr lang="en-GB" altLang="ru-RU" sz="1633" b="1" dirty="0">
                <a:solidFill>
                  <a:srgbClr val="000080"/>
                </a:solidFill>
              </a:rPr>
              <a:t>, </a:t>
            </a:r>
            <a:r>
              <a:rPr lang="en-GB" altLang="ru-RU" sz="1633" b="1" dirty="0" err="1">
                <a:solidFill>
                  <a:srgbClr val="000080"/>
                </a:solidFill>
              </a:rPr>
              <a:t>работающих</a:t>
            </a:r>
            <a:r>
              <a:rPr lang="en-GB" altLang="ru-RU" sz="1633" b="1" dirty="0">
                <a:solidFill>
                  <a:srgbClr val="000080"/>
                </a:solidFill>
              </a:rPr>
              <a:t> в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паре</a:t>
            </a:r>
            <a:r>
              <a:rPr lang="en-GB" altLang="ru-RU" sz="1633" b="1" dirty="0">
                <a:solidFill>
                  <a:srgbClr val="000080"/>
                </a:solidFill>
              </a:rPr>
              <a:t>,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должна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быть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сходной</a:t>
            </a:r>
            <a:r>
              <a:rPr lang="en-GB" altLang="ru-RU" sz="1633" b="1" dirty="0">
                <a:solidFill>
                  <a:srgbClr val="000080"/>
                </a:solidFill>
              </a:rPr>
              <a:t>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5.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На</a:t>
            </a:r>
            <a:r>
              <a:rPr lang="en-GB" altLang="ru-RU" sz="1633" b="1" dirty="0">
                <a:solidFill>
                  <a:srgbClr val="000080"/>
                </a:solidFill>
              </a:rPr>
              <a:t> 3’-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конце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должно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быть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последовательностей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из</a:t>
            </a:r>
            <a:r>
              <a:rPr lang="en-GB" altLang="ru-RU" sz="1633" b="1" dirty="0">
                <a:solidFill>
                  <a:srgbClr val="000080"/>
                </a:solidFill>
              </a:rPr>
              <a:t> ССС </a:t>
            </a:r>
            <a:r>
              <a:rPr lang="en-GB" altLang="ru-RU" sz="1633" b="1" dirty="0" err="1">
                <a:solidFill>
                  <a:srgbClr val="000080"/>
                </a:solidFill>
              </a:rPr>
              <a:t>или</a:t>
            </a: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    GGG.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6. </a:t>
            </a:r>
            <a:r>
              <a:rPr lang="en-GB" altLang="ru-RU" sz="1633" b="1" dirty="0" err="1">
                <a:solidFill>
                  <a:srgbClr val="000080"/>
                </a:solidFill>
              </a:rPr>
              <a:t>Четыре</a:t>
            </a:r>
            <a:r>
              <a:rPr lang="en-GB" altLang="ru-RU" sz="1633" b="1" dirty="0">
                <a:solidFill>
                  <a:srgbClr val="000080"/>
                </a:solidFill>
              </a:rPr>
              <a:t> и </a:t>
            </a:r>
            <a:r>
              <a:rPr lang="en-GB" altLang="ru-RU" sz="1633" b="1" dirty="0" err="1">
                <a:solidFill>
                  <a:srgbClr val="000080"/>
                </a:solidFill>
              </a:rPr>
              <a:t>более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нуклеотидов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на</a:t>
            </a:r>
            <a:r>
              <a:rPr lang="en-GB" altLang="ru-RU" sz="1633" b="1" dirty="0">
                <a:solidFill>
                  <a:srgbClr val="000080"/>
                </a:solidFill>
              </a:rPr>
              <a:t> 3’-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конце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должны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быть</a:t>
            </a: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    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комплементарны</a:t>
            </a:r>
            <a:r>
              <a:rPr lang="en-GB" altLang="ru-RU" sz="1633" b="1" dirty="0">
                <a:solidFill>
                  <a:srgbClr val="000080"/>
                </a:solidFill>
              </a:rPr>
              <a:t>  </a:t>
            </a:r>
            <a:r>
              <a:rPr lang="en-GB" altLang="ru-RU" sz="1633" b="1" dirty="0" err="1">
                <a:solidFill>
                  <a:srgbClr val="000080"/>
                </a:solidFill>
              </a:rPr>
              <a:t>самому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праймеру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либо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праймеру</a:t>
            </a:r>
            <a:r>
              <a:rPr lang="en-GB" altLang="ru-RU" sz="1633" b="1" dirty="0">
                <a:solidFill>
                  <a:srgbClr val="000080"/>
                </a:solidFill>
              </a:rPr>
              <a:t> в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паре</a:t>
            </a:r>
            <a:r>
              <a:rPr lang="en-GB" altLang="ru-RU" sz="1633" b="1" dirty="0">
                <a:solidFill>
                  <a:srgbClr val="000080"/>
                </a:solidFill>
              </a:rPr>
              <a:t>. 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7. С 5’-конца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может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быть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добавлена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любая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комплементарная</a:t>
            </a: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    </a:t>
            </a:r>
            <a:r>
              <a:rPr lang="en-GB" altLang="ru-RU" sz="1633" b="1" dirty="0" err="1">
                <a:solidFill>
                  <a:srgbClr val="000080"/>
                </a:solidFill>
              </a:rPr>
              <a:t>матрице</a:t>
            </a:r>
            <a:r>
              <a:rPr lang="en-GB" altLang="ru-RU" sz="1633" b="1" dirty="0">
                <a:solidFill>
                  <a:srgbClr val="000080"/>
                </a:solidFill>
              </a:rPr>
              <a:t> 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последовательность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нуклеотидов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любой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длины</a:t>
            </a:r>
            <a:r>
              <a:rPr lang="en-GB" altLang="ru-RU" sz="1633" b="1" dirty="0">
                <a:solidFill>
                  <a:srgbClr val="000080"/>
                </a:solidFill>
              </a:rPr>
              <a:t>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80A00AE4-AFC7-49C3-8BFE-8FDDBD78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r="39157" b="50894"/>
          <a:stretch>
            <a:fillRect/>
          </a:stretch>
        </p:blipFill>
        <p:spPr bwMode="auto">
          <a:xfrm>
            <a:off x="7697382" y="718665"/>
            <a:ext cx="4310372" cy="188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369" r="39157" b="508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76D5BC0-2024-4560-9FAD-3565554A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  <a:p>
            <a:r>
              <a:rPr lang="ru-RU" dirty="0"/>
              <a:t>Характеристика ПЦР</a:t>
            </a:r>
          </a:p>
          <a:p>
            <a:r>
              <a:rPr lang="ru-RU" dirty="0" err="1"/>
              <a:t>Поэтапность</a:t>
            </a:r>
            <a:r>
              <a:rPr lang="ru-RU" dirty="0"/>
              <a:t> исследования</a:t>
            </a:r>
          </a:p>
          <a:p>
            <a:r>
              <a:rPr lang="ru-RU" dirty="0"/>
              <a:t>Обработка клинического материала</a:t>
            </a:r>
          </a:p>
          <a:p>
            <a:r>
              <a:rPr lang="ru-RU" dirty="0"/>
              <a:t>Выделение НК</a:t>
            </a:r>
          </a:p>
          <a:p>
            <a:r>
              <a:rPr lang="ru-RU" dirty="0"/>
              <a:t>Механизм ПЦР</a:t>
            </a:r>
          </a:p>
          <a:p>
            <a:r>
              <a:rPr lang="ru-RU" dirty="0"/>
              <a:t>Виды ПЦР</a:t>
            </a:r>
          </a:p>
          <a:p>
            <a:r>
              <a:rPr lang="ru-RU" dirty="0"/>
              <a:t>Механизмы </a:t>
            </a:r>
            <a:r>
              <a:rPr lang="ru-RU" dirty="0" err="1"/>
              <a:t>детекции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6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4E0D5-80F0-4804-AF1B-3D5E32A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Внутренний контроль (ВК) – </a:t>
            </a:r>
            <a:r>
              <a:rPr lang="ru-RU" dirty="0" err="1"/>
              <a:t>неотъемлимая</a:t>
            </a:r>
            <a:r>
              <a:rPr lang="ru-RU" dirty="0"/>
              <a:t> часть ПЦР-исследования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615B1-BC7C-40B0-8578-4F1ECAC5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606965"/>
            <a:ext cx="8915400" cy="2346036"/>
          </a:xfrm>
        </p:spPr>
        <p:txBody>
          <a:bodyPr/>
          <a:lstStyle/>
          <a:p>
            <a:r>
              <a:rPr lang="ru-RU" dirty="0"/>
              <a:t>Контроль взятия и сохранности материала (эндогенный)</a:t>
            </a:r>
          </a:p>
          <a:p>
            <a:r>
              <a:rPr lang="ru-RU" dirty="0"/>
              <a:t>Потери ДНК/РНК (эффективность экстракции)</a:t>
            </a:r>
          </a:p>
          <a:p>
            <a:r>
              <a:rPr lang="ru-RU" dirty="0"/>
              <a:t>Полнота удаления ингибиторов</a:t>
            </a:r>
          </a:p>
          <a:p>
            <a:r>
              <a:rPr lang="ru-RU" dirty="0"/>
              <a:t>Контроль за работой персонала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66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A08D5B-2970-4FA4-81CA-85CB78BD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41" r="12316" b="7349"/>
          <a:stretch/>
        </p:blipFill>
        <p:spPr>
          <a:xfrm>
            <a:off x="3352801" y="360218"/>
            <a:ext cx="8316504" cy="60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5107-F719-404C-9A04-6AD5BE67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D0028-E8A6-44A2-BEE6-21583900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195D4-0D45-4269-94C1-CD6338A8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0" t="9101" r="15303" b="17306"/>
          <a:stretch/>
        </p:blipFill>
        <p:spPr>
          <a:xfrm>
            <a:off x="1810329" y="522510"/>
            <a:ext cx="9993746" cy="59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0960C-2B36-4D54-95C0-0EAE477E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61" y="-92363"/>
            <a:ext cx="920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6764B2-97F4-4FCE-BC5C-438FB33B4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" y="258617"/>
            <a:ext cx="11790277" cy="6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952DA6-C46C-4BB5-AFFC-3DFDE8C5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50658"/>
              </p:ext>
            </p:extLst>
          </p:nvPr>
        </p:nvGraphicFramePr>
        <p:xfrm>
          <a:off x="1848965" y="1358084"/>
          <a:ext cx="8688433" cy="5163599"/>
        </p:xfrm>
        <a:graphic>
          <a:graphicData uri="http://schemas.openxmlformats.org/drawingml/2006/table">
            <a:tbl>
              <a:tblPr firstRow="1" bandRow="1">
                <a:solidFill>
                  <a:srgbClr val="F3FCA2"/>
                </a:solidFill>
                <a:tableStyleId>{5C22544A-7EE6-4342-B048-85BDC9FD1C3A}</a:tableStyleId>
              </a:tblPr>
              <a:tblGrid>
                <a:gridCol w="430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подбора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97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зондов</a:t>
                      </a: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GC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состав: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20-80%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GC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состав: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20-80%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0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 плавления 58-60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плавления 68-70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2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 плавления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праймеров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работающих в паре, не должна отличаться более, чем на 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Температура плавления зонда должна быть на 5-10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 выше температуры плавления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Четыре 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-концевых нуклеотида не должны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быть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комплементарны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самому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праймеру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праймеру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паре или зонду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 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’-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конце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не должно быть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Длина 20-30 нуклеотидов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Расстояние между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флуорофором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гасителем не должно быть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менее 5-6 нуклеотидов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16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Длина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ПЦР-продукта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-200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нуклеотидов</a:t>
                      </a: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Спектр поглощения гасителя должен перекрываться со спектром излучения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флурофора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53" marR="82953" marT="41476" marB="41476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179" name="Text Box 5">
            <a:extLst>
              <a:ext uri="{FF2B5EF4-FFF2-40B4-BE49-F238E27FC236}">
                <a16:creationId xmlns:a16="http://schemas.microsoft.com/office/drawing/2014/main" id="{388455B3-BDEB-4E0C-92D7-5187397A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81" y="260669"/>
            <a:ext cx="8688433" cy="10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177" b="1">
                <a:solidFill>
                  <a:srgbClr val="006666"/>
                </a:solidFill>
              </a:rPr>
              <a:t>Праймеры и л</a:t>
            </a:r>
            <a:r>
              <a:rPr lang="en-GB" altLang="ru-RU" sz="2177" b="1">
                <a:solidFill>
                  <a:srgbClr val="006666"/>
                </a:solidFill>
              </a:rPr>
              <a:t>инейные разрушаемые </a:t>
            </a:r>
            <a:r>
              <a:rPr lang="ru-RU" altLang="ru-RU" sz="2177" b="1">
                <a:solidFill>
                  <a:srgbClr val="006666"/>
                </a:solidFill>
              </a:rPr>
              <a:t> зонды (пробы) </a:t>
            </a:r>
            <a:r>
              <a:rPr lang="en-GB" altLang="ru-RU" sz="2177" b="1">
                <a:solidFill>
                  <a:srgbClr val="006666"/>
                </a:solidFill>
              </a:rPr>
              <a:t>TaqMan</a:t>
            </a:r>
          </a:p>
          <a:p>
            <a:endParaRPr lang="ru-RU" altLang="ru-RU" sz="2177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D14E2-CA6C-4CBC-9F5A-D2FA6C7B3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699706"/>
            <a:ext cx="9059539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0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B8D62-1706-41F2-9C6B-E9695A29B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8" t="1347" r="14394" b="19326"/>
          <a:stretch/>
        </p:blipFill>
        <p:spPr>
          <a:xfrm>
            <a:off x="1782617" y="461819"/>
            <a:ext cx="9154036" cy="57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855F9A-9299-4D63-ABDE-78BF9884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1" y="1"/>
            <a:ext cx="7075055" cy="68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8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7D2B9F99-6561-4522-91C9-735E2B5A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64178"/>
            <a:ext cx="5029008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None/>
              <a:defRPr/>
            </a:pPr>
            <a:r>
              <a:rPr lang="en-GB" altLang="ru-RU" sz="2177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Полимеразная цепная реакция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D883476B-9F9E-4949-8D28-AF61F8D8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172" y="816567"/>
            <a:ext cx="8491131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 err="1">
                <a:solidFill>
                  <a:srgbClr val="008080"/>
                </a:solidFill>
              </a:rPr>
              <a:t>Методы</a:t>
            </a:r>
            <a:r>
              <a:rPr lang="en-GB" altLang="ru-RU" sz="1814" b="1" dirty="0">
                <a:solidFill>
                  <a:srgbClr val="008080"/>
                </a:solidFill>
              </a:rPr>
              <a:t> ПЦР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Long-PCR					</a:t>
            </a:r>
            <a:r>
              <a:rPr lang="en-GB" altLang="ru-RU" sz="1814" b="1" dirty="0" err="1">
                <a:solidFill>
                  <a:srgbClr val="000080"/>
                </a:solidFill>
              </a:rPr>
              <a:t>протяженная</a:t>
            </a:r>
            <a:r>
              <a:rPr lang="en-GB" altLang="ru-RU" sz="1814" b="1" dirty="0">
                <a:solidFill>
                  <a:srgbClr val="000080"/>
                </a:solidFill>
              </a:rPr>
              <a:t> ПЦР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Hot-start PCR				</a:t>
            </a:r>
            <a:r>
              <a:rPr lang="ru-RU" altLang="ru-RU" sz="1814" b="1" dirty="0">
                <a:solidFill>
                  <a:srgbClr val="000080"/>
                </a:solidFill>
              </a:rPr>
              <a:t>ПЦР с горячим стартом</a:t>
            </a: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Multiplex-PCR				</a:t>
            </a:r>
            <a:r>
              <a:rPr lang="en-GB" altLang="ru-RU" sz="1814" b="1" dirty="0" err="1">
                <a:solidFill>
                  <a:srgbClr val="000080"/>
                </a:solidFill>
              </a:rPr>
              <a:t>множественная</a:t>
            </a:r>
            <a:r>
              <a:rPr lang="en-GB" altLang="ru-RU" sz="1814" b="1" dirty="0">
                <a:solidFill>
                  <a:srgbClr val="000080"/>
                </a:solidFill>
              </a:rPr>
              <a:t> ПЦР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«Nested»-PCR				</a:t>
            </a:r>
            <a:r>
              <a:rPr lang="en-GB" altLang="ru-RU" sz="1814" b="1" dirty="0" err="1">
                <a:solidFill>
                  <a:srgbClr val="000080"/>
                </a:solidFill>
              </a:rPr>
              <a:t>гнездная</a:t>
            </a:r>
            <a:r>
              <a:rPr lang="en-GB" altLang="ru-RU" sz="1814" b="1" dirty="0">
                <a:solidFill>
                  <a:srgbClr val="000080"/>
                </a:solidFill>
              </a:rPr>
              <a:t> ПЦР</a:t>
            </a:r>
            <a:endParaRPr lang="ru-RU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ru-RU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US" altLang="ru-RU" sz="1814" b="1" dirty="0">
                <a:solidFill>
                  <a:srgbClr val="000080"/>
                </a:solidFill>
              </a:rPr>
              <a:t>RAPD-PCR</a:t>
            </a:r>
            <a:r>
              <a:rPr lang="ru-RU" altLang="ru-RU" sz="1814" b="1" dirty="0">
                <a:solidFill>
                  <a:srgbClr val="000080"/>
                </a:solidFill>
              </a:rPr>
              <a:t>					Случайная амплификация полиморфной ДНК</a:t>
            </a: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RT-PCR					ПЦР,</a:t>
            </a:r>
            <a:r>
              <a:rPr lang="ru-RU" altLang="ru-RU" sz="1814" b="1" dirty="0">
                <a:solidFill>
                  <a:srgbClr val="000080"/>
                </a:solidFill>
              </a:rPr>
              <a:t> совмещенная с реакцией обратной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ru-RU" altLang="ru-RU" sz="1814" b="1" dirty="0">
                <a:solidFill>
                  <a:srgbClr val="000080"/>
                </a:solidFill>
              </a:rPr>
              <a:t>							транскрипции</a:t>
            </a:r>
            <a:r>
              <a:rPr lang="en-US" altLang="ru-RU" sz="1814" b="1" dirty="0">
                <a:solidFill>
                  <a:srgbClr val="000080"/>
                </a:solidFill>
              </a:rPr>
              <a:t> (</a:t>
            </a:r>
            <a:r>
              <a:rPr lang="ru-RU" altLang="ru-RU" sz="1814" b="1" dirty="0">
                <a:solidFill>
                  <a:srgbClr val="000080"/>
                </a:solidFill>
              </a:rPr>
              <a:t>ОТ-ПЦР</a:t>
            </a:r>
            <a:r>
              <a:rPr lang="en-US" altLang="ru-RU" sz="1814" b="1" dirty="0">
                <a:solidFill>
                  <a:srgbClr val="000080"/>
                </a:solidFill>
              </a:rPr>
              <a:t>)</a:t>
            </a: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>
                <a:solidFill>
                  <a:srgbClr val="000080"/>
                </a:solidFill>
              </a:rPr>
              <a:t>Real time PCR				ПЦР в </a:t>
            </a:r>
            <a:r>
              <a:rPr lang="en-GB" altLang="ru-RU" sz="1814" b="1" dirty="0" err="1">
                <a:solidFill>
                  <a:srgbClr val="000080"/>
                </a:solidFill>
              </a:rPr>
              <a:t>режиме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реального</a:t>
            </a:r>
            <a:r>
              <a:rPr lang="en-GB" altLang="ru-RU" sz="1814" b="1" dirty="0">
                <a:solidFill>
                  <a:srgbClr val="000080"/>
                </a:solidFill>
              </a:rPr>
              <a:t> </a:t>
            </a:r>
            <a:r>
              <a:rPr lang="en-GB" altLang="ru-RU" sz="1814" b="1" dirty="0" err="1">
                <a:solidFill>
                  <a:srgbClr val="000080"/>
                </a:solidFill>
              </a:rPr>
              <a:t>времени</a:t>
            </a: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624" y="260693"/>
            <a:ext cx="9404723" cy="83039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Нормативные документы регламентирующие работу ПЦР лаборатории:</a:t>
            </a:r>
            <a:br>
              <a:rPr lang="ru-RU" sz="2800" b="1" dirty="0"/>
            </a:b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624" y="1667017"/>
            <a:ext cx="9356679" cy="4803056"/>
          </a:xfrm>
        </p:spPr>
        <p:txBody>
          <a:bodyPr>
            <a:normAutofit/>
          </a:bodyPr>
          <a:lstStyle/>
          <a:p>
            <a:r>
              <a:rPr lang="ru-RU" b="1" dirty="0"/>
              <a:t>СП 1.3.1285-03 "Безопасность работы с </a:t>
            </a:r>
            <a:r>
              <a:rPr lang="ru-RU" b="1" dirty="0" err="1"/>
              <a:t>микроогранизмами</a:t>
            </a:r>
            <a:r>
              <a:rPr lang="ru-RU" b="1" dirty="0"/>
              <a:t> I-II групп патогенности";</a:t>
            </a:r>
          </a:p>
          <a:p>
            <a:r>
              <a:rPr lang="ru-RU" b="1" dirty="0"/>
              <a:t>СП 1.3.2322-08 "Безопасность работы с микроорганизмами III-IV групп </a:t>
            </a:r>
            <a:r>
              <a:rPr lang="ru-RU" b="1" dirty="0" err="1"/>
              <a:t>патогенностии</a:t>
            </a:r>
            <a:r>
              <a:rPr lang="ru-RU" b="1" dirty="0"/>
              <a:t> и возбудителями паразитарных болезней";</a:t>
            </a:r>
          </a:p>
          <a:p>
            <a:r>
              <a:rPr lang="ru-RU" b="1" dirty="0"/>
              <a:t>МУ 1.3.2569-09 "Организация работы лабораторий, использующих методы амплификации нуклеиновых кислот при работе с материалом, содержащим микроорганизмы I-IV групп патогенности";</a:t>
            </a:r>
          </a:p>
          <a:p>
            <a:r>
              <a:rPr lang="ru-RU" b="1" dirty="0" err="1"/>
              <a:t>СанПин</a:t>
            </a:r>
            <a:r>
              <a:rPr lang="ru-RU" b="1" dirty="0"/>
              <a:t> 2.1.7.728-99 "Правила сбора, хранения и удаления отходов лечебно-профилактических учреждений";</a:t>
            </a:r>
          </a:p>
          <a:p>
            <a:r>
              <a:rPr lang="ru-RU" b="1" dirty="0"/>
              <a:t>СП 1.2.036-95 "Порядок учета, хранения, передачи и транспортирования </a:t>
            </a:r>
            <a:r>
              <a:rPr lang="ru-RU" b="1" dirty="0" err="1"/>
              <a:t>микроогранизмов</a:t>
            </a:r>
            <a:r>
              <a:rPr lang="ru-RU" b="1" dirty="0"/>
              <a:t> I-IV групп патогенности".</a:t>
            </a:r>
          </a:p>
          <a:p>
            <a:r>
              <a:rPr lang="ru-RU" b="1" dirty="0"/>
              <a:t>МУ N 11-16/03-06, 1995 "Применение бактерицидных ламп для обеззараживания воздуха и поверхностей в помещениях".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034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6714CC-3092-4BDE-A87B-A17975B6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57" y="197735"/>
            <a:ext cx="9789989" cy="60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D995A-7FE0-4921-A352-1F1B4856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36" y="0"/>
            <a:ext cx="640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8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24B9ED36-0C73-49B3-9B90-89DE20BD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64178"/>
            <a:ext cx="5029008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None/>
              <a:defRPr/>
            </a:pPr>
            <a:r>
              <a:rPr lang="en-GB" altLang="ru-RU" sz="2177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Полимеразная цепная реакция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A8BDB8B9-2219-4B3F-88B1-AAEC3A2F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172" y="816567"/>
            <a:ext cx="3755914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>
                <a:solidFill>
                  <a:srgbClr val="008080"/>
                </a:solidFill>
              </a:rPr>
              <a:t>RT-PCR (</a:t>
            </a:r>
            <a:r>
              <a:rPr lang="ru-RU" altLang="ru-RU" sz="1814" b="1">
                <a:solidFill>
                  <a:srgbClr val="008080"/>
                </a:solidFill>
              </a:rPr>
              <a:t>ОТ-ПЦР</a:t>
            </a:r>
            <a:r>
              <a:rPr lang="en-GB" altLang="ru-RU" sz="1814" b="1">
                <a:solidFill>
                  <a:srgbClr val="008080"/>
                </a:solidFill>
              </a:rPr>
              <a:t>)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>
              <a:solidFill>
                <a:srgbClr val="008080"/>
              </a:solidFill>
            </a:endParaRPr>
          </a:p>
          <a:p>
            <a:r>
              <a:rPr lang="ru-RU" altLang="ru-RU" sz="1633" b="1">
                <a:solidFill>
                  <a:srgbClr val="000080"/>
                </a:solidFill>
              </a:rPr>
              <a:t>Праймеры для реакции  о</a:t>
            </a:r>
            <a:r>
              <a:rPr lang="ru-RU" altLang="ru-RU" sz="1814" b="1">
                <a:solidFill>
                  <a:srgbClr val="000080"/>
                </a:solidFill>
              </a:rPr>
              <a:t>братной транскрипции</a:t>
            </a:r>
            <a:endParaRPr lang="en-GB" altLang="ru-RU" sz="1814" b="1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>
              <a:solidFill>
                <a:srgbClr val="008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>
              <a:solidFill>
                <a:srgbClr val="000080"/>
              </a:solidFill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1B1C3A51-45DC-4139-A670-F56E0B11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59" y="606305"/>
            <a:ext cx="5095255" cy="59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6B8A554-F20D-4046-B787-5AF8124B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/>
              <a:t>Достоинства ПЦР-диагностики: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Высокая чувствительность метода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Возможность диагностики на ранних стадиях заболевания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Исследование различного материала от больных</a:t>
            </a:r>
          </a:p>
          <a:p>
            <a:pPr marL="0" indent="0">
              <a:buNone/>
              <a:defRPr/>
            </a:pPr>
            <a:r>
              <a:rPr lang="ru-RU" dirty="0"/>
              <a:t>    (плазма/сыворотка </a:t>
            </a:r>
            <a:r>
              <a:rPr lang="ru-RU" dirty="0" err="1"/>
              <a:t>крови;соскобы</a:t>
            </a:r>
            <a:r>
              <a:rPr lang="ru-RU" dirty="0"/>
              <a:t> со слизистых</a:t>
            </a:r>
          </a:p>
          <a:p>
            <a:pPr marL="0" indent="0">
              <a:buNone/>
              <a:defRPr/>
            </a:pPr>
            <a:r>
              <a:rPr lang="ru-RU" dirty="0"/>
              <a:t>      </a:t>
            </a:r>
            <a:r>
              <a:rPr lang="ru-RU" dirty="0" err="1"/>
              <a:t>оболочек,ликвор,мокрота</a:t>
            </a:r>
            <a:r>
              <a:rPr lang="ru-RU" dirty="0"/>
              <a:t> ,моча ,</a:t>
            </a:r>
            <a:r>
              <a:rPr lang="ru-RU" dirty="0" err="1"/>
              <a:t>эякулят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      ,</a:t>
            </a:r>
            <a:r>
              <a:rPr lang="ru-RU" dirty="0" err="1"/>
              <a:t>пунктаты</a:t>
            </a:r>
            <a:r>
              <a:rPr lang="ru-RU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Выявление широкого спектра возбудителей ,включая </a:t>
            </a:r>
            <a:r>
              <a:rPr lang="ru-RU" dirty="0" err="1"/>
              <a:t>труднокультивируемые</a:t>
            </a:r>
            <a:r>
              <a:rPr lang="ru-RU" dirty="0"/>
              <a:t> и некультивируемые </a:t>
            </a:r>
            <a:r>
              <a:rPr lang="ru-RU" dirty="0" err="1"/>
              <a:t>бактерии,вирусы,простейшие</a:t>
            </a:r>
            <a:r>
              <a:rPr lang="ru-RU" dirty="0"/>
              <a:t>.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98E6E0-CA2F-4CEE-AD40-8B7513FA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Достоинства ПЦР-диагностики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8162053-12F2-4D10-968C-7DD5C556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5876"/>
            <a:ext cx="8229600" cy="4810125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Высокая стоимость оборудования.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Одновременная амплификация ДНК как живого , так и погибшего микроорганизма , элиминация возбудителя не ранее 4-8 недель.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Возможность перекрестной реакции 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Получение ложноотрицательных результатов при наличии ингибиторов ПЦР.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Определенная техническая подготовка персонала.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Вероятность контаминации:</a:t>
            </a:r>
          </a:p>
          <a:p>
            <a:pPr marL="0" indent="0">
              <a:buNone/>
              <a:defRPr/>
            </a:pPr>
            <a:r>
              <a:rPr lang="ru-RU" dirty="0"/>
              <a:t>  А) Перекрестной контаминации от пробы к пробе , возникающая в процессе обработки образцов или при раскапывании реакционной смеси.</a:t>
            </a:r>
          </a:p>
          <a:p>
            <a:pPr marL="0" indent="0">
              <a:buNone/>
              <a:defRPr/>
            </a:pPr>
            <a:r>
              <a:rPr lang="ru-RU" dirty="0"/>
              <a:t>Б) Контаминация продуктами амплификации (</a:t>
            </a:r>
            <a:r>
              <a:rPr lang="ru-RU" dirty="0" err="1"/>
              <a:t>ампликонами</a:t>
            </a:r>
            <a:r>
              <a:rPr lang="ru-RU" dirty="0"/>
              <a:t>) 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708085-87D0-437C-908E-50B11329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Недостатки ПЦР-диагностики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>
            <a:extLst>
              <a:ext uri="{FF2B5EF4-FFF2-40B4-BE49-F238E27FC236}">
                <a16:creationId xmlns:a16="http://schemas.microsoft.com/office/drawing/2014/main" id="{8956C4F6-C096-4AA6-A346-F5A4C7F72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5831" y="299388"/>
            <a:ext cx="6259223" cy="6259224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9E3BB9BC-7D46-458D-AB27-F4762E65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164178"/>
            <a:ext cx="5029008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>
              <a:buSzPct val="45000"/>
              <a:buFont typeface="Wingdings" pitchFamily="2" charset="2"/>
              <a:buNone/>
              <a:defRPr/>
            </a:pPr>
            <a:r>
              <a:rPr lang="en-GB" altLang="ru-RU" sz="2177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Полимеразная цепная реакция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A4F4979B-BDE0-48EC-A6B3-75DAFC24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6" y="979304"/>
            <a:ext cx="4409743" cy="506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814" b="1" dirty="0" err="1">
                <a:solidFill>
                  <a:srgbClr val="008080"/>
                </a:solidFill>
              </a:rPr>
              <a:t>Открытие</a:t>
            </a:r>
            <a:r>
              <a:rPr lang="en-GB" altLang="ru-RU" sz="1814" b="1" dirty="0">
                <a:solidFill>
                  <a:srgbClr val="008080"/>
                </a:solidFill>
              </a:rPr>
              <a:t> </a:t>
            </a:r>
            <a:r>
              <a:rPr lang="en-GB" altLang="ru-RU" sz="1814" b="1" dirty="0" err="1">
                <a:solidFill>
                  <a:srgbClr val="008080"/>
                </a:solidFill>
              </a:rPr>
              <a:t>метода</a:t>
            </a:r>
            <a:r>
              <a:rPr lang="en-GB" altLang="ru-RU" sz="1814" b="1" dirty="0">
                <a:solidFill>
                  <a:srgbClr val="008080"/>
                </a:solidFill>
              </a:rPr>
              <a:t> ПЦР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814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 err="1">
                <a:solidFill>
                  <a:srgbClr val="000080"/>
                </a:solidFill>
              </a:rPr>
              <a:t>Основные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принципы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использования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праймеров</a:t>
            </a:r>
            <a:r>
              <a:rPr lang="en-GB" altLang="ru-RU" sz="1633" b="1" dirty="0">
                <a:solidFill>
                  <a:srgbClr val="000080"/>
                </a:solidFill>
              </a:rPr>
              <a:t> и </a:t>
            </a:r>
            <a:r>
              <a:rPr lang="en-GB" altLang="ru-RU" sz="1633" b="1" dirty="0" err="1">
                <a:solidFill>
                  <a:srgbClr val="000080"/>
                </a:solidFill>
              </a:rPr>
              <a:t>состав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реакционной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смеси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для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получения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копий</a:t>
            </a:r>
            <a:r>
              <a:rPr lang="en-GB" altLang="ru-RU" sz="1633" b="1" dirty="0">
                <a:solidFill>
                  <a:srgbClr val="000080"/>
                </a:solidFill>
              </a:rPr>
              <a:t> ДНК </a:t>
            </a:r>
            <a:r>
              <a:rPr lang="en-GB" altLang="ru-RU" sz="1633" b="1" dirty="0" err="1">
                <a:solidFill>
                  <a:srgbClr val="000080"/>
                </a:solidFill>
              </a:rPr>
              <a:t>впервые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были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описаны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i="1" dirty="0">
                <a:solidFill>
                  <a:srgbClr val="000080"/>
                </a:solidFill>
              </a:rPr>
              <a:t>K. Kleppe с </a:t>
            </a:r>
            <a:r>
              <a:rPr lang="en-GB" altLang="ru-RU" sz="1633" b="1" i="1" dirty="0" err="1">
                <a:solidFill>
                  <a:srgbClr val="000080"/>
                </a:solidFill>
              </a:rPr>
              <a:t>соавторами</a:t>
            </a:r>
            <a:r>
              <a:rPr lang="en-GB" altLang="ru-RU" sz="1633" b="1" dirty="0">
                <a:solidFill>
                  <a:srgbClr val="000080"/>
                </a:solidFill>
              </a:rPr>
              <a:t> в 1971 г.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В 1983 г. </a:t>
            </a:r>
            <a:r>
              <a:rPr lang="en-GB" altLang="ru-RU" sz="1633" b="1" dirty="0" err="1">
                <a:solidFill>
                  <a:srgbClr val="000080"/>
                </a:solidFill>
              </a:rPr>
              <a:t>сотрудник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фирмы</a:t>
            </a:r>
            <a:r>
              <a:rPr lang="en-GB" altLang="ru-RU" sz="1633" b="1" dirty="0">
                <a:solidFill>
                  <a:srgbClr val="000080"/>
                </a:solidFill>
              </a:rPr>
              <a:t> «Cetus» </a:t>
            </a:r>
            <a:r>
              <a:rPr lang="en-GB" altLang="ru-RU" sz="1633" b="1" i="1" dirty="0">
                <a:solidFill>
                  <a:srgbClr val="000080"/>
                </a:solidFill>
              </a:rPr>
              <a:t>Kary Mullis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предложил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метод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копирования</a:t>
            </a:r>
            <a:r>
              <a:rPr lang="en-GB" altLang="ru-RU" sz="1633" b="1" dirty="0">
                <a:solidFill>
                  <a:srgbClr val="000080"/>
                </a:solidFill>
              </a:rPr>
              <a:t> (</a:t>
            </a:r>
            <a:r>
              <a:rPr lang="en-GB" altLang="ru-RU" sz="1633" b="1" dirty="0" err="1">
                <a:solidFill>
                  <a:srgbClr val="000080"/>
                </a:solidFill>
              </a:rPr>
              <a:t>амплификации</a:t>
            </a:r>
            <a:r>
              <a:rPr lang="en-GB" altLang="ru-RU" sz="1633" b="1" dirty="0">
                <a:solidFill>
                  <a:srgbClr val="000080"/>
                </a:solidFill>
              </a:rPr>
              <a:t>) </a:t>
            </a:r>
            <a:r>
              <a:rPr lang="en-GB" altLang="ru-RU" sz="1633" b="1" dirty="0" err="1">
                <a:solidFill>
                  <a:srgbClr val="000080"/>
                </a:solidFill>
              </a:rPr>
              <a:t>определенных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участков</a:t>
            </a:r>
            <a:r>
              <a:rPr lang="en-GB" altLang="ru-RU" sz="1633" b="1" dirty="0">
                <a:solidFill>
                  <a:srgbClr val="000080"/>
                </a:solidFill>
              </a:rPr>
              <a:t> ДНК (</a:t>
            </a:r>
            <a:r>
              <a:rPr lang="en-GB" altLang="ru-RU" sz="1633" b="1" dirty="0" err="1">
                <a:solidFill>
                  <a:srgbClr val="000080"/>
                </a:solidFill>
              </a:rPr>
              <a:t>метод</a:t>
            </a:r>
            <a:r>
              <a:rPr lang="en-GB" altLang="ru-RU" sz="1633" b="1" dirty="0">
                <a:solidFill>
                  <a:srgbClr val="000080"/>
                </a:solidFill>
              </a:rPr>
              <a:t> ПЦР) в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процессе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повторяющихся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температурных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циклов</a:t>
            </a:r>
            <a:r>
              <a:rPr lang="en-GB" altLang="ru-RU" sz="1633" b="1" dirty="0">
                <a:solidFill>
                  <a:srgbClr val="000080"/>
                </a:solidFill>
              </a:rPr>
              <a:t>. 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1993 г. - </a:t>
            </a:r>
            <a:r>
              <a:rPr lang="en-GB" altLang="ru-RU" sz="1633" b="1" dirty="0" err="1">
                <a:solidFill>
                  <a:srgbClr val="000080"/>
                </a:solidFill>
              </a:rPr>
              <a:t>Нобелевская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премия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по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химии</a:t>
            </a:r>
            <a:r>
              <a:rPr lang="en-GB" altLang="ru-RU" sz="1633" b="1" dirty="0">
                <a:solidFill>
                  <a:srgbClr val="000080"/>
                </a:solidFill>
              </a:rPr>
              <a:t>.</a:t>
            </a: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endParaRPr lang="en-GB" altLang="ru-RU" sz="1633" b="1" dirty="0">
              <a:solidFill>
                <a:srgbClr val="000080"/>
              </a:solidFill>
            </a:endParaRPr>
          </a:p>
          <a:p>
            <a:pPr algn="just"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 b="1" dirty="0">
                <a:solidFill>
                  <a:srgbClr val="000080"/>
                </a:solidFill>
              </a:rPr>
              <a:t>1985 г. - </a:t>
            </a:r>
            <a:r>
              <a:rPr lang="en-GB" altLang="ru-RU" sz="1633" b="1" i="1" dirty="0">
                <a:solidFill>
                  <a:srgbClr val="000080"/>
                </a:solidFill>
              </a:rPr>
              <a:t>Saiki R.K.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i="1" dirty="0">
                <a:solidFill>
                  <a:srgbClr val="000080"/>
                </a:solidFill>
              </a:rPr>
              <a:t>с </a:t>
            </a:r>
            <a:r>
              <a:rPr lang="en-GB" altLang="ru-RU" sz="1633" b="1" i="1" dirty="0" err="1">
                <a:solidFill>
                  <a:srgbClr val="000080"/>
                </a:solidFill>
              </a:rPr>
              <a:t>соавторами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опубликовали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статью</a:t>
            </a:r>
            <a:r>
              <a:rPr lang="en-GB" altLang="ru-RU" sz="1633" b="1" dirty="0">
                <a:solidFill>
                  <a:srgbClr val="000080"/>
                </a:solidFill>
              </a:rPr>
              <a:t>, в </a:t>
            </a:r>
            <a:r>
              <a:rPr lang="en-GB" altLang="ru-RU" sz="1633" b="1" dirty="0" err="1">
                <a:solidFill>
                  <a:srgbClr val="000080"/>
                </a:solidFill>
              </a:rPr>
              <a:t>которой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была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описана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амплификация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участка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 err="1">
                <a:solidFill>
                  <a:srgbClr val="000080"/>
                </a:solidFill>
              </a:rPr>
              <a:t>гена</a:t>
            </a:r>
            <a:r>
              <a:rPr lang="en-GB" altLang="ru-RU" sz="1633" b="1" dirty="0">
                <a:solidFill>
                  <a:srgbClr val="000080"/>
                </a:solidFill>
              </a:rPr>
              <a:t> </a:t>
            </a:r>
            <a:r>
              <a:rPr lang="en-GB" altLang="ru-RU" sz="1633" b="1" dirty="0">
                <a:solidFill>
                  <a:srgbClr val="000080"/>
                </a:solidFill>
                <a:latin typeface="Symbol" panose="05050102010706020507" pitchFamily="18" charset="2"/>
              </a:rPr>
              <a:t></a:t>
            </a:r>
            <a:r>
              <a:rPr lang="en-GB" altLang="ru-RU" sz="1633" b="1" dirty="0" err="1">
                <a:solidFill>
                  <a:srgbClr val="000080"/>
                </a:solidFill>
              </a:rPr>
              <a:t>глобина</a:t>
            </a:r>
            <a:r>
              <a:rPr lang="en-GB" altLang="ru-RU" sz="1633" b="1" dirty="0">
                <a:solidFill>
                  <a:srgbClr val="000080"/>
                </a:solidFill>
              </a:rPr>
              <a:t>.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6B07DA81-C2F4-4FD3-960C-6EA25169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67" y="1143480"/>
            <a:ext cx="3103526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4">
            <a:extLst>
              <a:ext uri="{FF2B5EF4-FFF2-40B4-BE49-F238E27FC236}">
                <a16:creationId xmlns:a16="http://schemas.microsoft.com/office/drawing/2014/main" id="{E26EA670-A37D-4C96-97ED-C5B222BB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267" y="5394807"/>
            <a:ext cx="1329259" cy="3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51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23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95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6713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buSzPct val="45000"/>
              <a:buFont typeface="Wingdings" panose="05000000000000000000" pitchFamily="2" charset="2"/>
              <a:buNone/>
            </a:pPr>
            <a:r>
              <a:rPr lang="en-GB" altLang="ru-RU" sz="1633">
                <a:solidFill>
                  <a:srgbClr val="000000"/>
                </a:solidFill>
              </a:rPr>
              <a:t> </a:t>
            </a:r>
            <a:r>
              <a:rPr lang="en-GB" altLang="ru-RU" sz="1633" b="1" i="1">
                <a:solidFill>
                  <a:srgbClr val="000080"/>
                </a:solidFill>
              </a:rPr>
              <a:t>Kary Mullis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04A37-86F6-440A-BC8B-948AA3E9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ПЦР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8826FF-DD2C-4637-BC8C-CCCA73A72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06" t="7273" r="13485" b="8148"/>
          <a:stretch/>
        </p:blipFill>
        <p:spPr>
          <a:xfrm>
            <a:off x="2592925" y="393267"/>
            <a:ext cx="9049191" cy="60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6B8A554-F20D-4046-B787-5AF8124B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68582"/>
            <a:ext cx="9402619" cy="47653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/>
              <a:t>Достоинства ПЦР-диагностики: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b="1" dirty="0"/>
              <a:t>Высокая чувствительность метода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b="1" dirty="0"/>
              <a:t>Возможность диагностики на ранних стадиях заболевания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b="1" dirty="0"/>
              <a:t>Исследование различного материала от больных</a:t>
            </a:r>
          </a:p>
          <a:p>
            <a:pPr marL="0" indent="0">
              <a:buNone/>
              <a:defRPr/>
            </a:pPr>
            <a:r>
              <a:rPr lang="ru-RU" b="1" dirty="0"/>
              <a:t>    (плазма/сыворотка </a:t>
            </a:r>
            <a:r>
              <a:rPr lang="ru-RU" b="1" dirty="0" err="1"/>
              <a:t>крови;соскобы</a:t>
            </a:r>
            <a:r>
              <a:rPr lang="ru-RU" b="1" dirty="0"/>
              <a:t> со слизистых</a:t>
            </a:r>
          </a:p>
          <a:p>
            <a:pPr marL="0" indent="0">
              <a:buNone/>
              <a:defRPr/>
            </a:pPr>
            <a:r>
              <a:rPr lang="ru-RU" b="1" dirty="0"/>
              <a:t>      </a:t>
            </a:r>
            <a:r>
              <a:rPr lang="ru-RU" b="1" dirty="0" err="1"/>
              <a:t>оболочек,ликвор,мокрота</a:t>
            </a:r>
            <a:r>
              <a:rPr lang="ru-RU" b="1" dirty="0"/>
              <a:t> ,моча ,</a:t>
            </a:r>
            <a:r>
              <a:rPr lang="ru-RU" b="1" dirty="0" err="1"/>
              <a:t>эякулят</a:t>
            </a:r>
            <a:endParaRPr lang="ru-RU" b="1" dirty="0"/>
          </a:p>
          <a:p>
            <a:pPr marL="0" indent="0">
              <a:buNone/>
              <a:defRPr/>
            </a:pPr>
            <a:r>
              <a:rPr lang="ru-RU" b="1" dirty="0"/>
              <a:t>      ,</a:t>
            </a:r>
            <a:r>
              <a:rPr lang="ru-RU" b="1" dirty="0" err="1"/>
              <a:t>пунктаты</a:t>
            </a:r>
            <a:r>
              <a:rPr lang="ru-RU" b="1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b="1" dirty="0"/>
              <a:t>Выявление широкого спектра возбудителей ,включая </a:t>
            </a:r>
            <a:r>
              <a:rPr lang="ru-RU" b="1" dirty="0" err="1"/>
              <a:t>труднокультивируемые</a:t>
            </a:r>
            <a:r>
              <a:rPr lang="ru-RU" b="1" dirty="0"/>
              <a:t> и некультивируемые </a:t>
            </a:r>
            <a:r>
              <a:rPr lang="ru-RU" b="1" dirty="0" err="1"/>
              <a:t>бактерии,вирусы,простейшие</a:t>
            </a:r>
            <a:r>
              <a:rPr lang="ru-RU" b="1" dirty="0"/>
              <a:t>.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98E6E0-CA2F-4CEE-AD40-8B7513FA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Достоинства ПЦР-диагностики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8162053-12F2-4D10-968C-7DD5C556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55330"/>
            <a:ext cx="8229600" cy="4810125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Высокая стоимость оборудования.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Одновременная амплификация ДНК как живого , так и погибшего микроорганизма , элиминация возбудителя не ранее 4-8 недель.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Возможность перекрестной реакции 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Получение ложноотрицательных результатов при наличии ингибиторов ПЦР.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Определенная техническая подготовка персонала.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dirty="0"/>
              <a:t>Вероятность контаминации:</a:t>
            </a:r>
          </a:p>
          <a:p>
            <a:pPr marL="0" indent="0">
              <a:buNone/>
              <a:defRPr/>
            </a:pPr>
            <a:r>
              <a:rPr lang="ru-RU" dirty="0"/>
              <a:t>  А) Перекрестной контаминации от пробы к пробе , возникающая в процессе обработки образцов или при раскапывании реакционной смеси.</a:t>
            </a:r>
          </a:p>
          <a:p>
            <a:pPr marL="0" indent="0">
              <a:buNone/>
              <a:defRPr/>
            </a:pPr>
            <a:r>
              <a:rPr lang="ru-RU" dirty="0"/>
              <a:t>Б) Контаминация продуктами амплификации (</a:t>
            </a:r>
            <a:r>
              <a:rPr lang="ru-RU" dirty="0" err="1"/>
              <a:t>ампликонами</a:t>
            </a:r>
            <a:r>
              <a:rPr lang="ru-RU" dirty="0"/>
              <a:t>) 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  <a:p>
            <a:pPr marL="274320" indent="-274320"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708085-87D0-437C-908E-50B11329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444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ru-RU" dirty="0"/>
              <a:t>Недостатки ПЦР-диагностики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79962-EA67-45E6-9C31-9512B20B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253" y="252346"/>
            <a:ext cx="8911687" cy="1280890"/>
          </a:xfrm>
        </p:spPr>
        <p:txBody>
          <a:bodyPr/>
          <a:lstStyle/>
          <a:p>
            <a:r>
              <a:rPr lang="ru-RU" dirty="0" err="1"/>
              <a:t>Поэтапность</a:t>
            </a:r>
            <a:r>
              <a:rPr lang="ru-RU" dirty="0"/>
              <a:t> исследования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50FD30-42A1-47E2-9FFE-9CF26A9B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25" y="1265382"/>
            <a:ext cx="8415347" cy="4883197"/>
          </a:xfrm>
        </p:spPr>
      </p:pic>
    </p:spTree>
    <p:extLst>
      <p:ext uri="{BB962C8B-B14F-4D97-AF65-F5344CB8AC3E}">
        <p14:creationId xmlns:p14="http://schemas.microsoft.com/office/powerpoint/2010/main" val="88665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5C4D15-994D-441B-BBF3-0F45C164C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8" t="9101" r="12954" b="18923"/>
          <a:stretch/>
        </p:blipFill>
        <p:spPr>
          <a:xfrm>
            <a:off x="2503054" y="885408"/>
            <a:ext cx="9023928" cy="50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89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898</Words>
  <Application>Microsoft Office PowerPoint</Application>
  <PresentationFormat>Широкоэкранный</PresentationFormat>
  <Paragraphs>161</Paragraphs>
  <Slides>35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Symbol</vt:lpstr>
      <vt:lpstr>Wingdings</vt:lpstr>
      <vt:lpstr>Wingdings 2</vt:lpstr>
      <vt:lpstr>Wingdings 3</vt:lpstr>
      <vt:lpstr>Легкий дым</vt:lpstr>
      <vt:lpstr>Механизм ПЦР </vt:lpstr>
      <vt:lpstr>План лекции</vt:lpstr>
      <vt:lpstr>Нормативные документы регламентирующие работу ПЦР лаборатории:  </vt:lpstr>
      <vt:lpstr>Презентация PowerPoint</vt:lpstr>
      <vt:lpstr>Характеристика ПЦР</vt:lpstr>
      <vt:lpstr>Достоинства ПЦР-диагностики</vt:lpstr>
      <vt:lpstr>Недостатки ПЦР-диагностики</vt:lpstr>
      <vt:lpstr>Поэтапность исследования</vt:lpstr>
      <vt:lpstr>Презентация PowerPoint</vt:lpstr>
      <vt:lpstr>Обработка клинического материала  </vt:lpstr>
      <vt:lpstr>Презентация PowerPoint</vt:lpstr>
      <vt:lpstr>Презентация PowerPoint</vt:lpstr>
      <vt:lpstr>Презентация PowerPoint</vt:lpstr>
      <vt:lpstr>Сложные методы экстракции НК</vt:lpstr>
      <vt:lpstr>Сложные методы экстракции НК</vt:lpstr>
      <vt:lpstr>Презентация PowerPoint</vt:lpstr>
      <vt:lpstr>Презентация PowerPoint</vt:lpstr>
      <vt:lpstr>Состав реакционной смеси</vt:lpstr>
      <vt:lpstr>Презентация PowerPoint</vt:lpstr>
      <vt:lpstr>Внутренний контроль (ВК) – неотъемлимая часть ПЦР-исследования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ПЦР-диагностики</vt:lpstr>
      <vt:lpstr>Недостатки ПЦР-диагностики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Павел Чирсков</cp:lastModifiedBy>
  <cp:revision>17</cp:revision>
  <dcterms:created xsi:type="dcterms:W3CDTF">2019-09-09T05:26:57Z</dcterms:created>
  <dcterms:modified xsi:type="dcterms:W3CDTF">2019-09-26T20:31:12Z</dcterms:modified>
</cp:coreProperties>
</file>