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344" r:id="rId6"/>
    <p:sldId id="343" r:id="rId7"/>
    <p:sldId id="342" r:id="rId8"/>
    <p:sldId id="350" r:id="rId9"/>
    <p:sldId id="366" r:id="rId10"/>
    <p:sldId id="351" r:id="rId11"/>
    <p:sldId id="349" r:id="rId12"/>
    <p:sldId id="404" r:id="rId13"/>
    <p:sldId id="346" r:id="rId14"/>
    <p:sldId id="345" r:id="rId15"/>
    <p:sldId id="353" r:id="rId16"/>
    <p:sldId id="352" r:id="rId17"/>
    <p:sldId id="359" r:id="rId18"/>
    <p:sldId id="354" r:id="rId19"/>
    <p:sldId id="347" r:id="rId20"/>
    <p:sldId id="355" r:id="rId21"/>
    <p:sldId id="357" r:id="rId22"/>
    <p:sldId id="364" r:id="rId23"/>
    <p:sldId id="363" r:id="rId24"/>
    <p:sldId id="362" r:id="rId25"/>
    <p:sldId id="367" r:id="rId26"/>
    <p:sldId id="369" r:id="rId27"/>
    <p:sldId id="370" r:id="rId28"/>
    <p:sldId id="368" r:id="rId29"/>
    <p:sldId id="372" r:id="rId30"/>
    <p:sldId id="358" r:id="rId31"/>
    <p:sldId id="360" r:id="rId32"/>
    <p:sldId id="361" r:id="rId33"/>
    <p:sldId id="373" r:id="rId34"/>
    <p:sldId id="374" r:id="rId35"/>
    <p:sldId id="394" r:id="rId36"/>
    <p:sldId id="375" r:id="rId37"/>
    <p:sldId id="376" r:id="rId38"/>
    <p:sldId id="378" r:id="rId39"/>
    <p:sldId id="381" r:id="rId40"/>
    <p:sldId id="379" r:id="rId41"/>
    <p:sldId id="380" r:id="rId42"/>
    <p:sldId id="382" r:id="rId43"/>
    <p:sldId id="383" r:id="rId44"/>
    <p:sldId id="384" r:id="rId45"/>
    <p:sldId id="385" r:id="rId46"/>
    <p:sldId id="386" r:id="rId47"/>
    <p:sldId id="387" r:id="rId48"/>
    <p:sldId id="388" r:id="rId49"/>
    <p:sldId id="390" r:id="rId50"/>
    <p:sldId id="389" r:id="rId51"/>
    <p:sldId id="391" r:id="rId52"/>
    <p:sldId id="392" r:id="rId53"/>
    <p:sldId id="393" r:id="rId54"/>
    <p:sldId id="400" r:id="rId55"/>
    <p:sldId id="399" r:id="rId56"/>
    <p:sldId id="403" r:id="rId57"/>
    <p:sldId id="402" r:id="rId58"/>
    <p:sldId id="401" r:id="rId59"/>
    <p:sldId id="395" r:id="rId60"/>
    <p:sldId id="396" r:id="rId61"/>
    <p:sldId id="397" r:id="rId62"/>
    <p:sldId id="398" r:id="rId63"/>
    <p:sldId id="332" r:id="rId64"/>
  </p:sldIdLst>
  <p:sldSz cx="13444538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7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24" autoAdjust="0"/>
    <p:restoredTop sz="86590" autoAdjust="0"/>
  </p:normalViewPr>
  <p:slideViewPr>
    <p:cSldViewPr>
      <p:cViewPr varScale="1">
        <p:scale>
          <a:sx n="51" d="100"/>
          <a:sy n="51" d="100"/>
        </p:scale>
        <p:origin x="1002" y="84"/>
      </p:cViewPr>
      <p:guideLst>
        <p:guide orient="horz" pos="2880"/>
        <p:guide pos="27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72DE2-0FEA-4DD9-994E-57B5FC898AC0}" type="datetimeFigureOut">
              <a:rPr lang="ru-RU" smtClean="0"/>
              <a:t>01.06.2025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79750" y="946150"/>
            <a:ext cx="45339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88FE9-3238-4C1F-A0A7-F859FBF69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37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9790" y="201549"/>
            <a:ext cx="9979615" cy="6964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26" b="1" i="0">
                <a:solidFill>
                  <a:srgbClr val="E4C6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6681" y="4235196"/>
            <a:ext cx="9411177" cy="5416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2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9791" y="374981"/>
            <a:ext cx="8353337" cy="696473"/>
          </a:xfrm>
        </p:spPr>
        <p:txBody>
          <a:bodyPr lIns="0" tIns="0" rIns="0" bIns="0"/>
          <a:lstStyle>
            <a:lvl1pPr>
              <a:defRPr sz="4526" b="1" i="0">
                <a:solidFill>
                  <a:srgbClr val="E4C6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9790" y="1629283"/>
            <a:ext cx="12060964" cy="541687"/>
          </a:xfrm>
        </p:spPr>
        <p:txBody>
          <a:bodyPr lIns="0" tIns="0" rIns="0" bIns="0"/>
          <a:lstStyle>
            <a:lvl1pPr>
              <a:defRPr sz="352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9791" y="374981"/>
            <a:ext cx="8353337" cy="696473"/>
          </a:xfrm>
        </p:spPr>
        <p:txBody>
          <a:bodyPr lIns="0" tIns="0" rIns="0" bIns="0"/>
          <a:lstStyle>
            <a:lvl1pPr>
              <a:defRPr sz="4526" b="1" i="0">
                <a:solidFill>
                  <a:srgbClr val="E4C6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2228" y="1739456"/>
            <a:ext cx="584837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23938" y="1739456"/>
            <a:ext cx="584837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9791" y="374981"/>
            <a:ext cx="8353337" cy="696473"/>
          </a:xfrm>
        </p:spPr>
        <p:txBody>
          <a:bodyPr lIns="0" tIns="0" rIns="0" bIns="0"/>
          <a:lstStyle>
            <a:lvl1pPr>
              <a:defRPr sz="4526" b="1" i="0">
                <a:solidFill>
                  <a:srgbClr val="E4C6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3443259" cy="75590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9791" y="374981"/>
            <a:ext cx="835333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E4C6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9790" y="1629283"/>
            <a:ext cx="1206096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71143" y="7033450"/>
            <a:ext cx="430225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2227" y="7033450"/>
            <a:ext cx="30922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80067" y="7033450"/>
            <a:ext cx="30922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74838">
        <a:defRPr>
          <a:latin typeface="+mn-lt"/>
          <a:ea typeface="+mn-ea"/>
          <a:cs typeface="+mn-cs"/>
        </a:defRPr>
      </a:lvl2pPr>
      <a:lvl3pPr marL="1149675">
        <a:defRPr>
          <a:latin typeface="+mn-lt"/>
          <a:ea typeface="+mn-ea"/>
          <a:cs typeface="+mn-cs"/>
        </a:defRPr>
      </a:lvl3pPr>
      <a:lvl4pPr marL="1724513">
        <a:defRPr>
          <a:latin typeface="+mn-lt"/>
          <a:ea typeface="+mn-ea"/>
          <a:cs typeface="+mn-cs"/>
        </a:defRPr>
      </a:lvl4pPr>
      <a:lvl5pPr marL="2299350">
        <a:defRPr>
          <a:latin typeface="+mn-lt"/>
          <a:ea typeface="+mn-ea"/>
          <a:cs typeface="+mn-cs"/>
        </a:defRPr>
      </a:lvl5pPr>
      <a:lvl6pPr marL="2874188">
        <a:defRPr>
          <a:latin typeface="+mn-lt"/>
          <a:ea typeface="+mn-ea"/>
          <a:cs typeface="+mn-cs"/>
        </a:defRPr>
      </a:lvl6pPr>
      <a:lvl7pPr marL="3449025">
        <a:defRPr>
          <a:latin typeface="+mn-lt"/>
          <a:ea typeface="+mn-ea"/>
          <a:cs typeface="+mn-cs"/>
        </a:defRPr>
      </a:lvl7pPr>
      <a:lvl8pPr marL="4023863">
        <a:defRPr>
          <a:latin typeface="+mn-lt"/>
          <a:ea typeface="+mn-ea"/>
          <a:cs typeface="+mn-cs"/>
        </a:defRPr>
      </a:lvl8pPr>
      <a:lvl9pPr marL="45987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74838">
        <a:defRPr>
          <a:latin typeface="+mn-lt"/>
          <a:ea typeface="+mn-ea"/>
          <a:cs typeface="+mn-cs"/>
        </a:defRPr>
      </a:lvl2pPr>
      <a:lvl3pPr marL="1149675">
        <a:defRPr>
          <a:latin typeface="+mn-lt"/>
          <a:ea typeface="+mn-ea"/>
          <a:cs typeface="+mn-cs"/>
        </a:defRPr>
      </a:lvl3pPr>
      <a:lvl4pPr marL="1724513">
        <a:defRPr>
          <a:latin typeface="+mn-lt"/>
          <a:ea typeface="+mn-ea"/>
          <a:cs typeface="+mn-cs"/>
        </a:defRPr>
      </a:lvl4pPr>
      <a:lvl5pPr marL="2299350">
        <a:defRPr>
          <a:latin typeface="+mn-lt"/>
          <a:ea typeface="+mn-ea"/>
          <a:cs typeface="+mn-cs"/>
        </a:defRPr>
      </a:lvl5pPr>
      <a:lvl6pPr marL="2874188">
        <a:defRPr>
          <a:latin typeface="+mn-lt"/>
          <a:ea typeface="+mn-ea"/>
          <a:cs typeface="+mn-cs"/>
        </a:defRPr>
      </a:lvl6pPr>
      <a:lvl7pPr marL="3449025">
        <a:defRPr>
          <a:latin typeface="+mn-lt"/>
          <a:ea typeface="+mn-ea"/>
          <a:cs typeface="+mn-cs"/>
        </a:defRPr>
      </a:lvl7pPr>
      <a:lvl8pPr marL="4023863">
        <a:defRPr>
          <a:latin typeface="+mn-lt"/>
          <a:ea typeface="+mn-ea"/>
          <a:cs typeface="+mn-cs"/>
        </a:defRPr>
      </a:lvl8pPr>
      <a:lvl9pPr marL="45987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4469" y="2768845"/>
            <a:ext cx="9987599" cy="2035357"/>
          </a:xfrm>
          <a:prstGeom prst="rect">
            <a:avLst/>
          </a:prstGeom>
        </p:spPr>
        <p:txBody>
          <a:bodyPr vert="horz" wrap="square" lIns="0" tIns="15169" rIns="0" bIns="0" rtlCol="0">
            <a:spAutoFit/>
          </a:bodyPr>
          <a:lstStyle/>
          <a:p>
            <a:pPr marL="15968" marR="6387" algn="ctr">
              <a:spcBef>
                <a:spcPts val="119"/>
              </a:spcBef>
            </a:pPr>
            <a:r>
              <a:rPr lang="ru-RU" sz="3520" b="1" dirty="0">
                <a:solidFill>
                  <a:srgbClr val="007366"/>
                </a:solidFill>
                <a:latin typeface="Arial"/>
                <a:cs typeface="Arial"/>
              </a:rPr>
              <a:t>ПАТОФИЗИОЛОГИЯ ЛИМФАТИЧЕСКОЙ СИСТЕМЫ</a:t>
            </a:r>
          </a:p>
          <a:p>
            <a:pPr marL="15968" marR="6387" algn="ctr">
              <a:spcBef>
                <a:spcPts val="119"/>
              </a:spcBef>
            </a:pPr>
            <a:endParaRPr lang="ru-RU" sz="3520" b="1" dirty="0">
              <a:solidFill>
                <a:srgbClr val="007366"/>
              </a:solidFill>
              <a:latin typeface="Arial"/>
              <a:cs typeface="Arial"/>
            </a:endParaRPr>
          </a:p>
          <a:p>
            <a:pPr marL="15968" marR="6387" algn="ctr">
              <a:spcBef>
                <a:spcPts val="119"/>
              </a:spcBef>
            </a:pPr>
            <a:r>
              <a:rPr lang="ru-RU" sz="2400" b="1" dirty="0">
                <a:solidFill>
                  <a:schemeClr val="tx1"/>
                </a:solidFill>
                <a:latin typeface="Arial"/>
                <a:cs typeface="Arial"/>
              </a:rPr>
              <a:t>Лекция по дисциплине «Патофизиология»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185" y="178278"/>
            <a:ext cx="5725265" cy="193907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06860" y="171843"/>
            <a:ext cx="3069730" cy="1734071"/>
          </a:xfrm>
          <a:prstGeom prst="rect">
            <a:avLst/>
          </a:prstGeom>
        </p:spPr>
        <p:txBody>
          <a:bodyPr vert="horz" wrap="square" lIns="0" tIns="61474" rIns="0" bIns="0" rtlCol="0">
            <a:spAutoFit/>
          </a:bodyPr>
          <a:lstStyle/>
          <a:p>
            <a:pPr marL="15968" marR="6387">
              <a:lnSpc>
                <a:spcPct val="90000"/>
              </a:lnSpc>
              <a:spcBef>
                <a:spcPts val="484"/>
              </a:spcBef>
            </a:pPr>
            <a:r>
              <a:rPr sz="3018" b="0" spc="-13" dirty="0">
                <a:solidFill>
                  <a:srgbClr val="007366"/>
                </a:solidFill>
                <a:latin typeface="Microsoft Sans Serif"/>
                <a:cs typeface="Microsoft Sans Serif"/>
              </a:rPr>
              <a:t>Кафедра </a:t>
            </a:r>
            <a:r>
              <a:rPr sz="3018" b="0" spc="-31" dirty="0">
                <a:solidFill>
                  <a:srgbClr val="007366"/>
                </a:solidFill>
                <a:latin typeface="Microsoft Sans Serif"/>
                <a:cs typeface="Microsoft Sans Serif"/>
              </a:rPr>
              <a:t>патофизиологии, </a:t>
            </a:r>
            <a:r>
              <a:rPr sz="3018" b="0" spc="-13" dirty="0">
                <a:solidFill>
                  <a:srgbClr val="007366"/>
                </a:solidFill>
                <a:latin typeface="Microsoft Sans Serif"/>
                <a:cs typeface="Microsoft Sans Serif"/>
              </a:rPr>
              <a:t>клинической патофизиологии</a:t>
            </a:r>
            <a:endParaRPr sz="3018" dirty="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9000" y="186675"/>
            <a:ext cx="2021051" cy="19908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5B5E17-A3EB-AB14-F439-C7B9B7E9BDF6}"/>
              </a:ext>
            </a:extLst>
          </p:cNvPr>
          <p:cNvSpPr txBox="1"/>
          <p:nvPr/>
        </p:nvSpPr>
        <p:spPr>
          <a:xfrm>
            <a:off x="3645330" y="5907244"/>
            <a:ext cx="67644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Лектор:</a:t>
            </a:r>
          </a:p>
          <a:p>
            <a:pPr algn="ctr"/>
            <a:r>
              <a:rPr lang="ru-RU" dirty="0"/>
              <a:t>Доцент кафедры патофизиологии, клинической патофизиологии,</a:t>
            </a:r>
          </a:p>
          <a:p>
            <a:pPr algn="ctr"/>
            <a:r>
              <a:rPr lang="ru-RU" dirty="0"/>
              <a:t>кандидат медицинских наук</a:t>
            </a:r>
          </a:p>
          <a:p>
            <a:pPr algn="ctr"/>
            <a:r>
              <a:rPr lang="ru-RU" dirty="0"/>
              <a:t>В.Н. Поветкина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9" y="5110174"/>
            <a:ext cx="4324350" cy="24241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157201"/>
            <a:ext cx="10509477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1. 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Особенности строения лимфатической системы.</a:t>
            </a:r>
            <a:r>
              <a:rPr lang="ru-RU" sz="3200" spc="-69" dirty="0">
                <a:solidFill>
                  <a:srgbClr val="078777"/>
                </a:solidFill>
              </a:rPr>
              <a:t> 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E8AEB3-16A6-53E8-737A-B6EA450E25A2}"/>
              </a:ext>
            </a:extLst>
          </p:cNvPr>
          <p:cNvSpPr txBox="1"/>
          <p:nvPr/>
        </p:nvSpPr>
        <p:spPr>
          <a:xfrm>
            <a:off x="213227" y="885825"/>
            <a:ext cx="1096110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/>
              <a:t>Место расположения </a:t>
            </a:r>
            <a:r>
              <a:rPr lang="ru-RU" sz="2400" dirty="0"/>
              <a:t>органных лимфатических сосудов в большинстве своем </a:t>
            </a:r>
            <a:r>
              <a:rPr lang="ru-RU" sz="2400" b="1" dirty="0"/>
              <a:t>совпадает с местом входа и вывода из органа артерий и вен.</a:t>
            </a:r>
            <a:r>
              <a:rPr lang="ru-RU" sz="2400" dirty="0"/>
              <a:t>  Выйдя из органа, </a:t>
            </a:r>
            <a:r>
              <a:rPr lang="ru-RU" sz="2400" b="1" dirty="0"/>
              <a:t>лимфатические сосуды</a:t>
            </a:r>
            <a:r>
              <a:rPr lang="ru-RU" sz="2400" dirty="0"/>
              <a:t>, </a:t>
            </a:r>
            <a:r>
              <a:rPr lang="ru-RU" sz="2400" b="1" dirty="0"/>
              <a:t>сливаясь между собой, </a:t>
            </a:r>
            <a:r>
              <a:rPr lang="ru-RU" sz="2400" dirty="0"/>
              <a:t>направляются </a:t>
            </a:r>
            <a:r>
              <a:rPr lang="ru-RU" sz="2400" b="1" dirty="0"/>
              <a:t>к региональным лимфатическим узлам.  </a:t>
            </a:r>
            <a:r>
              <a:rPr lang="ru-RU" sz="2400" dirty="0"/>
              <a:t>Между лимфатическими сосудами выявляются </a:t>
            </a:r>
            <a:r>
              <a:rPr lang="ru-RU" sz="2400" b="1" dirty="0"/>
              <a:t>многочисленные анастомозы.</a:t>
            </a:r>
          </a:p>
          <a:p>
            <a:pPr indent="457200" algn="just"/>
            <a:r>
              <a:rPr lang="ru-RU" sz="2400" dirty="0"/>
              <a:t>Лимфатические сосуды состоят из отдельных структурно-функциональных единиц, так называемых </a:t>
            </a:r>
            <a:r>
              <a:rPr lang="ru-RU" sz="2400" b="1" dirty="0"/>
              <a:t>клапанных сегментов </a:t>
            </a:r>
            <a:r>
              <a:rPr lang="ru-RU" sz="2400" dirty="0"/>
              <a:t>или</a:t>
            </a:r>
            <a:r>
              <a:rPr lang="ru-RU" sz="2400" b="1" dirty="0"/>
              <a:t> </a:t>
            </a:r>
            <a:r>
              <a:rPr lang="ru-RU" sz="2400" b="1" dirty="0" err="1"/>
              <a:t>лимфангионов</a:t>
            </a:r>
            <a:r>
              <a:rPr lang="ru-RU" sz="2400" b="1" dirty="0"/>
              <a:t>, </a:t>
            </a:r>
            <a:r>
              <a:rPr lang="ru-RU" sz="2400" dirty="0"/>
              <a:t>выполняющих роль </a:t>
            </a:r>
            <a:r>
              <a:rPr lang="ru-RU" sz="2400" b="1" dirty="0"/>
              <a:t>насоса. </a:t>
            </a:r>
            <a:r>
              <a:rPr lang="ru-RU" sz="2400" dirty="0"/>
              <a:t>Под клапанным сегментом или </a:t>
            </a:r>
            <a:r>
              <a:rPr lang="ru-RU" sz="2400" dirty="0" err="1"/>
              <a:t>лимфангионом</a:t>
            </a:r>
            <a:r>
              <a:rPr lang="ru-RU" sz="2400" dirty="0"/>
              <a:t> понимают </a:t>
            </a:r>
            <a:r>
              <a:rPr lang="ru-RU" sz="2400" b="1" dirty="0"/>
              <a:t>часть лимфатического сосуда между клапанами.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894FA0-1B45-D6B2-2ECA-479E66AE0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269" y="4662961"/>
            <a:ext cx="5953125" cy="271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63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157201"/>
            <a:ext cx="10509477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1. 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Особенности строения лимфатической системы.</a:t>
            </a:r>
            <a:r>
              <a:rPr lang="ru-RU" sz="3200" spc="-69" dirty="0">
                <a:solidFill>
                  <a:srgbClr val="078777"/>
                </a:solidFill>
              </a:rPr>
              <a:t> 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E8AEB3-16A6-53E8-737A-B6EA450E25A2}"/>
              </a:ext>
            </a:extLst>
          </p:cNvPr>
          <p:cNvSpPr txBox="1"/>
          <p:nvPr/>
        </p:nvSpPr>
        <p:spPr>
          <a:xfrm>
            <a:off x="213228" y="769217"/>
            <a:ext cx="10700041" cy="2783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/>
              <a:t>Часто</a:t>
            </a:r>
            <a:r>
              <a:rPr lang="ru-RU" sz="2400" b="1" dirty="0"/>
              <a:t> диаметр лимфатического сосуда меньше, </a:t>
            </a:r>
            <a:r>
              <a:rPr lang="ru-RU" sz="2400" dirty="0"/>
              <a:t>чем диаметр образующих его капилляров.</a:t>
            </a:r>
            <a:r>
              <a:rPr lang="ru-RU" sz="2400" b="1" dirty="0"/>
              <a:t> </a:t>
            </a:r>
            <a:r>
              <a:rPr lang="ru-RU" sz="2400" dirty="0"/>
              <a:t>Количество капилляров, переходящих в сосуд, различно: </a:t>
            </a:r>
            <a:r>
              <a:rPr lang="ru-RU" sz="2400" b="1" dirty="0"/>
              <a:t>от двух до девяти. </a:t>
            </a:r>
          </a:p>
          <a:p>
            <a:pPr indent="457200" algn="just"/>
            <a:r>
              <a:rPr lang="ru-RU" sz="2400" dirty="0"/>
              <a:t>Различают</a:t>
            </a:r>
            <a:r>
              <a:rPr lang="ru-RU" sz="2400" b="1" dirty="0"/>
              <a:t> </a:t>
            </a:r>
            <a:r>
              <a:rPr lang="ru-RU" sz="2400" b="1" dirty="0" err="1"/>
              <a:t>интра</a:t>
            </a:r>
            <a:r>
              <a:rPr lang="ru-RU" sz="2400" b="1" dirty="0"/>
              <a:t>- и </a:t>
            </a:r>
            <a:r>
              <a:rPr lang="ru-RU" sz="2400" b="1" dirty="0" err="1"/>
              <a:t>экстраорганные</a:t>
            </a:r>
            <a:r>
              <a:rPr lang="ru-RU" sz="2400" b="1" dirty="0"/>
              <a:t> лимфатические сосуды. </a:t>
            </a:r>
            <a:r>
              <a:rPr lang="ru-RU" sz="2400" dirty="0"/>
              <a:t>Из каждого органа или части тела </a:t>
            </a:r>
            <a:r>
              <a:rPr lang="ru-RU" sz="2400" b="1" dirty="0"/>
              <a:t>выходят несколько лимфатических сосудов, </a:t>
            </a:r>
            <a:r>
              <a:rPr lang="ru-RU" sz="2400" dirty="0"/>
              <a:t>по которым </a:t>
            </a:r>
            <a:r>
              <a:rPr lang="ru-RU" sz="2400" b="1" dirty="0"/>
              <a:t>лимфа оттекает к различным лимфатическим узлам.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269" y="3234386"/>
            <a:ext cx="4314825" cy="41712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8EF7FC-E934-554E-0AF8-924B57954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97" y="3940058"/>
            <a:ext cx="4648200" cy="297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73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157201"/>
            <a:ext cx="10509477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1. 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Особенности строения лимфатической системы.</a:t>
            </a:r>
            <a:r>
              <a:rPr lang="ru-RU" sz="3200" spc="-69" dirty="0">
                <a:solidFill>
                  <a:srgbClr val="078777"/>
                </a:solidFill>
              </a:rPr>
              <a:t> 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C7D7D-120C-085D-EB7C-A7D664767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903" y="898058"/>
            <a:ext cx="5572125" cy="650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65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9" y="0"/>
            <a:ext cx="10509477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sz="3200" dirty="0">
                <a:solidFill>
                  <a:srgbClr val="078777"/>
                </a:solidFill>
              </a:rPr>
              <a:t>1.</a:t>
            </a:r>
            <a:r>
              <a:rPr lang="ru-RU" sz="3200" dirty="0">
                <a:solidFill>
                  <a:srgbClr val="078777"/>
                </a:solidFill>
              </a:rPr>
              <a:t> 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Особенности строения лимфатической системы.</a:t>
            </a:r>
            <a:r>
              <a:rPr sz="3200" spc="-69" dirty="0">
                <a:solidFill>
                  <a:srgbClr val="078777"/>
                </a:solidFill>
              </a:rPr>
              <a:t> 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3229" y="569905"/>
            <a:ext cx="109611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/>
              <a:t>Различают </a:t>
            </a:r>
            <a:r>
              <a:rPr lang="ru-RU" sz="2400" b="1" dirty="0"/>
              <a:t>лимфатические</a:t>
            </a:r>
            <a:r>
              <a:rPr lang="ru-RU" sz="2400" dirty="0"/>
              <a:t> </a:t>
            </a:r>
            <a:r>
              <a:rPr lang="ru-RU" sz="2400" b="1" dirty="0"/>
              <a:t>внутриорганные, </a:t>
            </a:r>
            <a:r>
              <a:rPr lang="ru-RU" sz="2400" b="1" dirty="0" err="1"/>
              <a:t>внеорганные</a:t>
            </a:r>
            <a:r>
              <a:rPr lang="ru-RU" sz="2400" b="1" dirty="0"/>
              <a:t> сосуды, стволы, протоки</a:t>
            </a:r>
            <a:r>
              <a:rPr lang="ru-RU" sz="2400" dirty="0"/>
              <a:t>. </a:t>
            </a:r>
          </a:p>
          <a:p>
            <a:pPr indent="457200" algn="just"/>
            <a:r>
              <a:rPr lang="ru-RU" sz="2400" dirty="0"/>
              <a:t>Выделяют следующие лимфатические стволы: </a:t>
            </a:r>
            <a:r>
              <a:rPr lang="ru-RU" sz="2400" b="1" dirty="0"/>
              <a:t>поясничные (правый и левый), кишечные, </a:t>
            </a:r>
            <a:r>
              <a:rPr lang="ru-RU" sz="2400" b="1" dirty="0" err="1"/>
              <a:t>бронхосредостенные</a:t>
            </a:r>
            <a:r>
              <a:rPr lang="ru-RU" sz="2400" b="1" dirty="0"/>
              <a:t>, подключичные, яремные.</a:t>
            </a:r>
            <a:r>
              <a:rPr lang="ru-RU" sz="2400" dirty="0"/>
              <a:t> В организме человека два крупных протока – </a:t>
            </a:r>
            <a:r>
              <a:rPr lang="ru-RU" sz="2400" b="1" dirty="0"/>
              <a:t>грудной и правый лимфатический. </a:t>
            </a:r>
          </a:p>
          <a:p>
            <a:pPr indent="457200" algn="just"/>
            <a:r>
              <a:rPr lang="ru-RU" sz="2400" b="1" dirty="0"/>
              <a:t>Грудной проток </a:t>
            </a:r>
            <a:r>
              <a:rPr lang="ru-RU" sz="2400" dirty="0"/>
              <a:t>обладает </a:t>
            </a:r>
            <a:r>
              <a:rPr lang="ru-RU" sz="2400" b="1" dirty="0"/>
              <a:t>ритмической, </a:t>
            </a:r>
            <a:r>
              <a:rPr lang="ru-RU" sz="2400" b="1" dirty="0" err="1"/>
              <a:t>пропульсивной</a:t>
            </a:r>
            <a:r>
              <a:rPr lang="ru-RU" sz="2400" b="1" dirty="0"/>
              <a:t> сократительной активностью</a:t>
            </a:r>
            <a:r>
              <a:rPr lang="ru-RU" sz="2400" dirty="0"/>
              <a:t>. Кроме того, на </a:t>
            </a:r>
            <a:r>
              <a:rPr lang="ru-RU" sz="2400" dirty="0" err="1"/>
              <a:t>лимфоток</a:t>
            </a:r>
            <a:r>
              <a:rPr lang="ru-RU" sz="2400" dirty="0"/>
              <a:t> в грудном протоке влияют </a:t>
            </a:r>
            <a:r>
              <a:rPr lang="ru-RU" sz="2400" b="1" dirty="0"/>
              <a:t>внесосудистые факторы</a:t>
            </a:r>
            <a:r>
              <a:rPr lang="ru-RU" sz="2400" dirty="0"/>
              <a:t>, такие как </a:t>
            </a:r>
            <a:r>
              <a:rPr lang="ru-RU" sz="2400" b="1" dirty="0"/>
              <a:t>отрицательное </a:t>
            </a:r>
            <a:r>
              <a:rPr lang="ru-RU" sz="2400" b="1" dirty="0" err="1"/>
              <a:t>внутриплевральное</a:t>
            </a:r>
            <a:r>
              <a:rPr lang="ru-RU" sz="2400" b="1" dirty="0"/>
              <a:t> давление, отрицательное давление в крупных венах шеи,  пульсация аорты, сокращения и расслабления диафрагмы.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181" y="4791234"/>
            <a:ext cx="3695488" cy="27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11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157201"/>
            <a:ext cx="10509477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sz="3200" dirty="0">
                <a:solidFill>
                  <a:srgbClr val="078777"/>
                </a:solidFill>
              </a:rPr>
              <a:t>1.</a:t>
            </a:r>
            <a:r>
              <a:rPr lang="ru-RU" sz="3200" dirty="0">
                <a:solidFill>
                  <a:srgbClr val="078777"/>
                </a:solidFill>
              </a:rPr>
              <a:t> 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Особенности строения лимфатической системы.</a:t>
            </a:r>
            <a:r>
              <a:rPr sz="3200" spc="-69" dirty="0">
                <a:solidFill>
                  <a:srgbClr val="078777"/>
                </a:solidFill>
              </a:rPr>
              <a:t> 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3228" y="759694"/>
            <a:ext cx="109611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/>
              <a:t>Лимфатические сосуды различных органов и систем получают </a:t>
            </a:r>
            <a:r>
              <a:rPr lang="ru-RU" sz="2400" b="1" dirty="0"/>
              <a:t>ин-нервацию в виде нервных сплетений</a:t>
            </a:r>
            <a:r>
              <a:rPr lang="ru-RU" sz="2400" dirty="0"/>
              <a:t>, </a:t>
            </a:r>
            <a:r>
              <a:rPr lang="ru-RU" sz="2400" b="1" dirty="0"/>
              <a:t>плотность которых уменьшается  </a:t>
            </a:r>
            <a:r>
              <a:rPr lang="ru-RU" sz="2400" dirty="0"/>
              <a:t>параллельно уменьшению диаметра.</a:t>
            </a:r>
          </a:p>
          <a:p>
            <a:pPr indent="457200" algn="just"/>
            <a:r>
              <a:rPr lang="ru-RU" sz="2400" dirty="0"/>
              <a:t>Нервный аппарат брюшной полости состоит из </a:t>
            </a:r>
            <a:r>
              <a:rPr lang="ru-RU" sz="2400" b="1" dirty="0"/>
              <a:t>симпатических сплетений</a:t>
            </a:r>
            <a:r>
              <a:rPr lang="ru-RU" sz="2400" dirty="0"/>
              <a:t> и </a:t>
            </a:r>
            <a:r>
              <a:rPr lang="ru-RU" sz="2400" b="1" dirty="0"/>
              <a:t>ветвей парасимпатической нервной системы</a:t>
            </a:r>
            <a:r>
              <a:rPr lang="ru-RU" sz="2400" dirty="0"/>
              <a:t>. </a:t>
            </a:r>
          </a:p>
          <a:p>
            <a:pPr indent="457200" algn="just"/>
            <a:r>
              <a:rPr lang="ru-RU" sz="2400" b="1" dirty="0"/>
              <a:t>Адренергические сплетения </a:t>
            </a:r>
            <a:r>
              <a:rPr lang="ru-RU" sz="2400" dirty="0"/>
              <a:t>на протяжении грудного протока </a:t>
            </a:r>
            <a:r>
              <a:rPr lang="ru-RU" sz="2400" b="1" dirty="0"/>
              <a:t>развиты неравномерно. </a:t>
            </a:r>
            <a:r>
              <a:rPr lang="ru-RU" sz="2400" dirty="0"/>
              <a:t>Возбуждение симпатической цепочки приводит к </a:t>
            </a:r>
            <a:r>
              <a:rPr lang="ru-RU" sz="2400" b="1" dirty="0"/>
              <a:t>спазму лимфатических сосудов и уменьшению объемной скорости </a:t>
            </a:r>
            <a:r>
              <a:rPr lang="ru-RU" sz="2400" b="1" dirty="0" err="1"/>
              <a:t>лимфотока</a:t>
            </a:r>
            <a:r>
              <a:rPr lang="ru-RU" sz="2400" b="1" dirty="0"/>
              <a:t> в их. </a:t>
            </a:r>
            <a:r>
              <a:rPr lang="ru-RU" sz="2400" dirty="0"/>
              <a:t>Сокращения и расслабления </a:t>
            </a:r>
            <a:r>
              <a:rPr lang="ru-RU" sz="2400" dirty="0" err="1"/>
              <a:t>лимфангиона</a:t>
            </a:r>
            <a:r>
              <a:rPr lang="ru-RU" sz="2400" dirty="0"/>
              <a:t>, </a:t>
            </a:r>
            <a:r>
              <a:rPr lang="ru-RU" sz="2400" dirty="0" err="1"/>
              <a:t>пропульсивный</a:t>
            </a:r>
            <a:r>
              <a:rPr lang="ru-RU" sz="2400" dirty="0"/>
              <a:t> </a:t>
            </a:r>
            <a:r>
              <a:rPr lang="ru-RU" sz="2400" dirty="0" err="1"/>
              <a:t>лимфоток</a:t>
            </a:r>
            <a:r>
              <a:rPr lang="ru-RU" sz="2400" dirty="0"/>
              <a:t> </a:t>
            </a:r>
            <a:r>
              <a:rPr lang="ru-RU" sz="2400" b="1" dirty="0"/>
              <a:t>регулируется не только вегетативной нервной системой, но и гуморальной.</a:t>
            </a:r>
          </a:p>
        </p:txBody>
      </p:sp>
    </p:spTree>
    <p:extLst>
      <p:ext uri="{BB962C8B-B14F-4D97-AF65-F5344CB8AC3E}">
        <p14:creationId xmlns:p14="http://schemas.microsoft.com/office/powerpoint/2010/main" val="2517309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41869" y="234270"/>
            <a:ext cx="1766630" cy="17206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0268" y="1800225"/>
            <a:ext cx="48006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 2. Задачи и функции лимфатической системы.</a:t>
            </a:r>
          </a:p>
        </p:txBody>
      </p:sp>
    </p:spTree>
    <p:extLst>
      <p:ext uri="{BB962C8B-B14F-4D97-AF65-F5344CB8AC3E}">
        <p14:creationId xmlns:p14="http://schemas.microsoft.com/office/powerpoint/2010/main" val="468444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0509477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2</a:t>
            </a:r>
            <a:r>
              <a:rPr sz="3200" dirty="0">
                <a:solidFill>
                  <a:srgbClr val="078777"/>
                </a:solidFill>
              </a:rPr>
              <a:t>.</a:t>
            </a:r>
            <a:r>
              <a:rPr lang="ru-RU" sz="3200" dirty="0">
                <a:solidFill>
                  <a:srgbClr val="078777"/>
                </a:solidFill>
              </a:rPr>
              <a:t> 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Задачи и функции лимфатической системы.</a:t>
            </a:r>
            <a:r>
              <a:rPr sz="3200" spc="-69" dirty="0">
                <a:solidFill>
                  <a:srgbClr val="078777"/>
                </a:solidFill>
              </a:rPr>
              <a:t> 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3228" y="980658"/>
            <a:ext cx="1096110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/>
              <a:t>Лимфа образуется </a:t>
            </a:r>
            <a:r>
              <a:rPr lang="ru-RU" sz="2400" b="1" dirty="0"/>
              <a:t>из интерстициальной жидкости</a:t>
            </a:r>
            <a:r>
              <a:rPr lang="ru-RU" sz="2400" dirty="0"/>
              <a:t>, которая в свою очередь, содержит в своем составе </a:t>
            </a:r>
            <a:r>
              <a:rPr lang="ru-RU" sz="2400" b="1" dirty="0"/>
              <a:t>фильтрат крови и продукты обмена между клетками тканей и интерстициальной жидкостью. </a:t>
            </a:r>
          </a:p>
          <a:p>
            <a:pPr indent="457200" algn="ctr"/>
            <a:endParaRPr lang="ru-RU" sz="2400" b="1" dirty="0">
              <a:solidFill>
                <a:srgbClr val="009999"/>
              </a:solidFill>
            </a:endParaRPr>
          </a:p>
          <a:p>
            <a:pPr indent="457200" algn="ctr"/>
            <a:r>
              <a:rPr lang="ru-RU" sz="2400" b="1" dirty="0">
                <a:solidFill>
                  <a:srgbClr val="009999"/>
                </a:solidFill>
              </a:rPr>
              <a:t>Основные функции лимфатической системы:</a:t>
            </a:r>
          </a:p>
          <a:p>
            <a:pPr marL="457200" indent="-457200" algn="just">
              <a:buAutoNum type="arabicParenR"/>
            </a:pPr>
            <a:r>
              <a:rPr lang="ru-RU" sz="2400" b="1" dirty="0"/>
              <a:t>Посредничество</a:t>
            </a:r>
            <a:r>
              <a:rPr lang="ru-RU" sz="2400" dirty="0"/>
              <a:t> в единой транспортной системы в  организме: </a:t>
            </a:r>
            <a:r>
              <a:rPr lang="ru-RU" sz="2400" b="1" dirty="0"/>
              <a:t>кровь - интерстициальная жидкость- лимфа- кровь.</a:t>
            </a:r>
          </a:p>
          <a:p>
            <a:pPr marL="457200" indent="-457200" algn="just">
              <a:buAutoNum type="arabicParenR"/>
            </a:pPr>
            <a:r>
              <a:rPr lang="ru-RU" sz="2400" b="1" dirty="0"/>
              <a:t>Транспорт биологических макромолекул</a:t>
            </a:r>
            <a:r>
              <a:rPr lang="ru-RU" sz="2400" dirty="0"/>
              <a:t> (белков плазменного и клеточного происхождения) из </a:t>
            </a:r>
            <a:r>
              <a:rPr lang="ru-RU" sz="2400" dirty="0" err="1"/>
              <a:t>интерстиция</a:t>
            </a:r>
            <a:r>
              <a:rPr lang="ru-RU" sz="2400" dirty="0"/>
              <a:t> через лимфатические капилляры и лимфатические сосуды в кровь.</a:t>
            </a:r>
          </a:p>
          <a:p>
            <a:pPr marL="457200" indent="-457200" algn="just">
              <a:buAutoNum type="arabicParenR"/>
            </a:pPr>
            <a:r>
              <a:rPr lang="ru-RU" sz="2400" b="1" dirty="0"/>
              <a:t>Поддержание объема и состава </a:t>
            </a:r>
            <a:r>
              <a:rPr lang="ru-RU" sz="2400" b="1" dirty="0" err="1"/>
              <a:t>экстрацеллюлярной</a:t>
            </a:r>
            <a:r>
              <a:rPr lang="ru-RU" sz="2400" b="1" dirty="0"/>
              <a:t> жидкости</a:t>
            </a:r>
            <a:r>
              <a:rPr lang="ru-RU" sz="2400" dirty="0"/>
              <a:t>, как в норме, так и патологии.</a:t>
            </a:r>
          </a:p>
          <a:p>
            <a:pPr marL="457200" indent="-457200" algn="just">
              <a:buAutoNum type="arabicParenR"/>
            </a:pPr>
            <a:r>
              <a:rPr lang="ru-RU" sz="2400" b="1" dirty="0"/>
              <a:t>Гуморальное регулирование функций </a:t>
            </a:r>
            <a:r>
              <a:rPr lang="ru-RU" sz="2400" dirty="0"/>
              <a:t>клеток, органов и систем через интерстициальную жидкость и лимфу.</a:t>
            </a:r>
          </a:p>
          <a:p>
            <a:pPr indent="457200" algn="just"/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274173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0509477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2</a:t>
            </a:r>
            <a:r>
              <a:rPr sz="3200" dirty="0">
                <a:solidFill>
                  <a:srgbClr val="078777"/>
                </a:solidFill>
              </a:rPr>
              <a:t>.</a:t>
            </a:r>
            <a:r>
              <a:rPr lang="ru-RU" sz="3200" dirty="0">
                <a:solidFill>
                  <a:srgbClr val="078777"/>
                </a:solidFill>
              </a:rPr>
              <a:t> 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Задачи и функции лимфатической системы.</a:t>
            </a:r>
            <a:r>
              <a:rPr sz="3200" spc="-69" dirty="0">
                <a:solidFill>
                  <a:srgbClr val="078777"/>
                </a:solidFill>
              </a:rPr>
              <a:t> 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3228" y="1046098"/>
            <a:ext cx="109611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arenR" startAt="5"/>
            </a:pPr>
            <a:r>
              <a:rPr lang="ru-RU" sz="2400" b="1" dirty="0"/>
              <a:t>Участие в реализации стресс–реакции </a:t>
            </a:r>
            <a:r>
              <a:rPr lang="ru-RU" sz="2400" dirty="0"/>
              <a:t>как компонента единой транспортной, гуморальной и иммунной систем.</a:t>
            </a:r>
          </a:p>
          <a:p>
            <a:pPr marL="457200" indent="-457200" algn="just">
              <a:buFont typeface="+mj-lt"/>
              <a:buAutoNum type="arabicParenR" startAt="5"/>
            </a:pPr>
            <a:r>
              <a:rPr lang="ru-RU" sz="2400" b="1" dirty="0"/>
              <a:t>Участие в пищеварении жиров </a:t>
            </a:r>
            <a:r>
              <a:rPr lang="ru-RU" sz="2400" dirty="0"/>
              <a:t>за счет всасывания </a:t>
            </a:r>
            <a:r>
              <a:rPr lang="ru-RU" sz="2400" dirty="0" err="1"/>
              <a:t>хиломикронов</a:t>
            </a:r>
            <a:r>
              <a:rPr lang="ru-RU" sz="2400" dirty="0"/>
              <a:t> в центральный лимфатический сосуд ворсинки кишечника.</a:t>
            </a:r>
          </a:p>
          <a:p>
            <a:pPr marL="457200" indent="-457200" algn="just">
              <a:buFont typeface="+mj-lt"/>
              <a:buAutoNum type="arabicParenR" startAt="5"/>
            </a:pPr>
            <a:r>
              <a:rPr lang="ru-RU" sz="2400" b="1" dirty="0"/>
              <a:t>Участие в иммунных реакциях путем фильтрации лимфы</a:t>
            </a:r>
            <a:r>
              <a:rPr lang="ru-RU" sz="2400" dirty="0"/>
              <a:t> (которая может содержать чужеродные антигены) </a:t>
            </a:r>
            <a:r>
              <a:rPr lang="ru-RU" sz="2400" b="1" dirty="0"/>
              <a:t>через барьер </a:t>
            </a:r>
            <a:r>
              <a:rPr lang="ru-RU" sz="2400" dirty="0"/>
              <a:t>макрофагальных структур лимфатических узлов путем </a:t>
            </a:r>
            <a:r>
              <a:rPr lang="ru-RU" sz="2400" b="1" dirty="0"/>
              <a:t>фагоцитоза, процессинга чужеродных антигенов и т.д.</a:t>
            </a:r>
          </a:p>
          <a:p>
            <a:pPr indent="457200" algn="just"/>
            <a:endParaRPr lang="ru-RU" sz="2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4AAC03-DCB6-6222-E873-62EDC984E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97" y="4379635"/>
            <a:ext cx="5229225" cy="29810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1C4CB2-78CC-8246-B70E-1CF39790A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118" y="4353701"/>
            <a:ext cx="5291426" cy="30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16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41869" y="234270"/>
            <a:ext cx="1766630" cy="17206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0268" y="1800225"/>
            <a:ext cx="54864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 3. Недостаточность лимфатической системы. Виды и механизмы формирования лимфатических отёков.</a:t>
            </a:r>
          </a:p>
        </p:txBody>
      </p:sp>
    </p:spTree>
    <p:extLst>
      <p:ext uri="{BB962C8B-B14F-4D97-AF65-F5344CB8AC3E}">
        <p14:creationId xmlns:p14="http://schemas.microsoft.com/office/powerpoint/2010/main" val="241674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0509477" cy="1779031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3.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Недостаточность лимфатической системы. Виды и механизмы формирования лимфатических отёков.</a:t>
            </a:r>
            <a:b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</a:br>
            <a:endParaRPr lang="ru-RU" sz="4023" b="0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3228" y="1266825"/>
            <a:ext cx="1115724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200" b="1" dirty="0"/>
              <a:t>Движение лимфы определяют как внешние, так и внутренние факторы.</a:t>
            </a:r>
          </a:p>
          <a:p>
            <a:pPr indent="457200" algn="just"/>
            <a:endParaRPr lang="ru-RU" sz="2200" b="1" dirty="0"/>
          </a:p>
          <a:p>
            <a:pPr indent="457200" algn="ctr"/>
            <a:r>
              <a:rPr lang="ru-RU" sz="2200" b="1" dirty="0">
                <a:solidFill>
                  <a:schemeClr val="tx1"/>
                </a:solidFill>
              </a:rPr>
              <a:t>Внутренние факторы: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давление интерстициальной жидкости;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пропускная способность лимфатического русла;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тоническая и пульсирующая активность </a:t>
            </a:r>
            <a:r>
              <a:rPr lang="ru-RU" sz="2200" dirty="0" err="1">
                <a:solidFill>
                  <a:schemeClr val="tx1"/>
                </a:solidFill>
              </a:rPr>
              <a:t>лимфангионов</a:t>
            </a:r>
            <a:r>
              <a:rPr lang="ru-RU" sz="2200" dirty="0">
                <a:solidFill>
                  <a:schemeClr val="tx1"/>
                </a:solidFill>
              </a:rPr>
              <a:t>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функциональная активность лимфатических клапанов,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механические свойства стенки лимфатических сосудов (толщина, эластичность, регионарные особенности строения);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вязкость лимфы.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200" dirty="0">
              <a:solidFill>
                <a:schemeClr val="tx1"/>
              </a:solidFill>
            </a:endParaRPr>
          </a:p>
          <a:p>
            <a:pPr algn="ctr"/>
            <a:r>
              <a:rPr lang="ru-RU" sz="2200" b="1" dirty="0">
                <a:solidFill>
                  <a:schemeClr val="tx1"/>
                </a:solidFill>
              </a:rPr>
              <a:t>Внешние факторы: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пульсация кровеносных сосудов;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перистальтика кишечника;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движения диафрагмы;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сокращения скелетных мышц;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перепады венозного давления, создающие отрицательное давление в грудном протоке и присасывающее периферическую лимфу.</a:t>
            </a:r>
          </a:p>
        </p:txBody>
      </p:sp>
    </p:spTree>
    <p:extLst>
      <p:ext uri="{BB962C8B-B14F-4D97-AF65-F5344CB8AC3E}">
        <p14:creationId xmlns:p14="http://schemas.microsoft.com/office/powerpoint/2010/main" val="933763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8669" y="30842"/>
            <a:ext cx="10524152" cy="981662"/>
          </a:xfrm>
          <a:prstGeom prst="rect">
            <a:avLst/>
          </a:prstGeom>
        </p:spPr>
        <p:txBody>
          <a:bodyPr vert="horz" wrap="square" lIns="0" tIns="205723" rIns="0" bIns="0" rtlCol="0">
            <a:spAutoFit/>
          </a:bodyPr>
          <a:lstStyle/>
          <a:p>
            <a:pPr marL="4478943">
              <a:spcBef>
                <a:spcPts val="119"/>
              </a:spcBef>
            </a:pPr>
            <a:r>
              <a:rPr sz="5029" spc="-25" dirty="0">
                <a:solidFill>
                  <a:srgbClr val="078777"/>
                </a:solidFill>
              </a:rPr>
              <a:t>План</a:t>
            </a:r>
            <a:endParaRPr sz="5029" dirty="0"/>
          </a:p>
        </p:txBody>
      </p:sp>
      <p:sp>
        <p:nvSpPr>
          <p:cNvPr id="3" name="object 3"/>
          <p:cNvSpPr txBox="1"/>
          <p:nvPr/>
        </p:nvSpPr>
        <p:spPr>
          <a:xfrm>
            <a:off x="245269" y="657225"/>
            <a:ext cx="11811000" cy="6874124"/>
          </a:xfrm>
          <a:prstGeom prst="rect">
            <a:avLst/>
          </a:prstGeom>
        </p:spPr>
        <p:txBody>
          <a:bodyPr vert="horz" wrap="square" lIns="0" tIns="76643" rIns="0" bIns="0" rtlCol="0">
            <a:spAutoFit/>
          </a:bodyPr>
          <a:lstStyle/>
          <a:p>
            <a:pPr marL="723900" marR="2189971" indent="-628650">
              <a:lnSpc>
                <a:spcPts val="3797"/>
              </a:lnSpc>
              <a:spcBef>
                <a:spcPts val="604"/>
              </a:spcBef>
              <a:buFont typeface="Arial MT"/>
              <a:buAutoNum type="arabicPeriod"/>
              <a:tabLst>
                <a:tab pos="723900" algn="l"/>
              </a:tabLst>
            </a:pP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Особенности строения лимфатической системы.</a:t>
            </a:r>
          </a:p>
          <a:p>
            <a:pPr marL="723900" marR="2189971" indent="-628650">
              <a:lnSpc>
                <a:spcPts val="3797"/>
              </a:lnSpc>
              <a:spcBef>
                <a:spcPts val="604"/>
              </a:spcBef>
              <a:buFont typeface="Arial MT"/>
              <a:buAutoNum type="arabicPeriod"/>
              <a:tabLst>
                <a:tab pos="723900" algn="l"/>
              </a:tabLst>
            </a:pP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Задачи и функции лимфатической системы.</a:t>
            </a:r>
          </a:p>
          <a:p>
            <a:pPr marL="723900" marR="2189971" indent="-628650">
              <a:lnSpc>
                <a:spcPts val="3797"/>
              </a:lnSpc>
              <a:spcBef>
                <a:spcPts val="604"/>
              </a:spcBef>
              <a:buFont typeface="Arial MT"/>
              <a:buAutoNum type="arabicPeriod"/>
              <a:tabLst>
                <a:tab pos="723900" algn="l"/>
              </a:tabLst>
            </a:pP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Недостаточность лимфатической системы. Виды и механизмы формирования лимфатических отёков.</a:t>
            </a:r>
          </a:p>
          <a:p>
            <a:pPr marL="723900" marR="2189971" indent="-628650">
              <a:lnSpc>
                <a:spcPts val="3797"/>
              </a:lnSpc>
              <a:spcBef>
                <a:spcPts val="604"/>
              </a:spcBef>
              <a:buFont typeface="Arial MT"/>
              <a:buAutoNum type="arabicPeriod"/>
              <a:tabLst>
                <a:tab pos="723900" algn="l"/>
              </a:tabLst>
            </a:pP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Роль лимфатической системы в патогенезе воспаления.</a:t>
            </a:r>
          </a:p>
          <a:p>
            <a:pPr marL="723900" marR="2189971" indent="-628650">
              <a:lnSpc>
                <a:spcPts val="3797"/>
              </a:lnSpc>
              <a:spcBef>
                <a:spcPts val="604"/>
              </a:spcBef>
              <a:buFont typeface="Arial MT"/>
              <a:buAutoNum type="arabicPeriod"/>
              <a:tabLst>
                <a:tab pos="723900" algn="l"/>
              </a:tabLst>
            </a:pP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Роль лимфатической системы в патогенезе шока.</a:t>
            </a:r>
          </a:p>
          <a:p>
            <a:pPr marL="723900" marR="2189971" indent="-628650">
              <a:lnSpc>
                <a:spcPts val="3797"/>
              </a:lnSpc>
              <a:spcBef>
                <a:spcPts val="604"/>
              </a:spcBef>
              <a:buFont typeface="Arial MT"/>
              <a:buAutoNum type="arabicPeriod"/>
              <a:tabLst>
                <a:tab pos="723900" algn="l"/>
              </a:tabLst>
            </a:pP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Роль лимфатической системы в патогенезе опухолевого роста.</a:t>
            </a:r>
          </a:p>
          <a:p>
            <a:pPr marL="723900" marR="2189971" indent="-628650">
              <a:lnSpc>
                <a:spcPts val="3797"/>
              </a:lnSpc>
              <a:spcBef>
                <a:spcPts val="604"/>
              </a:spcBef>
              <a:buFont typeface="Arial MT"/>
              <a:buAutoNum type="arabicPeriod"/>
              <a:tabLst>
                <a:tab pos="723900" algn="l"/>
              </a:tabLst>
            </a:pP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Способы </a:t>
            </a:r>
            <a:r>
              <a:rPr lang="ru-RU" sz="3200" dirty="0" err="1">
                <a:solidFill>
                  <a:srgbClr val="078777"/>
                </a:solidFill>
                <a:latin typeface="Microsoft Sans Serif"/>
                <a:cs typeface="Microsoft Sans Serif"/>
              </a:rPr>
              <a:t>лимфотропной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терапии.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45914" y="152181"/>
            <a:ext cx="1724817" cy="172064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0509477" cy="1166749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3.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Недостаточность лимфатической системы. Виды и механизмы формирования лимфатических отёков.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4056" y="1350429"/>
            <a:ext cx="109611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/>
              <a:t>Недостаточность лимфатической системы  </a:t>
            </a:r>
            <a:r>
              <a:rPr lang="ru-RU" sz="2400" dirty="0"/>
              <a:t>- это состояние, при котором </a:t>
            </a:r>
            <a:r>
              <a:rPr lang="ru-RU" sz="2400" b="1" dirty="0"/>
              <a:t>транспорт лимфы не может обеспечить адекватного дренажа тканей. </a:t>
            </a:r>
          </a:p>
          <a:p>
            <a:pPr indent="457200" algn="just"/>
            <a:r>
              <a:rPr lang="ru-RU" sz="2400" b="1" dirty="0"/>
              <a:t>По механизму </a:t>
            </a:r>
            <a:r>
              <a:rPr lang="ru-RU" sz="2400" dirty="0"/>
              <a:t>развития различают </a:t>
            </a:r>
            <a:r>
              <a:rPr lang="ru-RU" sz="2400" b="1" dirty="0" err="1"/>
              <a:t>резорбционную</a:t>
            </a:r>
            <a:r>
              <a:rPr lang="ru-RU" sz="2400" b="1" dirty="0"/>
              <a:t>, динамическую и механическую</a:t>
            </a:r>
            <a:r>
              <a:rPr lang="ru-RU" sz="2400" dirty="0"/>
              <a:t> недостаточность транспорта лимфы, что </a:t>
            </a:r>
            <a:r>
              <a:rPr lang="ru-RU" sz="2400" dirty="0" err="1"/>
              <a:t>результируется</a:t>
            </a:r>
            <a:r>
              <a:rPr lang="ru-RU" sz="2400" dirty="0"/>
              <a:t> образованием </a:t>
            </a:r>
            <a:r>
              <a:rPr lang="ru-RU" sz="2400" b="1" dirty="0"/>
              <a:t>лимфатических отёков (</a:t>
            </a:r>
            <a:r>
              <a:rPr lang="ru-RU" sz="2400" b="1" dirty="0" err="1"/>
              <a:t>лимфедемой</a:t>
            </a:r>
            <a:r>
              <a:rPr lang="ru-RU" sz="2400" dirty="0"/>
              <a:t>).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DBC4BF-2B1C-B131-B048-259DD4B91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669" y="3649228"/>
            <a:ext cx="6865144" cy="391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47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0509477" cy="1166749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3.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Недостаточность лимфатической системы. Виды и механизмы формирования лимфатических отёков.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A2646D-5EDF-D451-2082-C0873941F876}"/>
              </a:ext>
            </a:extLst>
          </p:cNvPr>
          <p:cNvSpPr txBox="1"/>
          <p:nvPr/>
        </p:nvSpPr>
        <p:spPr>
          <a:xfrm>
            <a:off x="213228" y="1334601"/>
            <a:ext cx="1096110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 err="1"/>
              <a:t>Лимфедема</a:t>
            </a:r>
            <a:r>
              <a:rPr lang="ru-RU" sz="2400" dirty="0"/>
              <a:t> - </a:t>
            </a:r>
            <a:r>
              <a:rPr lang="ru-RU" sz="2400" b="1" dirty="0"/>
              <a:t>отек,</a:t>
            </a:r>
            <a:r>
              <a:rPr lang="ru-RU" sz="2400" dirty="0"/>
              <a:t> обусловленный </a:t>
            </a:r>
            <a:r>
              <a:rPr lang="ru-RU" sz="2400" b="1" dirty="0"/>
              <a:t>недостаточностью транспортной функции лимфатической системы. </a:t>
            </a:r>
          </a:p>
          <a:p>
            <a:pPr indent="457200" algn="just"/>
            <a:r>
              <a:rPr lang="ru-RU" sz="2400" dirty="0" err="1"/>
              <a:t>Лимфедема</a:t>
            </a:r>
            <a:r>
              <a:rPr lang="ru-RU" sz="2400" dirty="0"/>
              <a:t> образуется в ситуации, когда </a:t>
            </a:r>
            <a:r>
              <a:rPr lang="ru-RU" sz="2400" b="1" dirty="0"/>
              <a:t>объем фильтрата (включая входящие в него ингредиенты), проходящего через стенки кровеносных капилляров, больше объема фильтрата, приходящего из тканей в лимфатическую систему.</a:t>
            </a:r>
            <a:r>
              <a:rPr lang="ru-RU" sz="2400" dirty="0"/>
              <a:t> </a:t>
            </a:r>
          </a:p>
          <a:p>
            <a:pPr indent="457200" algn="just"/>
            <a:r>
              <a:rPr lang="ru-RU" sz="2400" dirty="0"/>
              <a:t>В организме существуют мощные </a:t>
            </a:r>
            <a:r>
              <a:rPr lang="ru-RU" sz="2400" b="1" dirty="0"/>
              <a:t>механизмы компенсации и защиты </a:t>
            </a:r>
            <a:r>
              <a:rPr lang="ru-RU" sz="2400" dirty="0"/>
              <a:t>от развития лимфатического отека (</a:t>
            </a:r>
            <a:r>
              <a:rPr lang="ru-RU" sz="2400" i="1" dirty="0"/>
              <a:t>усиление сократительной деятельности </a:t>
            </a:r>
            <a:r>
              <a:rPr lang="ru-RU" sz="2400" i="1" dirty="0" err="1"/>
              <a:t>лимфангионов</a:t>
            </a:r>
            <a:r>
              <a:rPr lang="ru-RU" sz="2400" i="1" dirty="0"/>
              <a:t>, раскрытие коллатералей, увеличение емкости лимфатического русла</a:t>
            </a:r>
            <a:r>
              <a:rPr lang="ru-RU" sz="2400" dirty="0"/>
              <a:t>).</a:t>
            </a:r>
          </a:p>
          <a:p>
            <a:pPr indent="457200" algn="just"/>
            <a:r>
              <a:rPr lang="ru-RU" sz="2400" b="1" dirty="0"/>
              <a:t>По происхождению </a:t>
            </a:r>
            <a:r>
              <a:rPr lang="ru-RU" sz="2400" dirty="0"/>
              <a:t>недостаточность транспорта лимфы и образование лимфатического отека (</a:t>
            </a:r>
            <a:r>
              <a:rPr lang="ru-RU" sz="2400" dirty="0" err="1"/>
              <a:t>лимфедемы</a:t>
            </a:r>
            <a:r>
              <a:rPr lang="ru-RU" sz="2400" dirty="0"/>
              <a:t>) может быть </a:t>
            </a:r>
            <a:r>
              <a:rPr lang="ru-RU" sz="2400" b="1" dirty="0"/>
              <a:t>первичным и вторичным. </a:t>
            </a:r>
          </a:p>
        </p:txBody>
      </p:sp>
    </p:spTree>
    <p:extLst>
      <p:ext uri="{BB962C8B-B14F-4D97-AF65-F5344CB8AC3E}">
        <p14:creationId xmlns:p14="http://schemas.microsoft.com/office/powerpoint/2010/main" val="3009072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0509477" cy="1166749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4 3.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Недостаточность лимфатической системы. Виды и механизмы формирования лимфатических отёков.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0345F8-D88C-B272-D242-AC89E41F420D}"/>
              </a:ext>
            </a:extLst>
          </p:cNvPr>
          <p:cNvSpPr txBox="1"/>
          <p:nvPr/>
        </p:nvSpPr>
        <p:spPr>
          <a:xfrm>
            <a:off x="213228" y="1121214"/>
            <a:ext cx="11157241" cy="3519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solidFill>
                  <a:srgbClr val="009999"/>
                </a:solidFill>
              </a:rPr>
              <a:t>Первичная </a:t>
            </a:r>
            <a:r>
              <a:rPr lang="ru-RU" sz="2400" b="1" dirty="0" err="1">
                <a:solidFill>
                  <a:srgbClr val="009999"/>
                </a:solidFill>
              </a:rPr>
              <a:t>лимфедема</a:t>
            </a:r>
            <a:endParaRPr lang="ru-RU" sz="2400" b="1" dirty="0">
              <a:solidFill>
                <a:srgbClr val="009999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 может быть </a:t>
            </a:r>
            <a:r>
              <a:rPr lang="ru-RU" sz="2400" b="1" dirty="0"/>
              <a:t>изолированной болезнью </a:t>
            </a:r>
            <a:r>
              <a:rPr lang="ru-RU" sz="2400" dirty="0"/>
              <a:t>или </a:t>
            </a:r>
            <a:r>
              <a:rPr lang="ru-RU" sz="2400" b="1" dirty="0"/>
              <a:t>частью комплексного синдрома;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часто встречается именно </a:t>
            </a:r>
            <a:r>
              <a:rPr lang="ru-RU" sz="2400" b="1" dirty="0"/>
              <a:t>в нижних конечностях;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в редких случаях может появиться </a:t>
            </a:r>
            <a:r>
              <a:rPr lang="ru-RU" sz="2400" b="1" dirty="0"/>
              <a:t>на гениталиях или верхних конечностях;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/>
              <a:t>у женщин встречается в два раза чаще, </a:t>
            </a:r>
            <a:r>
              <a:rPr lang="ru-RU" sz="2400" dirty="0"/>
              <a:t>чем у мужчин;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/>
              <a:t>наследуются по аутосомно-доминантному признаку </a:t>
            </a:r>
            <a:r>
              <a:rPr lang="ru-RU" sz="2400" dirty="0"/>
              <a:t>с неполной пенетрацией и переменной экспрессией генов.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A1BCC7-6FD6-5917-A00C-2D1D865DB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869" y="4537697"/>
            <a:ext cx="6126956" cy="302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04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0509477" cy="1166749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3.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Недостаточность лимфатической системы. Виды и механизмы формирования лимфатических отёков.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1DD1B9-A840-BE6C-CB22-5C583049E0FC}"/>
              </a:ext>
            </a:extLst>
          </p:cNvPr>
          <p:cNvSpPr txBox="1"/>
          <p:nvPr/>
        </p:nvSpPr>
        <p:spPr>
          <a:xfrm>
            <a:off x="178806" y="1157224"/>
            <a:ext cx="115155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solidFill>
                  <a:srgbClr val="009999"/>
                </a:solidFill>
              </a:rPr>
              <a:t>Вторичная </a:t>
            </a:r>
            <a:r>
              <a:rPr lang="ru-RU" sz="2400" b="1" dirty="0" err="1">
                <a:solidFill>
                  <a:srgbClr val="009999"/>
                </a:solidFill>
              </a:rPr>
              <a:t>лимфедема</a:t>
            </a:r>
            <a:r>
              <a:rPr lang="ru-RU" sz="2400" b="1" dirty="0">
                <a:solidFill>
                  <a:srgbClr val="009999"/>
                </a:solidFill>
              </a:rPr>
              <a:t> </a:t>
            </a:r>
          </a:p>
          <a:p>
            <a:pPr indent="457200" algn="ctr"/>
            <a:r>
              <a:rPr lang="ru-RU" sz="2400" dirty="0"/>
              <a:t>развивается вследствие </a:t>
            </a:r>
            <a:r>
              <a:rPr lang="ru-RU" sz="2400" b="1" dirty="0"/>
              <a:t>обструкции лимфатических путей </a:t>
            </a:r>
            <a:r>
              <a:rPr lang="ru-RU" sz="2400" dirty="0"/>
              <a:t>из-за </a:t>
            </a:r>
            <a:r>
              <a:rPr lang="ru-RU" sz="2200" dirty="0"/>
              <a:t>разнообразных </a:t>
            </a:r>
            <a:r>
              <a:rPr lang="ru-RU" sz="2200" b="1" dirty="0"/>
              <a:t>причин: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/>
              <a:t>заболевания тканей и органов </a:t>
            </a:r>
            <a:r>
              <a:rPr lang="ru-RU" sz="2200" b="1" dirty="0"/>
              <a:t>воспалительного происхождения</a:t>
            </a:r>
            <a:r>
              <a:rPr lang="ru-RU" sz="2200" dirty="0"/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/>
              <a:t>заболевания </a:t>
            </a:r>
            <a:r>
              <a:rPr lang="ru-RU" sz="2200" b="1" dirty="0"/>
              <a:t>опухолевого и склеротического генеза</a:t>
            </a:r>
            <a:r>
              <a:rPr lang="ru-RU" sz="2200" dirty="0"/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/>
              <a:t>блокировка лимфатических путей </a:t>
            </a:r>
            <a:r>
              <a:rPr lang="ru-RU" sz="2200" b="1" dirty="0"/>
              <a:t>паразитами</a:t>
            </a:r>
            <a:r>
              <a:rPr lang="ru-RU" sz="2200" dirty="0"/>
              <a:t> </a:t>
            </a:r>
            <a:r>
              <a:rPr lang="ru-RU" sz="2200" i="1" dirty="0"/>
              <a:t>(</a:t>
            </a:r>
            <a:r>
              <a:rPr lang="ru-RU" sz="2200" i="1" dirty="0" err="1"/>
              <a:t>филяриоз</a:t>
            </a:r>
            <a:r>
              <a:rPr lang="ru-RU" sz="2200" i="1" dirty="0"/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/>
              <a:t>недостаточность кровообращения</a:t>
            </a:r>
            <a:r>
              <a:rPr lang="ru-RU" sz="2200" dirty="0"/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/>
              <a:t>эндогенная интоксикация</a:t>
            </a:r>
            <a:r>
              <a:rPr lang="ru-RU" sz="2200" dirty="0"/>
              <a:t>;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E34328-0FE8-5232-853E-D61E442DA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447" y="4107773"/>
            <a:ext cx="4401893" cy="33014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70665C-C910-F797-F4B7-185708C545A4}"/>
              </a:ext>
            </a:extLst>
          </p:cNvPr>
          <p:cNvSpPr txBox="1"/>
          <p:nvPr/>
        </p:nvSpPr>
        <p:spPr>
          <a:xfrm>
            <a:off x="220584" y="4019546"/>
            <a:ext cx="513008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хирургические вмешательства 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ru-RU" sz="2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экстирпация лимфатических узлов, резекция участков лимфатического русла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). </a:t>
            </a:r>
          </a:p>
          <a:p>
            <a:pPr indent="457200" algn="just"/>
            <a:endParaRPr lang="ru-RU" sz="2200" dirty="0"/>
          </a:p>
          <a:p>
            <a:pPr indent="457200" algn="just"/>
            <a:r>
              <a:rPr lang="ru-RU" sz="2200" dirty="0"/>
              <a:t>У пациентов </a:t>
            </a:r>
            <a:r>
              <a:rPr lang="ru-RU" sz="2200" b="1" dirty="0"/>
              <a:t>с хроническими заболеваниями вен </a:t>
            </a:r>
            <a:r>
              <a:rPr lang="ru-RU" sz="2200" dirty="0"/>
              <a:t>вследствие </a:t>
            </a:r>
            <a:r>
              <a:rPr lang="ru-RU" sz="2200" b="1" dirty="0"/>
              <a:t>жидкостной перегрузки </a:t>
            </a:r>
            <a:r>
              <a:rPr lang="ru-RU" sz="2200" dirty="0"/>
              <a:t>в 20% случаев также имеется </a:t>
            </a:r>
            <a:r>
              <a:rPr lang="ru-RU" sz="2200" b="1" dirty="0"/>
              <a:t>вторичное лимфатическое поражение. </a:t>
            </a:r>
          </a:p>
        </p:txBody>
      </p:sp>
    </p:spTree>
    <p:extLst>
      <p:ext uri="{BB962C8B-B14F-4D97-AF65-F5344CB8AC3E}">
        <p14:creationId xmlns:p14="http://schemas.microsoft.com/office/powerpoint/2010/main" val="101275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0509477" cy="1166749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3.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Недостаточность лимфатической системы. Виды и механизмы формирования лимфатических отёков.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5ED256-5C11-2129-D402-9DC29F1DA7D3}"/>
              </a:ext>
            </a:extLst>
          </p:cNvPr>
          <p:cNvSpPr txBox="1"/>
          <p:nvPr/>
        </p:nvSpPr>
        <p:spPr>
          <a:xfrm>
            <a:off x="320467" y="1191875"/>
            <a:ext cx="10700041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/>
              <a:t>Недостаточность транспорта лимфы бывает </a:t>
            </a:r>
            <a:r>
              <a:rPr lang="ru-RU" sz="2400" b="1" dirty="0"/>
              <a:t>острой и хронической</a:t>
            </a:r>
            <a:r>
              <a:rPr lang="ru-RU" sz="2400" dirty="0"/>
              <a:t>. </a:t>
            </a:r>
          </a:p>
          <a:p>
            <a:pPr indent="457200" algn="just"/>
            <a:r>
              <a:rPr lang="ru-RU" sz="2400" dirty="0"/>
              <a:t>Она может быть </a:t>
            </a:r>
            <a:r>
              <a:rPr lang="ru-RU" sz="2400" b="1" dirty="0"/>
              <a:t>тотальной</a:t>
            </a:r>
            <a:r>
              <a:rPr lang="ru-RU" sz="2400" dirty="0"/>
              <a:t> (захватывать всю систему лимфатических сосудов), либо </a:t>
            </a:r>
            <a:r>
              <a:rPr lang="ru-RU" sz="2400" b="1" dirty="0"/>
              <a:t>региональной</a:t>
            </a:r>
            <a:r>
              <a:rPr lang="ru-RU" b="1" dirty="0"/>
              <a:t>.</a:t>
            </a:r>
          </a:p>
          <a:p>
            <a:pPr indent="457200" algn="just"/>
            <a:endParaRPr lang="ru-RU" sz="2400" dirty="0"/>
          </a:p>
          <a:p>
            <a:pPr indent="457200" algn="just"/>
            <a:r>
              <a:rPr lang="ru-RU" sz="2400" dirty="0"/>
              <a:t>Любые факторы, которые </a:t>
            </a:r>
            <a:r>
              <a:rPr lang="ru-RU" sz="2400" b="1" dirty="0"/>
              <a:t>увеличивают давление интерстициальной жидкости, увеличивают также и отток лимфы </a:t>
            </a:r>
            <a:r>
              <a:rPr lang="ru-RU" sz="2400" dirty="0"/>
              <a:t>(</a:t>
            </a:r>
            <a:r>
              <a:rPr lang="ru-RU" sz="2400" i="1" dirty="0"/>
              <a:t>при условии, что лимфатические сосуды функционируют нормально</a:t>
            </a:r>
            <a:r>
              <a:rPr lang="ru-RU" sz="2400" dirty="0"/>
              <a:t>). </a:t>
            </a:r>
          </a:p>
          <a:p>
            <a:pPr indent="457200" algn="just"/>
            <a:r>
              <a:rPr lang="ru-RU" sz="2400" dirty="0"/>
              <a:t>Такими </a:t>
            </a:r>
            <a:r>
              <a:rPr lang="ru-RU" sz="2400" b="1" dirty="0"/>
              <a:t>факторами</a:t>
            </a:r>
            <a:r>
              <a:rPr lang="ru-RU" sz="2400" dirty="0"/>
              <a:t> являются: </a:t>
            </a:r>
            <a:r>
              <a:rPr lang="ru-RU" sz="2400" b="1" dirty="0"/>
              <a:t>увеличение давления в кровеносных капиллярах; уменьшение коллоидно-осмотического давления плазмы; увеличение коллоидно-осмотического давления в интерстициальной жидкости; увеличение проницаемости капилляров.</a:t>
            </a:r>
          </a:p>
          <a:p>
            <a:pPr indent="457200" algn="just"/>
            <a:r>
              <a:rPr lang="ru-RU" sz="2400" dirty="0"/>
              <a:t> Все перечисленные факторы приводят к </a:t>
            </a:r>
            <a:r>
              <a:rPr lang="ru-RU" sz="2400" b="1" dirty="0"/>
              <a:t>сдвигу равновесия и вызывают выход жидкости из капилляров в </a:t>
            </a:r>
            <a:r>
              <a:rPr lang="ru-RU" sz="2400" b="1" dirty="0" err="1"/>
              <a:t>интерстиций</a:t>
            </a:r>
            <a:r>
              <a:rPr lang="ru-RU" sz="2400" b="1" dirty="0"/>
              <a:t>, </a:t>
            </a:r>
            <a:r>
              <a:rPr lang="ru-RU" sz="2400" dirty="0"/>
              <a:t>что приводит к </a:t>
            </a:r>
            <a:r>
              <a:rPr lang="ru-RU" sz="2400" b="1" dirty="0"/>
              <a:t>увеличение объема интерстициальной жидкости, увеличение давления интерстициальной жидкости, а также увеличение лимфооттока.</a:t>
            </a:r>
          </a:p>
        </p:txBody>
      </p:sp>
    </p:spTree>
    <p:extLst>
      <p:ext uri="{BB962C8B-B14F-4D97-AF65-F5344CB8AC3E}">
        <p14:creationId xmlns:p14="http://schemas.microsoft.com/office/powerpoint/2010/main" val="3730254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0509477" cy="1166749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3.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Недостаточность лимфатической системы. Виды и механизмы формирования лимфатических отёков.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C989B5-CC3D-7D17-D240-742686DA7038}"/>
              </a:ext>
            </a:extLst>
          </p:cNvPr>
          <p:cNvSpPr txBox="1"/>
          <p:nvPr/>
        </p:nvSpPr>
        <p:spPr>
          <a:xfrm>
            <a:off x="197856" y="1495425"/>
            <a:ext cx="1096110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/>
              <a:t>Лимфоотток достигает максимальной величины</a:t>
            </a:r>
            <a:r>
              <a:rPr lang="ru-RU" sz="2400" dirty="0"/>
              <a:t>, когда давление интерстициальной жидкости становится выше атмосферного давления, т.е. выше 0 мм рт. ст. </a:t>
            </a:r>
          </a:p>
          <a:p>
            <a:pPr indent="457200" algn="just"/>
            <a:r>
              <a:rPr lang="ru-RU" sz="2400" b="1" dirty="0"/>
              <a:t>При увеличении давления интерстициальной жидкости до 1-2 мм рт. ст</a:t>
            </a:r>
            <a:r>
              <a:rPr lang="ru-RU" sz="2400" dirty="0"/>
              <a:t>. дальнейшее </a:t>
            </a:r>
            <a:r>
              <a:rPr lang="ru-RU" sz="2400" b="1" dirty="0"/>
              <a:t>увеличение лимфооттока прекращается </a:t>
            </a:r>
            <a:r>
              <a:rPr lang="ru-RU" sz="2400" dirty="0"/>
              <a:t>даже если давление в </a:t>
            </a:r>
            <a:r>
              <a:rPr lang="ru-RU" sz="2400" dirty="0" err="1"/>
              <a:t>интерстиции</a:t>
            </a:r>
            <a:r>
              <a:rPr lang="ru-RU" sz="2400" dirty="0"/>
              <a:t> продолжает расти. </a:t>
            </a:r>
          </a:p>
          <a:p>
            <a:pPr indent="457200" algn="just"/>
            <a:r>
              <a:rPr lang="ru-RU" sz="2400" dirty="0"/>
              <a:t>Дело в том, что </a:t>
            </a:r>
            <a:r>
              <a:rPr lang="ru-RU" sz="2400" b="1" dirty="0"/>
              <a:t>высокое давление жидкости в </a:t>
            </a:r>
            <a:r>
              <a:rPr lang="ru-RU" sz="2400" b="1" dirty="0" err="1"/>
              <a:t>интерстиции</a:t>
            </a:r>
            <a:r>
              <a:rPr lang="ru-RU" sz="2400" b="1" dirty="0"/>
              <a:t> вызывает </a:t>
            </a:r>
            <a:r>
              <a:rPr lang="ru-RU" sz="2400" dirty="0"/>
              <a:t>не только </a:t>
            </a:r>
            <a:r>
              <a:rPr lang="ru-RU" sz="2400" b="1" dirty="0"/>
              <a:t>увеличение поступления жидкости в лимфатические капилляры,</a:t>
            </a:r>
            <a:r>
              <a:rPr lang="ru-RU" sz="2400" dirty="0"/>
              <a:t> но также и </a:t>
            </a:r>
            <a:r>
              <a:rPr lang="ru-RU" sz="2400" b="1" dirty="0"/>
              <a:t>сдавление лимфатических сосудов, затрудняя отток лимфы. </a:t>
            </a:r>
          </a:p>
          <a:p>
            <a:pPr indent="457200" algn="just"/>
            <a:r>
              <a:rPr lang="ru-RU" sz="2400" b="1" dirty="0"/>
              <a:t>Потому при высоком давлении эти два фактора уравновешивают друг друга.</a:t>
            </a:r>
            <a:r>
              <a:rPr lang="ru-RU" sz="2400" dirty="0"/>
              <a:t> </a:t>
            </a:r>
          </a:p>
          <a:p>
            <a:pPr indent="457200" algn="just"/>
            <a:r>
              <a:rPr lang="ru-RU" sz="2400" b="1" dirty="0"/>
              <a:t>Лимфатический ток </a:t>
            </a:r>
            <a:r>
              <a:rPr lang="ru-RU" sz="2400" dirty="0"/>
              <a:t>при этом достигает </a:t>
            </a:r>
            <a:r>
              <a:rPr lang="ru-RU" sz="2400" b="1" dirty="0"/>
              <a:t>максимально возможной величины. </a:t>
            </a:r>
          </a:p>
        </p:txBody>
      </p:sp>
    </p:spTree>
    <p:extLst>
      <p:ext uri="{BB962C8B-B14F-4D97-AF65-F5344CB8AC3E}">
        <p14:creationId xmlns:p14="http://schemas.microsoft.com/office/powerpoint/2010/main" val="727011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0509477" cy="1166749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3.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Недостаточность лимфатической системы. Виды и механизмы формирования лимфатических отёков.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C989B5-CC3D-7D17-D240-742686DA7038}"/>
              </a:ext>
            </a:extLst>
          </p:cNvPr>
          <p:cNvSpPr txBox="1"/>
          <p:nvPr/>
        </p:nvSpPr>
        <p:spPr>
          <a:xfrm>
            <a:off x="213228" y="1419225"/>
            <a:ext cx="10961104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/>
              <a:t>Лимфатический насос также увеличивает ток лимфы.</a:t>
            </a:r>
          </a:p>
          <a:p>
            <a:pPr indent="457200" algn="just"/>
            <a:r>
              <a:rPr lang="ru-RU" sz="2400" dirty="0"/>
              <a:t> Каждый сегмент лимфатического сосуда между последовательно расположенными клапанами </a:t>
            </a:r>
            <a:r>
              <a:rPr lang="ru-RU" sz="2400" b="1" dirty="0"/>
              <a:t>(</a:t>
            </a:r>
            <a:r>
              <a:rPr lang="ru-RU" sz="2400" b="1" dirty="0" err="1"/>
              <a:t>лимфангион</a:t>
            </a:r>
            <a:r>
              <a:rPr lang="ru-RU" sz="2400" b="1" dirty="0"/>
              <a:t>) действует как отдельный автоматический насос (помпа). </a:t>
            </a:r>
          </a:p>
          <a:p>
            <a:pPr indent="457200" algn="just"/>
            <a:r>
              <a:rPr lang="ru-RU" sz="2400" dirty="0"/>
              <a:t>Поэтому </a:t>
            </a:r>
            <a:r>
              <a:rPr lang="ru-RU" sz="2400" b="1" dirty="0"/>
              <a:t>даже небольшое наполнение сегмента сосуда приводит к его сокращению.</a:t>
            </a:r>
            <a:r>
              <a:rPr lang="ru-RU" sz="2400" dirty="0"/>
              <a:t> За счет работы этой помпы </a:t>
            </a:r>
            <a:r>
              <a:rPr lang="ru-RU" sz="2400" b="1" dirty="0"/>
              <a:t>жидкость, открывая клапаны, переходит в следующий сегмент сосуда</a:t>
            </a:r>
            <a:r>
              <a:rPr lang="ru-RU" sz="2400" dirty="0"/>
              <a:t>. Наполнение следующего сегмента приводит к </a:t>
            </a:r>
            <a:r>
              <a:rPr lang="ru-RU" sz="2400" b="1" dirty="0"/>
              <a:t>его сокращению </a:t>
            </a:r>
            <a:r>
              <a:rPr lang="ru-RU" sz="2400" dirty="0"/>
              <a:t>и т. д. </a:t>
            </a:r>
            <a:r>
              <a:rPr lang="ru-RU" sz="2400" b="1" dirty="0"/>
              <a:t>Процесс сокращения продолжается вдоль всех лимфатических сосудов, </a:t>
            </a:r>
            <a:r>
              <a:rPr lang="ru-RU" sz="2400" dirty="0"/>
              <a:t>пока лимфа не </a:t>
            </a:r>
            <a:r>
              <a:rPr lang="ru-RU" sz="2400" b="1" dirty="0"/>
              <a:t>вольется в кровеносную систему. </a:t>
            </a:r>
          </a:p>
        </p:txBody>
      </p:sp>
    </p:spTree>
    <p:extLst>
      <p:ext uri="{BB962C8B-B14F-4D97-AF65-F5344CB8AC3E}">
        <p14:creationId xmlns:p14="http://schemas.microsoft.com/office/powerpoint/2010/main" val="259083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0509477" cy="1166749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3.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Недостаточность лимфатической системы. Виды и механизмы формирования лимфатических отёков.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C989B5-CC3D-7D17-D240-742686DA7038}"/>
              </a:ext>
            </a:extLst>
          </p:cNvPr>
          <p:cNvSpPr txBox="1"/>
          <p:nvPr/>
        </p:nvSpPr>
        <p:spPr>
          <a:xfrm>
            <a:off x="213228" y="1220450"/>
            <a:ext cx="1096110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/>
              <a:t>В крупных лимфатических сосудах</a:t>
            </a:r>
            <a:r>
              <a:rPr lang="ru-RU" sz="2400" dirty="0"/>
              <a:t>, таких как грудной проток, лимфатический насос может создавать давление в 50 и даже в 100 мм рт. ст. </a:t>
            </a:r>
          </a:p>
          <a:p>
            <a:pPr indent="457200" algn="just"/>
            <a:r>
              <a:rPr lang="ru-RU" sz="2400" dirty="0"/>
              <a:t>Насосная функция поддерживается и </a:t>
            </a:r>
            <a:r>
              <a:rPr lang="ru-RU" sz="2400" b="1" dirty="0"/>
              <a:t>периодическим сдавливанием лимфатических сосудов извне за счёт: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/>
              <a:t>сокращение окружающих скелетных мышц</a:t>
            </a:r>
            <a:r>
              <a:rPr lang="ru-RU" sz="2400" dirty="0"/>
              <a:t>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/>
              <a:t>движение различных частей тела</a:t>
            </a:r>
            <a:r>
              <a:rPr lang="ru-RU" sz="2400" dirty="0"/>
              <a:t>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/>
              <a:t>пульсация артерий вблизи лимфатических сосудов</a:t>
            </a:r>
            <a:r>
              <a:rPr lang="ru-RU" sz="2400" dirty="0"/>
              <a:t>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/>
              <a:t>периодическое сдавление тканей организма извне </a:t>
            </a:r>
            <a:r>
              <a:rPr lang="ru-RU" sz="2400" dirty="0"/>
              <a:t>(например, </a:t>
            </a:r>
            <a:r>
              <a:rPr lang="ru-RU" sz="2400" i="1" dirty="0"/>
              <a:t>массаж</a:t>
            </a:r>
            <a:r>
              <a:rPr lang="ru-RU" sz="2400" dirty="0"/>
              <a:t>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/>
              <a:t>во время физических упражнений </a:t>
            </a:r>
            <a:r>
              <a:rPr lang="ru-RU" sz="2400" dirty="0"/>
              <a:t>лимфоотток может увеличиваться в 10—30 раз (и наоборот, в состоянии покоя и мышечного расслабления лимфоотток становится мед)ленным, почти нулевым).</a:t>
            </a:r>
          </a:p>
        </p:txBody>
      </p:sp>
    </p:spTree>
    <p:extLst>
      <p:ext uri="{BB962C8B-B14F-4D97-AF65-F5344CB8AC3E}">
        <p14:creationId xmlns:p14="http://schemas.microsoft.com/office/powerpoint/2010/main" val="2248814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0509477" cy="1166749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3.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Недостаточность лимфатической системы. Виды и механизмы формирования лимфатических отёков.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FDCC86-EFEA-F074-E28F-BA8AB512C6C0}"/>
              </a:ext>
            </a:extLst>
          </p:cNvPr>
          <p:cNvSpPr txBox="1"/>
          <p:nvPr/>
        </p:nvSpPr>
        <p:spPr>
          <a:xfrm>
            <a:off x="213228" y="1495425"/>
            <a:ext cx="1028800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/>
              <a:t>Важна роль </a:t>
            </a:r>
            <a:r>
              <a:rPr lang="ru-RU" sz="2400" b="1" dirty="0"/>
              <a:t>якорных </a:t>
            </a:r>
            <a:r>
              <a:rPr lang="ru-RU" sz="2400" b="1" dirty="0" err="1"/>
              <a:t>филаментов</a:t>
            </a:r>
            <a:r>
              <a:rPr lang="ru-RU" sz="2400" b="1" dirty="0"/>
              <a:t>, </a:t>
            </a:r>
            <a:r>
              <a:rPr lang="ru-RU" sz="2400" dirty="0"/>
              <a:t>прикрепленных к нитям коллагена соединительной ткани. </a:t>
            </a:r>
          </a:p>
          <a:p>
            <a:pPr indent="457200" algn="just"/>
            <a:r>
              <a:rPr lang="ru-RU" sz="2400" dirty="0"/>
              <a:t>Каждый раз, когда в тканях появляется </a:t>
            </a:r>
            <a:r>
              <a:rPr lang="ru-RU" sz="2400" b="1" dirty="0"/>
              <a:t>избыток жидкости </a:t>
            </a:r>
            <a:r>
              <a:rPr lang="ru-RU" sz="2400" dirty="0"/>
              <a:t>и </a:t>
            </a:r>
            <a:r>
              <a:rPr lang="ru-RU" sz="2400" b="1" dirty="0"/>
              <a:t>начинается отек, </a:t>
            </a:r>
            <a:r>
              <a:rPr lang="ru-RU" sz="2400" b="1" dirty="0" err="1"/>
              <a:t>филаменты</a:t>
            </a:r>
            <a:r>
              <a:rPr lang="ru-RU" sz="2400" b="1" dirty="0"/>
              <a:t> растягивают стенку лимфатических капилляров</a:t>
            </a:r>
            <a:r>
              <a:rPr lang="ru-RU" sz="2400" dirty="0"/>
              <a:t>, и </a:t>
            </a:r>
            <a:r>
              <a:rPr lang="ru-RU" sz="2400" b="1" dirty="0"/>
              <a:t>жидкость поступает в концевые отделы капилляров через промежутки между эндотелиальными клетками</a:t>
            </a:r>
            <a:r>
              <a:rPr lang="ru-RU" sz="2400" dirty="0"/>
              <a:t>. </a:t>
            </a:r>
          </a:p>
          <a:p>
            <a:pPr indent="457200" algn="just"/>
            <a:r>
              <a:rPr lang="ru-RU" sz="2400" dirty="0"/>
              <a:t>Затем, когда </a:t>
            </a:r>
            <a:r>
              <a:rPr lang="ru-RU" sz="2400" b="1" dirty="0"/>
              <a:t>ткани сдавливаются внешними силами</a:t>
            </a:r>
            <a:r>
              <a:rPr lang="ru-RU" sz="2400" dirty="0"/>
              <a:t>, </a:t>
            </a:r>
            <a:r>
              <a:rPr lang="ru-RU" sz="2400" b="1" dirty="0"/>
              <a:t>давление в капиллярах увеличивается, </a:t>
            </a:r>
            <a:r>
              <a:rPr lang="ru-RU" sz="2400" dirty="0"/>
              <a:t>приводя к </a:t>
            </a:r>
            <a:r>
              <a:rPr lang="ru-RU" sz="2400" b="1" dirty="0"/>
              <a:t>плотному смыканию перекрывающихся краев эндотелиальных клеток</a:t>
            </a:r>
            <a:r>
              <a:rPr lang="ru-RU" sz="2400" dirty="0"/>
              <a:t>, что похоже на </a:t>
            </a:r>
            <a:r>
              <a:rPr lang="ru-RU" sz="2400" b="1" dirty="0"/>
              <a:t>закрытие клапанов.</a:t>
            </a:r>
          </a:p>
          <a:p>
            <a:pPr indent="457200" algn="just"/>
            <a:r>
              <a:rPr lang="ru-RU" sz="2400" dirty="0"/>
              <a:t> В результате </a:t>
            </a:r>
            <a:r>
              <a:rPr lang="ru-RU" sz="2400" b="1" dirty="0"/>
              <a:t>лимфа из капилляров продвигается в собирательные лимфатические сосуды, </a:t>
            </a:r>
            <a:r>
              <a:rPr lang="ru-RU" sz="2400" dirty="0"/>
              <a:t>вместо того чтобы возвращаться обратно в </a:t>
            </a:r>
            <a:r>
              <a:rPr lang="ru-RU" sz="2400" dirty="0" err="1"/>
              <a:t>интерстиций</a:t>
            </a:r>
            <a:r>
              <a:rPr lang="ru-RU" sz="2400" dirty="0"/>
              <a:t> через межклеточные про-</a:t>
            </a:r>
            <a:r>
              <a:rPr lang="ru-RU" sz="2400" dirty="0" err="1"/>
              <a:t>межутки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6502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0509477" cy="1166749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3.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Недостаточность лимфатической системы. Виды и механизмы формирования лимфатических отёков.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C989B5-CC3D-7D17-D240-742686DA7038}"/>
              </a:ext>
            </a:extLst>
          </p:cNvPr>
          <p:cNvSpPr txBox="1"/>
          <p:nvPr/>
        </p:nvSpPr>
        <p:spPr>
          <a:xfrm>
            <a:off x="213228" y="1220450"/>
            <a:ext cx="1096110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/>
          </a:p>
          <a:p>
            <a:pPr indent="457200" algn="just"/>
            <a:r>
              <a:rPr lang="ru-RU" sz="2400" b="1" dirty="0">
                <a:solidFill>
                  <a:srgbClr val="009999"/>
                </a:solidFill>
              </a:rPr>
              <a:t>Нарушение физиологических механизмов регуляции </a:t>
            </a:r>
            <a:r>
              <a:rPr lang="ru-RU" sz="2400" b="1" dirty="0" err="1">
                <a:solidFill>
                  <a:srgbClr val="009999"/>
                </a:solidFill>
              </a:rPr>
              <a:t>лимфообразования</a:t>
            </a:r>
            <a:r>
              <a:rPr lang="ru-RU" sz="2400" b="1" dirty="0">
                <a:solidFill>
                  <a:srgbClr val="009999"/>
                </a:solidFill>
              </a:rPr>
              <a:t> и лимфотока приводит к формированию </a:t>
            </a:r>
            <a:r>
              <a:rPr lang="ru-RU" sz="2400" b="1" dirty="0" err="1">
                <a:solidFill>
                  <a:srgbClr val="009999"/>
                </a:solidFill>
              </a:rPr>
              <a:t>лимфедемы</a:t>
            </a:r>
            <a:r>
              <a:rPr lang="ru-RU" sz="2400" dirty="0">
                <a:solidFill>
                  <a:srgbClr val="009999"/>
                </a:solidFill>
              </a:rPr>
              <a:t>.</a:t>
            </a:r>
          </a:p>
          <a:p>
            <a:pPr indent="457200" algn="ctr"/>
            <a:endParaRPr lang="ru-RU" sz="2400" dirty="0">
              <a:solidFill>
                <a:srgbClr val="009999"/>
              </a:solidFill>
            </a:endParaRPr>
          </a:p>
          <a:p>
            <a:pPr indent="457200" algn="just"/>
            <a:r>
              <a:rPr lang="ru-RU" sz="2400" dirty="0">
                <a:solidFill>
                  <a:schemeClr val="tx1"/>
                </a:solidFill>
              </a:rPr>
              <a:t>По механизму развития различают </a:t>
            </a:r>
            <a:r>
              <a:rPr lang="ru-RU" sz="2400" b="1" dirty="0" err="1">
                <a:solidFill>
                  <a:schemeClr val="tx1"/>
                </a:solidFill>
              </a:rPr>
              <a:t>резорбционную</a:t>
            </a:r>
            <a:r>
              <a:rPr lang="ru-RU" sz="2400" b="1" dirty="0">
                <a:solidFill>
                  <a:schemeClr val="tx1"/>
                </a:solidFill>
              </a:rPr>
              <a:t>, динамическую и механическую недостаточность транспорта лимфы</a:t>
            </a:r>
            <a:r>
              <a:rPr lang="ru-RU" sz="2400" dirty="0">
                <a:solidFill>
                  <a:schemeClr val="tx1"/>
                </a:solidFill>
              </a:rPr>
              <a:t>, что и </a:t>
            </a:r>
            <a:r>
              <a:rPr lang="ru-RU" sz="2400" dirty="0" err="1">
                <a:solidFill>
                  <a:schemeClr val="tx1"/>
                </a:solidFill>
              </a:rPr>
              <a:t>результируется</a:t>
            </a:r>
            <a:r>
              <a:rPr lang="ru-RU" sz="2400" dirty="0">
                <a:solidFill>
                  <a:schemeClr val="tx1"/>
                </a:solidFill>
              </a:rPr>
              <a:t> образованием </a:t>
            </a:r>
            <a:r>
              <a:rPr lang="ru-RU" sz="2400" b="1" dirty="0">
                <a:solidFill>
                  <a:schemeClr val="tx1"/>
                </a:solidFill>
              </a:rPr>
              <a:t>лимфатических отёков (</a:t>
            </a:r>
            <a:r>
              <a:rPr lang="ru-RU" sz="2400" b="1" dirty="0" err="1">
                <a:solidFill>
                  <a:schemeClr val="tx1"/>
                </a:solidFill>
              </a:rPr>
              <a:t>лимфедемой</a:t>
            </a:r>
            <a:r>
              <a:rPr lang="ru-RU" sz="2400" b="1" dirty="0">
                <a:solidFill>
                  <a:schemeClr val="tx1"/>
                </a:solidFill>
              </a:rPr>
              <a:t>).</a:t>
            </a:r>
          </a:p>
          <a:p>
            <a:pPr algn="just"/>
            <a:endParaRPr lang="ru-RU" sz="2400" b="1" dirty="0">
              <a:solidFill>
                <a:schemeClr val="tx1"/>
              </a:solidFill>
            </a:endParaRPr>
          </a:p>
          <a:p>
            <a:pPr algn="just"/>
            <a:endParaRPr lang="ru-RU" sz="2400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28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41869" y="234270"/>
            <a:ext cx="1766630" cy="17206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0268" y="1800225"/>
            <a:ext cx="48006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 1. Особенности строения лимфатической системы.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0509477" cy="1166749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3.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Недостаточность лимфатической системы. Виды и механизмы формирования лимфатических отёков.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7856" y="1419225"/>
            <a:ext cx="109611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2800" b="1" dirty="0">
                <a:solidFill>
                  <a:srgbClr val="009999"/>
                </a:solidFill>
              </a:rPr>
              <a:t>Виды лимфатической недостаточности</a:t>
            </a:r>
            <a:endParaRPr lang="ru-RU" sz="2800" dirty="0">
              <a:solidFill>
                <a:srgbClr val="009999"/>
              </a:solidFill>
            </a:endParaRPr>
          </a:p>
          <a:p>
            <a:pPr marL="342900" indent="342900" algn="just">
              <a:buFont typeface="Arial" panose="020B0604020202020204" pitchFamily="34" charset="0"/>
              <a:buChar char="•"/>
            </a:pPr>
            <a:endParaRPr lang="ru-RU" sz="2800" b="1" dirty="0">
              <a:solidFill>
                <a:srgbClr val="009999"/>
              </a:solidFill>
            </a:endParaRPr>
          </a:p>
          <a:p>
            <a:pPr marL="342900" indent="342900" algn="just">
              <a:buFont typeface="Arial" panose="020B0604020202020204" pitchFamily="34" charset="0"/>
              <a:buChar char="•"/>
            </a:pPr>
            <a:endParaRPr lang="ru-RU" sz="2800" b="1" dirty="0">
              <a:solidFill>
                <a:srgbClr val="009999"/>
              </a:solidFill>
            </a:endParaRPr>
          </a:p>
          <a:p>
            <a:pPr marL="342900" indent="342900" algn="just">
              <a:buFont typeface="Arial" panose="020B0604020202020204" pitchFamily="34" charset="0"/>
              <a:buChar char="•"/>
            </a:pPr>
            <a:r>
              <a:rPr lang="ru-RU" sz="2800" b="1" dirty="0" err="1">
                <a:solidFill>
                  <a:srgbClr val="009999"/>
                </a:solidFill>
              </a:rPr>
              <a:t>Резорбционная</a:t>
            </a:r>
            <a:r>
              <a:rPr lang="ru-RU" sz="2800" b="1" dirty="0">
                <a:solidFill>
                  <a:srgbClr val="009999"/>
                </a:solidFill>
              </a:rPr>
              <a:t> недостаточность </a:t>
            </a:r>
            <a:r>
              <a:rPr lang="ru-RU" sz="2800" dirty="0"/>
              <a:t>может быть обусловлена </a:t>
            </a:r>
            <a:r>
              <a:rPr lang="ru-RU" sz="2800" b="1" dirty="0"/>
              <a:t>нарушением процесса </a:t>
            </a:r>
            <a:r>
              <a:rPr lang="ru-RU" sz="2800" b="1" dirty="0" err="1"/>
              <a:t>резобции</a:t>
            </a:r>
            <a:r>
              <a:rPr lang="ru-RU" sz="2800" b="1" dirty="0"/>
              <a:t> тканевой жидкости </a:t>
            </a:r>
            <a:r>
              <a:rPr lang="ru-RU" sz="2800" dirty="0"/>
              <a:t>лимфатическим капилляром вследствие нарушения его строения (например, </a:t>
            </a:r>
            <a:r>
              <a:rPr lang="ru-RU" sz="2800" i="1" dirty="0"/>
              <a:t>отсутствием якорных </a:t>
            </a:r>
            <a:r>
              <a:rPr lang="ru-RU" sz="2800" i="1" dirty="0" err="1"/>
              <a:t>филаментов</a:t>
            </a:r>
            <a:r>
              <a:rPr lang="ru-RU" sz="2800" dirty="0"/>
              <a:t>) или </a:t>
            </a:r>
            <a:r>
              <a:rPr lang="ru-RU" sz="2800" b="1" dirty="0"/>
              <a:t>нарушением строения и функций </a:t>
            </a:r>
            <a:r>
              <a:rPr lang="ru-RU" sz="2800" b="1" dirty="0" err="1"/>
              <a:t>лимфангиона</a:t>
            </a:r>
            <a:r>
              <a:rPr lang="ru-RU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69168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0509477" cy="1166749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3.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Недостаточность лимфатической системы. Виды и механизмы формирования лимфатических отёков.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228" y="1343025"/>
            <a:ext cx="109611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2800" b="1" dirty="0">
                <a:solidFill>
                  <a:srgbClr val="009999"/>
                </a:solidFill>
              </a:rPr>
              <a:t>Виды лимфатической недостаточности</a:t>
            </a:r>
            <a:endParaRPr lang="ru-RU" sz="2800" dirty="0">
              <a:solidFill>
                <a:srgbClr val="009999"/>
              </a:solidFill>
            </a:endParaRPr>
          </a:p>
          <a:p>
            <a:pPr marL="342900" indent="342900" algn="just">
              <a:buFont typeface="Arial" panose="020B0604020202020204" pitchFamily="34" charset="0"/>
              <a:buChar char="•"/>
            </a:pPr>
            <a:endParaRPr lang="ru-RU" sz="2800" b="1" dirty="0">
              <a:solidFill>
                <a:srgbClr val="009999"/>
              </a:solidFill>
            </a:endParaRPr>
          </a:p>
          <a:p>
            <a:pPr marL="342900" indent="3429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9999"/>
                </a:solidFill>
              </a:rPr>
              <a:t>Динамическая недостаточность </a:t>
            </a:r>
            <a:r>
              <a:rPr lang="ru-RU" sz="2800" dirty="0"/>
              <a:t>связана с </a:t>
            </a:r>
            <a:r>
              <a:rPr lang="ru-RU" sz="2800" b="1" dirty="0"/>
              <a:t>несоответствием объема образующейся лимфы и пропускной способности лимфатического русла</a:t>
            </a:r>
            <a:r>
              <a:rPr lang="ru-RU" sz="2800" dirty="0"/>
              <a:t>, например, вследствие </a:t>
            </a:r>
            <a:r>
              <a:rPr lang="ru-RU" sz="2800" i="1" dirty="0"/>
              <a:t>отеков при выраженной сердечной недостаточности </a:t>
            </a:r>
            <a:r>
              <a:rPr lang="ru-RU" sz="2800" dirty="0"/>
              <a:t>или </a:t>
            </a:r>
            <a:r>
              <a:rPr lang="ru-RU" sz="2800" i="1" dirty="0"/>
              <a:t>варикозной болезни</a:t>
            </a:r>
            <a:r>
              <a:rPr lang="ru-RU" sz="2800" dirty="0"/>
              <a:t>, когда значительно </a:t>
            </a:r>
            <a:r>
              <a:rPr lang="ru-RU" sz="2800" b="1" dirty="0"/>
              <a:t>увеличивается объем свободной жидкости в </a:t>
            </a:r>
            <a:r>
              <a:rPr lang="ru-RU" sz="2800" b="1" dirty="0" err="1"/>
              <a:t>интерстиции</a:t>
            </a:r>
            <a:r>
              <a:rPr lang="ru-RU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0343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0509477" cy="1166749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3.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Недостаточность лимфатической системы. Виды и механизмы формирования лимфатических отёков.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228" y="1438096"/>
            <a:ext cx="1096110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2800" b="1" dirty="0">
                <a:solidFill>
                  <a:srgbClr val="009999"/>
                </a:solidFill>
              </a:rPr>
              <a:t>Виды лимфатической недостаточности</a:t>
            </a:r>
            <a:endParaRPr lang="ru-RU" sz="2800" dirty="0">
              <a:solidFill>
                <a:srgbClr val="009999"/>
              </a:solidFill>
            </a:endParaRPr>
          </a:p>
          <a:p>
            <a:pPr marL="342900" indent="342900" algn="just">
              <a:buFont typeface="Arial" panose="020B0604020202020204" pitchFamily="34" charset="0"/>
              <a:buChar char="•"/>
            </a:pPr>
            <a:endParaRPr lang="ru-RU" sz="2800" b="1" dirty="0">
              <a:solidFill>
                <a:srgbClr val="009999"/>
              </a:solidFill>
            </a:endParaRPr>
          </a:p>
          <a:p>
            <a:pPr marL="342900" indent="3429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9999"/>
                </a:solidFill>
              </a:rPr>
              <a:t>Механическую недостаточность </a:t>
            </a:r>
            <a:r>
              <a:rPr lang="ru-RU" sz="2800" dirty="0"/>
              <a:t>вызывают </a:t>
            </a:r>
            <a:r>
              <a:rPr lang="ru-RU" sz="2800" b="1" dirty="0"/>
              <a:t>препятствия току лимфы</a:t>
            </a:r>
            <a:r>
              <a:rPr lang="ru-RU" sz="2800" dirty="0"/>
              <a:t>. </a:t>
            </a:r>
          </a:p>
          <a:p>
            <a:pPr marL="342900" indent="457200" algn="just"/>
            <a:r>
              <a:rPr lang="ru-RU" sz="2800" dirty="0"/>
              <a:t>Она может быть </a:t>
            </a:r>
            <a:r>
              <a:rPr lang="ru-RU" sz="2800" b="1" dirty="0"/>
              <a:t>обратимой или функциональной </a:t>
            </a:r>
            <a:r>
              <a:rPr lang="ru-RU" sz="2800" dirty="0"/>
              <a:t>(</a:t>
            </a:r>
            <a:r>
              <a:rPr lang="ru-RU" sz="2800" i="1" dirty="0"/>
              <a:t>спазм сосудов, клапанная недостаточность, тромбоз лимфатических сосудов</a:t>
            </a:r>
            <a:r>
              <a:rPr lang="ru-RU" sz="2800" dirty="0"/>
              <a:t>) и </a:t>
            </a:r>
            <a:r>
              <a:rPr lang="ru-RU" sz="2800" b="1" dirty="0"/>
              <a:t>необратимой или органической </a:t>
            </a:r>
            <a:r>
              <a:rPr lang="ru-RU" sz="2800" dirty="0"/>
              <a:t>(</a:t>
            </a:r>
            <a:r>
              <a:rPr lang="ru-RU" sz="2800" i="1" dirty="0"/>
              <a:t>обструкция клетками опухоли, паразитами, облитерация сосудов и узлов при воспалении, удаление их при хирургической операции</a:t>
            </a:r>
            <a:r>
              <a:rPr lang="ru-RU" sz="2800" dirty="0"/>
              <a:t>). </a:t>
            </a:r>
          </a:p>
          <a:p>
            <a:pPr marL="342900" indent="457200" algn="just"/>
            <a:r>
              <a:rPr lang="ru-RU" sz="2800" dirty="0"/>
              <a:t>Поражение может локализоваться </a:t>
            </a:r>
            <a:r>
              <a:rPr lang="ru-RU" sz="2800" b="1" dirty="0"/>
              <a:t>в любом отделе лимфатического русла</a:t>
            </a:r>
            <a:r>
              <a:rPr lang="ru-RU" sz="2800" dirty="0"/>
              <a:t>: капилляре, посткапилляре, мелких и крупных лимфатических сосудах, лимфатических узлах, грудном лимфатическом протоке.</a:t>
            </a:r>
          </a:p>
        </p:txBody>
      </p:sp>
    </p:spTree>
    <p:extLst>
      <p:ext uri="{BB962C8B-B14F-4D97-AF65-F5344CB8AC3E}">
        <p14:creationId xmlns:p14="http://schemas.microsoft.com/office/powerpoint/2010/main" val="1192754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0509477" cy="1166749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3.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Недостаточность лимфатической системы. Виды и механизмы формирования лимфатических отёков.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16906" y="1896896"/>
            <a:ext cx="1001424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/>
              <a:t>Недостаточность механизмов транспорта лимфы сопровождается возникновением </a:t>
            </a:r>
            <a:r>
              <a:rPr lang="ru-RU" sz="2400" b="1" dirty="0"/>
              <a:t>лимфостаза,</a:t>
            </a:r>
            <a:r>
              <a:rPr lang="ru-RU" sz="2400" dirty="0"/>
              <a:t> </a:t>
            </a:r>
            <a:r>
              <a:rPr lang="ru-RU" sz="2400" b="1" dirty="0"/>
              <a:t>хронические формы которого </a:t>
            </a:r>
            <a:r>
              <a:rPr lang="ru-RU" sz="2400" dirty="0"/>
              <a:t>приводят к </a:t>
            </a:r>
            <a:r>
              <a:rPr lang="ru-RU" sz="2400" b="1" dirty="0"/>
              <a:t>перерождению лимфатических сосудов и </a:t>
            </a:r>
            <a:r>
              <a:rPr lang="ru-RU" sz="2400" b="1" dirty="0" err="1"/>
              <a:t>интерстиция</a:t>
            </a:r>
            <a:r>
              <a:rPr lang="ru-RU" sz="2400" dirty="0"/>
              <a:t>. </a:t>
            </a:r>
          </a:p>
          <a:p>
            <a:pPr indent="457200" algn="just"/>
            <a:r>
              <a:rPr lang="ru-RU" sz="2400" dirty="0"/>
              <a:t>Нарушение оттока лимфы проявляется </a:t>
            </a:r>
            <a:r>
              <a:rPr lang="ru-RU" sz="2400" b="1" dirty="0"/>
              <a:t>переполнением сосудов лимфой и их паралитическим расширением</a:t>
            </a:r>
            <a:r>
              <a:rPr lang="ru-RU" sz="2400" dirty="0"/>
              <a:t>. </a:t>
            </a:r>
          </a:p>
          <a:p>
            <a:pPr indent="457200" algn="just"/>
            <a:r>
              <a:rPr lang="ru-RU" sz="2400" dirty="0"/>
              <a:t>Некоторые лимфатические сосуды могут </a:t>
            </a:r>
            <a:r>
              <a:rPr lang="ru-RU" sz="2400" b="1" dirty="0"/>
              <a:t>содержать </a:t>
            </a:r>
            <a:r>
              <a:rPr lang="ru-RU" sz="2400" b="1" dirty="0" err="1"/>
              <a:t>скоагулированную</a:t>
            </a:r>
            <a:r>
              <a:rPr lang="ru-RU" sz="2400" b="1" dirty="0"/>
              <a:t> лимфу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06881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0509477" cy="1166749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3.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Недостаточность лимфатической системы. Виды и механизмы формирования лимфатических отёков.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13228" y="1195324"/>
            <a:ext cx="1096110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/>
              <a:t>Стенки сосудов гипертрофированы за счет мышечных клеток</a:t>
            </a:r>
            <a:r>
              <a:rPr lang="ru-RU" sz="2400" dirty="0"/>
              <a:t>. В наиболее поврежденных зонах </a:t>
            </a:r>
            <a:r>
              <a:rPr lang="ru-RU" sz="2400" dirty="0" err="1"/>
              <a:t>интерстиция</a:t>
            </a:r>
            <a:r>
              <a:rPr lang="ru-RU" sz="2400" dirty="0"/>
              <a:t> </a:t>
            </a:r>
            <a:r>
              <a:rPr lang="ru-RU" sz="2400" b="1" dirty="0"/>
              <a:t>преобладают коллагеновые волокна, жировые образования, инфильтраты из лимфоидных и плазматических клеток.</a:t>
            </a:r>
            <a:r>
              <a:rPr lang="ru-RU" sz="2400" dirty="0"/>
              <a:t> </a:t>
            </a:r>
          </a:p>
          <a:p>
            <a:pPr indent="457200" algn="just"/>
            <a:r>
              <a:rPr lang="ru-RU" sz="2400" dirty="0"/>
              <a:t>По мере прогрессирования лимфостаза </a:t>
            </a:r>
            <a:r>
              <a:rPr lang="ru-RU" sz="2400" b="1" dirty="0"/>
              <a:t>кожа в месте лимфостаза  становится более грубой из-за ее утолщения и фиброза</a:t>
            </a:r>
            <a:r>
              <a:rPr lang="ru-RU" sz="2400" dirty="0"/>
              <a:t>. </a:t>
            </a:r>
          </a:p>
          <a:p>
            <a:pPr indent="457200" algn="just"/>
            <a:r>
              <a:rPr lang="ru-RU" sz="2400" b="1" dirty="0"/>
              <a:t>Стойкий, плохо продавливаемый отек указывает на необратимую стадию </a:t>
            </a:r>
            <a:r>
              <a:rPr lang="ru-RU" sz="2400" b="1" dirty="0" err="1"/>
              <a:t>лимфедемы</a:t>
            </a:r>
            <a:r>
              <a:rPr lang="ru-RU" sz="2400" b="1" dirty="0"/>
              <a:t> (слоновость).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1BC4DC-6ABC-1694-98E4-A53CC05E4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869" y="4242312"/>
            <a:ext cx="4572000" cy="33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573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41869" y="234270"/>
            <a:ext cx="1766630" cy="17206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0268" y="1800225"/>
            <a:ext cx="480060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4. Роль лимфатической системы в патогенезе воспаления.</a:t>
            </a:r>
          </a:p>
        </p:txBody>
      </p:sp>
    </p:spTree>
    <p:extLst>
      <p:ext uri="{BB962C8B-B14F-4D97-AF65-F5344CB8AC3E}">
        <p14:creationId xmlns:p14="http://schemas.microsoft.com/office/powerpoint/2010/main" val="3347471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1462041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4.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воспаления.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45984" y="602492"/>
            <a:ext cx="1093837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/>
              <a:t>Почти всем лимфоидным органам (за исключением тимуса) свойственна </a:t>
            </a:r>
            <a:r>
              <a:rPr lang="ru-RU" sz="2400" b="1" dirty="0"/>
              <a:t>барьерная функция </a:t>
            </a:r>
            <a:r>
              <a:rPr lang="ru-RU" sz="2400" dirty="0"/>
              <a:t>- способность </a:t>
            </a:r>
            <a:r>
              <a:rPr lang="ru-RU" sz="2400" b="1" dirty="0"/>
              <a:t>задерживать и по возможности обезвреживать </a:t>
            </a:r>
            <a:r>
              <a:rPr lang="ru-RU" sz="2400" dirty="0"/>
              <a:t>поступающие в орган </a:t>
            </a:r>
            <a:r>
              <a:rPr lang="ru-RU" sz="2400" b="1" dirty="0"/>
              <a:t>чужеродные частицы и вещества.</a:t>
            </a:r>
            <a:r>
              <a:rPr lang="ru-RU" sz="2400" dirty="0"/>
              <a:t> </a:t>
            </a:r>
          </a:p>
          <a:p>
            <a:pPr indent="457200" algn="just"/>
            <a:r>
              <a:rPr lang="ru-RU" sz="2400" dirty="0"/>
              <a:t>Благодаря </a:t>
            </a:r>
            <a:r>
              <a:rPr lang="ru-RU" sz="2400" b="1" dirty="0"/>
              <a:t>особой структуре лимфоидных органов </a:t>
            </a:r>
            <a:r>
              <a:rPr lang="ru-RU" sz="2400" dirty="0"/>
              <a:t>и </a:t>
            </a:r>
            <a:r>
              <a:rPr lang="ru-RU" sz="2400" b="1" dirty="0"/>
              <a:t>фагоцитарной активности их клеток </a:t>
            </a:r>
            <a:r>
              <a:rPr lang="ru-RU" sz="2400" dirty="0"/>
              <a:t>большинство лимфоидных органов за</a:t>
            </a:r>
            <a:r>
              <a:rPr lang="ru-RU" sz="2400" b="1" dirty="0"/>
              <a:t>держивают и обезвреживают бактерии, проникшие в лимфу.</a:t>
            </a:r>
            <a:r>
              <a:rPr lang="ru-RU" sz="2400" dirty="0"/>
              <a:t> </a:t>
            </a:r>
          </a:p>
          <a:p>
            <a:pPr indent="457200" algn="just"/>
            <a:r>
              <a:rPr lang="ru-RU" sz="2400" dirty="0"/>
              <a:t>Особенно велико </a:t>
            </a:r>
            <a:r>
              <a:rPr lang="ru-RU" sz="2400" b="1" dirty="0"/>
              <a:t>значение лимфатических узлов, фиксирующих микроорганизмы ещё до их выхода в кровоток </a:t>
            </a:r>
            <a:r>
              <a:rPr lang="ru-RU" sz="2400" dirty="0"/>
              <a:t>и являющихся, поэтому </a:t>
            </a:r>
            <a:r>
              <a:rPr lang="ru-RU" sz="2400" b="1" dirty="0"/>
              <a:t>своеобразной "первой линией обороны" </a:t>
            </a:r>
            <a:r>
              <a:rPr lang="ru-RU" sz="2400" dirty="0"/>
              <a:t>организма. </a:t>
            </a:r>
          </a:p>
          <a:p>
            <a:pPr indent="457200" algn="just"/>
            <a:r>
              <a:rPr lang="ru-RU" sz="2400" b="1" dirty="0"/>
              <a:t>Клинически </a:t>
            </a:r>
            <a:r>
              <a:rPr lang="ru-RU" sz="2400" dirty="0"/>
              <a:t>вовлечение лимфатической системы в процесс воспаления проявляется </a:t>
            </a:r>
            <a:r>
              <a:rPr lang="ru-RU" sz="2400" b="1" dirty="0"/>
              <a:t>увеличением размеров регионарных </a:t>
            </a:r>
            <a:r>
              <a:rPr lang="ru-RU" sz="2400" b="1" dirty="0" err="1"/>
              <a:t>лимфузов</a:t>
            </a:r>
            <a:r>
              <a:rPr lang="ru-RU" sz="2400" b="1" dirty="0"/>
              <a:t>, их возможной болезненностью (лимфаденит).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157C08-243D-2842-10D0-A87B85CF6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668" y="5496139"/>
            <a:ext cx="3628355" cy="206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56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0"/>
            <a:ext cx="11614441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4.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воспаления.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13228" y="1176274"/>
            <a:ext cx="1070004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/>
              <a:t>Принимая на себя </a:t>
            </a:r>
            <a:r>
              <a:rPr lang="ru-RU" sz="2400" b="1" dirty="0"/>
              <a:t>все токсины и продукты </a:t>
            </a:r>
            <a:r>
              <a:rPr lang="ru-RU" sz="2400" b="1" dirty="0" err="1"/>
              <a:t>дисметаболизма</a:t>
            </a:r>
            <a:r>
              <a:rPr lang="ru-RU" sz="2400" b="1" dirty="0"/>
              <a:t>, продукты перекисного окисления липидов и свободных радикалов</a:t>
            </a:r>
            <a:r>
              <a:rPr lang="ru-RU" sz="2400" dirty="0"/>
              <a:t>, лимфа поступает в лимфатические узлы. </a:t>
            </a:r>
          </a:p>
          <a:p>
            <a:pPr indent="457200" algn="just"/>
            <a:r>
              <a:rPr lang="ru-RU" sz="2400" dirty="0"/>
              <a:t>Лимфатический узел является </a:t>
            </a:r>
            <a:r>
              <a:rPr lang="ru-RU" sz="2400" b="1" dirty="0"/>
              <a:t>мощным барьером</a:t>
            </a:r>
            <a:r>
              <a:rPr lang="ru-RU" sz="2400" dirty="0"/>
              <a:t>, в котором происходят </a:t>
            </a:r>
            <a:r>
              <a:rPr lang="ru-RU" sz="2400" b="1" dirty="0"/>
              <a:t>процессы инактивации токсинов</a:t>
            </a:r>
            <a:r>
              <a:rPr lang="ru-RU" sz="2400" dirty="0"/>
              <a:t>, поступающих с лимфой, и </a:t>
            </a:r>
            <a:r>
              <a:rPr lang="ru-RU" sz="2400" b="1" dirty="0"/>
              <a:t>формируется иммунный ответ</a:t>
            </a:r>
            <a:r>
              <a:rPr lang="ru-RU" sz="2400" dirty="0"/>
              <a:t>. </a:t>
            </a:r>
          </a:p>
          <a:p>
            <a:pPr indent="457200" algn="just"/>
            <a:r>
              <a:rPr lang="ru-RU" sz="2400" dirty="0"/>
              <a:t>Барьерная функция лимфоидных органов, будучи </a:t>
            </a:r>
            <a:r>
              <a:rPr lang="ru-RU" sz="2400" b="1" dirty="0"/>
              <a:t>неспецифическим фактором иммунитета</a:t>
            </a:r>
            <a:r>
              <a:rPr lang="ru-RU" sz="2400" dirty="0"/>
              <a:t>, в то же время является необходимой </a:t>
            </a:r>
            <a:r>
              <a:rPr lang="ru-RU" sz="2400" b="1" dirty="0"/>
              <a:t>предпосылкой формирования специфической иммунологической реакции </a:t>
            </a:r>
            <a:r>
              <a:rPr lang="ru-RU" sz="2400" dirty="0"/>
              <a:t>данного органа и всего организма в целом. </a:t>
            </a:r>
          </a:p>
          <a:p>
            <a:pPr indent="457200" algn="just"/>
            <a:r>
              <a:rPr lang="ru-RU" sz="2400" dirty="0"/>
              <a:t>Считается, что оттекающая от органа или ткани </a:t>
            </a:r>
            <a:r>
              <a:rPr lang="ru-RU" sz="2400" b="1" dirty="0"/>
              <a:t>лимфа проходит хотя бы через один лимфатический узел</a:t>
            </a:r>
            <a:r>
              <a:rPr lang="ru-RU" sz="2400" dirty="0"/>
              <a:t>, но чаще – </a:t>
            </a:r>
            <a:r>
              <a:rPr lang="ru-RU" sz="2400" b="1" dirty="0"/>
              <a:t>через два и более</a:t>
            </a:r>
            <a:r>
              <a:rPr lang="ru-RU" sz="2400" dirty="0"/>
              <a:t>. В них она подвергается </a:t>
            </a:r>
            <a:r>
              <a:rPr lang="ru-RU" sz="2400" b="1" dirty="0"/>
              <a:t>биологической очистке</a:t>
            </a:r>
            <a:r>
              <a:rPr lang="ru-RU" sz="2400" dirty="0"/>
              <a:t>. </a:t>
            </a:r>
          </a:p>
          <a:p>
            <a:pPr indent="457200" algn="just"/>
            <a:r>
              <a:rPr lang="ru-RU" sz="2400" b="1" dirty="0"/>
              <a:t>Освободившись</a:t>
            </a:r>
            <a:r>
              <a:rPr lang="ru-RU" sz="2400" dirty="0"/>
              <a:t> от токсичных метаболитов, состарившихся лимфоцитов, поврежденных белков, </a:t>
            </a:r>
            <a:r>
              <a:rPr lang="ru-RU" sz="2400" b="1" dirty="0"/>
              <a:t>очищенная лимфа поступает в грудной проток и в крови.</a:t>
            </a:r>
          </a:p>
        </p:txBody>
      </p:sp>
    </p:spTree>
    <p:extLst>
      <p:ext uri="{BB962C8B-B14F-4D97-AF65-F5344CB8AC3E}">
        <p14:creationId xmlns:p14="http://schemas.microsoft.com/office/powerpoint/2010/main" val="3439237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804" y="-115470"/>
            <a:ext cx="11690641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4.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воспаления.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181501" y="824338"/>
            <a:ext cx="11157242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solidFill>
                  <a:srgbClr val="009999"/>
                </a:solidFill>
              </a:rPr>
              <a:t>Изменения в лимфатической системы при АЛЬТЕРАЦИИ</a:t>
            </a:r>
          </a:p>
          <a:p>
            <a:pPr indent="457200" algn="just"/>
            <a:endParaRPr lang="ru-RU" sz="2400" b="1" dirty="0"/>
          </a:p>
          <a:p>
            <a:pPr indent="457200" algn="just"/>
            <a:r>
              <a:rPr lang="ru-RU" sz="2400" b="1" dirty="0"/>
              <a:t>Растворимые антигены и антиген-активированные дендритные клетки (ДК) </a:t>
            </a:r>
            <a:r>
              <a:rPr lang="ru-RU" sz="2400" dirty="0"/>
              <a:t>попадают с током лимфы</a:t>
            </a:r>
            <a:r>
              <a:rPr lang="ru-RU" sz="2400" b="1" dirty="0"/>
              <a:t> в регионарные лимфатические узлы (ЛУ) </a:t>
            </a:r>
            <a:r>
              <a:rPr lang="ru-RU" sz="2400" dirty="0"/>
              <a:t>под руководством трансмурального потока. </a:t>
            </a:r>
          </a:p>
          <a:p>
            <a:pPr indent="457200" algn="just"/>
            <a:r>
              <a:rPr lang="ru-RU" sz="2400" dirty="0"/>
              <a:t>Сосудистая сеть ЛУ и </a:t>
            </a:r>
            <a:r>
              <a:rPr lang="ru-RU" sz="2400" dirty="0" err="1"/>
              <a:t>стромальные</a:t>
            </a:r>
            <a:r>
              <a:rPr lang="ru-RU" sz="2400" dirty="0"/>
              <a:t> клетки экспрессируют</a:t>
            </a:r>
            <a:r>
              <a:rPr lang="ru-RU" sz="2400" b="1" dirty="0"/>
              <a:t> </a:t>
            </a:r>
            <a:r>
              <a:rPr lang="ru-RU" sz="2400" b="1" dirty="0" err="1"/>
              <a:t>хемокины</a:t>
            </a:r>
            <a:r>
              <a:rPr lang="ru-RU" sz="2400" b="1" dirty="0"/>
              <a:t>, </a:t>
            </a:r>
            <a:r>
              <a:rPr lang="ru-RU" sz="2400" dirty="0"/>
              <a:t>которые управляют </a:t>
            </a:r>
            <a:r>
              <a:rPr lang="ru-RU" sz="2400" b="1" dirty="0" err="1"/>
              <a:t>компартментализацией</a:t>
            </a:r>
            <a:r>
              <a:rPr lang="ru-RU" sz="2400" b="1" dirty="0"/>
              <a:t> Т и В- клеток. Функциональная сеть лимфатических сосудов, </a:t>
            </a:r>
            <a:r>
              <a:rPr lang="ru-RU" sz="2400" dirty="0"/>
              <a:t>таким образом, </a:t>
            </a:r>
            <a:r>
              <a:rPr lang="ru-RU" sz="2400" b="1" dirty="0"/>
              <a:t>участвует в антиген представлении и определяет окончательный иммунный ответ .   </a:t>
            </a:r>
          </a:p>
          <a:p>
            <a:pPr indent="457200" algn="just"/>
            <a:r>
              <a:rPr lang="ru-RU" sz="2400" b="1" dirty="0"/>
              <a:t>Распавшиеся клетки и ткани, </a:t>
            </a:r>
            <a:r>
              <a:rPr lang="ru-RU" sz="2400" dirty="0"/>
              <a:t>лежащие на поверхности выводных протоков лимфатических капилляров и вблизи от них (протоки желез, бронхи, трахея, желудок, кишечник, мочевыводящие пути), могут </a:t>
            </a:r>
            <a:r>
              <a:rPr lang="ru-RU" sz="2400" b="1" dirty="0"/>
              <a:t>отторгаться в их просвет и в лимфатические пути. </a:t>
            </a:r>
          </a:p>
          <a:p>
            <a:pPr indent="457200" algn="just"/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629045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804" y="-115470"/>
            <a:ext cx="11690641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4.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воспаления.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97947" y="788268"/>
            <a:ext cx="11157242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solidFill>
                  <a:srgbClr val="009999"/>
                </a:solidFill>
              </a:rPr>
              <a:t>Изменения в лимфатической системы при АЛЬТЕРАЦИИ</a:t>
            </a:r>
          </a:p>
          <a:p>
            <a:pPr indent="457200" algn="just"/>
            <a:endParaRPr lang="ru-RU" sz="2400" b="1" dirty="0"/>
          </a:p>
          <a:p>
            <a:pPr indent="457200" algn="just"/>
            <a:r>
              <a:rPr lang="ru-RU" sz="2400" b="1" dirty="0"/>
              <a:t>Очищение очага воспаления</a:t>
            </a:r>
            <a:r>
              <a:rPr lang="ru-RU" sz="2400" dirty="0"/>
              <a:t>, локализованного вдали от выводных протоков, </a:t>
            </a:r>
            <a:r>
              <a:rPr lang="ru-RU" sz="2400" b="1" dirty="0"/>
              <a:t>происходит только через лимфатическое русло. </a:t>
            </a:r>
          </a:p>
          <a:p>
            <a:pPr indent="457200" algn="just"/>
            <a:r>
              <a:rPr lang="ru-RU" sz="2400" dirty="0"/>
              <a:t>В оттекающей от воспалительного очага лимфе </a:t>
            </a:r>
            <a:r>
              <a:rPr lang="ru-RU" sz="2400" b="1" dirty="0"/>
              <a:t>увеличивается концентрация белка, липидов, липопротеидов, энзимов, лимфоцитов, тромбоцитов, появляются эритроциты.</a:t>
            </a:r>
          </a:p>
          <a:p>
            <a:pPr indent="457200" algn="just"/>
            <a:r>
              <a:rPr lang="ru-RU" sz="2400" dirty="0"/>
              <a:t>Помимо этого, поступившие в лимфу </a:t>
            </a:r>
            <a:r>
              <a:rPr lang="ru-RU" sz="2400" b="1" dirty="0"/>
              <a:t>продукты перекисного окисления липидов, распада клеточно-тканевых структур, медиаторов воспаления и т.д., делают лимфу чрезвычайно токсичной. </a:t>
            </a:r>
          </a:p>
          <a:p>
            <a:pPr indent="457200" algn="just"/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771158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157201"/>
            <a:ext cx="10509477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sz="3200" dirty="0">
                <a:solidFill>
                  <a:srgbClr val="078777"/>
                </a:solidFill>
              </a:rPr>
              <a:t>1.</a:t>
            </a:r>
            <a:r>
              <a:rPr lang="ru-RU" sz="3200" dirty="0">
                <a:solidFill>
                  <a:srgbClr val="078777"/>
                </a:solidFill>
              </a:rPr>
              <a:t> 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Особенности строения лимфатической системы.</a:t>
            </a:r>
            <a:r>
              <a:rPr sz="3200" spc="-69" dirty="0">
                <a:solidFill>
                  <a:srgbClr val="078777"/>
                </a:solidFill>
              </a:rPr>
              <a:t> 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9897" y="1046098"/>
            <a:ext cx="984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9999"/>
                </a:solidFill>
              </a:rPr>
              <a:t>Лимфатическая система </a:t>
            </a:r>
          </a:p>
          <a:p>
            <a:pPr algn="ctr"/>
            <a:r>
              <a:rPr lang="ru-RU" sz="2400" dirty="0"/>
              <a:t>- это совокупность </a:t>
            </a:r>
            <a:r>
              <a:rPr lang="ru-RU" sz="2400" b="1" dirty="0"/>
              <a:t>лимфатических капилляров, сосудов, </a:t>
            </a:r>
            <a:r>
              <a:rPr lang="ru-RU" sz="2400" dirty="0"/>
              <a:t>пронизывающих органы и ткани, содержащих </a:t>
            </a:r>
            <a:r>
              <a:rPr lang="ru-RU" sz="2400" b="1" dirty="0"/>
              <a:t>бесцветную жидкость,</a:t>
            </a:r>
            <a:r>
              <a:rPr lang="ru-RU" sz="2400" dirty="0"/>
              <a:t> и </a:t>
            </a:r>
            <a:r>
              <a:rPr lang="ru-RU" sz="2400" b="1" dirty="0"/>
              <a:t>лимфатических узлов, </a:t>
            </a:r>
            <a:r>
              <a:rPr lang="ru-RU" sz="2400" dirty="0"/>
              <a:t>фильтрация через которые важна для </a:t>
            </a:r>
            <a:r>
              <a:rPr lang="ru-RU" sz="2400" b="1" dirty="0"/>
              <a:t>функционирования</a:t>
            </a:r>
            <a:r>
              <a:rPr lang="ru-RU" sz="2400" dirty="0"/>
              <a:t> </a:t>
            </a:r>
            <a:r>
              <a:rPr lang="ru-RU" sz="2400" b="1" dirty="0"/>
              <a:t>единой транспортной системы организма, а также иммунной системы.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669" y="3354422"/>
            <a:ext cx="6321603" cy="421440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7" y="0"/>
            <a:ext cx="11690641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4.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воспаления.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13227" y="797793"/>
            <a:ext cx="11157242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solidFill>
                  <a:srgbClr val="009999"/>
                </a:solidFill>
              </a:rPr>
              <a:t>Изменения в лимфатической системы при АЛЬТЕРАЦИИ</a:t>
            </a:r>
          </a:p>
          <a:p>
            <a:pPr indent="457200" algn="just"/>
            <a:endParaRPr lang="ru-RU" sz="2400" b="1" dirty="0"/>
          </a:p>
          <a:p>
            <a:pPr indent="457200" algn="just"/>
            <a:r>
              <a:rPr lang="ru-RU" sz="2400" b="1" dirty="0"/>
              <a:t>В первые сутки воспаления </a:t>
            </a:r>
            <a:r>
              <a:rPr lang="ru-RU" sz="2400" dirty="0"/>
              <a:t>отмечается </a:t>
            </a:r>
            <a:r>
              <a:rPr lang="ru-RU" sz="2400" b="1" dirty="0"/>
              <a:t>увеличение процентного содержания малых лимфоцитов </a:t>
            </a:r>
            <a:r>
              <a:rPr lang="ru-RU" sz="2400" dirty="0"/>
              <a:t>во всех группах лимфатических узлов и </a:t>
            </a:r>
            <a:r>
              <a:rPr lang="ru-RU" sz="2400" b="1" dirty="0"/>
              <a:t>снижение средних лимфоцитов</a:t>
            </a:r>
            <a:r>
              <a:rPr lang="ru-RU" sz="2400" dirty="0"/>
              <a:t>. Со стороны </a:t>
            </a:r>
            <a:r>
              <a:rPr lang="ru-RU" sz="2400" b="1" dirty="0"/>
              <a:t>больших лимфоцитов достоверное уменьшение </a:t>
            </a:r>
            <a:r>
              <a:rPr lang="ru-RU" sz="2400" dirty="0"/>
              <a:t>отмечено через 30 мин во всех группах лимфатических узлов.</a:t>
            </a:r>
          </a:p>
          <a:p>
            <a:pPr indent="457200" algn="just"/>
            <a:r>
              <a:rPr lang="ru-RU" sz="2400" dirty="0"/>
              <a:t>В лимфатических узлах лимфоцитами вырабатываются многообразные </a:t>
            </a:r>
            <a:r>
              <a:rPr lang="ru-RU" sz="2400" b="1" dirty="0"/>
              <a:t>цитокины ( IL-1, IL-2, IL-4, IL-5, IL-6, -10) </a:t>
            </a:r>
            <a:r>
              <a:rPr lang="ru-RU" sz="2400" dirty="0"/>
              <a:t>в зависимости от вида воздействия на организм.</a:t>
            </a:r>
          </a:p>
          <a:p>
            <a:pPr indent="457200" algn="just"/>
            <a:r>
              <a:rPr lang="ru-RU" sz="2400" dirty="0"/>
              <a:t>Далее при воспалении </a:t>
            </a:r>
            <a:r>
              <a:rPr lang="ru-RU" sz="2400" b="1" dirty="0"/>
              <a:t>из активированных моноцитов, лимфоцитов и макрофагов секретируются </a:t>
            </a:r>
            <a:r>
              <a:rPr lang="ru-RU" sz="2400" b="1" dirty="0" err="1"/>
              <a:t>лимфокины</a:t>
            </a:r>
            <a:r>
              <a:rPr lang="ru-RU" sz="2400" b="1" dirty="0"/>
              <a:t> и </a:t>
            </a:r>
            <a:r>
              <a:rPr lang="ru-RU" sz="2400" b="1" dirty="0" err="1"/>
              <a:t>туморнекротизирующий</a:t>
            </a:r>
            <a:r>
              <a:rPr lang="ru-RU" sz="2400" b="1" dirty="0"/>
              <a:t> фактор (TNF), </a:t>
            </a:r>
            <a:r>
              <a:rPr lang="ru-RU" sz="2400" dirty="0"/>
              <a:t>играющие важную роль в дальнейшем патогенезе воспаления. </a:t>
            </a:r>
          </a:p>
          <a:p>
            <a:pPr indent="457200" algn="just"/>
            <a:r>
              <a:rPr lang="ru-RU" sz="2400" dirty="0"/>
              <a:t>Быстро увеличиваются в </a:t>
            </a:r>
            <a:r>
              <a:rPr lang="ru-RU" sz="2400" dirty="0" err="1"/>
              <a:t>лимфатическх</a:t>
            </a:r>
            <a:r>
              <a:rPr lang="ru-RU" sz="2400" dirty="0"/>
              <a:t> узлах </a:t>
            </a:r>
            <a:r>
              <a:rPr lang="ru-RU" sz="2400" b="1" dirty="0"/>
              <a:t>IL-1 и IL-2</a:t>
            </a:r>
            <a:r>
              <a:rPr lang="ru-RU" sz="2400" dirty="0"/>
              <a:t>, </a:t>
            </a:r>
            <a:r>
              <a:rPr lang="ru-RU" sz="2400" b="1" dirty="0"/>
              <a:t>стимулирующие реакцию иммунокомпетентных Т и В лимфоцитов на антиген. </a:t>
            </a:r>
          </a:p>
        </p:txBody>
      </p:sp>
    </p:spTree>
    <p:extLst>
      <p:ext uri="{BB962C8B-B14F-4D97-AF65-F5344CB8AC3E}">
        <p14:creationId xmlns:p14="http://schemas.microsoft.com/office/powerpoint/2010/main" val="2386374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7" y="0"/>
            <a:ext cx="11690641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4.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воспаления.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13227" y="592967"/>
            <a:ext cx="1115724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solidFill>
                  <a:srgbClr val="009999"/>
                </a:solidFill>
              </a:rPr>
              <a:t>Изменения в лимфатической системы при АЛЬТЕРАЦИИ</a:t>
            </a:r>
          </a:p>
          <a:p>
            <a:pPr indent="457200" algn="just"/>
            <a:endParaRPr lang="ru-RU" sz="2400" dirty="0"/>
          </a:p>
          <a:p>
            <a:pPr indent="457200" algn="just"/>
            <a:r>
              <a:rPr lang="ru-RU" sz="2400" b="1" dirty="0"/>
              <a:t>Расширяются синусы, увеличивается содержание макрофагов с высокой фагоцитарной активностью, усиливается миграция лимфоцитов.</a:t>
            </a:r>
            <a:r>
              <a:rPr lang="ru-RU" sz="2400" dirty="0"/>
              <a:t> </a:t>
            </a:r>
          </a:p>
          <a:p>
            <a:pPr indent="457200" algn="just"/>
            <a:r>
              <a:rPr lang="ru-RU" sz="2400" dirty="0"/>
              <a:t>Эти сдвиги направлены на </a:t>
            </a:r>
            <a:r>
              <a:rPr lang="ru-RU" sz="2400" b="1" dirty="0"/>
              <a:t>ограничение распространения инфекции и токсинов</a:t>
            </a:r>
            <a:r>
              <a:rPr lang="ru-RU" sz="2400" dirty="0"/>
              <a:t>. </a:t>
            </a:r>
          </a:p>
          <a:p>
            <a:pPr indent="457200" algn="just"/>
            <a:r>
              <a:rPr lang="ru-RU" sz="2400" dirty="0"/>
              <a:t>По мере развития альтерации и увеличения </a:t>
            </a:r>
            <a:r>
              <a:rPr lang="ru-RU" sz="2400" dirty="0" err="1"/>
              <a:t>токселимфии</a:t>
            </a:r>
            <a:r>
              <a:rPr lang="ru-RU" sz="2400" dirty="0"/>
              <a:t> </a:t>
            </a:r>
            <a:r>
              <a:rPr lang="ru-RU" sz="2400" b="1" dirty="0"/>
              <a:t>функция лимфатического узла может нарушаться.</a:t>
            </a:r>
            <a:r>
              <a:rPr lang="ru-RU" sz="2400" dirty="0"/>
              <a:t> </a:t>
            </a:r>
          </a:p>
          <a:p>
            <a:pPr indent="457200" algn="just"/>
            <a:r>
              <a:rPr lang="ru-RU" sz="2400" dirty="0"/>
              <a:t>В особо тяжелых случаях </a:t>
            </a:r>
            <a:r>
              <a:rPr lang="ru-RU" sz="2400" b="1" dirty="0"/>
              <a:t>лимфатический узел превращается в патологический оча</a:t>
            </a:r>
            <a:r>
              <a:rPr lang="ru-RU" sz="2400" dirty="0"/>
              <a:t>г, поскольку в нем могут </a:t>
            </a:r>
            <a:r>
              <a:rPr lang="ru-RU" sz="2400" b="1" dirty="0"/>
              <a:t>накопиться и начать размножаться патогенные микроорганизмы </a:t>
            </a:r>
            <a:r>
              <a:rPr lang="ru-RU" sz="2400" i="1" dirty="0"/>
              <a:t>(туберкулёз легких, бруцеллез)</a:t>
            </a:r>
          </a:p>
          <a:p>
            <a:pPr indent="457200" algn="just"/>
            <a:r>
              <a:rPr lang="ru-RU" sz="2400" dirty="0"/>
              <a:t>Это приводит к </a:t>
            </a:r>
            <a:r>
              <a:rPr lang="ru-RU" sz="2400" b="1" dirty="0"/>
              <a:t>генерализации воспалительного процесса в окружающей ЛУ соединительной ткани.</a:t>
            </a:r>
          </a:p>
        </p:txBody>
      </p:sp>
    </p:spTree>
    <p:extLst>
      <p:ext uri="{BB962C8B-B14F-4D97-AF65-F5344CB8AC3E}">
        <p14:creationId xmlns:p14="http://schemas.microsoft.com/office/powerpoint/2010/main" val="563450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7" y="0"/>
            <a:ext cx="11690641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4.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воспаления.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13227" y="592967"/>
            <a:ext cx="1115724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solidFill>
                  <a:srgbClr val="009999"/>
                </a:solidFill>
              </a:rPr>
              <a:t>Изменения в лимфатической системы при АЛЬТЕРАЦИИ</a:t>
            </a:r>
          </a:p>
          <a:p>
            <a:pPr indent="457200" algn="just"/>
            <a:endParaRPr lang="ru-RU" sz="2400" dirty="0"/>
          </a:p>
          <a:p>
            <a:pPr indent="457200" algn="just"/>
            <a:r>
              <a:rPr lang="ru-RU" sz="2400" dirty="0"/>
              <a:t>Если воспаление развивается </a:t>
            </a:r>
            <a:r>
              <a:rPr lang="ru-RU" sz="2400" b="1" dirty="0"/>
              <a:t>молниеносно,</a:t>
            </a:r>
            <a:r>
              <a:rPr lang="ru-RU" sz="2400" dirty="0"/>
              <a:t> то за короткое время </a:t>
            </a:r>
            <a:r>
              <a:rPr lang="ru-RU" sz="2400" b="1" dirty="0"/>
              <a:t>лимфатические пути оказываются частично разрушенными</a:t>
            </a:r>
            <a:r>
              <a:rPr lang="ru-RU" sz="2400" dirty="0"/>
              <a:t> в связи с явлениями </a:t>
            </a:r>
            <a:r>
              <a:rPr lang="ru-RU" sz="2400" b="1" dirty="0"/>
              <a:t>альтерации,</a:t>
            </a:r>
            <a:r>
              <a:rPr lang="ru-RU" sz="2400" dirty="0"/>
              <a:t> </a:t>
            </a:r>
            <a:r>
              <a:rPr lang="ru-RU" sz="2400" b="1" dirty="0"/>
              <a:t>частично парализованными </a:t>
            </a:r>
            <a:r>
              <a:rPr lang="ru-RU" sz="2400" dirty="0"/>
              <a:t>вследствие </a:t>
            </a:r>
            <a:r>
              <a:rPr lang="ru-RU" sz="2400" b="1" dirty="0"/>
              <a:t>интоксикации, частично блокированные </a:t>
            </a:r>
            <a:r>
              <a:rPr lang="ru-RU" sz="2400" dirty="0"/>
              <a:t>из-за </a:t>
            </a:r>
            <a:r>
              <a:rPr lang="ru-RU" sz="2400" b="1" dirty="0"/>
              <a:t>тромбозов.</a:t>
            </a:r>
            <a:r>
              <a:rPr lang="ru-RU" sz="2400" dirty="0"/>
              <a:t> </a:t>
            </a:r>
          </a:p>
          <a:p>
            <a:pPr indent="457200" algn="just"/>
            <a:r>
              <a:rPr lang="ru-RU" sz="2400" dirty="0"/>
              <a:t>Окружающие очаг воспаления </a:t>
            </a:r>
            <a:r>
              <a:rPr lang="ru-RU" sz="2400" b="1" dirty="0"/>
              <a:t>лимфатические капилляры и сосуды заполнены </a:t>
            </a:r>
            <a:r>
              <a:rPr lang="ru-RU" sz="2400" b="1" dirty="0" err="1"/>
              <a:t>желеподобной</a:t>
            </a:r>
            <a:r>
              <a:rPr lang="ru-RU" sz="2400" b="1" dirty="0"/>
              <a:t> массой свернувшейся лимфы, конгломератами эритроцитов и лейкоцитов, крупными каплями слившихся </a:t>
            </a:r>
            <a:r>
              <a:rPr lang="ru-RU" sz="2400" b="1" dirty="0" err="1"/>
              <a:t>хиломикронов</a:t>
            </a:r>
            <a:r>
              <a:rPr lang="ru-RU" sz="2400" b="1" dirty="0"/>
              <a:t>, продуктами распада.</a:t>
            </a:r>
          </a:p>
        </p:txBody>
      </p:sp>
    </p:spTree>
    <p:extLst>
      <p:ext uri="{BB962C8B-B14F-4D97-AF65-F5344CB8AC3E}">
        <p14:creationId xmlns:p14="http://schemas.microsoft.com/office/powerpoint/2010/main" val="32280156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7" y="0"/>
            <a:ext cx="11690641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4.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воспаления.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13227" y="592967"/>
            <a:ext cx="1115724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solidFill>
                  <a:srgbClr val="009999"/>
                </a:solidFill>
              </a:rPr>
              <a:t>Изменения в лимфатической системы при ЭКССУДАЦИИ</a:t>
            </a:r>
          </a:p>
          <a:p>
            <a:pPr indent="457200" algn="just"/>
            <a:endParaRPr lang="ru-RU" sz="2400" dirty="0"/>
          </a:p>
          <a:p>
            <a:pPr indent="457200" algn="just"/>
            <a:r>
              <a:rPr lang="ru-RU" sz="2400" b="1" dirty="0"/>
              <a:t>На эффективность дренажа лимфатических сосудов </a:t>
            </a:r>
            <a:r>
              <a:rPr lang="ru-RU" sz="2400" dirty="0"/>
              <a:t>влияют </a:t>
            </a:r>
            <a:r>
              <a:rPr lang="ru-RU" sz="2400" b="1" dirty="0"/>
              <a:t>проницаемость сосудов и насосная активность</a:t>
            </a:r>
            <a:r>
              <a:rPr lang="ru-RU" sz="2400" dirty="0"/>
              <a:t>, что зависит от действия 3 </a:t>
            </a:r>
            <a:r>
              <a:rPr lang="ru-RU" sz="2400" b="1" dirty="0"/>
              <a:t>сосудистого эндотелиального фактора роста (VEGFR-3) </a:t>
            </a:r>
            <a:r>
              <a:rPr lang="ru-RU" sz="2400" dirty="0"/>
              <a:t>и его </a:t>
            </a:r>
            <a:r>
              <a:rPr lang="ru-RU" sz="2400" dirty="0" err="1"/>
              <a:t>лигандов</a:t>
            </a:r>
            <a:r>
              <a:rPr lang="ru-RU" sz="2400" dirty="0"/>
              <a:t> , а также несколько медиаторов воспаления, включая </a:t>
            </a:r>
            <a:r>
              <a:rPr lang="ru-RU" sz="2400" b="1" dirty="0"/>
              <a:t>TNF-α, IL-1β и оксид азота (NO). </a:t>
            </a:r>
          </a:p>
          <a:p>
            <a:pPr indent="457200" algn="just"/>
            <a:r>
              <a:rPr lang="ru-RU" sz="2400" b="1" dirty="0"/>
              <a:t>Сокращение лимфатических сосудов </a:t>
            </a:r>
            <a:r>
              <a:rPr lang="ru-RU" sz="2400" dirty="0"/>
              <a:t>и, следовательно, </a:t>
            </a:r>
            <a:r>
              <a:rPr lang="ru-RU" sz="2400" b="1" dirty="0"/>
              <a:t>перекачивание  лимфы </a:t>
            </a:r>
            <a:r>
              <a:rPr lang="ru-RU" sz="2400" dirty="0"/>
              <a:t>регулируются различными медиаторами воспаления, включая </a:t>
            </a:r>
            <a:r>
              <a:rPr lang="ru-RU" sz="2400" b="1" dirty="0"/>
              <a:t>TNF-α, IL-1β, простагландины, гистамин и оксид азота, </a:t>
            </a:r>
            <a:r>
              <a:rPr lang="ru-RU" sz="2400" dirty="0"/>
              <a:t>в то время как </a:t>
            </a:r>
            <a:r>
              <a:rPr lang="ru-RU" sz="2400" b="1" dirty="0"/>
              <a:t>3 сосудистый эндотелиальный </a:t>
            </a:r>
            <a:r>
              <a:rPr lang="ru-RU" sz="2400" b="1" dirty="0" err="1"/>
              <a:t>факторй</a:t>
            </a:r>
            <a:r>
              <a:rPr lang="ru-RU" sz="2400" b="1" dirty="0"/>
              <a:t> роста (VEGFR-3)</a:t>
            </a:r>
            <a:r>
              <a:rPr lang="ru-RU" sz="2400" dirty="0"/>
              <a:t> и его </a:t>
            </a:r>
            <a:r>
              <a:rPr lang="ru-RU" sz="2400" dirty="0" err="1"/>
              <a:t>лиганды</a:t>
            </a:r>
            <a:r>
              <a:rPr lang="ru-RU" sz="2400" dirty="0"/>
              <a:t>, оказывает усиливающее действие. </a:t>
            </a:r>
          </a:p>
          <a:p>
            <a:pPr indent="457200" algn="just"/>
            <a:r>
              <a:rPr lang="ru-RU" sz="2400" b="1" dirty="0"/>
              <a:t>NO</a:t>
            </a:r>
            <a:r>
              <a:rPr lang="ru-RU" sz="2400" dirty="0"/>
              <a:t> регулирует функцию лимфатических сосудов, воздействуя на </a:t>
            </a:r>
            <a:r>
              <a:rPr lang="ru-RU" sz="2400" b="1" dirty="0"/>
              <a:t>лимфатические гладкомышечные клетки</a:t>
            </a:r>
            <a:r>
              <a:rPr lang="ru-RU" sz="2400" dirty="0"/>
              <a:t>, что приводит к </a:t>
            </a:r>
            <a:r>
              <a:rPr lang="ru-RU" sz="2400" b="1" dirty="0"/>
              <a:t>расширению сосудов, </a:t>
            </a:r>
            <a:r>
              <a:rPr lang="ru-RU" sz="2400" dirty="0"/>
              <a:t>что связано со </a:t>
            </a:r>
            <a:r>
              <a:rPr lang="ru-RU" sz="2400" b="1" dirty="0"/>
              <a:t>снижением частоты лимфатических сокращений .</a:t>
            </a:r>
          </a:p>
        </p:txBody>
      </p:sp>
    </p:spTree>
    <p:extLst>
      <p:ext uri="{BB962C8B-B14F-4D97-AF65-F5344CB8AC3E}">
        <p14:creationId xmlns:p14="http://schemas.microsoft.com/office/powerpoint/2010/main" val="37120492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7" y="0"/>
            <a:ext cx="11690641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4.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воспаления.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13227" y="592967"/>
            <a:ext cx="1115724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solidFill>
                  <a:srgbClr val="009999"/>
                </a:solidFill>
              </a:rPr>
              <a:t>Изменения в лимфатической системы при ЭКССУДАЦИИ</a:t>
            </a:r>
          </a:p>
          <a:p>
            <a:pPr indent="457200" algn="just"/>
            <a:endParaRPr lang="ru-RU" sz="2400" dirty="0"/>
          </a:p>
          <a:p>
            <a:pPr indent="457200" algn="just"/>
            <a:r>
              <a:rPr lang="ru-RU" sz="2400" b="1" dirty="0"/>
              <a:t>Воспалительный отек </a:t>
            </a:r>
            <a:r>
              <a:rPr lang="ru-RU" sz="2400" dirty="0"/>
              <a:t>может сохраняться достаточно долго, чему способствует </a:t>
            </a:r>
            <a:r>
              <a:rPr lang="ru-RU" sz="2400" b="1" dirty="0"/>
              <a:t>разрушение лимфатических капилляров и сосудов в очаге воспаления</a:t>
            </a:r>
            <a:r>
              <a:rPr lang="ru-RU" sz="2400" dirty="0"/>
              <a:t> и их </a:t>
            </a:r>
            <a:r>
              <a:rPr lang="ru-RU" sz="2400" b="1" dirty="0"/>
              <a:t>блокада в окружающих тканях</a:t>
            </a:r>
            <a:r>
              <a:rPr lang="ru-RU" sz="2400" dirty="0"/>
              <a:t>. При </a:t>
            </a:r>
            <a:r>
              <a:rPr lang="ru-RU" sz="2400" b="1" dirty="0"/>
              <a:t>хроническом воспалении</a:t>
            </a:r>
            <a:r>
              <a:rPr lang="ru-RU" sz="2400" dirty="0"/>
              <a:t> в  лимфатических сосудах </a:t>
            </a:r>
            <a:r>
              <a:rPr lang="ru-RU" sz="2400" b="1" dirty="0"/>
              <a:t>с признаками стаза </a:t>
            </a:r>
            <a:r>
              <a:rPr lang="ru-RU" sz="2400" dirty="0"/>
              <a:t>происходит </a:t>
            </a:r>
            <a:r>
              <a:rPr lang="ru-RU" sz="2400" b="1" dirty="0"/>
              <a:t>соединительнотканное перерождение</a:t>
            </a:r>
            <a:r>
              <a:rPr lang="ru-RU" sz="2400" dirty="0"/>
              <a:t>.</a:t>
            </a:r>
          </a:p>
          <a:p>
            <a:pPr indent="457200" algn="just"/>
            <a:r>
              <a:rPr lang="ru-RU" sz="2400" dirty="0"/>
              <a:t>При экссудации реализуется </a:t>
            </a:r>
            <a:r>
              <a:rPr lang="ru-RU" sz="2400" b="1" dirty="0" err="1"/>
              <a:t>лейкопедез</a:t>
            </a:r>
            <a:r>
              <a:rPr lang="ru-RU" sz="2400" dirty="0"/>
              <a:t> с </a:t>
            </a:r>
            <a:r>
              <a:rPr lang="ru-RU" sz="2400" b="1" dirty="0"/>
              <a:t>накоплением лейкоцитов </a:t>
            </a:r>
            <a:r>
              <a:rPr lang="ru-RU" sz="2400" dirty="0"/>
              <a:t>в очаге воспаления, их </a:t>
            </a:r>
            <a:r>
              <a:rPr lang="ru-RU" sz="2400" b="1" dirty="0"/>
              <a:t>распадом и усугублением местной интоксикации </a:t>
            </a:r>
            <a:r>
              <a:rPr lang="ru-RU" sz="2400" dirty="0"/>
              <a:t>за счёт наличия набора </a:t>
            </a:r>
            <a:r>
              <a:rPr lang="ru-RU" sz="2400" b="1" dirty="0"/>
              <a:t>протеолитических, </a:t>
            </a:r>
            <a:r>
              <a:rPr lang="ru-RU" sz="2400" b="1" dirty="0" err="1"/>
              <a:t>липолитических</a:t>
            </a:r>
            <a:r>
              <a:rPr lang="ru-RU" sz="2400" b="1" dirty="0"/>
              <a:t> и </a:t>
            </a:r>
            <a:r>
              <a:rPr lang="ru-RU" sz="2400" b="1" dirty="0" err="1"/>
              <a:t>амилолитических</a:t>
            </a:r>
            <a:r>
              <a:rPr lang="ru-RU" sz="2400" b="1" dirty="0"/>
              <a:t> ферментов. </a:t>
            </a:r>
          </a:p>
          <a:p>
            <a:pPr indent="457200" algn="just"/>
            <a:r>
              <a:rPr lang="ru-RU" sz="2400" b="1" dirty="0"/>
              <a:t>Задерживаясь в лимфатических сосудах</a:t>
            </a:r>
            <a:r>
              <a:rPr lang="ru-RU" sz="2400" dirty="0"/>
              <a:t>, принимающих лимфу от очага воспаления, распадающиеся лейкоциты </a:t>
            </a:r>
            <a:r>
              <a:rPr lang="ru-RU" sz="2400" b="1" dirty="0"/>
              <a:t>расплавляют их стенки, провоцируя диссеминированный мелкоочаговый </a:t>
            </a:r>
            <a:r>
              <a:rPr lang="ru-RU" sz="2400" b="1" dirty="0" err="1"/>
              <a:t>лимфотромбоз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4510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7" y="0"/>
            <a:ext cx="11690641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4.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воспаления.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115159" y="602493"/>
            <a:ext cx="1133151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solidFill>
                  <a:srgbClr val="009999"/>
                </a:solidFill>
              </a:rPr>
              <a:t>Изменения в лимфатической системы при ПРОЛИФЕРАЦИИ</a:t>
            </a:r>
          </a:p>
          <a:p>
            <a:pPr indent="457200" algn="just"/>
            <a:endParaRPr lang="ru-RU" sz="2400" dirty="0"/>
          </a:p>
          <a:p>
            <a:pPr indent="457200" algn="just"/>
            <a:r>
              <a:rPr lang="ru-RU" sz="2400" dirty="0"/>
              <a:t>Определенное место в пролиферативном процессе занимает </a:t>
            </a:r>
            <a:r>
              <a:rPr lang="ru-RU" sz="2400" b="1" dirty="0"/>
              <a:t>новообразование лимфатических капилляров и более крупных сосудов. </a:t>
            </a:r>
          </a:p>
          <a:p>
            <a:pPr indent="457200" algn="just"/>
            <a:r>
              <a:rPr lang="ru-RU" sz="2400" dirty="0"/>
              <a:t>Тенденция к созданию </a:t>
            </a:r>
            <a:r>
              <a:rPr lang="ru-RU" sz="2400" b="1" dirty="0"/>
              <a:t>новых лимфатических капилляров и сосудов (</a:t>
            </a:r>
            <a:r>
              <a:rPr lang="ru-RU" sz="2400" b="1" dirty="0" err="1"/>
              <a:t>лимфангиогенез</a:t>
            </a:r>
            <a:r>
              <a:rPr lang="ru-RU" sz="2400" b="1" dirty="0"/>
              <a:t>) взамен разрушенных </a:t>
            </a:r>
            <a:r>
              <a:rPr lang="ru-RU" sz="2400" dirty="0"/>
              <a:t>выявляется </a:t>
            </a:r>
            <a:r>
              <a:rPr lang="ru-RU" sz="2400" b="1" dirty="0"/>
              <a:t>на ранних стадиях воспаления</a:t>
            </a:r>
            <a:r>
              <a:rPr lang="ru-RU" sz="2400" dirty="0"/>
              <a:t>. Считается, что </a:t>
            </a:r>
            <a:r>
              <a:rPr lang="ru-RU" sz="2400" dirty="0" err="1"/>
              <a:t>лимфангиогенез</a:t>
            </a:r>
            <a:r>
              <a:rPr lang="ru-RU" sz="2400" dirty="0"/>
              <a:t> - </a:t>
            </a:r>
            <a:r>
              <a:rPr lang="ru-RU" sz="2400" b="1" dirty="0"/>
              <a:t>движущая сила в генерации воспаления</a:t>
            </a:r>
            <a:r>
              <a:rPr lang="ru-RU" sz="2400" dirty="0"/>
              <a:t>. </a:t>
            </a:r>
          </a:p>
          <a:p>
            <a:pPr indent="457200" algn="just"/>
            <a:r>
              <a:rPr lang="ru-RU" sz="2400" dirty="0" err="1"/>
              <a:t>Лимфангиогенезу</a:t>
            </a:r>
            <a:r>
              <a:rPr lang="ru-RU" sz="2400" dirty="0"/>
              <a:t> способствуют </a:t>
            </a:r>
            <a:r>
              <a:rPr lang="ru-RU" sz="2400" b="1" dirty="0"/>
              <a:t>иммунные клетки, которые мигрируют через ЛС  и взаимодействуют с ними.</a:t>
            </a:r>
            <a:r>
              <a:rPr lang="ru-RU" sz="2400" dirty="0"/>
              <a:t> В месте воспаления лимфатические клетки транспорти</a:t>
            </a:r>
            <a:r>
              <a:rPr lang="ru-RU" sz="2400" b="1" dirty="0"/>
              <a:t>руют иммунные клетки, цитокины и </a:t>
            </a:r>
            <a:r>
              <a:rPr lang="ru-RU" sz="2400" b="1" dirty="0" err="1"/>
              <a:t>хемокины</a:t>
            </a:r>
            <a:r>
              <a:rPr lang="ru-RU" sz="2400" b="1" dirty="0"/>
              <a:t> в лимфатические узлы</a:t>
            </a:r>
            <a:r>
              <a:rPr lang="ru-RU" sz="2400" dirty="0"/>
              <a:t>, в то время как некоторые </a:t>
            </a:r>
            <a:r>
              <a:rPr lang="ru-RU" sz="2400" b="1" dirty="0"/>
              <a:t>цитокины, секретируемые иммунными клетками, способствуют </a:t>
            </a:r>
            <a:r>
              <a:rPr lang="ru-RU" sz="2400" b="1" dirty="0" err="1"/>
              <a:t>лимфангиогенезу</a:t>
            </a:r>
            <a:r>
              <a:rPr lang="ru-RU" sz="2400" dirty="0"/>
              <a:t>. Следовательно, ЛС являются не только пассивным участником, но и </a:t>
            </a:r>
            <a:r>
              <a:rPr lang="ru-RU" sz="2400" b="1" dirty="0"/>
              <a:t>активным промотором </a:t>
            </a:r>
            <a:r>
              <a:rPr lang="ru-RU" sz="2400" dirty="0"/>
              <a:t>во многих патофизиологических процессах. </a:t>
            </a:r>
          </a:p>
        </p:txBody>
      </p:sp>
    </p:spTree>
    <p:extLst>
      <p:ext uri="{BB962C8B-B14F-4D97-AF65-F5344CB8AC3E}">
        <p14:creationId xmlns:p14="http://schemas.microsoft.com/office/powerpoint/2010/main" val="23259447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7" y="0"/>
            <a:ext cx="11690641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4.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воспаления.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115159" y="602493"/>
            <a:ext cx="1133151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solidFill>
                  <a:srgbClr val="009999"/>
                </a:solidFill>
              </a:rPr>
              <a:t>Изменения в лимфатической системы при ПРОЛИФЕРАЦИИ</a:t>
            </a:r>
          </a:p>
          <a:p>
            <a:pPr indent="457200" algn="just"/>
            <a:endParaRPr lang="ru-RU" sz="2400" b="1" dirty="0"/>
          </a:p>
          <a:p>
            <a:pPr indent="457200" algn="just"/>
            <a:r>
              <a:rPr lang="ru-RU" sz="2400" b="1" dirty="0" err="1"/>
              <a:t>Лифангиогенез</a:t>
            </a:r>
            <a:r>
              <a:rPr lang="ru-RU" sz="2400" b="1" dirty="0"/>
              <a:t> моделируется </a:t>
            </a:r>
            <a:r>
              <a:rPr lang="ru-RU" sz="2400" dirty="0"/>
              <a:t>факторами, секретируемыми иммунными клетками, такими как </a:t>
            </a:r>
            <a:r>
              <a:rPr lang="ru-RU" sz="2400" b="1" dirty="0"/>
              <a:t>Т-, В- лимфоцитами и макрофагами</a:t>
            </a:r>
            <a:r>
              <a:rPr lang="ru-RU" sz="2400" dirty="0"/>
              <a:t>. Это обеспечивает </a:t>
            </a:r>
            <a:r>
              <a:rPr lang="ru-RU" sz="2400" b="1" dirty="0"/>
              <a:t>расширение сети лимфатических сосудов и увеличивает лимфоток.</a:t>
            </a:r>
          </a:p>
          <a:p>
            <a:pPr indent="457200" algn="just"/>
            <a:r>
              <a:rPr lang="ru-RU" sz="2400" b="1" dirty="0"/>
              <a:t>Пролиферация соединительнотканных элементов требует менее благоприятных условий метаболизма и опережает пролиферацию сосудов и специализированных клеток органа.</a:t>
            </a:r>
            <a:r>
              <a:rPr lang="ru-RU" sz="2400" dirty="0"/>
              <a:t> </a:t>
            </a:r>
          </a:p>
          <a:p>
            <a:pPr indent="457200" algn="just"/>
            <a:r>
              <a:rPr lang="ru-RU" sz="2400" dirty="0"/>
              <a:t>Особенно выражено соединительнотканное перерождение в </a:t>
            </a:r>
            <a:r>
              <a:rPr lang="ru-RU" sz="2400" b="1" dirty="0" err="1"/>
              <a:t>стазированных</a:t>
            </a:r>
            <a:r>
              <a:rPr lang="ru-RU" sz="2400" b="1" dirty="0"/>
              <a:t> лимфатических сосудах </a:t>
            </a:r>
            <a:r>
              <a:rPr lang="ru-RU" sz="2400" dirty="0"/>
              <a:t>в условиях </a:t>
            </a:r>
            <a:r>
              <a:rPr lang="ru-RU" sz="2400" b="1" dirty="0"/>
              <a:t>хронического воспаления. </a:t>
            </a:r>
          </a:p>
        </p:txBody>
      </p:sp>
    </p:spTree>
    <p:extLst>
      <p:ext uri="{BB962C8B-B14F-4D97-AF65-F5344CB8AC3E}">
        <p14:creationId xmlns:p14="http://schemas.microsoft.com/office/powerpoint/2010/main" val="41488353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7" y="0"/>
            <a:ext cx="11690641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4.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воспаления.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27667" y="631067"/>
            <a:ext cx="1121900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solidFill>
                  <a:srgbClr val="009999"/>
                </a:solidFill>
              </a:rPr>
              <a:t>Классическая иллюстрация роли лимфатической системы в развитии воспаления на фоне инфекционного заболевания, вызванного сибирской язвой.</a:t>
            </a:r>
          </a:p>
          <a:p>
            <a:pPr indent="457200" algn="just"/>
            <a:r>
              <a:rPr lang="ru-RU" sz="2400" dirty="0"/>
              <a:t>Локализация микробов в лимфатическом узле при сибирской язве выявляется с помощью </a:t>
            </a:r>
            <a:r>
              <a:rPr lang="ru-RU" sz="2400" b="1" dirty="0" err="1"/>
              <a:t>лимфографии</a:t>
            </a:r>
            <a:r>
              <a:rPr lang="ru-RU" sz="2400" b="1" dirty="0"/>
              <a:t>.</a:t>
            </a:r>
            <a:r>
              <a:rPr lang="ru-RU" sz="2400" dirty="0"/>
              <a:t> </a:t>
            </a:r>
          </a:p>
          <a:p>
            <a:pPr indent="457200" algn="just"/>
            <a:r>
              <a:rPr lang="ru-RU" sz="2400" dirty="0"/>
              <a:t>При этом </a:t>
            </a:r>
            <a:r>
              <a:rPr lang="ru-RU" sz="2400" b="1" dirty="0"/>
              <a:t>в начале заболевания </a:t>
            </a:r>
            <a:r>
              <a:rPr lang="ru-RU" sz="2400" dirty="0"/>
              <a:t>отмечается </a:t>
            </a:r>
            <a:r>
              <a:rPr lang="ru-RU" sz="2400" b="1" dirty="0"/>
              <a:t>классический симптом «разрозненного контраста», </a:t>
            </a:r>
            <a:r>
              <a:rPr lang="ru-RU" sz="2400" dirty="0"/>
              <a:t>характеризующийся </a:t>
            </a:r>
            <a:r>
              <a:rPr lang="ru-RU" sz="2400" b="1" dirty="0"/>
              <a:t>чередованием  участков затемнения и более светлыми зонами</a:t>
            </a:r>
            <a:r>
              <a:rPr lang="ru-RU" sz="2400" dirty="0"/>
              <a:t>. Этот симптом свидетельствует о </a:t>
            </a:r>
            <a:r>
              <a:rPr lang="ru-RU" sz="2400" b="1" dirty="0"/>
              <a:t>тяжелом повреждении узла с  участками гиперемии, некроза и  геморрагий</a:t>
            </a:r>
            <a:r>
              <a:rPr lang="ru-RU" sz="2400" dirty="0"/>
              <a:t>. </a:t>
            </a:r>
          </a:p>
          <a:p>
            <a:pPr indent="457200" algn="just"/>
            <a:r>
              <a:rPr lang="ru-RU" sz="2400" dirty="0"/>
              <a:t>Для </a:t>
            </a:r>
            <a:r>
              <a:rPr lang="ru-RU" sz="2400" b="1" dirty="0"/>
              <a:t>поздних стадий </a:t>
            </a:r>
            <a:r>
              <a:rPr lang="ru-RU" sz="2400" dirty="0"/>
              <a:t>сибирской язвы характерен </a:t>
            </a:r>
            <a:r>
              <a:rPr lang="ru-RU" sz="2400" b="1" dirty="0"/>
              <a:t>симптом «</a:t>
            </a:r>
            <a:r>
              <a:rPr lang="ru-RU" sz="2400" b="1" dirty="0" err="1"/>
              <a:t>лимфофлебограммы</a:t>
            </a:r>
            <a:r>
              <a:rPr lang="ru-RU" sz="2400" b="1" dirty="0"/>
              <a:t>».</a:t>
            </a:r>
            <a:r>
              <a:rPr lang="ru-RU" sz="2400" dirty="0"/>
              <a:t> В этом случае </a:t>
            </a:r>
            <a:r>
              <a:rPr lang="ru-RU" sz="2400" b="1" dirty="0"/>
              <a:t>при прямом наполнении узла наполняются не только выносящие лимфатические сосуды, но и вены</a:t>
            </a:r>
            <a:r>
              <a:rPr lang="ru-RU" sz="2400" dirty="0"/>
              <a:t>. Следовательно, в определенной фазе воспаления происходит </a:t>
            </a:r>
            <a:r>
              <a:rPr lang="ru-RU" sz="2400" b="1" dirty="0"/>
              <a:t>патологическое соединение между лимфатическими синусами и венами</a:t>
            </a:r>
            <a:r>
              <a:rPr lang="ru-RU" sz="2400" dirty="0"/>
              <a:t>, обусловленное, очевидно, </a:t>
            </a:r>
            <a:r>
              <a:rPr lang="ru-RU" sz="2400" b="1" dirty="0"/>
              <a:t>некротическими процессами в узле. </a:t>
            </a:r>
            <a:r>
              <a:rPr lang="ru-RU" sz="2400" dirty="0"/>
              <a:t>Следовательно, в этих участках </a:t>
            </a:r>
            <a:r>
              <a:rPr lang="ru-RU" sz="2400" b="1" dirty="0"/>
              <a:t>возможен переход составляющих компонентов из лимфы в венозную систему.</a:t>
            </a:r>
          </a:p>
        </p:txBody>
      </p:sp>
    </p:spTree>
    <p:extLst>
      <p:ext uri="{BB962C8B-B14F-4D97-AF65-F5344CB8AC3E}">
        <p14:creationId xmlns:p14="http://schemas.microsoft.com/office/powerpoint/2010/main" val="18898842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7" y="0"/>
            <a:ext cx="11690641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4.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воспаления.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392792" y="1343025"/>
            <a:ext cx="1052047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>
                <a:solidFill>
                  <a:srgbClr val="009999"/>
                </a:solidFill>
              </a:rPr>
              <a:t>Таким образом, </a:t>
            </a:r>
            <a:r>
              <a:rPr lang="ru-RU" sz="2400" b="1" dirty="0"/>
              <a:t>лимфатические сосуды имеют решающее значение для иммунного надзора, </a:t>
            </a:r>
            <a:r>
              <a:rPr lang="ru-RU" sz="2400" dirty="0"/>
              <a:t>поскольку они служат </a:t>
            </a:r>
            <a:r>
              <a:rPr lang="ru-RU" sz="2400" b="1" dirty="0"/>
              <a:t>основными транспортными путями для клеток и медиаторов воспаления к лимфатическим узлам,</a:t>
            </a:r>
            <a:r>
              <a:rPr lang="ru-RU" sz="2400" dirty="0"/>
              <a:t> где устанавливаются </a:t>
            </a:r>
            <a:r>
              <a:rPr lang="ru-RU" sz="2400" b="1" dirty="0"/>
              <a:t>иммунные реакции (</a:t>
            </a:r>
            <a:r>
              <a:rPr lang="ru-RU" sz="2400" b="1" i="1" dirty="0"/>
              <a:t>позитивное влияние</a:t>
            </a:r>
            <a:r>
              <a:rPr lang="ru-RU" sz="2400" b="1" dirty="0"/>
              <a:t>).</a:t>
            </a:r>
            <a:endParaRPr lang="ru-RU" sz="2400" dirty="0"/>
          </a:p>
          <a:p>
            <a:pPr indent="457200" algn="just"/>
            <a:r>
              <a:rPr lang="ru-RU" sz="2400" dirty="0"/>
              <a:t>А </a:t>
            </a:r>
            <a:r>
              <a:rPr lang="ru-RU" sz="2400" b="1" dirty="0"/>
              <a:t>недостаточность или несостоятельность лимфатического тока </a:t>
            </a:r>
            <a:r>
              <a:rPr lang="ru-RU" sz="2400" dirty="0"/>
              <a:t>может быть следствием </a:t>
            </a:r>
            <a:r>
              <a:rPr lang="ru-RU" sz="2400" b="1" dirty="0"/>
              <a:t>морфологических нарушений в структуре </a:t>
            </a:r>
            <a:r>
              <a:rPr lang="ru-RU" sz="2400" b="1" dirty="0" err="1"/>
              <a:t>лимфангиона</a:t>
            </a:r>
            <a:r>
              <a:rPr lang="ru-RU" sz="2400" b="1" dirty="0"/>
              <a:t>, паралича насоса, снижения сокращения лимфатических мышечных клеток (ЛМК), дилатации ЛМК, приводящей к нарушению лимфотока (лимфостаза) или ретроградному течению/рефлюксу, </a:t>
            </a:r>
            <a:r>
              <a:rPr lang="ru-RU" sz="2400" dirty="0"/>
              <a:t>что приведет к развитию л</a:t>
            </a:r>
            <a:r>
              <a:rPr lang="ru-RU" sz="2400" b="1" dirty="0"/>
              <a:t>имфатической дисфункции, дилатации лимфатических сосудов</a:t>
            </a:r>
            <a:r>
              <a:rPr lang="ru-RU" sz="2400" dirty="0"/>
              <a:t> и </a:t>
            </a:r>
            <a:r>
              <a:rPr lang="ru-RU" sz="2400" b="1" dirty="0"/>
              <a:t>в условиях воспаления могут значительно усилить повреждение тканей, распространение микробного (или опухолевого агента)  (</a:t>
            </a:r>
            <a:r>
              <a:rPr lang="ru-RU" sz="2400" b="1" i="1" dirty="0"/>
              <a:t>негативное влияние</a:t>
            </a:r>
            <a:r>
              <a:rPr lang="ru-RU" sz="24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994132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41869" y="234270"/>
            <a:ext cx="1766630" cy="17206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0268" y="1800225"/>
            <a:ext cx="48006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5. Роль лимфатической системы в патогенезе шока.</a:t>
            </a:r>
          </a:p>
        </p:txBody>
      </p:sp>
    </p:spTree>
    <p:extLst>
      <p:ext uri="{BB962C8B-B14F-4D97-AF65-F5344CB8AC3E}">
        <p14:creationId xmlns:p14="http://schemas.microsoft.com/office/powerpoint/2010/main" val="316859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157201"/>
            <a:ext cx="10509477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sz="3200" dirty="0">
                <a:solidFill>
                  <a:srgbClr val="078777"/>
                </a:solidFill>
              </a:rPr>
              <a:t>1.</a:t>
            </a:r>
            <a:r>
              <a:rPr lang="ru-RU" sz="3200" dirty="0">
                <a:solidFill>
                  <a:srgbClr val="078777"/>
                </a:solidFill>
              </a:rPr>
              <a:t> 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Особенности строения лимфатической системы.</a:t>
            </a:r>
            <a:r>
              <a:rPr sz="3200" spc="-69" dirty="0">
                <a:solidFill>
                  <a:srgbClr val="078777"/>
                </a:solidFill>
              </a:rPr>
              <a:t> 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3228" y="962025"/>
            <a:ext cx="98689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/>
              <a:t>Лимфатическая система начинается в тканях в виде </a:t>
            </a:r>
            <a:r>
              <a:rPr lang="ru-RU" sz="2400" b="1" dirty="0"/>
              <a:t>системы слепых эндотелиальных трубочек.</a:t>
            </a:r>
          </a:p>
          <a:p>
            <a:pPr indent="457200" algn="just"/>
            <a:r>
              <a:rPr lang="ru-RU" sz="2400" dirty="0"/>
              <a:t>Они определяются </a:t>
            </a:r>
            <a:r>
              <a:rPr lang="ru-RU" sz="2400" b="1" dirty="0"/>
              <a:t>в разных органах и тканях</a:t>
            </a:r>
            <a:r>
              <a:rPr lang="ru-RU" sz="2400" dirty="0"/>
              <a:t>, распространяются </a:t>
            </a:r>
            <a:r>
              <a:rPr lang="ru-RU" sz="2400" b="1" dirty="0"/>
              <a:t>в разных плоскостях </a:t>
            </a:r>
            <a:r>
              <a:rPr lang="ru-RU" sz="2400" dirty="0"/>
              <a:t>и имеют </a:t>
            </a:r>
            <a:r>
              <a:rPr lang="ru-RU" sz="2400" b="1" dirty="0"/>
              <a:t>многочисленные расширения и пальцевидные выпячивания, </a:t>
            </a:r>
            <a:r>
              <a:rPr lang="ru-RU" sz="2400" dirty="0"/>
              <a:t>которые сменяются </a:t>
            </a:r>
            <a:r>
              <a:rPr lang="ru-RU" sz="2400" b="1" dirty="0"/>
              <a:t>сужениями. </a:t>
            </a:r>
          </a:p>
          <a:p>
            <a:pPr indent="457200" algn="just"/>
            <a:r>
              <a:rPr lang="ru-RU" sz="2400" b="1" dirty="0"/>
              <a:t>Исключение</a:t>
            </a:r>
            <a:r>
              <a:rPr lang="ru-RU" sz="2400" dirty="0"/>
              <a:t> составляют </a:t>
            </a:r>
            <a:r>
              <a:rPr lang="ru-RU" sz="2400" b="1" dirty="0"/>
              <a:t>мозг, селезенка, хрящи, хрусталик глаза, плацента </a:t>
            </a:r>
            <a:r>
              <a:rPr lang="ru-RU" sz="2400" dirty="0"/>
              <a:t>и </a:t>
            </a:r>
            <a:r>
              <a:rPr lang="ru-RU" sz="2400" b="1" dirty="0"/>
              <a:t>эпителиальный покров кожи и слизистых</a:t>
            </a:r>
            <a:r>
              <a:rPr lang="ru-RU" sz="2400" dirty="0"/>
              <a:t>, в которых не обнаружено лимфатических капилляров.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92" y="4378345"/>
            <a:ext cx="5230715" cy="29810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271" y="4378345"/>
            <a:ext cx="5229224" cy="298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2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7" y="0"/>
            <a:ext cx="11690641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5.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шока.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72855" y="1017523"/>
            <a:ext cx="1090147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solidFill>
                  <a:srgbClr val="009999"/>
                </a:solidFill>
              </a:rPr>
              <a:t>Стадия раннего обратимого шока</a:t>
            </a:r>
          </a:p>
          <a:p>
            <a:pPr indent="457200" algn="ctr"/>
            <a:endParaRPr lang="ru-RU" sz="2400" b="1" dirty="0">
              <a:solidFill>
                <a:srgbClr val="009999"/>
              </a:solidFill>
            </a:endParaRPr>
          </a:p>
          <a:p>
            <a:pPr indent="457200" algn="just"/>
            <a:r>
              <a:rPr lang="ru-RU" sz="2400" dirty="0">
                <a:solidFill>
                  <a:schemeClr val="tx1"/>
                </a:solidFill>
              </a:rPr>
              <a:t>В </a:t>
            </a:r>
            <a:r>
              <a:rPr lang="ru-RU" sz="2400" b="1" dirty="0">
                <a:solidFill>
                  <a:schemeClr val="tx1"/>
                </a:solidFill>
              </a:rPr>
              <a:t>стадию раннего обратимого шока </a:t>
            </a:r>
            <a:r>
              <a:rPr lang="ru-RU" sz="2400" dirty="0">
                <a:solidFill>
                  <a:schemeClr val="tx1"/>
                </a:solidFill>
              </a:rPr>
              <a:t>чрезмерная, афферентная </a:t>
            </a:r>
            <a:r>
              <a:rPr lang="ru-RU" sz="2400" dirty="0" err="1">
                <a:solidFill>
                  <a:schemeClr val="tx1"/>
                </a:solidFill>
              </a:rPr>
              <a:t>импульсация</a:t>
            </a:r>
            <a:r>
              <a:rPr lang="ru-RU" sz="2400" dirty="0">
                <a:solidFill>
                  <a:schemeClr val="tx1"/>
                </a:solidFill>
              </a:rPr>
              <a:t> вызывает </a:t>
            </a:r>
            <a:r>
              <a:rPr lang="ru-RU" sz="2400" b="1" dirty="0" err="1">
                <a:solidFill>
                  <a:schemeClr val="tx1"/>
                </a:solidFill>
              </a:rPr>
              <a:t>гиперкатехоламинемию</a:t>
            </a:r>
            <a:r>
              <a:rPr lang="ru-RU" sz="2400" b="1" dirty="0">
                <a:solidFill>
                  <a:schemeClr val="tx1"/>
                </a:solidFill>
              </a:rPr>
              <a:t> с централизацией кровообращения</a:t>
            </a:r>
            <a:r>
              <a:rPr lang="ru-RU" sz="2400" dirty="0">
                <a:solidFill>
                  <a:schemeClr val="tx1"/>
                </a:solidFill>
              </a:rPr>
              <a:t>, что сопровождается одновременным </a:t>
            </a:r>
            <a:r>
              <a:rPr lang="ru-RU" sz="2400" b="1" dirty="0">
                <a:solidFill>
                  <a:schemeClr val="tx1"/>
                </a:solidFill>
              </a:rPr>
              <a:t>сокращением как кровеносных (богатых альфа-</a:t>
            </a:r>
            <a:r>
              <a:rPr lang="ru-RU" sz="2400" b="1" dirty="0" err="1">
                <a:solidFill>
                  <a:schemeClr val="tx1"/>
                </a:solidFill>
              </a:rPr>
              <a:t>адренорецепторами</a:t>
            </a:r>
            <a:r>
              <a:rPr lang="ru-RU" sz="2400" b="1" dirty="0">
                <a:solidFill>
                  <a:schemeClr val="tx1"/>
                </a:solidFill>
              </a:rPr>
              <a:t>), так и лимфатических узлов и сосудов. </a:t>
            </a:r>
          </a:p>
          <a:p>
            <a:pPr indent="457200" algn="just"/>
            <a:r>
              <a:rPr lang="ru-RU" sz="2400" dirty="0">
                <a:solidFill>
                  <a:schemeClr val="tx1"/>
                </a:solidFill>
              </a:rPr>
              <a:t>Это способствует </a:t>
            </a:r>
            <a:r>
              <a:rPr lang="ru-RU" sz="2400" b="1" dirty="0">
                <a:solidFill>
                  <a:schemeClr val="tx1"/>
                </a:solidFill>
              </a:rPr>
              <a:t>компенсаторному пополнению ОЦК лимфой в объеме 2-4 литра с последующим снижением лимфооттока</a:t>
            </a:r>
            <a:r>
              <a:rPr lang="ru-RU" sz="24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334555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7" y="0"/>
            <a:ext cx="11690641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5.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шока.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43041" y="1017523"/>
            <a:ext cx="10901477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solidFill>
                  <a:srgbClr val="009999"/>
                </a:solidFill>
              </a:rPr>
              <a:t>Стадия позднего обратимого шока</a:t>
            </a:r>
          </a:p>
          <a:p>
            <a:pPr indent="457200" algn="just"/>
            <a:endParaRPr lang="ru-RU" sz="2400" dirty="0">
              <a:solidFill>
                <a:schemeClr val="tx1"/>
              </a:solidFill>
            </a:endParaRPr>
          </a:p>
          <a:p>
            <a:pPr indent="457200" algn="just"/>
            <a:r>
              <a:rPr lang="ru-RU" sz="2400" dirty="0">
                <a:solidFill>
                  <a:schemeClr val="tx1"/>
                </a:solidFill>
              </a:rPr>
              <a:t>Развитие </a:t>
            </a:r>
            <a:r>
              <a:rPr lang="ru-RU" sz="2400" b="1" dirty="0">
                <a:solidFill>
                  <a:schemeClr val="tx1"/>
                </a:solidFill>
              </a:rPr>
              <a:t>позднего обратимого шока </a:t>
            </a:r>
            <a:r>
              <a:rPr lang="ru-RU" sz="2400" dirty="0">
                <a:solidFill>
                  <a:schemeClr val="tx1"/>
                </a:solidFill>
              </a:rPr>
              <a:t>сопровождается накоплением </a:t>
            </a:r>
            <a:r>
              <a:rPr lang="ru-RU" sz="2400" b="1" dirty="0">
                <a:solidFill>
                  <a:schemeClr val="tx1"/>
                </a:solidFill>
              </a:rPr>
              <a:t>гипоксических метаболитов</a:t>
            </a:r>
            <a:r>
              <a:rPr lang="ru-RU" sz="2400" dirty="0">
                <a:solidFill>
                  <a:schemeClr val="tx1"/>
                </a:solidFill>
              </a:rPr>
              <a:t>, так называемых, стимуляторов II порядка (</a:t>
            </a:r>
            <a:r>
              <a:rPr lang="ru-RU" sz="2400" i="1" dirty="0">
                <a:solidFill>
                  <a:schemeClr val="tx1"/>
                </a:solidFill>
              </a:rPr>
              <a:t>гистамин, </a:t>
            </a:r>
            <a:r>
              <a:rPr lang="ru-RU" sz="2400" i="1" dirty="0" err="1">
                <a:solidFill>
                  <a:schemeClr val="tx1"/>
                </a:solidFill>
              </a:rPr>
              <a:t>кинины</a:t>
            </a:r>
            <a:r>
              <a:rPr lang="ru-RU" sz="2400" i="1" dirty="0">
                <a:solidFill>
                  <a:schemeClr val="tx1"/>
                </a:solidFill>
              </a:rPr>
              <a:t>, простагландины, ацетилхолин и др.), </a:t>
            </a:r>
            <a:r>
              <a:rPr lang="ru-RU" sz="2400" dirty="0">
                <a:solidFill>
                  <a:schemeClr val="tx1"/>
                </a:solidFill>
              </a:rPr>
              <a:t>что приводит к </a:t>
            </a:r>
            <a:r>
              <a:rPr lang="ru-RU" sz="2400" b="1" dirty="0">
                <a:solidFill>
                  <a:schemeClr val="tx1"/>
                </a:solidFill>
              </a:rPr>
              <a:t>повышению проницаемости сосудов </a:t>
            </a:r>
            <a:r>
              <a:rPr lang="ru-RU" sz="2400" dirty="0">
                <a:solidFill>
                  <a:schemeClr val="tx1"/>
                </a:solidFill>
              </a:rPr>
              <a:t>и, таким образом, </a:t>
            </a:r>
            <a:r>
              <a:rPr lang="ru-RU" sz="2400" b="1" dirty="0">
                <a:solidFill>
                  <a:schemeClr val="tx1"/>
                </a:solidFill>
              </a:rPr>
              <a:t>уменьшению ОЦК с прогрессирующим расстройством системной гемодинамики и микроциркуляции.</a:t>
            </a:r>
          </a:p>
          <a:p>
            <a:pPr indent="457200" algn="just"/>
            <a:r>
              <a:rPr lang="ru-RU" sz="2400" b="1" dirty="0">
                <a:solidFill>
                  <a:schemeClr val="tx1"/>
                </a:solidFill>
              </a:rPr>
              <a:t>При гипоксии развивается ацидоз, </a:t>
            </a:r>
            <a:r>
              <a:rPr lang="ru-RU" sz="2400" dirty="0">
                <a:solidFill>
                  <a:schemeClr val="tx1"/>
                </a:solidFill>
              </a:rPr>
              <a:t>что приводит к </a:t>
            </a:r>
            <a:r>
              <a:rPr lang="ru-RU" sz="2400" b="1" dirty="0">
                <a:solidFill>
                  <a:schemeClr val="tx1"/>
                </a:solidFill>
              </a:rPr>
              <a:t>расслаблению </a:t>
            </a:r>
            <a:r>
              <a:rPr lang="ru-RU" sz="2400" b="1" dirty="0" err="1">
                <a:solidFill>
                  <a:schemeClr val="tx1"/>
                </a:solidFill>
              </a:rPr>
              <a:t>прекапиллярных</a:t>
            </a:r>
            <a:r>
              <a:rPr lang="ru-RU" sz="2400" b="1" dirty="0">
                <a:solidFill>
                  <a:schemeClr val="tx1"/>
                </a:solidFill>
              </a:rPr>
              <a:t> сфинктеров. </a:t>
            </a:r>
            <a:r>
              <a:rPr lang="ru-RU" sz="2400" dirty="0">
                <a:solidFill>
                  <a:schemeClr val="tx1"/>
                </a:solidFill>
              </a:rPr>
              <a:t>Вследствие этого </a:t>
            </a:r>
            <a:r>
              <a:rPr lang="ru-RU" sz="2400" b="1" dirty="0">
                <a:solidFill>
                  <a:schemeClr val="tx1"/>
                </a:solidFill>
              </a:rPr>
              <a:t>открывается шлюз</a:t>
            </a:r>
            <a:r>
              <a:rPr lang="ru-RU" sz="2400" dirty="0">
                <a:solidFill>
                  <a:schemeClr val="tx1"/>
                </a:solidFill>
              </a:rPr>
              <a:t>, который </a:t>
            </a:r>
            <a:r>
              <a:rPr lang="ru-RU" sz="2400" b="1" dirty="0">
                <a:solidFill>
                  <a:schemeClr val="tx1"/>
                </a:solidFill>
              </a:rPr>
              <a:t>со стороны венул остается закрытым, </a:t>
            </a:r>
            <a:r>
              <a:rPr lang="ru-RU" sz="2400" dirty="0">
                <a:solidFill>
                  <a:schemeClr val="tx1"/>
                </a:solidFill>
              </a:rPr>
              <a:t>и в котором </a:t>
            </a:r>
            <a:r>
              <a:rPr lang="ru-RU" sz="2400" b="1" dirty="0">
                <a:solidFill>
                  <a:schemeClr val="tx1"/>
                </a:solidFill>
              </a:rPr>
              <a:t>задерживается количество жидкости в 3-4 раза больше, чем в норме. </a:t>
            </a:r>
            <a:r>
              <a:rPr lang="ru-RU" sz="2400" dirty="0">
                <a:solidFill>
                  <a:schemeClr val="tx1"/>
                </a:solidFill>
              </a:rPr>
              <a:t>Это явление называется "</a:t>
            </a:r>
            <a:r>
              <a:rPr lang="ru-RU" sz="2400" b="1" dirty="0">
                <a:solidFill>
                  <a:schemeClr val="tx1"/>
                </a:solidFill>
              </a:rPr>
              <a:t>секвестрацией" крови, </a:t>
            </a:r>
            <a:r>
              <a:rPr lang="ru-RU" sz="2400" dirty="0">
                <a:solidFill>
                  <a:schemeClr val="tx1"/>
                </a:solidFill>
              </a:rPr>
              <a:t>при этом происходит массивный </a:t>
            </a:r>
            <a:r>
              <a:rPr lang="ru-RU" sz="2400" b="1" dirty="0">
                <a:solidFill>
                  <a:schemeClr val="tx1"/>
                </a:solidFill>
              </a:rPr>
              <a:t>выход жидкости из сосудов в межклеточное пространство. Единственный путь возвращения интерстициальной жидкости в кровь – лимфатическая система</a:t>
            </a:r>
            <a:r>
              <a:rPr lang="ru-RU" sz="2400" dirty="0">
                <a:solidFill>
                  <a:schemeClr val="tx1"/>
                </a:solidFill>
              </a:rPr>
              <a:t>. Лимфа </a:t>
            </a:r>
            <a:r>
              <a:rPr lang="ru-RU" sz="2400" b="1" dirty="0">
                <a:solidFill>
                  <a:schemeClr val="tx1"/>
                </a:solidFill>
              </a:rPr>
              <a:t>пополняет ОЦК </a:t>
            </a:r>
            <a:r>
              <a:rPr lang="ru-RU" sz="2400" dirty="0">
                <a:solidFill>
                  <a:schemeClr val="tx1"/>
                </a:solidFill>
              </a:rPr>
              <a:t>и одновременно вызывает </a:t>
            </a:r>
            <a:r>
              <a:rPr lang="ru-RU" sz="2400" b="1" dirty="0">
                <a:solidFill>
                  <a:schemeClr val="tx1"/>
                </a:solidFill>
              </a:rPr>
              <a:t>генерализацию </a:t>
            </a:r>
            <a:r>
              <a:rPr lang="ru-RU" sz="2400" b="1" dirty="0" err="1">
                <a:solidFill>
                  <a:schemeClr val="tx1"/>
                </a:solidFill>
              </a:rPr>
              <a:t>эндотоксикоза</a:t>
            </a:r>
            <a:r>
              <a:rPr lang="ru-RU" sz="2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17992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7" y="0"/>
            <a:ext cx="11690641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5.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шока.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28134" y="602492"/>
            <a:ext cx="1093129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solidFill>
                  <a:srgbClr val="009999"/>
                </a:solidFill>
              </a:rPr>
              <a:t>Стадия устойчивого обратимого шока</a:t>
            </a:r>
          </a:p>
          <a:p>
            <a:pPr indent="457200" algn="just"/>
            <a:endParaRPr lang="ru-RU" sz="2400" dirty="0">
              <a:solidFill>
                <a:schemeClr val="tx1"/>
              </a:solidFill>
            </a:endParaRPr>
          </a:p>
          <a:p>
            <a:pPr indent="457200" algn="just"/>
            <a:r>
              <a:rPr lang="ru-RU" sz="2400" b="1" dirty="0">
                <a:solidFill>
                  <a:schemeClr val="tx1"/>
                </a:solidFill>
              </a:rPr>
              <a:t>Застой и ацидоз </a:t>
            </a:r>
            <a:r>
              <a:rPr lang="ru-RU" sz="2400" dirty="0">
                <a:solidFill>
                  <a:schemeClr val="tx1"/>
                </a:solidFill>
              </a:rPr>
              <a:t>подготавливают почву для возникновения </a:t>
            </a:r>
            <a:r>
              <a:rPr lang="ru-RU" sz="2400" b="1" dirty="0">
                <a:solidFill>
                  <a:schemeClr val="tx1"/>
                </a:solidFill>
              </a:rPr>
              <a:t>ДВС крови.</a:t>
            </a:r>
            <a:r>
              <a:rPr lang="ru-RU" sz="2400" dirty="0">
                <a:solidFill>
                  <a:schemeClr val="tx1"/>
                </a:solidFill>
              </a:rPr>
              <a:t> Наблюдается </a:t>
            </a:r>
            <a:r>
              <a:rPr lang="ru-RU" sz="2400" b="1" dirty="0">
                <a:solidFill>
                  <a:schemeClr val="tx1"/>
                </a:solidFill>
              </a:rPr>
              <a:t>агрегация форменных элементов, </a:t>
            </a:r>
            <a:r>
              <a:rPr lang="ru-RU" sz="2400" b="1" dirty="0" err="1">
                <a:solidFill>
                  <a:schemeClr val="tx1"/>
                </a:solidFill>
              </a:rPr>
              <a:t>сладж</a:t>
            </a:r>
            <a:r>
              <a:rPr lang="ru-RU" sz="2400" b="1" dirty="0">
                <a:solidFill>
                  <a:schemeClr val="tx1"/>
                </a:solidFill>
              </a:rPr>
              <a:t>-синдром, образование тромбов и </a:t>
            </a:r>
            <a:r>
              <a:rPr lang="ru-RU" sz="2400" b="1" dirty="0" err="1">
                <a:solidFill>
                  <a:schemeClr val="tx1"/>
                </a:solidFill>
              </a:rPr>
              <a:t>эмболов</a:t>
            </a:r>
            <a:r>
              <a:rPr lang="ru-RU" sz="2400" b="1" dirty="0">
                <a:solidFill>
                  <a:schemeClr val="tx1"/>
                </a:solidFill>
              </a:rPr>
              <a:t>, что еще больше усугубляет гипоксию органов и тканей.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  <a:p>
            <a:pPr indent="457200" algn="just"/>
            <a:r>
              <a:rPr lang="ru-RU" sz="2400" dirty="0">
                <a:solidFill>
                  <a:schemeClr val="tx1"/>
                </a:solidFill>
              </a:rPr>
              <a:t>При этом </a:t>
            </a:r>
            <a:r>
              <a:rPr lang="ru-RU" sz="2400" b="1" dirty="0">
                <a:solidFill>
                  <a:schemeClr val="tx1"/>
                </a:solidFill>
              </a:rPr>
              <a:t>фильтрация жидкости из кровеносных капилляров в  </a:t>
            </a:r>
            <a:r>
              <a:rPr lang="ru-RU" sz="2400" b="1" dirty="0" err="1">
                <a:solidFill>
                  <a:schemeClr val="tx1"/>
                </a:solidFill>
              </a:rPr>
              <a:t>экстрацеллярное</a:t>
            </a:r>
            <a:r>
              <a:rPr lang="ru-RU" sz="2400" b="1" dirty="0">
                <a:solidFill>
                  <a:schemeClr val="tx1"/>
                </a:solidFill>
              </a:rPr>
              <a:t> пространство уменьшается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b="1" dirty="0">
                <a:solidFill>
                  <a:schemeClr val="tx1"/>
                </a:solidFill>
              </a:rPr>
              <a:t>образование и транспорт лимфы падает, объемная скорость лимфотока в грудном про-токе значимо уменьшается. </a:t>
            </a:r>
          </a:p>
          <a:p>
            <a:pPr indent="457200" algn="just"/>
            <a:r>
              <a:rPr lang="ru-RU" sz="2400" dirty="0">
                <a:solidFill>
                  <a:schemeClr val="tx1"/>
                </a:solidFill>
              </a:rPr>
              <a:t>Изменения микроциркуляции могут </a:t>
            </a:r>
            <a:r>
              <a:rPr lang="ru-RU" sz="2400" b="1" dirty="0">
                <a:solidFill>
                  <a:schemeClr val="tx1"/>
                </a:solidFill>
              </a:rPr>
              <a:t>осложняться </a:t>
            </a:r>
            <a:r>
              <a:rPr lang="ru-RU" sz="2400" b="1" dirty="0" err="1">
                <a:solidFill>
                  <a:schemeClr val="tx1"/>
                </a:solidFill>
              </a:rPr>
              <a:t>гипокоагуляцией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(2 фаза ДВС). Снижение свертываемости крови проявляется </a:t>
            </a:r>
            <a:r>
              <a:rPr lang="ru-RU" sz="2400" b="1" dirty="0">
                <a:solidFill>
                  <a:schemeClr val="tx1"/>
                </a:solidFill>
              </a:rPr>
              <a:t>вторичными кровотечениями. </a:t>
            </a:r>
          </a:p>
          <a:p>
            <a:pPr indent="457200" algn="just"/>
            <a:r>
              <a:rPr lang="ru-RU" sz="2400" b="1" dirty="0">
                <a:solidFill>
                  <a:schemeClr val="tx1"/>
                </a:solidFill>
              </a:rPr>
              <a:t>Гипоксическое  и </a:t>
            </a:r>
            <a:r>
              <a:rPr lang="ru-RU" sz="2400" b="1" dirty="0" err="1">
                <a:solidFill>
                  <a:schemeClr val="tx1"/>
                </a:solidFill>
              </a:rPr>
              <a:t>ацидотическое</a:t>
            </a:r>
            <a:r>
              <a:rPr lang="ru-RU" sz="2400" b="1" dirty="0">
                <a:solidFill>
                  <a:schemeClr val="tx1"/>
                </a:solidFill>
              </a:rPr>
              <a:t> повреждение тканей ЦНС, сердечно-сосудистой  и других систем</a:t>
            </a:r>
            <a:r>
              <a:rPr lang="ru-RU" sz="2400" dirty="0">
                <a:solidFill>
                  <a:schemeClr val="tx1"/>
                </a:solidFill>
              </a:rPr>
              <a:t> сопровождается прогрессирующим </a:t>
            </a:r>
            <a:r>
              <a:rPr lang="ru-RU" sz="2400" b="1" dirty="0">
                <a:solidFill>
                  <a:schemeClr val="tx1"/>
                </a:solidFill>
              </a:rPr>
              <a:t>падением артериального давления, </a:t>
            </a:r>
            <a:r>
              <a:rPr lang="ru-RU" sz="2400" dirty="0">
                <a:solidFill>
                  <a:schemeClr val="tx1"/>
                </a:solidFill>
              </a:rPr>
              <a:t>что все более и более усугубляет </a:t>
            </a:r>
            <a:r>
              <a:rPr lang="ru-RU" sz="2400" b="1" dirty="0">
                <a:solidFill>
                  <a:schemeClr val="tx1"/>
                </a:solidFill>
              </a:rPr>
              <a:t>нарушение фильтрации компонентов плазмы из крови в </a:t>
            </a:r>
            <a:r>
              <a:rPr lang="ru-RU" sz="2400" b="1" dirty="0" err="1">
                <a:solidFill>
                  <a:schemeClr val="tx1"/>
                </a:solidFill>
              </a:rPr>
              <a:t>интерстиций</a:t>
            </a:r>
            <a:r>
              <a:rPr lang="ru-RU" sz="2400" dirty="0">
                <a:solidFill>
                  <a:schemeClr val="tx1"/>
                </a:solidFill>
              </a:rPr>
              <a:t>, что проявляется </a:t>
            </a:r>
            <a:r>
              <a:rPr lang="ru-RU" sz="2400" b="1" dirty="0">
                <a:solidFill>
                  <a:schemeClr val="tx1"/>
                </a:solidFill>
              </a:rPr>
              <a:t>резким падением лимфотока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37314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7" y="0"/>
            <a:ext cx="11690641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5.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шока.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48654" y="602493"/>
            <a:ext cx="10925678" cy="6960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solidFill>
                  <a:srgbClr val="009999"/>
                </a:solidFill>
              </a:rPr>
              <a:t>Стадия устойчивого необратимого шока</a:t>
            </a:r>
          </a:p>
          <a:p>
            <a:pPr indent="457200" algn="just"/>
            <a:endParaRPr lang="ru-RU" sz="2400" dirty="0">
              <a:solidFill>
                <a:schemeClr val="tx1"/>
              </a:solidFill>
            </a:endParaRPr>
          </a:p>
          <a:p>
            <a:pPr indent="457200" algn="just"/>
            <a:r>
              <a:rPr lang="ru-RU" sz="2400" b="1" dirty="0">
                <a:solidFill>
                  <a:schemeClr val="tx1"/>
                </a:solidFill>
              </a:rPr>
              <a:t>Отсутствие кровотока тканей  и анархия </a:t>
            </a:r>
            <a:r>
              <a:rPr lang="ru-RU" sz="2400" b="1" dirty="0" err="1">
                <a:solidFill>
                  <a:schemeClr val="tx1"/>
                </a:solidFill>
              </a:rPr>
              <a:t>интерстиция</a:t>
            </a:r>
            <a:r>
              <a:rPr lang="ru-RU" sz="2400" b="1" dirty="0">
                <a:solidFill>
                  <a:schemeClr val="tx1"/>
                </a:solidFill>
              </a:rPr>
              <a:t> сопровождается полным отсутствием </a:t>
            </a:r>
            <a:r>
              <a:rPr lang="ru-RU" sz="2400" b="1" dirty="0" err="1">
                <a:solidFill>
                  <a:schemeClr val="tx1"/>
                </a:solidFill>
              </a:rPr>
              <a:t>лимфообразования</a:t>
            </a:r>
            <a:r>
              <a:rPr lang="ru-RU" sz="2400" b="1" dirty="0">
                <a:solidFill>
                  <a:schemeClr val="tx1"/>
                </a:solidFill>
              </a:rPr>
              <a:t> и лимфотока.</a:t>
            </a:r>
          </a:p>
          <a:p>
            <a:pPr indent="457200" algn="just"/>
            <a:endParaRPr lang="ru-RU" sz="2400" b="1" dirty="0">
              <a:solidFill>
                <a:schemeClr val="tx1"/>
              </a:solidFill>
            </a:endParaRPr>
          </a:p>
          <a:p>
            <a:pPr indent="457200" algn="ctr"/>
            <a:r>
              <a:rPr lang="ru-RU" sz="2400" b="1" dirty="0">
                <a:solidFill>
                  <a:srgbClr val="009999"/>
                </a:solidFill>
              </a:rPr>
              <a:t>Таким образом, роль лимфатической системы в патогенез шока двояка: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с одной стороны, лимфатическая система является </a:t>
            </a:r>
            <a:r>
              <a:rPr lang="ru-RU" sz="2400" b="1" dirty="0">
                <a:solidFill>
                  <a:schemeClr val="tx1"/>
                </a:solidFill>
              </a:rPr>
              <a:t>источником жидкости, которая необходима для поддержания ОЦК </a:t>
            </a:r>
            <a:r>
              <a:rPr lang="ru-RU" sz="2400" b="1" i="1" dirty="0">
                <a:solidFill>
                  <a:schemeClr val="tx1"/>
                </a:solidFill>
              </a:rPr>
              <a:t>(позитивное влияние),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с другой стороны, с прогрессированием шока лимфатическая система становится </a:t>
            </a:r>
            <a:r>
              <a:rPr lang="ru-RU" sz="2400" b="1" dirty="0">
                <a:solidFill>
                  <a:schemeClr val="tx1"/>
                </a:solidFill>
              </a:rPr>
              <a:t>бассейном для накопления кислых продуктов метаболизма, гидролитических ферментов, разнообразных биологических веществ, клеточных обломков, факторов свертывания и </a:t>
            </a:r>
            <a:r>
              <a:rPr lang="ru-RU" sz="2400" b="1" dirty="0" err="1">
                <a:solidFill>
                  <a:schemeClr val="tx1"/>
                </a:solidFill>
              </a:rPr>
              <a:t>противосвертывания</a:t>
            </a:r>
            <a:r>
              <a:rPr lang="ru-RU" sz="2400" b="1" dirty="0">
                <a:solidFill>
                  <a:schemeClr val="tx1"/>
                </a:solidFill>
              </a:rPr>
              <a:t> и т.д., которые возвращаются с ее помощью в центральный кровоток и оказывает системное аутотоксическое действие  </a:t>
            </a:r>
            <a:r>
              <a:rPr lang="ru-RU" sz="2400" b="1" i="1" dirty="0">
                <a:solidFill>
                  <a:schemeClr val="tx1"/>
                </a:solidFill>
              </a:rPr>
              <a:t>(негативное влияние).</a:t>
            </a:r>
            <a:endParaRPr lang="ru-RU" sz="2400" b="1" i="1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0517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41869" y="234270"/>
            <a:ext cx="1766630" cy="17206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0268" y="1800225"/>
            <a:ext cx="48006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6. Роль лимфатической системы в патогенезе опухолевого роста.</a:t>
            </a:r>
          </a:p>
        </p:txBody>
      </p:sp>
    </p:spTree>
    <p:extLst>
      <p:ext uri="{BB962C8B-B14F-4D97-AF65-F5344CB8AC3E}">
        <p14:creationId xmlns:p14="http://schemas.microsoft.com/office/powerpoint/2010/main" val="12769111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905" y="185776"/>
            <a:ext cx="10957428" cy="1166749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6.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опухолевого роста.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16905" y="1352525"/>
            <a:ext cx="1062016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>
                <a:solidFill>
                  <a:schemeClr val="tx1"/>
                </a:solidFill>
              </a:rPr>
              <a:t>Опухолевые клетки </a:t>
            </a:r>
            <a:r>
              <a:rPr lang="ru-RU" sz="2400" dirty="0">
                <a:solidFill>
                  <a:schemeClr val="tx1"/>
                </a:solidFill>
              </a:rPr>
              <a:t>очень часто распространяются </a:t>
            </a:r>
            <a:r>
              <a:rPr lang="ru-RU" sz="2400" b="1" dirty="0" err="1">
                <a:solidFill>
                  <a:schemeClr val="tx1"/>
                </a:solidFill>
              </a:rPr>
              <a:t>лимфогенным</a:t>
            </a:r>
            <a:r>
              <a:rPr lang="ru-RU" sz="2400" b="1" dirty="0">
                <a:solidFill>
                  <a:schemeClr val="tx1"/>
                </a:solidFill>
              </a:rPr>
              <a:t> путём.</a:t>
            </a:r>
          </a:p>
          <a:p>
            <a:pPr indent="457200" algn="just"/>
            <a:r>
              <a:rPr lang="ru-RU" sz="2400" b="1" dirty="0" err="1">
                <a:solidFill>
                  <a:schemeClr val="tx1"/>
                </a:solidFill>
              </a:rPr>
              <a:t>Лимфогенное</a:t>
            </a:r>
            <a:r>
              <a:rPr lang="ru-RU" sz="2400" b="1" dirty="0">
                <a:solidFill>
                  <a:schemeClr val="tx1"/>
                </a:solidFill>
              </a:rPr>
              <a:t> метастазирование </a:t>
            </a:r>
            <a:r>
              <a:rPr lang="ru-RU" sz="2400" dirty="0">
                <a:solidFill>
                  <a:schemeClr val="tx1"/>
                </a:solidFill>
              </a:rPr>
              <a:t>происходит </a:t>
            </a:r>
            <a:r>
              <a:rPr lang="ru-RU" sz="2400" b="1" dirty="0">
                <a:solidFill>
                  <a:schemeClr val="tx1"/>
                </a:solidFill>
              </a:rPr>
              <a:t>по определенной закономерности.</a:t>
            </a:r>
            <a:r>
              <a:rPr lang="ru-RU" sz="2400" dirty="0">
                <a:solidFill>
                  <a:schemeClr val="tx1"/>
                </a:solidFill>
              </a:rPr>
              <a:t> Первым этапом происходит </a:t>
            </a:r>
            <a:r>
              <a:rPr lang="ru-RU" sz="2400" b="1" dirty="0">
                <a:solidFill>
                  <a:schemeClr val="tx1"/>
                </a:solidFill>
              </a:rPr>
              <a:t>пенетрация и проникновение опухолевых клеток в лимфатические капилляры, </a:t>
            </a:r>
            <a:r>
              <a:rPr lang="ru-RU" sz="2400" dirty="0">
                <a:solidFill>
                  <a:schemeClr val="tx1"/>
                </a:solidFill>
              </a:rPr>
              <a:t>далее эти клетки образуют </a:t>
            </a:r>
            <a:r>
              <a:rPr lang="ru-RU" sz="2400" b="1" dirty="0">
                <a:solidFill>
                  <a:schemeClr val="tx1"/>
                </a:solidFill>
              </a:rPr>
              <a:t>опухолевые конгломераты</a:t>
            </a:r>
            <a:r>
              <a:rPr lang="ru-RU" sz="2400" dirty="0">
                <a:solidFill>
                  <a:schemeClr val="tx1"/>
                </a:solidFill>
              </a:rPr>
              <a:t>, которые </a:t>
            </a:r>
            <a:r>
              <a:rPr lang="ru-RU" sz="2400" b="1" dirty="0">
                <a:solidFill>
                  <a:schemeClr val="tx1"/>
                </a:solidFill>
              </a:rPr>
              <a:t>с током лимфы перемещаются в направлении к органам-мишеням, минуя барьерные структуры лимфатического аппарата. </a:t>
            </a:r>
          </a:p>
          <a:p>
            <a:pPr indent="457200" algn="just"/>
            <a:r>
              <a:rPr lang="ru-RU" sz="2400" dirty="0">
                <a:solidFill>
                  <a:schemeClr val="tx1"/>
                </a:solidFill>
              </a:rPr>
              <a:t>Причем </a:t>
            </a:r>
            <a:r>
              <a:rPr lang="ru-RU" sz="2400" b="1" dirty="0">
                <a:solidFill>
                  <a:schemeClr val="tx1"/>
                </a:solidFill>
              </a:rPr>
              <a:t>часть раковых клеток проникает в лимфатические узлы первого порядка,</a:t>
            </a:r>
            <a:r>
              <a:rPr lang="ru-RU" sz="2400" dirty="0">
                <a:solidFill>
                  <a:schemeClr val="tx1"/>
                </a:solidFill>
              </a:rPr>
              <a:t> другая </a:t>
            </a:r>
            <a:r>
              <a:rPr lang="ru-RU" sz="2400" b="1" dirty="0">
                <a:solidFill>
                  <a:schemeClr val="tx1"/>
                </a:solidFill>
              </a:rPr>
              <a:t>обходит блокированные узлы и устремляется на последующие уровни.</a:t>
            </a:r>
          </a:p>
        </p:txBody>
      </p:sp>
    </p:spTree>
    <p:extLst>
      <p:ext uri="{BB962C8B-B14F-4D97-AF65-F5344CB8AC3E}">
        <p14:creationId xmlns:p14="http://schemas.microsoft.com/office/powerpoint/2010/main" val="15031568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905" y="185776"/>
            <a:ext cx="10957428" cy="1166749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6.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опухолевого роста.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16905" y="1352525"/>
            <a:ext cx="106201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>
                <a:solidFill>
                  <a:schemeClr val="tx1"/>
                </a:solidFill>
              </a:rPr>
              <a:t>Характерным признаком </a:t>
            </a:r>
            <a:r>
              <a:rPr lang="ru-RU" sz="2400" dirty="0">
                <a:solidFill>
                  <a:schemeClr val="tx1"/>
                </a:solidFill>
              </a:rPr>
              <a:t>опухолевых заболеваний клеток костного мозга (</a:t>
            </a:r>
            <a:r>
              <a:rPr lang="ru-RU" sz="2400" b="1" dirty="0">
                <a:solidFill>
                  <a:schemeClr val="tx1"/>
                </a:solidFill>
              </a:rPr>
              <a:t>хронический лимфолейкоз, острый лимфобластный лейкоз</a:t>
            </a:r>
            <a:r>
              <a:rPr lang="ru-RU" sz="2400" dirty="0">
                <a:solidFill>
                  <a:schemeClr val="tx1"/>
                </a:solidFill>
              </a:rPr>
              <a:t>) является </a:t>
            </a:r>
            <a:r>
              <a:rPr lang="ru-RU" sz="2400" b="1" dirty="0">
                <a:solidFill>
                  <a:schemeClr val="tx1"/>
                </a:solidFill>
              </a:rPr>
              <a:t>увеличение размеров лимфоузлов за счет инфильтрации их опухолевыми клетками.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75C06C-64C6-FB68-116F-7C3F8B35A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669" y="3127130"/>
            <a:ext cx="7812242" cy="439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85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905" y="185776"/>
            <a:ext cx="10957428" cy="1166749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6.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опухолевого роста.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16905" y="1352525"/>
            <a:ext cx="106201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solidFill>
                  <a:schemeClr val="tx1"/>
                </a:solidFill>
              </a:rPr>
              <a:t>Помимо этого, </a:t>
            </a:r>
            <a:r>
              <a:rPr lang="ru-RU" sz="2400" b="1" dirty="0">
                <a:solidFill>
                  <a:schemeClr val="tx1"/>
                </a:solidFill>
              </a:rPr>
              <a:t>лимфоузлы изначально могут становится источником развития заболевания </a:t>
            </a:r>
            <a:r>
              <a:rPr lang="ru-RU" sz="2400" dirty="0">
                <a:solidFill>
                  <a:schemeClr val="tx1"/>
                </a:solidFill>
              </a:rPr>
              <a:t>(</a:t>
            </a:r>
            <a:r>
              <a:rPr lang="ru-RU" sz="2400" i="1" dirty="0">
                <a:solidFill>
                  <a:schemeClr val="tx1"/>
                </a:solidFill>
              </a:rPr>
              <a:t>лимфома/болезнь Ходжкина</a:t>
            </a:r>
            <a:r>
              <a:rPr lang="ru-RU" sz="2400" dirty="0">
                <a:solidFill>
                  <a:schemeClr val="tx1"/>
                </a:solidFill>
              </a:rPr>
              <a:t>) как результат </a:t>
            </a:r>
            <a:r>
              <a:rPr lang="ru-RU" sz="2400" b="1" dirty="0">
                <a:solidFill>
                  <a:schemeClr val="tx1"/>
                </a:solidFill>
              </a:rPr>
              <a:t>локальной трансформации В-лимфоцитов в злокачественные клетки с их чрезмерной пролиферацией.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FD6EA2-3B2A-D780-131E-46032D480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669" y="3046010"/>
            <a:ext cx="6022453" cy="451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023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905" y="185776"/>
            <a:ext cx="10957428" cy="1166749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6.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 Роль лимфатической системы в патогенезе опухолевого роста.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16906" y="1647825"/>
            <a:ext cx="10957426" cy="3760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solidFill>
                  <a:schemeClr val="tx1"/>
                </a:solidFill>
              </a:rPr>
              <a:t>Таким образом, </a:t>
            </a:r>
            <a:r>
              <a:rPr lang="ru-RU" sz="2400" b="1" dirty="0">
                <a:solidFill>
                  <a:schemeClr val="tx1"/>
                </a:solidFill>
              </a:rPr>
              <a:t>в лимфатических узлах происходит сдерживание опухолевого процесса </a:t>
            </a:r>
            <a:r>
              <a:rPr lang="ru-RU" sz="2400" dirty="0">
                <a:solidFill>
                  <a:schemeClr val="tx1"/>
                </a:solidFill>
              </a:rPr>
              <a:t>за счёт </a:t>
            </a:r>
            <a:r>
              <a:rPr lang="ru-RU" sz="2400" b="1" dirty="0">
                <a:solidFill>
                  <a:schemeClr val="tx1"/>
                </a:solidFill>
              </a:rPr>
              <a:t>физической задержки и оседания опухолевых клеток в строме лимфатических узлов на первых порах </a:t>
            </a:r>
            <a:r>
              <a:rPr lang="ru-RU" sz="2400" dirty="0">
                <a:solidFill>
                  <a:schemeClr val="tx1"/>
                </a:solidFill>
              </a:rPr>
              <a:t>развития опухоли с одной стороны, и, самое главное, за счёт </a:t>
            </a:r>
            <a:r>
              <a:rPr lang="ru-RU" sz="2400" b="1" dirty="0">
                <a:solidFill>
                  <a:schemeClr val="tx1"/>
                </a:solidFill>
              </a:rPr>
              <a:t>включения иммунных механизмов защиты на уровне лимфатических сосудов и узлов</a:t>
            </a:r>
            <a:r>
              <a:rPr lang="ru-RU" sz="2400" dirty="0">
                <a:solidFill>
                  <a:schemeClr val="tx1"/>
                </a:solidFill>
              </a:rPr>
              <a:t>, с другой </a:t>
            </a:r>
            <a:r>
              <a:rPr lang="ru-RU" sz="2400" b="1" i="1" dirty="0">
                <a:solidFill>
                  <a:schemeClr val="tx1"/>
                </a:solidFill>
              </a:rPr>
              <a:t>(позитивное влияние</a:t>
            </a:r>
            <a:r>
              <a:rPr lang="ru-RU" sz="2400" dirty="0">
                <a:solidFill>
                  <a:schemeClr val="tx1"/>
                </a:solidFill>
              </a:rPr>
              <a:t>).</a:t>
            </a:r>
          </a:p>
          <a:p>
            <a:pPr indent="457200" algn="just"/>
            <a:r>
              <a:rPr lang="ru-RU" sz="2400" dirty="0">
                <a:solidFill>
                  <a:schemeClr val="tx1"/>
                </a:solidFill>
              </a:rPr>
              <a:t>Но по </a:t>
            </a:r>
            <a:r>
              <a:rPr lang="ru-RU" sz="2400" b="1" dirty="0">
                <a:solidFill>
                  <a:schemeClr val="tx1"/>
                </a:solidFill>
              </a:rPr>
              <a:t>мере прогрессирования опухолевого заболевания</a:t>
            </a:r>
            <a:r>
              <a:rPr lang="ru-RU" sz="2400" dirty="0">
                <a:solidFill>
                  <a:schemeClr val="tx1"/>
                </a:solidFill>
              </a:rPr>
              <a:t>, лимфатическая системы становится </a:t>
            </a:r>
            <a:r>
              <a:rPr lang="ru-RU" sz="2400" b="1" dirty="0">
                <a:solidFill>
                  <a:schemeClr val="tx1"/>
                </a:solidFill>
              </a:rPr>
              <a:t>бассейном для размножения  и метастазирования злокачественных клеток,</a:t>
            </a:r>
            <a:r>
              <a:rPr lang="ru-RU" sz="2400" dirty="0">
                <a:solidFill>
                  <a:schemeClr val="tx1"/>
                </a:solidFill>
              </a:rPr>
              <a:t> если противоопухолевая защита лимфатической системы угнетается </a:t>
            </a:r>
            <a:r>
              <a:rPr lang="ru-RU" sz="2400" b="1" i="1" dirty="0">
                <a:solidFill>
                  <a:schemeClr val="tx1"/>
                </a:solidFill>
              </a:rPr>
              <a:t>(негативное влияние).</a:t>
            </a:r>
            <a:endParaRPr lang="ru-RU" sz="2400" b="1" i="1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03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41869" y="234270"/>
            <a:ext cx="1766630" cy="17206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0268" y="1800225"/>
            <a:ext cx="48006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7. Способы </a:t>
            </a:r>
            <a:r>
              <a:rPr lang="ru-RU" sz="4000" b="1" dirty="0" err="1">
                <a:solidFill>
                  <a:schemeClr val="bg1"/>
                </a:solidFill>
              </a:rPr>
              <a:t>лимфотропной</a:t>
            </a:r>
            <a:r>
              <a:rPr lang="ru-RU" sz="4000" b="1" dirty="0">
                <a:solidFill>
                  <a:schemeClr val="bg1"/>
                </a:solidFill>
              </a:rPr>
              <a:t> терапии.</a:t>
            </a:r>
          </a:p>
        </p:txBody>
      </p:sp>
    </p:spTree>
    <p:extLst>
      <p:ext uri="{BB962C8B-B14F-4D97-AF65-F5344CB8AC3E}">
        <p14:creationId xmlns:p14="http://schemas.microsoft.com/office/powerpoint/2010/main" val="1335269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157201"/>
            <a:ext cx="10509477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sz="3200" dirty="0">
                <a:solidFill>
                  <a:srgbClr val="078777"/>
                </a:solidFill>
              </a:rPr>
              <a:t>1.</a:t>
            </a:r>
            <a:r>
              <a:rPr lang="ru-RU" sz="3200" dirty="0">
                <a:solidFill>
                  <a:srgbClr val="078777"/>
                </a:solidFill>
              </a:rPr>
              <a:t> 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Особенности строения лимфатической системы.</a:t>
            </a:r>
            <a:r>
              <a:rPr sz="3200" spc="-69" dirty="0">
                <a:solidFill>
                  <a:srgbClr val="078777"/>
                </a:solidFill>
              </a:rPr>
              <a:t> 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B8A4BC-60CD-0DFE-B9D4-763C37514729}"/>
              </a:ext>
            </a:extLst>
          </p:cNvPr>
          <p:cNvSpPr txBox="1"/>
          <p:nvPr/>
        </p:nvSpPr>
        <p:spPr>
          <a:xfrm>
            <a:off x="213228" y="1038225"/>
            <a:ext cx="1050947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/>
              <a:t>Лимфатические капилляры имеют </a:t>
            </a:r>
            <a:r>
              <a:rPr lang="ru-RU" sz="2400" b="1" dirty="0"/>
              <a:t>более широкий просвет</a:t>
            </a:r>
            <a:r>
              <a:rPr lang="ru-RU" sz="2400" dirty="0"/>
              <a:t>, чем кровеносные.  </a:t>
            </a:r>
          </a:p>
          <a:p>
            <a:pPr indent="457200" algn="just"/>
            <a:r>
              <a:rPr lang="ru-RU" sz="2400" dirty="0"/>
              <a:t>Стенка капилляров состоит из </a:t>
            </a:r>
            <a:r>
              <a:rPr lang="ru-RU" sz="2400" b="1" dirty="0"/>
              <a:t>одного слоя полиморфных </a:t>
            </a:r>
            <a:r>
              <a:rPr lang="ru-RU" sz="2400" b="1" dirty="0" err="1"/>
              <a:t>эндотелиоцитов</a:t>
            </a:r>
            <a:r>
              <a:rPr lang="ru-RU" sz="2400" dirty="0"/>
              <a:t>. </a:t>
            </a:r>
          </a:p>
          <a:p>
            <a:pPr indent="457200" algn="just"/>
            <a:r>
              <a:rPr lang="ru-RU" sz="2400" b="1" dirty="0"/>
              <a:t>Эндотелиальные клетки </a:t>
            </a:r>
            <a:r>
              <a:rPr lang="ru-RU" sz="2400" dirty="0"/>
              <a:t>этих капилляров значительно </a:t>
            </a:r>
            <a:r>
              <a:rPr lang="ru-RU" sz="2400" b="1" dirty="0"/>
              <a:t>больше, чем кровеносных</a:t>
            </a:r>
            <a:r>
              <a:rPr lang="ru-RU" sz="2400" dirty="0"/>
              <a:t>, их </a:t>
            </a:r>
            <a:r>
              <a:rPr lang="ru-RU" sz="2400" b="1" dirty="0"/>
              <a:t>ядра имеют овальную форму</a:t>
            </a:r>
            <a:r>
              <a:rPr lang="ru-RU" sz="2400" dirty="0"/>
              <a:t>, </a:t>
            </a:r>
            <a:r>
              <a:rPr lang="ru-RU" sz="2400" b="1" dirty="0"/>
              <a:t>располагаются эксцентрично</a:t>
            </a:r>
            <a:r>
              <a:rPr lang="ru-RU" sz="2400" dirty="0"/>
              <a:t>. </a:t>
            </a:r>
            <a:r>
              <a:rPr lang="ru-RU" sz="2400" b="1" dirty="0"/>
              <a:t>Базальная мембрана в лимфатических сосудах отсутствует или прерывистая.</a:t>
            </a:r>
          </a:p>
          <a:p>
            <a:pPr indent="457200" algn="just"/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069" y="3743286"/>
            <a:ext cx="4876800" cy="36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850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7" y="0"/>
            <a:ext cx="11690641" cy="602877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6. Способы </a:t>
            </a:r>
            <a:r>
              <a:rPr lang="ru-RU" sz="3200" dirty="0" err="1">
                <a:solidFill>
                  <a:srgbClr val="078777"/>
                </a:solidFill>
              </a:rPr>
              <a:t>лимфотропной</a:t>
            </a:r>
            <a:r>
              <a:rPr lang="ru-RU" sz="3200" dirty="0">
                <a:solidFill>
                  <a:srgbClr val="078777"/>
                </a:solidFill>
              </a:rPr>
              <a:t> терапии.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35954" y="969495"/>
            <a:ext cx="1045653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 err="1">
                <a:solidFill>
                  <a:srgbClr val="009999"/>
                </a:solidFill>
              </a:rPr>
              <a:t>Лимфотропная</a:t>
            </a:r>
            <a:r>
              <a:rPr lang="ru-RU" sz="2400" b="1" dirty="0">
                <a:solidFill>
                  <a:srgbClr val="009999"/>
                </a:solidFill>
              </a:rPr>
              <a:t> терапия – это способы и методы воздействия на механизмы развития патологического процесса, лежащего в основе заболевания, основанная на стимуляции защитных реакций организма через активацию или угнетение функций лимфатической системы.</a:t>
            </a:r>
          </a:p>
          <a:p>
            <a:pPr indent="457200" algn="ctr"/>
            <a:endParaRPr lang="ru-RU" sz="2400" b="1" dirty="0">
              <a:solidFill>
                <a:srgbClr val="009999"/>
              </a:solidFill>
            </a:endParaRPr>
          </a:p>
          <a:p>
            <a:pPr indent="457200" algn="just"/>
            <a:r>
              <a:rPr lang="ru-RU" sz="2400" dirty="0">
                <a:solidFill>
                  <a:schemeClr val="tx1"/>
                </a:solidFill>
              </a:rPr>
              <a:t>Лимфа, циркулирующая по лимфатическим сосудам, </a:t>
            </a:r>
            <a:r>
              <a:rPr lang="ru-RU" sz="2400" b="1" dirty="0">
                <a:solidFill>
                  <a:schemeClr val="tx1"/>
                </a:solidFill>
              </a:rPr>
              <a:t>перемещается по лимфатической системе медленно и под маленьким давлением</a:t>
            </a:r>
            <a:r>
              <a:rPr lang="ru-RU" sz="2400" dirty="0">
                <a:solidFill>
                  <a:schemeClr val="tx1"/>
                </a:solidFill>
              </a:rPr>
              <a:t>. </a:t>
            </a:r>
          </a:p>
          <a:p>
            <a:pPr indent="457200" algn="just"/>
            <a:r>
              <a:rPr lang="ru-RU" sz="2400" dirty="0">
                <a:solidFill>
                  <a:schemeClr val="tx1"/>
                </a:solidFill>
              </a:rPr>
              <a:t>Эта особенность дренажной функции лимфатической системы позволяет и </a:t>
            </a:r>
            <a:r>
              <a:rPr lang="ru-RU" sz="2400" b="1" dirty="0">
                <a:solidFill>
                  <a:schemeClr val="tx1"/>
                </a:solidFill>
              </a:rPr>
              <a:t>доставить лекарственное вещество непосредственно к месту поражения, длительно задерживаться лекарству в пораженном органе или ткани 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дальнейшем облегчить его постепенное медленное выведение из 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9187512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7" y="0"/>
            <a:ext cx="11690641" cy="602877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6. Способы </a:t>
            </a:r>
            <a:r>
              <a:rPr lang="ru-RU" sz="3200" dirty="0" err="1">
                <a:solidFill>
                  <a:srgbClr val="078777"/>
                </a:solidFill>
              </a:rPr>
              <a:t>лимфотропной</a:t>
            </a:r>
            <a:r>
              <a:rPr lang="ru-RU" sz="3200" dirty="0">
                <a:solidFill>
                  <a:srgbClr val="078777"/>
                </a:solidFill>
              </a:rPr>
              <a:t> терапии.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35954" y="969495"/>
            <a:ext cx="1067731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 err="1">
                <a:solidFill>
                  <a:schemeClr val="tx1"/>
                </a:solidFill>
              </a:rPr>
              <a:t>Лимфотропная</a:t>
            </a:r>
            <a:r>
              <a:rPr lang="ru-RU" sz="2400" b="1" dirty="0">
                <a:solidFill>
                  <a:schemeClr val="tx1"/>
                </a:solidFill>
              </a:rPr>
              <a:t> терапия базируется на следующих положениях:</a:t>
            </a:r>
          </a:p>
          <a:p>
            <a:pPr indent="457200" algn="just"/>
            <a:endParaRPr lang="ru-RU" sz="2400" dirty="0">
              <a:solidFill>
                <a:schemeClr val="tx1"/>
              </a:solidFill>
            </a:endParaRPr>
          </a:p>
          <a:p>
            <a:pPr indent="457200" algn="just"/>
            <a:r>
              <a:rPr lang="ru-RU" sz="2400" dirty="0">
                <a:solidFill>
                  <a:schemeClr val="tx1"/>
                </a:solidFill>
              </a:rPr>
              <a:t>1. Лимфатическая система, как звено микроциркуляторного русла, </a:t>
            </a:r>
            <a:r>
              <a:rPr lang="ru-RU" sz="2400" b="1" dirty="0">
                <a:solidFill>
                  <a:schemeClr val="tx1"/>
                </a:solidFill>
              </a:rPr>
              <a:t>вовлекается во все патологические процессы вне зависимости от их этиологии и патогенеза.</a:t>
            </a:r>
          </a:p>
          <a:p>
            <a:pPr indent="457200" algn="just"/>
            <a:r>
              <a:rPr lang="ru-RU" sz="2400" dirty="0">
                <a:solidFill>
                  <a:schemeClr val="tx1"/>
                </a:solidFill>
              </a:rPr>
              <a:t>2. </a:t>
            </a:r>
            <a:r>
              <a:rPr lang="ru-RU" sz="2400" b="1" dirty="0">
                <a:solidFill>
                  <a:schemeClr val="tx1"/>
                </a:solidFill>
              </a:rPr>
              <a:t>Неадекватность и нарушения функций </a:t>
            </a:r>
            <a:r>
              <a:rPr lang="ru-RU" sz="2400" dirty="0">
                <a:solidFill>
                  <a:schemeClr val="tx1"/>
                </a:solidFill>
              </a:rPr>
              <a:t>лимфатической системы существенно </a:t>
            </a:r>
            <a:r>
              <a:rPr lang="ru-RU" sz="2400" b="1" dirty="0">
                <a:solidFill>
                  <a:schemeClr val="tx1"/>
                </a:solidFill>
              </a:rPr>
              <a:t>влияют на развитие и исход заболеваний.</a:t>
            </a:r>
          </a:p>
          <a:p>
            <a:pPr indent="457200" algn="just"/>
            <a:r>
              <a:rPr lang="ru-RU" sz="2400" dirty="0">
                <a:solidFill>
                  <a:schemeClr val="tx1"/>
                </a:solidFill>
              </a:rPr>
              <a:t>3. </a:t>
            </a:r>
            <a:r>
              <a:rPr lang="ru-RU" sz="2400" b="1" dirty="0">
                <a:solidFill>
                  <a:schemeClr val="tx1"/>
                </a:solidFill>
              </a:rPr>
              <a:t>Обязательным условием </a:t>
            </a:r>
            <a:r>
              <a:rPr lang="ru-RU" sz="2400" dirty="0">
                <a:solidFill>
                  <a:schemeClr val="tx1"/>
                </a:solidFill>
              </a:rPr>
              <a:t>эффективной </a:t>
            </a:r>
            <a:r>
              <a:rPr lang="ru-RU" sz="2400" dirty="0" err="1">
                <a:solidFill>
                  <a:schemeClr val="tx1"/>
                </a:solidFill>
              </a:rPr>
              <a:t>лимфотерапии</a:t>
            </a:r>
            <a:r>
              <a:rPr lang="ru-RU" sz="2400" dirty="0">
                <a:solidFill>
                  <a:schemeClr val="tx1"/>
                </a:solidFill>
              </a:rPr>
              <a:t> является </a:t>
            </a:r>
            <a:r>
              <a:rPr lang="ru-RU" sz="2400" b="1" dirty="0">
                <a:solidFill>
                  <a:schemeClr val="tx1"/>
                </a:solidFill>
              </a:rPr>
              <a:t>коррекция и оптимизация неадекватных функций лимфатической системы.</a:t>
            </a:r>
          </a:p>
          <a:p>
            <a:pPr indent="457200" algn="just"/>
            <a:r>
              <a:rPr lang="ru-RU" sz="2400" dirty="0">
                <a:solidFill>
                  <a:schemeClr val="tx1"/>
                </a:solidFill>
              </a:rPr>
              <a:t>Современная медицина использует средства и методы </a:t>
            </a:r>
            <a:r>
              <a:rPr lang="ru-RU" sz="2400" dirty="0" err="1">
                <a:solidFill>
                  <a:schemeClr val="tx1"/>
                </a:solidFill>
              </a:rPr>
              <a:t>лимфотропной</a:t>
            </a:r>
            <a:r>
              <a:rPr lang="ru-RU" sz="2400" dirty="0">
                <a:solidFill>
                  <a:schemeClr val="tx1"/>
                </a:solidFill>
              </a:rPr>
              <a:t> терапии, которые отличаются доступностью любому лечебному или оздоровительному учреждению.</a:t>
            </a:r>
          </a:p>
        </p:txBody>
      </p:sp>
    </p:spTree>
    <p:extLst>
      <p:ext uri="{BB962C8B-B14F-4D97-AF65-F5344CB8AC3E}">
        <p14:creationId xmlns:p14="http://schemas.microsoft.com/office/powerpoint/2010/main" val="2218214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7" y="0"/>
            <a:ext cx="11690641" cy="602877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6. Способы </a:t>
            </a:r>
            <a:r>
              <a:rPr lang="ru-RU" sz="3200" dirty="0" err="1">
                <a:solidFill>
                  <a:srgbClr val="078777"/>
                </a:solidFill>
              </a:rPr>
              <a:t>лимфотропной</a:t>
            </a:r>
            <a:r>
              <a:rPr lang="ru-RU" sz="3200" dirty="0">
                <a:solidFill>
                  <a:srgbClr val="078777"/>
                </a:solidFill>
              </a:rPr>
              <a:t> терапии.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2B899-F1E3-3E45-EB74-C049C076D882}"/>
              </a:ext>
            </a:extLst>
          </p:cNvPr>
          <p:cNvSpPr txBox="1"/>
          <p:nvPr/>
        </p:nvSpPr>
        <p:spPr>
          <a:xfrm>
            <a:off x="235954" y="969495"/>
            <a:ext cx="106773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>
                <a:solidFill>
                  <a:schemeClr val="tx1"/>
                </a:solidFill>
              </a:rPr>
              <a:t>Следует выделить следующие направления этих воздействий: </a:t>
            </a:r>
          </a:p>
          <a:p>
            <a:pPr indent="457200" algn="just"/>
            <a:endParaRPr lang="ru-RU" sz="2400" dirty="0">
              <a:solidFill>
                <a:schemeClr val="tx1"/>
              </a:solidFill>
            </a:endParaRPr>
          </a:p>
          <a:p>
            <a:pPr indent="457200" algn="just"/>
            <a:r>
              <a:rPr lang="ru-RU" sz="2400" dirty="0">
                <a:solidFill>
                  <a:schemeClr val="tx1"/>
                </a:solidFill>
              </a:rPr>
              <a:t>1)	</a:t>
            </a:r>
            <a:r>
              <a:rPr lang="ru-RU" sz="2400" b="1" dirty="0">
                <a:solidFill>
                  <a:schemeClr val="tx1"/>
                </a:solidFill>
              </a:rPr>
              <a:t>эндолимфатическое</a:t>
            </a:r>
            <a:r>
              <a:rPr lang="ru-RU" sz="2400" dirty="0">
                <a:solidFill>
                  <a:schemeClr val="tx1"/>
                </a:solidFill>
              </a:rPr>
              <a:t> (</a:t>
            </a:r>
            <a:r>
              <a:rPr lang="ru-RU" sz="2400" b="1" i="1" dirty="0" err="1">
                <a:solidFill>
                  <a:schemeClr val="tx1"/>
                </a:solidFill>
              </a:rPr>
              <a:t>лимфотропное</a:t>
            </a:r>
            <a:r>
              <a:rPr lang="ru-RU" sz="2400" b="1" i="1" dirty="0">
                <a:solidFill>
                  <a:schemeClr val="tx1"/>
                </a:solidFill>
              </a:rPr>
              <a:t> и </a:t>
            </a:r>
            <a:r>
              <a:rPr lang="ru-RU" sz="2400" b="1" i="1" dirty="0" err="1">
                <a:solidFill>
                  <a:schemeClr val="tx1"/>
                </a:solidFill>
              </a:rPr>
              <a:t>интранодулярное</a:t>
            </a:r>
            <a:r>
              <a:rPr lang="ru-RU" sz="2400" dirty="0">
                <a:solidFill>
                  <a:schemeClr val="tx1"/>
                </a:solidFill>
              </a:rPr>
              <a:t>) введение лекарственных препаратов (например, при </a:t>
            </a:r>
            <a:r>
              <a:rPr lang="ru-RU" sz="2400" i="1" dirty="0">
                <a:solidFill>
                  <a:schemeClr val="tx1"/>
                </a:solidFill>
              </a:rPr>
              <a:t>онкологических, инфекционных и неинфекционных воспалениях</a:t>
            </a:r>
            <a:r>
              <a:rPr lang="ru-RU" sz="2400" dirty="0">
                <a:solidFill>
                  <a:schemeClr val="tx1"/>
                </a:solidFill>
              </a:rPr>
              <a:t>); </a:t>
            </a:r>
          </a:p>
          <a:p>
            <a:pPr indent="457200" algn="just"/>
            <a:r>
              <a:rPr lang="ru-RU" sz="2400" dirty="0">
                <a:solidFill>
                  <a:schemeClr val="tx1"/>
                </a:solidFill>
              </a:rPr>
              <a:t>2)	</a:t>
            </a:r>
            <a:r>
              <a:rPr lang="ru-RU" sz="2400" b="1" dirty="0">
                <a:solidFill>
                  <a:schemeClr val="tx1"/>
                </a:solidFill>
              </a:rPr>
              <a:t>стимуляцию лимфатического дренажа органов и тканей </a:t>
            </a:r>
            <a:r>
              <a:rPr lang="ru-RU" sz="2400" dirty="0">
                <a:solidFill>
                  <a:schemeClr val="tx1"/>
                </a:solidFill>
              </a:rPr>
              <a:t>(</a:t>
            </a:r>
            <a:r>
              <a:rPr lang="ru-RU" sz="2400" b="1" i="1" dirty="0" err="1">
                <a:solidFill>
                  <a:schemeClr val="tx1"/>
                </a:solidFill>
              </a:rPr>
              <a:t>лимфостимуляция</a:t>
            </a:r>
            <a:r>
              <a:rPr lang="ru-RU" sz="2400" dirty="0">
                <a:solidFill>
                  <a:schemeClr val="tx1"/>
                </a:solidFill>
              </a:rPr>
              <a:t>) (например, для </a:t>
            </a:r>
            <a:r>
              <a:rPr lang="ru-RU" sz="2400" i="1" dirty="0">
                <a:solidFill>
                  <a:schemeClr val="tx1"/>
                </a:solidFill>
              </a:rPr>
              <a:t>детоксикации</a:t>
            </a:r>
            <a:r>
              <a:rPr lang="ru-RU" sz="2400" dirty="0">
                <a:solidFill>
                  <a:schemeClr val="tx1"/>
                </a:solidFill>
              </a:rPr>
              <a:t> околоклеточного пространства с помощью лекарственных препаратов специфического действия, либо особых физиопроцедур, либо после применения некоторых лекарственных растений).</a:t>
            </a:r>
          </a:p>
        </p:txBody>
      </p:sp>
    </p:spTree>
    <p:extLst>
      <p:ext uri="{BB962C8B-B14F-4D97-AF65-F5344CB8AC3E}">
        <p14:creationId xmlns:p14="http://schemas.microsoft.com/office/powerpoint/2010/main" val="1126675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970949"/>
            <a:ext cx="13443259" cy="94999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64586" y="2885176"/>
            <a:ext cx="4617768" cy="1487460"/>
          </a:xfrm>
          <a:prstGeom prst="rect">
            <a:avLst/>
          </a:prstGeom>
        </p:spPr>
        <p:txBody>
          <a:bodyPr vert="horz" wrap="square" lIns="0" tIns="16766" rIns="0" bIns="0" rtlCol="0">
            <a:spAutoFit/>
          </a:bodyPr>
          <a:lstStyle/>
          <a:p>
            <a:pPr marL="15968">
              <a:spcBef>
                <a:spcPts val="132"/>
              </a:spcBef>
            </a:pPr>
            <a:r>
              <a:rPr sz="4778" b="0" spc="-13" dirty="0">
                <a:solidFill>
                  <a:srgbClr val="FFFFFF"/>
                </a:solidFill>
                <a:latin typeface="Microsoft Sans Serif"/>
                <a:cs typeface="Microsoft Sans Serif"/>
              </a:rPr>
              <a:t>БЛАГОДАРЮ</a:t>
            </a:r>
            <a:endParaRPr sz="4778">
              <a:latin typeface="Microsoft Sans Serif"/>
              <a:cs typeface="Microsoft Sans Serif"/>
            </a:endParaRPr>
          </a:p>
          <a:p>
            <a:pPr marL="15968"/>
            <a:r>
              <a:rPr sz="4778" b="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</a:t>
            </a:r>
            <a:r>
              <a:rPr sz="4778" b="0" spc="-132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778" b="0" spc="-13" dirty="0">
                <a:solidFill>
                  <a:srgbClr val="FFFFFF"/>
                </a:solidFill>
                <a:latin typeface="Microsoft Sans Serif"/>
                <a:cs typeface="Microsoft Sans Serif"/>
              </a:rPr>
              <a:t>ВНИМАНИЕ!</a:t>
            </a:r>
            <a:endParaRPr sz="4778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65268" y="-154695"/>
            <a:ext cx="4525794" cy="17206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157201"/>
            <a:ext cx="10509477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1. 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Особенности строения лимфатической системы.</a:t>
            </a:r>
            <a:r>
              <a:rPr lang="ru-RU" sz="3200" spc="-69" dirty="0">
                <a:solidFill>
                  <a:srgbClr val="078777"/>
                </a:solidFill>
              </a:rPr>
              <a:t> 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E8AEB3-16A6-53E8-737A-B6EA450E25A2}"/>
              </a:ext>
            </a:extLst>
          </p:cNvPr>
          <p:cNvSpPr txBox="1"/>
          <p:nvPr/>
        </p:nvSpPr>
        <p:spPr>
          <a:xfrm>
            <a:off x="213227" y="962025"/>
            <a:ext cx="1024284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/>
              <a:t>Отличительной особенностью лимфатических капилляров - </a:t>
            </a:r>
            <a:r>
              <a:rPr lang="ru-RU" sz="2400" b="1" dirty="0"/>
              <a:t>наличие волокон прикрепления, «стропных </a:t>
            </a:r>
            <a:r>
              <a:rPr lang="ru-RU" sz="2400" b="1" dirty="0" err="1"/>
              <a:t>филаментов</a:t>
            </a:r>
            <a:r>
              <a:rPr lang="ru-RU" sz="2400" dirty="0"/>
              <a:t>», соединяющих цитоплазму и коллагеновые фибриллы. </a:t>
            </a:r>
          </a:p>
          <a:p>
            <a:pPr indent="457200" algn="just"/>
            <a:r>
              <a:rPr lang="ru-RU" sz="2400" dirty="0"/>
              <a:t>Они играют важную роль в процессе </a:t>
            </a:r>
            <a:r>
              <a:rPr lang="ru-RU" sz="2400" dirty="0" err="1"/>
              <a:t>лимфообразования</a:t>
            </a:r>
            <a:r>
              <a:rPr lang="ru-RU" sz="2400" dirty="0"/>
              <a:t>, участвуя в </a:t>
            </a:r>
            <a:r>
              <a:rPr lang="ru-RU" sz="2400" b="1" dirty="0"/>
              <a:t>быстром открытии </a:t>
            </a:r>
            <a:r>
              <a:rPr lang="ru-RU" sz="2400" b="1" dirty="0" err="1"/>
              <a:t>межэндотелиальной</a:t>
            </a:r>
            <a:r>
              <a:rPr lang="ru-RU" sz="2400" b="1" dirty="0"/>
              <a:t> щели. </a:t>
            </a:r>
            <a:r>
              <a:rPr lang="ru-RU" sz="2400" dirty="0"/>
              <a:t>В момент мышечного сокращения </a:t>
            </a:r>
            <a:r>
              <a:rPr lang="ru-RU" sz="2400" b="1" dirty="0"/>
              <a:t>натягиваются волокна прикрепления</a:t>
            </a:r>
            <a:r>
              <a:rPr lang="ru-RU" sz="2400" dirty="0"/>
              <a:t>, </a:t>
            </a:r>
            <a:r>
              <a:rPr lang="ru-RU" sz="2400" b="1" dirty="0"/>
              <a:t>открываются </a:t>
            </a:r>
            <a:r>
              <a:rPr lang="ru-RU" sz="2400" b="1" dirty="0" err="1"/>
              <a:t>межэндотелиальные</a:t>
            </a:r>
            <a:r>
              <a:rPr lang="ru-RU" sz="2400" b="1" dirty="0"/>
              <a:t> стыки</a:t>
            </a:r>
            <a:r>
              <a:rPr lang="ru-RU" sz="2400" dirty="0"/>
              <a:t>. Создаются </a:t>
            </a:r>
            <a:r>
              <a:rPr lang="ru-RU" sz="2400" b="1" dirty="0"/>
              <a:t>условия для формирования лимфы.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068" y="4009013"/>
            <a:ext cx="4738449" cy="355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13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157201"/>
            <a:ext cx="10509477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1. 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Особенности строения лимфатической системы.</a:t>
            </a:r>
            <a:r>
              <a:rPr lang="ru-RU" sz="3200" spc="-69" dirty="0">
                <a:solidFill>
                  <a:srgbClr val="078777"/>
                </a:solidFill>
              </a:rPr>
              <a:t> 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E8AEB3-16A6-53E8-737A-B6EA450E25A2}"/>
              </a:ext>
            </a:extLst>
          </p:cNvPr>
          <p:cNvSpPr txBox="1"/>
          <p:nvPr/>
        </p:nvSpPr>
        <p:spPr>
          <a:xfrm>
            <a:off x="197856" y="759693"/>
            <a:ext cx="1024284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/>
              <a:t>Капилляры переходят в сосуды. </a:t>
            </a:r>
            <a:r>
              <a:rPr lang="ru-RU" sz="2400" dirty="0"/>
              <a:t>Маркером этого перехода является появление</a:t>
            </a:r>
            <a:r>
              <a:rPr lang="ru-RU" sz="2400" b="1" dirty="0"/>
              <a:t> клапанов. Лимфатические тонкостенные сосуды </a:t>
            </a:r>
            <a:r>
              <a:rPr lang="ru-RU" sz="2400" dirty="0"/>
              <a:t>(</a:t>
            </a:r>
            <a:r>
              <a:rPr lang="ru-RU" sz="2400" b="1" i="1" dirty="0"/>
              <a:t>посткапилляры</a:t>
            </a:r>
            <a:r>
              <a:rPr lang="ru-RU" sz="2400" dirty="0"/>
              <a:t>) не только </a:t>
            </a:r>
            <a:r>
              <a:rPr lang="ru-RU" sz="2400" b="1" dirty="0"/>
              <a:t>собирают лимфу из лимфатических капилляров</a:t>
            </a:r>
            <a:r>
              <a:rPr lang="ru-RU" sz="2400" dirty="0"/>
              <a:t>, но и сами </a:t>
            </a:r>
            <a:r>
              <a:rPr lang="ru-RU" sz="2400" b="1" dirty="0"/>
              <a:t>дренируют интерстициальную жидкость путем резорбции и фильтрации</a:t>
            </a:r>
            <a:r>
              <a:rPr lang="ru-RU" sz="2400" dirty="0"/>
              <a:t>. </a:t>
            </a:r>
          </a:p>
          <a:p>
            <a:pPr indent="457200" algn="just"/>
            <a:r>
              <a:rPr lang="ru-RU" sz="2400" b="1" dirty="0"/>
              <a:t>Главным критерием отличия капилляров</a:t>
            </a:r>
            <a:r>
              <a:rPr lang="ru-RU" sz="2400" dirty="0"/>
              <a:t> </a:t>
            </a:r>
            <a:r>
              <a:rPr lang="ru-RU" sz="2400" b="1" dirty="0"/>
              <a:t>от посткапилляров </a:t>
            </a:r>
            <a:r>
              <a:rPr lang="ru-RU" sz="2400" dirty="0"/>
              <a:t>является определение </a:t>
            </a:r>
            <a:r>
              <a:rPr lang="ru-RU" sz="2400" b="1" dirty="0"/>
              <a:t>лимфатических клапанов.</a:t>
            </a:r>
          </a:p>
          <a:p>
            <a:pPr indent="457200" algn="just"/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669" y="3476625"/>
            <a:ext cx="5975642" cy="3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08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228" y="157201"/>
            <a:ext cx="10509477" cy="602492"/>
          </a:xfrm>
          <a:prstGeom prst="rect">
            <a:avLst/>
          </a:prstGeom>
        </p:spPr>
        <p:txBody>
          <a:bodyPr vert="horz" wrap="square" lIns="0" tIns="85426" rIns="0" bIns="0" rtlCol="0">
            <a:spAutoFit/>
          </a:bodyPr>
          <a:lstStyle/>
          <a:p>
            <a:pPr marL="15968" marR="6387">
              <a:lnSpc>
                <a:spcPts val="4350"/>
              </a:lnSpc>
              <a:spcBef>
                <a:spcPts val="673"/>
              </a:spcBef>
            </a:pPr>
            <a:r>
              <a:rPr lang="ru-RU" sz="3200" dirty="0">
                <a:solidFill>
                  <a:srgbClr val="078777"/>
                </a:solidFill>
              </a:rPr>
              <a:t>1. </a:t>
            </a:r>
            <a:r>
              <a:rPr lang="ru-RU" sz="3200" dirty="0">
                <a:solidFill>
                  <a:srgbClr val="078777"/>
                </a:solidFill>
                <a:latin typeface="Microsoft Sans Serif"/>
                <a:cs typeface="Microsoft Sans Serif"/>
              </a:rPr>
              <a:t>Особенности строения лимфатической системы.</a:t>
            </a:r>
            <a:r>
              <a:rPr lang="ru-RU" sz="3200" spc="-69" dirty="0">
                <a:solidFill>
                  <a:srgbClr val="078777"/>
                </a:solidFill>
              </a:rPr>
              <a:t> </a:t>
            </a:r>
            <a:endParaRPr sz="4023" dirty="0">
              <a:highlight>
                <a:srgbClr val="FFFF00"/>
              </a:highlight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332" y="185776"/>
            <a:ext cx="1724817" cy="172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E8AEB3-16A6-53E8-737A-B6EA450E25A2}"/>
              </a:ext>
            </a:extLst>
          </p:cNvPr>
          <p:cNvSpPr txBox="1"/>
          <p:nvPr/>
        </p:nvSpPr>
        <p:spPr>
          <a:xfrm>
            <a:off x="213227" y="759693"/>
            <a:ext cx="1077624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200" b="1" dirty="0"/>
              <a:t>Стенка посткапилляров и лимфатических капилляров </a:t>
            </a:r>
            <a:r>
              <a:rPr lang="ru-RU" sz="2200" dirty="0"/>
              <a:t>состоит  </a:t>
            </a:r>
            <a:r>
              <a:rPr lang="ru-RU" sz="2200" b="1" dirty="0"/>
              <a:t>только из слоя </a:t>
            </a:r>
            <a:r>
              <a:rPr lang="ru-RU" sz="2200" b="1" dirty="0" err="1"/>
              <a:t>эндотелиоцитов</a:t>
            </a:r>
            <a:r>
              <a:rPr lang="ru-RU" sz="2200" dirty="0"/>
              <a:t>. В месте контакта соседних эндотелиальных клеток их </a:t>
            </a:r>
            <a:r>
              <a:rPr lang="ru-RU" sz="2200" b="1" dirty="0"/>
              <a:t>края перекрываются </a:t>
            </a:r>
            <a:r>
              <a:rPr lang="ru-RU" sz="2200" dirty="0"/>
              <a:t>так, что образуют </a:t>
            </a:r>
            <a:r>
              <a:rPr lang="ru-RU" sz="2200" b="1" dirty="0"/>
              <a:t>своеобразные створки, способные свободно открываться внутрь лимфатического капилляра </a:t>
            </a:r>
            <a:r>
              <a:rPr lang="ru-RU" sz="2200" dirty="0"/>
              <a:t>и выполнять функцию </a:t>
            </a:r>
            <a:r>
              <a:rPr lang="ru-RU" sz="2200" b="1" dirty="0"/>
              <a:t>миниатюрных клапанов. </a:t>
            </a:r>
          </a:p>
          <a:p>
            <a:pPr indent="457200" algn="just"/>
            <a:r>
              <a:rPr lang="ru-RU" sz="2200" b="1" dirty="0"/>
              <a:t>Интерстициальная жидкость вместе с крупными частицами, </a:t>
            </a:r>
            <a:r>
              <a:rPr lang="ru-RU" sz="2200" dirty="0"/>
              <a:t>находящимися в ней, </a:t>
            </a:r>
            <a:r>
              <a:rPr lang="ru-RU" sz="2200" b="1" dirty="0"/>
              <a:t>открывает клапаны и поступает в лимфатический капилляр. Покинуть капилляр жидкость не может, </a:t>
            </a:r>
            <a:r>
              <a:rPr lang="ru-RU" sz="2200" dirty="0"/>
              <a:t>т.к. обратный ток жидкости закрывает клапаны, плотно, прижимая края клеток, друг к другу.</a:t>
            </a:r>
          </a:p>
          <a:p>
            <a:pPr indent="457200" algn="just"/>
            <a:r>
              <a:rPr lang="ru-RU" sz="2200" dirty="0"/>
              <a:t>Эндотелиальные клетки в лимфатических капиллярах также содержат </a:t>
            </a:r>
            <a:r>
              <a:rPr lang="ru-RU" sz="2200" b="1" dirty="0"/>
              <a:t>сократительные </a:t>
            </a:r>
            <a:r>
              <a:rPr lang="ru-RU" sz="2200" b="1" dirty="0" err="1"/>
              <a:t>актомиозиновые</a:t>
            </a:r>
            <a:r>
              <a:rPr lang="ru-RU" sz="2200" b="1" dirty="0"/>
              <a:t> </a:t>
            </a:r>
            <a:r>
              <a:rPr lang="ru-RU" sz="2200" b="1" dirty="0" err="1"/>
              <a:t>филаменты</a:t>
            </a:r>
            <a:r>
              <a:rPr lang="ru-RU" sz="2200" b="1" dirty="0"/>
              <a:t>, обеспечивающих ритмические сокращения.</a:t>
            </a:r>
          </a:p>
          <a:p>
            <a:pPr indent="457200" algn="just"/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269" y="4545170"/>
            <a:ext cx="5332124" cy="29509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21131" y="7038899"/>
            <a:ext cx="39624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281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1383</TotalTime>
  <Words>4675</Words>
  <Application>Microsoft Office PowerPoint</Application>
  <PresentationFormat>Произвольный</PresentationFormat>
  <Paragraphs>302</Paragraphs>
  <Slides>63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9" baseType="lpstr">
      <vt:lpstr>Aptos</vt:lpstr>
      <vt:lpstr>Arial</vt:lpstr>
      <vt:lpstr>Arial MT</vt:lpstr>
      <vt:lpstr>Calibri Light</vt:lpstr>
      <vt:lpstr>Microsoft Sans Serif</vt:lpstr>
      <vt:lpstr>Office Theme</vt:lpstr>
      <vt:lpstr>Кафедра патофизиологии, клинической патофизиологии</vt:lpstr>
      <vt:lpstr>План</vt:lpstr>
      <vt:lpstr>Презентация PowerPoint</vt:lpstr>
      <vt:lpstr>1. Особенности строения лимфатической системы. </vt:lpstr>
      <vt:lpstr>1. Особенности строения лимфатической системы. </vt:lpstr>
      <vt:lpstr>1. Особенности строения лимфатической системы. </vt:lpstr>
      <vt:lpstr>1. Особенности строения лимфатической системы. </vt:lpstr>
      <vt:lpstr>1. Особенности строения лимфатической системы. </vt:lpstr>
      <vt:lpstr>1. Особенности строения лимфатической системы. </vt:lpstr>
      <vt:lpstr>1. Особенности строения лимфатической системы. </vt:lpstr>
      <vt:lpstr>1. Особенности строения лимфатической системы. </vt:lpstr>
      <vt:lpstr>1. Особенности строения лимфатической системы. </vt:lpstr>
      <vt:lpstr>1. Особенности строения лимфатической системы. </vt:lpstr>
      <vt:lpstr>1. Особенности строения лимфатической системы. </vt:lpstr>
      <vt:lpstr>Презентация PowerPoint</vt:lpstr>
      <vt:lpstr>2. Задачи и функции лимфатической системы. </vt:lpstr>
      <vt:lpstr>2. Задачи и функции лимфатической системы. </vt:lpstr>
      <vt:lpstr>Презентация PowerPoint</vt:lpstr>
      <vt:lpstr>3. Недостаточность лимфатической системы. Виды и механизмы формирования лимфатических отёков. </vt:lpstr>
      <vt:lpstr>3. Недостаточность лимфатической системы. Виды и механизмы формирования лимфатических отёков.</vt:lpstr>
      <vt:lpstr>3. Недостаточность лимфатической системы. Виды и механизмы формирования лимфатических отёков.</vt:lpstr>
      <vt:lpstr>4 3. Недостаточность лимфатической системы. Виды и механизмы формирования лимфатических отёков.</vt:lpstr>
      <vt:lpstr>3. Недостаточность лимфатической системы. Виды и механизмы формирования лимфатических отёков.</vt:lpstr>
      <vt:lpstr>3. Недостаточность лимфатической системы. Виды и механизмы формирования лимфатических отёков.</vt:lpstr>
      <vt:lpstr>3. Недостаточность лимфатической системы. Виды и механизмы формирования лимфатических отёков.</vt:lpstr>
      <vt:lpstr>3. Недостаточность лимфатической системы. Виды и механизмы формирования лимфатических отёков.</vt:lpstr>
      <vt:lpstr>3. Недостаточность лимфатической системы. Виды и механизмы формирования лимфатических отёков.</vt:lpstr>
      <vt:lpstr>3. Недостаточность лимфатической системы. Виды и механизмы формирования лимфатических отёков.</vt:lpstr>
      <vt:lpstr>3. Недостаточность лимфатической системы. Виды и механизмы формирования лимфатических отёков.</vt:lpstr>
      <vt:lpstr>3. Недостаточность лимфатической системы. Виды и механизмы формирования лимфатических отёков.</vt:lpstr>
      <vt:lpstr>3. Недостаточность лимфатической системы. Виды и механизмы формирования лимфатических отёков.</vt:lpstr>
      <vt:lpstr>3. Недостаточность лимфатической системы. Виды и механизмы формирования лимфатических отёков.</vt:lpstr>
      <vt:lpstr>3. Недостаточность лимфатической системы. Виды и механизмы формирования лимфатических отёков.</vt:lpstr>
      <vt:lpstr>3. Недостаточность лимфатической системы. Виды и механизмы формирования лимфатических отёков.</vt:lpstr>
      <vt:lpstr>Презентация PowerPoint</vt:lpstr>
      <vt:lpstr>4. Роль лимфатической системы в патогенезе воспаления.</vt:lpstr>
      <vt:lpstr>4. Роль лимфатической системы в патогенезе воспаления.</vt:lpstr>
      <vt:lpstr>4. Роль лимфатической системы в патогенезе воспаления.</vt:lpstr>
      <vt:lpstr>4. Роль лимфатической системы в патогенезе воспаления.</vt:lpstr>
      <vt:lpstr>4. Роль лимфатической системы в патогенезе воспаления.</vt:lpstr>
      <vt:lpstr>4. Роль лимфатической системы в патогенезе воспаления.</vt:lpstr>
      <vt:lpstr>4. Роль лимфатической системы в патогенезе воспаления.</vt:lpstr>
      <vt:lpstr>4. Роль лимфатической системы в патогенезе воспаления.</vt:lpstr>
      <vt:lpstr>4. Роль лимфатической системы в патогенезе воспаления.</vt:lpstr>
      <vt:lpstr>4. Роль лимфатической системы в патогенезе воспаления.</vt:lpstr>
      <vt:lpstr>4. Роль лимфатической системы в патогенезе воспаления.</vt:lpstr>
      <vt:lpstr>4. Роль лимфатической системы в патогенезе воспаления.</vt:lpstr>
      <vt:lpstr>4. Роль лимфатической системы в патогенезе воспаления.</vt:lpstr>
      <vt:lpstr>Презентация PowerPoint</vt:lpstr>
      <vt:lpstr>5. Роль лимфатической системы в патогенезе шока.</vt:lpstr>
      <vt:lpstr>5. Роль лимфатической системы в патогенезе шока.</vt:lpstr>
      <vt:lpstr>5. Роль лимфатической системы в патогенезе шока.</vt:lpstr>
      <vt:lpstr>5. Роль лимфатической системы в патогенезе шока.</vt:lpstr>
      <vt:lpstr>Презентация PowerPoint</vt:lpstr>
      <vt:lpstr>6. Роль лимфатической системы в патогенезе опухолевого роста.</vt:lpstr>
      <vt:lpstr>6. Роль лимфатической системы в патогенезе опухолевого роста.</vt:lpstr>
      <vt:lpstr>6. Роль лимфатической системы в патогенезе опухолевого роста.</vt:lpstr>
      <vt:lpstr>6. Роль лимфатической системы в патогенезе опухолевого роста.</vt:lpstr>
      <vt:lpstr>Презентация PowerPoint</vt:lpstr>
      <vt:lpstr>6. Способы лимфотропной терапии.</vt:lpstr>
      <vt:lpstr>6. Способы лимфотропной терапии.</vt:lpstr>
      <vt:lpstr>6. Способы лимфотропной терапии.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по дисциплине "Патофизиология"</dc:title>
  <dc:creator>user</dc:creator>
  <cp:lastModifiedBy>Пользователь Windows</cp:lastModifiedBy>
  <cp:revision>156</cp:revision>
  <dcterms:created xsi:type="dcterms:W3CDTF">2025-04-10T19:58:59Z</dcterms:created>
  <dcterms:modified xsi:type="dcterms:W3CDTF">2025-06-01T15:50:18Z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2023-02-08T00:00:00Z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2025-04-10T00:00:00Z</vt:filetime>
  </property>
  <property fmtid="{D5CDD505-2E9C-101B-9397-08002B2CF9AE}" pid="5" name="Producer">
    <vt:lpwstr>Microsoft® PowerPoint® 2019</vt:lpwstr>
  </property>
</Properties>
</file>