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3C440-91A7-4849-8C82-0964944E1B7F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E7539-9800-4D8D-922E-1E64136583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E7539-9800-4D8D-922E-1E641365837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D40FD7-6869-4F94-8CE2-617C2DC1EE4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09144D-46A0-4AA2-816D-048166441C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ФГБОУ ПО Волгоградский государственный медицинский университет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Институт общественного здоровья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Кафедра медико-социальных технологий с курсом педагогики и ОТ ДПО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волонтёрства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Событийное </a:t>
            </a:r>
            <a:r>
              <a:rPr lang="ru-RU" dirty="0" err="1" smtClean="0"/>
              <a:t>волонтёрство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Волонтёрская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(добровольческая) деятельность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направленная на помощь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организации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проведении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крупных значимых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событий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местного, регионального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федерального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международного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уровней (помощь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конференциях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съездах,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форумах, праздниках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концертах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т.д.)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Патриотическое </a:t>
            </a:r>
            <a:r>
              <a:rPr lang="ru-RU" dirty="0" err="1" smtClean="0"/>
              <a:t>волонтёрство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Добровольцы восстанавливают и сохраняют памятники павшим героям, помогают ветеранам боевых действий, занимаются краеведческой деятельностью, рассказывают о героях и достижениях страны через интеллектуальные игры, городские </a:t>
            </a:r>
            <a:r>
              <a:rPr lang="ru-RU" dirty="0" err="1" smtClean="0"/>
              <a:t>квесты</a:t>
            </a:r>
            <a:r>
              <a:rPr lang="ru-RU" dirty="0" smtClean="0"/>
              <a:t> и другие мероприятия.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</a:t>
            </a:r>
            <a:r>
              <a:rPr lang="ru-RU" b="1" dirty="0" err="1" smtClean="0"/>
              <a:t>о</a:t>
            </a:r>
            <a:r>
              <a:rPr lang="ru-RU" dirty="0" err="1" smtClean="0"/>
              <a:t>лонтерство</a:t>
            </a:r>
            <a:r>
              <a:rPr lang="ru-RU" dirty="0" smtClean="0"/>
              <a:t> общественной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добровольческая (волонтерская) деятельность в области содействия общественной безопасности и защиты населения и территорий от чрезвычайных ситуаций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помощи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животным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- это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 вид деятельности, направленный на сохранение жизни и здоровья любого животного, а также на пропаганду гуманного отношения к братьям нашим меньшим.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Волонтёрство</a:t>
            </a:r>
            <a:r>
              <a:rPr lang="ru-RU" dirty="0" smtClean="0"/>
              <a:t> в медицине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деятельность в сфере здравоохранения, которая призвана повысить качество жизни граждан на профилактическом, лечебном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реабилитационном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Интеллектуальное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особая форма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благотворительности, когда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 свои профессиональные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знания, чтобы помочь другим.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задачи </a:t>
            </a:r>
            <a:r>
              <a:rPr lang="ru-RU" b="1" dirty="0" err="1" smtClean="0"/>
              <a:t>волонтёрства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поддерживать </a:t>
            </a:r>
            <a:r>
              <a:rPr lang="ru-RU" dirty="0" smtClean="0"/>
              <a:t>инициативы </a:t>
            </a:r>
            <a:r>
              <a:rPr lang="ru-RU" dirty="0" smtClean="0"/>
              <a:t>волонтёра;</a:t>
            </a:r>
          </a:p>
          <a:p>
            <a:r>
              <a:rPr lang="ru-RU" dirty="0" smtClean="0"/>
              <a:t>содействовать </a:t>
            </a:r>
            <a:r>
              <a:rPr lang="ru-RU" dirty="0" smtClean="0"/>
              <a:t>развитию личности </a:t>
            </a:r>
            <a:r>
              <a:rPr lang="ru-RU" dirty="0" smtClean="0"/>
              <a:t>волонтёра;</a:t>
            </a:r>
          </a:p>
          <a:p>
            <a:r>
              <a:rPr lang="ru-RU" dirty="0" smtClean="0"/>
              <a:t>формировать </a:t>
            </a:r>
            <a:r>
              <a:rPr lang="ru-RU" dirty="0" smtClean="0"/>
              <a:t>собственное мнение по отношению </a:t>
            </a:r>
            <a:r>
              <a:rPr lang="ru-RU" dirty="0" smtClean="0"/>
              <a:t>к окружающему миру.</a:t>
            </a:r>
          </a:p>
          <a:p>
            <a:r>
              <a:rPr lang="ru-RU" dirty="0" smtClean="0"/>
              <a:t>помогать </a:t>
            </a:r>
            <a:r>
              <a:rPr lang="ru-RU" dirty="0" smtClean="0"/>
              <a:t>социально незащищенным слоям</a:t>
            </a:r>
            <a:br>
              <a:rPr lang="ru-RU" dirty="0" smtClean="0"/>
            </a:br>
            <a:r>
              <a:rPr lang="ru-RU" dirty="0" smtClean="0"/>
              <a:t>населения.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волонтёрской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Самосовершенствование – Волонтёр всегда открыт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приобретения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новых знаний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 жизни – волонтёр не курит, не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употребляет алкогольные напитки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наркотические вещества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подавая пример другим членам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волонтёр соблюдает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моральноэтические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Равенство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добровольцы признают равные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возможности участия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каждого в коллективной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волонтёрской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Добровольность – никто не может быть принужден к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занятию волонтёрской деятельностью. Волонтёрская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осуществляется по собственной инициативе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волонтёра.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волонтёрская деятельность не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оплачивается и не является альтернативой оплачиваемой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волонтёр уважает достоинство, личностные 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культурные особенности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волонтёр несет ответственность за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свою работу, ее качество и соблюдение установленных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волонтерских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Чаще всего группа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волонтёров формируется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обучающихся одной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образовательной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организации. 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может осуществляться с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степенью участия обучающихся: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погружения до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эпизодического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присутствия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направления деятельности.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целевую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аудиторию.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Конкретизируем время реализации проекта,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необходимый актив (сколько волонтеров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должно постоянно заниматься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волонтерской деятельности в соответствии с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поставленными целями.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реализации: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Подготовительный этап</a:t>
            </a:r>
          </a:p>
          <a:p>
            <a:r>
              <a:rPr lang="ru-RU" dirty="0" smtClean="0"/>
              <a:t>2.Основной этап</a:t>
            </a:r>
          </a:p>
          <a:p>
            <a:r>
              <a:rPr lang="ru-RU" dirty="0" smtClean="0"/>
              <a:t>3.Заключительный этап</a:t>
            </a:r>
          </a:p>
          <a:p>
            <a:endParaRPr lang="ru-RU" dirty="0" smtClean="0"/>
          </a:p>
          <a:p>
            <a:r>
              <a:rPr lang="ru-RU" dirty="0" smtClean="0"/>
              <a:t>Составление плана мероприятий проекта</a:t>
            </a:r>
          </a:p>
          <a:p>
            <a:r>
              <a:rPr lang="ru-RU" dirty="0" smtClean="0"/>
              <a:t>Ожидаемые результаты</a:t>
            </a:r>
          </a:p>
          <a:p>
            <a:r>
              <a:rPr lang="ru-RU" dirty="0" smtClean="0"/>
              <a:t>Критерии оценки проекта (качественные, количественные)</a:t>
            </a:r>
          </a:p>
          <a:p>
            <a:r>
              <a:rPr lang="ru-RU" dirty="0" smtClean="0"/>
              <a:t>Средства оценки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новый тренд или социальная ответственность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Что такое </a:t>
            </a:r>
            <a:r>
              <a:rPr lang="ru-RU" dirty="0" err="1" smtClean="0"/>
              <a:t>волонтёрство</a:t>
            </a:r>
            <a:r>
              <a:rPr lang="ru-RU" dirty="0" smtClean="0"/>
              <a:t>?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переводе с французского "</a:t>
            </a:r>
            <a:r>
              <a:rPr lang="ru-RU" dirty="0" smtClean="0"/>
              <a:t>волонтёр</a:t>
            </a:r>
            <a:r>
              <a:rPr lang="ru-RU" dirty="0" smtClean="0"/>
              <a:t>" </a:t>
            </a:r>
            <a:r>
              <a:rPr lang="ru-RU" dirty="0" smtClean="0"/>
              <a:t>– это</a:t>
            </a:r>
          </a:p>
          <a:p>
            <a:pPr>
              <a:buNone/>
            </a:pPr>
            <a:r>
              <a:rPr lang="ru-RU" dirty="0" smtClean="0"/>
              <a:t>человек- </a:t>
            </a:r>
            <a:r>
              <a:rPr lang="ru-RU" dirty="0" smtClean="0"/>
              <a:t>доброволец. Это те люди, </a:t>
            </a:r>
            <a:r>
              <a:rPr lang="ru-RU" dirty="0" smtClean="0"/>
              <a:t>которые</a:t>
            </a:r>
          </a:p>
          <a:p>
            <a:pPr>
              <a:buNone/>
            </a:pPr>
            <a:r>
              <a:rPr lang="ru-RU" dirty="0" smtClean="0"/>
              <a:t>готовы </a:t>
            </a:r>
            <a:r>
              <a:rPr lang="ru-RU" dirty="0" smtClean="0"/>
              <a:t>потратить свои силы и время </a:t>
            </a:r>
            <a:r>
              <a:rPr lang="ru-RU" dirty="0" smtClean="0"/>
              <a:t>на</a:t>
            </a:r>
          </a:p>
          <a:p>
            <a:pPr>
              <a:buNone/>
            </a:pPr>
            <a:r>
              <a:rPr lang="ru-RU" dirty="0" smtClean="0"/>
              <a:t>помощь </a:t>
            </a:r>
            <a:r>
              <a:rPr lang="ru-RU" dirty="0" smtClean="0"/>
              <a:t>конкретному человеку или </a:t>
            </a:r>
            <a:r>
              <a:rPr lang="ru-RU" dirty="0" smtClean="0"/>
              <a:t>обществу,</a:t>
            </a:r>
          </a:p>
          <a:p>
            <a:pPr>
              <a:buNone/>
            </a:pPr>
            <a:r>
              <a:rPr lang="ru-RU" dirty="0" smtClean="0"/>
              <a:t>без </a:t>
            </a:r>
            <a:r>
              <a:rPr lang="ru-RU" dirty="0" smtClean="0"/>
              <a:t>какой-либо выгоды (корысти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Волонтёрская деятельность </a:t>
            </a:r>
            <a:r>
              <a:rPr lang="ru-RU" dirty="0" smtClean="0"/>
              <a:t>- один </a:t>
            </a:r>
            <a:r>
              <a:rPr lang="ru-RU" dirty="0" smtClean="0"/>
              <a:t>из самых</a:t>
            </a:r>
          </a:p>
          <a:p>
            <a:pPr algn="just">
              <a:buNone/>
            </a:pPr>
            <a:r>
              <a:rPr lang="ru-RU" dirty="0" smtClean="0"/>
              <a:t>распространенных видов добровольческого </a:t>
            </a:r>
          </a:p>
          <a:p>
            <a:pPr algn="just">
              <a:buNone/>
            </a:pPr>
            <a:r>
              <a:rPr lang="ru-RU" dirty="0" smtClean="0"/>
              <a:t>труда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8633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проекта находится на образовательном портале сайта.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Желаю удачи!!!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вас всё получится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Юридическое определение понятия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«Волонтёр</a:t>
            </a:r>
            <a:r>
              <a:rPr lang="ru-RU" dirty="0" smtClean="0"/>
              <a:t>" закреплено в 5 статье 135-ФЗ.</a:t>
            </a:r>
            <a:br>
              <a:rPr lang="ru-RU" dirty="0" smtClean="0"/>
            </a:br>
            <a:r>
              <a:rPr lang="ru-RU" dirty="0" smtClean="0"/>
              <a:t>Волонтёр </a:t>
            </a:r>
            <a:r>
              <a:rPr lang="ru-RU" dirty="0" smtClean="0"/>
              <a:t>- гражданин, осуществляющий</a:t>
            </a:r>
            <a:br>
              <a:rPr lang="ru-RU" dirty="0" smtClean="0"/>
            </a:br>
            <a:r>
              <a:rPr lang="ru-RU" dirty="0" smtClean="0"/>
              <a:t>благотворительную деятельность в виде</a:t>
            </a:r>
            <a:br>
              <a:rPr lang="ru-RU" dirty="0" smtClean="0"/>
            </a:br>
            <a:r>
              <a:rPr lang="ru-RU" dirty="0" smtClean="0"/>
              <a:t>безвозмездного труда в пользу и в интересах</a:t>
            </a:r>
            <a:br>
              <a:rPr lang="ru-RU" dirty="0" smtClean="0"/>
            </a:br>
            <a:r>
              <a:rPr lang="ru-RU" dirty="0" smtClean="0"/>
              <a:t>получателя. В качестве последнего может</a:t>
            </a:r>
            <a:br>
              <a:rPr lang="ru-RU" dirty="0" smtClean="0"/>
            </a:br>
            <a:r>
              <a:rPr lang="ru-RU" dirty="0" smtClean="0"/>
              <a:t>выступать и конкретный человек, и </a:t>
            </a:r>
            <a:r>
              <a:rPr lang="ru-RU" dirty="0" smtClean="0"/>
              <a:t>какая-либо организация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Как все начиналось….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идея социального служения почти столь же древняя как и понятие "социум". В обществе всегда находились люди, для которых способом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самореализации, самосовершенствования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связи и общения с другими людьми был труд на благо того сообщества, в котором этому человеку довелось родиться и/или жить.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только в ХХ веке, на пропахшем войной и индивидуализмом европейском континенте добровольчество стало приобретать черты всеобщего социального феномена.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Первой Мировой, в 1920 во Франции, под Страсбургом, был осуществлен первый волонтерский проект с участием немецкой и французской молодежи, в рамках которого волонтеры восстанавливали разрушенные 1-й Мировой Войной фермы в районе мест наиболее ожесточенных боев между немецкими и французскими войсками. С тех пор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волонтёрство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успело набрать размах и популярность всемирного масштаба.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добровольчестве определились разнообразные формы, виды, продолжительность деятельности.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Вовлеченность в добровольчество не имеет религиозных, расовых, возрастных,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даже политических границ.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571636"/>
          </a:xfrm>
        </p:spPr>
        <p:txBody>
          <a:bodyPr>
            <a:normAutofit fontScale="90000"/>
          </a:bodyPr>
          <a:lstStyle/>
          <a:p>
            <a:pPr marL="0" indent="0" algn="just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Около 7 млн. человек вовлечены 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волонтёрское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движение.</a:t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Согласно опросам, две трети населения нашей страны готовы оказать помощь незнакомому человеку, попавшему в беду.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186766" cy="4145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наши дни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волонтёров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обходится ни одно крупное спортивное или культурное мероприятие.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Волонтёры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помогают ухаживать за больными, читают лекции, тушат пожары, проводят экскурсии, создают сайты и рисуют плакаты, сдают кровь — и все это безвозмездно, с целью помочь тем, кто нуждается в помощи.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Направления волонтёрской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Социальное </a:t>
            </a:r>
            <a:r>
              <a:rPr lang="ru-RU" dirty="0" err="1" smtClean="0"/>
              <a:t>волонтёрство</a:t>
            </a:r>
            <a:endParaRPr lang="ru-RU" dirty="0" smtClean="0"/>
          </a:p>
          <a:p>
            <a:r>
              <a:rPr lang="ru-RU" dirty="0" smtClean="0"/>
              <a:t>Экологическое </a:t>
            </a:r>
            <a:r>
              <a:rPr lang="ru-RU" dirty="0" err="1" smtClean="0"/>
              <a:t>волонтёрство</a:t>
            </a:r>
            <a:endParaRPr lang="ru-RU" dirty="0" smtClean="0"/>
          </a:p>
          <a:p>
            <a:r>
              <a:rPr lang="ru-RU" dirty="0" smtClean="0"/>
              <a:t>Спортивное </a:t>
            </a:r>
            <a:r>
              <a:rPr lang="ru-RU" dirty="0" err="1" smtClean="0"/>
              <a:t>волонтёрство</a:t>
            </a:r>
            <a:endParaRPr lang="ru-RU" dirty="0" smtClean="0"/>
          </a:p>
          <a:p>
            <a:r>
              <a:rPr lang="ru-RU" dirty="0" smtClean="0"/>
              <a:t>Событийное </a:t>
            </a:r>
            <a:r>
              <a:rPr lang="ru-RU" dirty="0" err="1" smtClean="0"/>
              <a:t>волонтёрство</a:t>
            </a:r>
            <a:endParaRPr lang="ru-RU" dirty="0" smtClean="0"/>
          </a:p>
          <a:p>
            <a:r>
              <a:rPr lang="ru-RU" dirty="0" smtClean="0"/>
              <a:t>Патриотическое </a:t>
            </a:r>
            <a:r>
              <a:rPr lang="ru-RU" dirty="0" err="1" smtClean="0"/>
              <a:t>волонтёрство</a:t>
            </a:r>
            <a:endParaRPr lang="ru-RU" dirty="0" smtClean="0"/>
          </a:p>
          <a:p>
            <a:r>
              <a:rPr lang="ru-RU" dirty="0" err="1" smtClean="0"/>
              <a:t>Волонтёрство</a:t>
            </a:r>
            <a:r>
              <a:rPr lang="ru-RU" dirty="0" smtClean="0"/>
              <a:t>  общественной безопасности</a:t>
            </a:r>
          </a:p>
          <a:p>
            <a:r>
              <a:rPr lang="ru-RU" dirty="0" err="1" smtClean="0"/>
              <a:t>Волонтёрство</a:t>
            </a:r>
            <a:r>
              <a:rPr lang="ru-RU" dirty="0" smtClean="0"/>
              <a:t>  помощи животным </a:t>
            </a:r>
          </a:p>
          <a:p>
            <a:r>
              <a:rPr lang="ru-RU" dirty="0" err="1" smtClean="0"/>
              <a:t>Волонтёрство</a:t>
            </a:r>
            <a:r>
              <a:rPr lang="ru-RU" dirty="0" smtClean="0"/>
              <a:t> в медицине</a:t>
            </a:r>
          </a:p>
          <a:p>
            <a:r>
              <a:rPr lang="ru-RU" dirty="0" smtClean="0"/>
              <a:t>Интеллектуальное </a:t>
            </a:r>
            <a:r>
              <a:rPr lang="ru-RU" dirty="0" err="1" smtClean="0"/>
              <a:t>волонтёрство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Социальное </a:t>
            </a:r>
            <a:r>
              <a:rPr lang="ru-RU" dirty="0" err="1" smtClean="0"/>
              <a:t>волонтёрство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3599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волонтёрская </a:t>
            </a:r>
            <a:r>
              <a:rPr lang="ru-RU" dirty="0" smtClean="0"/>
              <a:t>(добровольческая) деятельность, направленная на оказание помощи, прежде всего, незащищенным слоям населения, нуждающимся во внимании и(или) </a:t>
            </a:r>
            <a:r>
              <a:rPr lang="ru-RU" dirty="0" smtClean="0"/>
              <a:t>постоянном </a:t>
            </a:r>
            <a:r>
              <a:rPr lang="ru-RU" dirty="0" smtClean="0"/>
              <a:t>уходе (помощь детям-сиротам, многодетным семьям, инвалидам, пожилым одиноким людям, бездомным, бывшим заключенным, беженцам и другим). (Ю.С. </a:t>
            </a:r>
            <a:r>
              <a:rPr lang="ru-RU" dirty="0" err="1" smtClean="0"/>
              <a:t>Белановский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Экологическое </a:t>
            </a:r>
            <a:r>
              <a:rPr lang="ru-RU" dirty="0" err="1" smtClean="0"/>
              <a:t>волонтёрство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добровольное и безвозмездное участие в работе или деятельности, направленных на решение экологических проблем.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Оксана\Desktop\eco_volonterst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876"/>
            <a:ext cx="4965704" cy="3000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Спортивное </a:t>
            </a:r>
            <a:r>
              <a:rPr lang="ru-RU" dirty="0" err="1" smtClean="0"/>
              <a:t>волонтёрство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добровольческая деятельность, связанная с участием в организации и проведении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физкультурных 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спортивных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мероприятий от городского до международного уровней, проектов и программ по популяризации спорта и пропаганде здорового образа жизни. Количество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волонтеров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зависит от масштаба мероприятия.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118</TotalTime>
  <Words>691</Words>
  <Application>Microsoft Office PowerPoint</Application>
  <PresentationFormat>Экран (4:3)</PresentationFormat>
  <Paragraphs>88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ФГБОУ ПО Волгоградский государственный медицинский университет  Институт общественного здоровья Кафедра медико-социальных технологий с курсом педагогики и ОТ ДПО</vt:lpstr>
      <vt:lpstr>Волонтёрство - новый тренд или социальная ответственность</vt:lpstr>
      <vt:lpstr>Юридическое определение понятия </vt:lpstr>
      <vt:lpstr>Как все начиналось….</vt:lpstr>
      <vt:lpstr>Около 7 млн. человек вовлечены в волонтёрское движение. Согласно опросам, две трети населения нашей страны готовы оказать помощь незнакомому человеку, попавшему в беду. </vt:lpstr>
      <vt:lpstr>Направления волонтёрской деятельности</vt:lpstr>
      <vt:lpstr>Социальное волонтёрство-</vt:lpstr>
      <vt:lpstr>Экологическое волонтёрство-</vt:lpstr>
      <vt:lpstr>Спортивное волонтёрство-</vt:lpstr>
      <vt:lpstr>Событийное волонтёрство-</vt:lpstr>
      <vt:lpstr>Патриотическое волонтёрство-</vt:lpstr>
      <vt:lpstr>Волонтерство общественной безопасности</vt:lpstr>
      <vt:lpstr>Волонтёрство в медицине</vt:lpstr>
      <vt:lpstr>Основные задачи волонтёрства: </vt:lpstr>
      <vt:lpstr>Принципы волонтёрской деятельности:</vt:lpstr>
      <vt:lpstr>Принципы волонтёрской деятельности:</vt:lpstr>
      <vt:lpstr>Особенности волонтерских проектов</vt:lpstr>
      <vt:lpstr>Планирование Определить направления деятельности. Определить целевую аудиторию. Конкретизируем время реализации проекта, необходимый актив (сколько волонтеров должно постоянно заниматься деятельностью) План волонтерской деятельности в соответствии с поставленными целями.</vt:lpstr>
      <vt:lpstr>Механизм реализации:</vt:lpstr>
      <vt:lpstr>Пример проекта находится на образовательном портале сайта.  Желаю удачи!!! У вас всё получится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ПО Волгоградский государственный медицинский университет  Институт общественного здоровья Кафедра медико-социальных технологий с курсом педагогики и ОТ ДПО</dc:title>
  <dc:creator>Оксана</dc:creator>
  <cp:lastModifiedBy>Оксана</cp:lastModifiedBy>
  <cp:revision>12</cp:revision>
  <dcterms:created xsi:type="dcterms:W3CDTF">2023-02-04T14:12:56Z</dcterms:created>
  <dcterms:modified xsi:type="dcterms:W3CDTF">2023-02-04T16:11:54Z</dcterms:modified>
</cp:coreProperties>
</file>