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E3C440-91A7-4849-8C82-0964944E1B7F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4E7539-9800-4D8D-922E-1E641365837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E7539-9800-4D8D-922E-1E6413658371}" type="slidenum">
              <a:rPr lang="ru-RU" smtClean="0"/>
              <a:t>10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BD40FD7-6869-4F94-8CE2-617C2DC1EE45}" type="datetimeFigureOut">
              <a:rPr lang="ru-RU" smtClean="0"/>
              <a:t>04.02.2023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E609144D-46A0-4AA2-816D-048166441CA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00043"/>
            <a:ext cx="7772400" cy="1143007"/>
          </a:xfrm>
        </p:spPr>
        <p:txBody>
          <a:bodyPr>
            <a:normAutofit/>
          </a:bodyPr>
          <a:lstStyle/>
          <a:p>
            <a:pPr algn="ctr"/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ФГБОУ ПО Волгоградский государственный медицинский университет 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Институт общественного здоровья</a:t>
            </a:r>
            <a:br>
              <a:rPr lang="ru-RU" sz="1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Кафедра медико-социальных технологий с курсом педагогики и ОТ ДПО</a:t>
            </a:r>
            <a:endParaRPr lang="ru-RU" sz="1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357430"/>
            <a:ext cx="6400800" cy="3281370"/>
          </a:xfrm>
        </p:spPr>
        <p:txBody>
          <a:bodyPr>
            <a:normAutofit/>
          </a:bodyPr>
          <a:lstStyle/>
          <a:p>
            <a:pPr algn="ctr"/>
            <a:r>
              <a:rPr lang="ru-RU" sz="7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Основы </a:t>
            </a:r>
            <a:r>
              <a:rPr lang="ru-RU" sz="7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волонтёрства</a:t>
            </a:r>
            <a:endParaRPr lang="ru-RU" sz="7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Событийное </a:t>
            </a:r>
            <a:r>
              <a:rPr lang="ru-RU" dirty="0" err="1" smtClean="0"/>
              <a:t>волонтёрство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Волонтёрская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(добровольческая) деятельность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направленная на помощь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 организации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проведении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крупных значимых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событий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местного, регионального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федерального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 международного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уровней (помощь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 конференциях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съездах,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форумах, праздниках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, концертах 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т.д.)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Патриотическое </a:t>
            </a:r>
            <a:r>
              <a:rPr lang="ru-RU" dirty="0" err="1" smtClean="0"/>
              <a:t>волонтёрство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Добровольцы восстанавливают и сохраняют памятники павшим героям, помогают ветеранам боевых действий, занимаются краеведческой деятельностью, рассказывают о героях и достижениях страны через интеллектуальные игры, городские </a:t>
            </a:r>
            <a:r>
              <a:rPr lang="ru-RU" dirty="0" err="1" smtClean="0"/>
              <a:t>квесты</a:t>
            </a:r>
            <a:r>
              <a:rPr lang="ru-RU" dirty="0" smtClean="0"/>
              <a:t> и другие мероприятия.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428760"/>
          </a:xfrm>
        </p:spPr>
        <p:txBody>
          <a:bodyPr>
            <a:normAutofit/>
          </a:bodyPr>
          <a:lstStyle/>
          <a:p>
            <a:r>
              <a:rPr lang="ru-RU" dirty="0" err="1" smtClean="0"/>
              <a:t>В</a:t>
            </a:r>
            <a:r>
              <a:rPr lang="ru-RU" b="1" dirty="0" err="1" smtClean="0"/>
              <a:t>о</a:t>
            </a:r>
            <a:r>
              <a:rPr lang="ru-RU" dirty="0" err="1" smtClean="0"/>
              <a:t>лонтерство</a:t>
            </a:r>
            <a:r>
              <a:rPr lang="ru-RU" dirty="0" smtClean="0"/>
              <a:t> общественной безопасности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добровольческая (волонтерская) деятельность в области содействия общественной безопасности и защиты населения и территорий от чрезвычайных ситуаций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помощи </a:t>
            </a:r>
            <a:r>
              <a:rPr lang="ru-RU" sz="3000" b="1" dirty="0" smtClean="0">
                <a:latin typeface="Times New Roman" pitchFamily="18" charset="0"/>
                <a:cs typeface="Times New Roman" pitchFamily="18" charset="0"/>
              </a:rPr>
              <a:t>животным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 - это</a:t>
            </a:r>
            <a:r>
              <a:rPr lang="ru-RU" sz="3000" dirty="0" smtClean="0">
                <a:latin typeface="Times New Roman" pitchFamily="18" charset="0"/>
                <a:cs typeface="Times New Roman" pitchFamily="18" charset="0"/>
              </a:rPr>
              <a:t> вид деятельности, направленный на сохранение жизни и здоровья любого животного, а также на пропаганду гуманного отношения к братьям нашим меньшим.</a:t>
            </a:r>
            <a:endParaRPr lang="ru-RU" sz="3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Волонтёрство</a:t>
            </a:r>
            <a:r>
              <a:rPr lang="ru-RU" dirty="0" smtClean="0"/>
              <a:t> в медицине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деятельность в сфере здравоохранения, которая призвана повысить качество жизни граждан на профилактическом, лечебном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 реабилитационном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этапах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Интеллектуальное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особая форма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благотворительности, когда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человек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использует свои профессиональные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навыки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или знания, чтобы помочь другим.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Основные задачи </a:t>
            </a:r>
            <a:r>
              <a:rPr lang="ru-RU" b="1" dirty="0" err="1" smtClean="0"/>
              <a:t>волонтёрства</a:t>
            </a:r>
            <a:r>
              <a:rPr lang="ru-RU" b="1" dirty="0" smtClean="0"/>
              <a:t>:</a:t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поддерживать </a:t>
            </a:r>
            <a:r>
              <a:rPr lang="ru-RU" dirty="0" smtClean="0"/>
              <a:t>инициативы </a:t>
            </a:r>
            <a:r>
              <a:rPr lang="ru-RU" dirty="0" smtClean="0"/>
              <a:t>волонтёра;</a:t>
            </a:r>
          </a:p>
          <a:p>
            <a:r>
              <a:rPr lang="ru-RU" dirty="0" smtClean="0"/>
              <a:t>содействовать </a:t>
            </a:r>
            <a:r>
              <a:rPr lang="ru-RU" dirty="0" smtClean="0"/>
              <a:t>развитию личности </a:t>
            </a:r>
            <a:r>
              <a:rPr lang="ru-RU" dirty="0" smtClean="0"/>
              <a:t>волонтёра;</a:t>
            </a:r>
          </a:p>
          <a:p>
            <a:r>
              <a:rPr lang="ru-RU" dirty="0" smtClean="0"/>
              <a:t>формировать </a:t>
            </a:r>
            <a:r>
              <a:rPr lang="ru-RU" dirty="0" smtClean="0"/>
              <a:t>собственное мнение по отношению </a:t>
            </a:r>
            <a:r>
              <a:rPr lang="ru-RU" dirty="0" smtClean="0"/>
              <a:t>к окружающему миру.</a:t>
            </a:r>
          </a:p>
          <a:p>
            <a:r>
              <a:rPr lang="ru-RU" dirty="0" smtClean="0"/>
              <a:t>помогать </a:t>
            </a:r>
            <a:r>
              <a:rPr lang="ru-RU" dirty="0" smtClean="0"/>
              <a:t>социально незащищенным слоям</a:t>
            </a:r>
            <a:br>
              <a:rPr lang="ru-RU" dirty="0" smtClean="0"/>
            </a:br>
            <a:r>
              <a:rPr lang="ru-RU" dirty="0" smtClean="0"/>
              <a:t>населения.</a:t>
            </a:r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Принципы волонтёрской деятельности: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rmAutofit fontScale="925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Самосовершенствование – Волонтёр всегда открыт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приобретения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новых знаний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навыков.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Здоровый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образ жизни – волонтёр не курит, не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употребляет алкогольные напитки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наркотические вещества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подавая пример другим членам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общества.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Нравственность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– волонтёр соблюдает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моральноэтические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принципы.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Равенство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добровольцы признают равные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возможности участия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каждого в коллективной деятельности.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1214446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Принципы волонтёрской деятельности: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574296"/>
          </a:xfrm>
        </p:spPr>
        <p:txBody>
          <a:bodyPr>
            <a:no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Добровольность – никто не может быть принужден к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занятию волонтёрской деятельностью. Волонтёрская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деятельность осуществляется по собственной инициативе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волонтёра.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Безвозмездность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волонтёрская деятельность не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оплачивается и не является альтернативой оплачиваемой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работе.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Уважение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волонтёр уважает достоинство, личностные и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культурные особенности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людей.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Ответственность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волонтёр несет ответственность за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свою работу, ее качество и соблюдение установленных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сроков.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Особенности волонтерских проектов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71612"/>
            <a:ext cx="8229600" cy="500292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Чаще всего группа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волонтёров формируется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обучающихся одной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образовательной</a:t>
            </a:r>
          </a:p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организации. </a:t>
            </a:r>
          </a:p>
          <a:p>
            <a:pPr>
              <a:buNone/>
            </a:pPr>
            <a:r>
              <a:rPr lang="ru-RU" sz="3200" dirty="0" err="1" smtClean="0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 может осуществляться с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разной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степенью участия обучающихся: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от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полного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погружения до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эпизодического</a:t>
            </a:r>
          </a:p>
          <a:p>
            <a:pPr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присутствия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042"/>
            <a:ext cx="8229600" cy="5715040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Планирование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направления деятельности.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Определить целевую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аудиторию.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Конкретизируем время реализации проекта,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необходимый актив (сколько волонтеров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должно постоянно заниматься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деятельностью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План волонтерской деятельности в соответствии с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поставленными целями.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Механизм реализации: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1. Подготовительный этап</a:t>
            </a:r>
          </a:p>
          <a:p>
            <a:r>
              <a:rPr lang="ru-RU" dirty="0" smtClean="0"/>
              <a:t>2.Основной этап</a:t>
            </a:r>
          </a:p>
          <a:p>
            <a:r>
              <a:rPr lang="ru-RU" dirty="0" smtClean="0"/>
              <a:t>3.Заключительный этап</a:t>
            </a:r>
          </a:p>
          <a:p>
            <a:endParaRPr lang="ru-RU" dirty="0" smtClean="0"/>
          </a:p>
          <a:p>
            <a:r>
              <a:rPr lang="ru-RU" dirty="0" smtClean="0"/>
              <a:t>Составление плана мероприятий проекта</a:t>
            </a:r>
          </a:p>
          <a:p>
            <a:r>
              <a:rPr lang="ru-RU" dirty="0" smtClean="0"/>
              <a:t>Ожидаемые результаты</a:t>
            </a:r>
          </a:p>
          <a:p>
            <a:r>
              <a:rPr lang="ru-RU" dirty="0" smtClean="0"/>
              <a:t>Критерии оценки проекта (качественные, количественные)</a:t>
            </a:r>
          </a:p>
          <a:p>
            <a:r>
              <a:rPr lang="ru-RU" dirty="0" smtClean="0"/>
              <a:t>Средства оценки результатов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- новый тренд или социальная ответственность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Что такое </a:t>
            </a:r>
            <a:r>
              <a:rPr lang="ru-RU" dirty="0" err="1" smtClean="0"/>
              <a:t>волонтёрство</a:t>
            </a:r>
            <a:r>
              <a:rPr lang="ru-RU" dirty="0" smtClean="0"/>
              <a:t>? 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В </a:t>
            </a:r>
            <a:r>
              <a:rPr lang="ru-RU" dirty="0" smtClean="0"/>
              <a:t>переводе с французского "</a:t>
            </a:r>
            <a:r>
              <a:rPr lang="ru-RU" dirty="0" smtClean="0"/>
              <a:t>волонтёр</a:t>
            </a:r>
            <a:r>
              <a:rPr lang="ru-RU" dirty="0" smtClean="0"/>
              <a:t>" </a:t>
            </a:r>
            <a:r>
              <a:rPr lang="ru-RU" dirty="0" smtClean="0"/>
              <a:t>– это</a:t>
            </a:r>
          </a:p>
          <a:p>
            <a:pPr>
              <a:buNone/>
            </a:pPr>
            <a:r>
              <a:rPr lang="ru-RU" dirty="0" smtClean="0"/>
              <a:t>человек- </a:t>
            </a:r>
            <a:r>
              <a:rPr lang="ru-RU" dirty="0" smtClean="0"/>
              <a:t>доброволец. Это те люди, </a:t>
            </a:r>
            <a:r>
              <a:rPr lang="ru-RU" dirty="0" smtClean="0"/>
              <a:t>которые</a:t>
            </a:r>
          </a:p>
          <a:p>
            <a:pPr>
              <a:buNone/>
            </a:pPr>
            <a:r>
              <a:rPr lang="ru-RU" dirty="0" smtClean="0"/>
              <a:t>готовы </a:t>
            </a:r>
            <a:r>
              <a:rPr lang="ru-RU" dirty="0" smtClean="0"/>
              <a:t>потратить свои силы и время </a:t>
            </a:r>
            <a:r>
              <a:rPr lang="ru-RU" dirty="0" smtClean="0"/>
              <a:t>на</a:t>
            </a:r>
          </a:p>
          <a:p>
            <a:pPr>
              <a:buNone/>
            </a:pPr>
            <a:r>
              <a:rPr lang="ru-RU" dirty="0" smtClean="0"/>
              <a:t>помощь </a:t>
            </a:r>
            <a:r>
              <a:rPr lang="ru-RU" dirty="0" smtClean="0"/>
              <a:t>конкретному человеку или </a:t>
            </a:r>
            <a:r>
              <a:rPr lang="ru-RU" dirty="0" smtClean="0"/>
              <a:t>обществу,</a:t>
            </a:r>
          </a:p>
          <a:p>
            <a:pPr>
              <a:buNone/>
            </a:pPr>
            <a:r>
              <a:rPr lang="ru-RU" dirty="0" smtClean="0"/>
              <a:t>без </a:t>
            </a:r>
            <a:r>
              <a:rPr lang="ru-RU" dirty="0" smtClean="0"/>
              <a:t>какой-либо выгоды (корысти</a:t>
            </a:r>
            <a:r>
              <a:rPr lang="ru-RU" dirty="0" smtClean="0"/>
              <a:t>).</a:t>
            </a:r>
          </a:p>
          <a:p>
            <a:pPr algn="just">
              <a:buNone/>
            </a:pPr>
            <a:r>
              <a:rPr lang="ru-RU" dirty="0" smtClean="0"/>
              <a:t>Волонтёрская деятельность </a:t>
            </a:r>
            <a:r>
              <a:rPr lang="ru-RU" dirty="0" smtClean="0"/>
              <a:t>- один </a:t>
            </a:r>
            <a:r>
              <a:rPr lang="ru-RU" dirty="0" smtClean="0"/>
              <a:t>из самых</a:t>
            </a:r>
          </a:p>
          <a:p>
            <a:pPr algn="just">
              <a:buNone/>
            </a:pPr>
            <a:r>
              <a:rPr lang="ru-RU" dirty="0" smtClean="0"/>
              <a:t>распространенных видов добровольческого </a:t>
            </a:r>
          </a:p>
          <a:p>
            <a:pPr algn="just">
              <a:buNone/>
            </a:pPr>
            <a:r>
              <a:rPr lang="ru-RU" dirty="0" smtClean="0"/>
              <a:t>труда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4786330"/>
          </a:xfrm>
        </p:spPr>
        <p:txBody>
          <a:bodyPr/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Пример проекта находится на образовательном портале сайта.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Желаю удачи!!!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 вас всё получится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Юридическое определение понятия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Понятие «Волонтёр</a:t>
            </a:r>
            <a:r>
              <a:rPr lang="ru-RU" dirty="0" smtClean="0"/>
              <a:t>" закреплено в 5 статье 135-ФЗ.</a:t>
            </a:r>
            <a:br>
              <a:rPr lang="ru-RU" dirty="0" smtClean="0"/>
            </a:br>
            <a:r>
              <a:rPr lang="ru-RU" dirty="0" smtClean="0"/>
              <a:t>Волонтёр </a:t>
            </a:r>
            <a:r>
              <a:rPr lang="ru-RU" dirty="0" smtClean="0"/>
              <a:t>- гражданин, осуществляющий</a:t>
            </a:r>
            <a:br>
              <a:rPr lang="ru-RU" dirty="0" smtClean="0"/>
            </a:br>
            <a:r>
              <a:rPr lang="ru-RU" dirty="0" smtClean="0"/>
              <a:t>благотворительную деятельность в виде</a:t>
            </a:r>
            <a:br>
              <a:rPr lang="ru-RU" dirty="0" smtClean="0"/>
            </a:br>
            <a:r>
              <a:rPr lang="ru-RU" dirty="0" smtClean="0"/>
              <a:t>безвозмездного труда в пользу и в интересах</a:t>
            </a:r>
            <a:br>
              <a:rPr lang="ru-RU" dirty="0" smtClean="0"/>
            </a:br>
            <a:r>
              <a:rPr lang="ru-RU" dirty="0" smtClean="0"/>
              <a:t>получателя. В качестве последнего может</a:t>
            </a:r>
            <a:br>
              <a:rPr lang="ru-RU" dirty="0" smtClean="0"/>
            </a:br>
            <a:r>
              <a:rPr lang="ru-RU" dirty="0" smtClean="0"/>
              <a:t>выступать и конкретный человек, и </a:t>
            </a:r>
            <a:r>
              <a:rPr lang="ru-RU" dirty="0" smtClean="0"/>
              <a:t>какая-либо организация</a:t>
            </a:r>
            <a:r>
              <a:rPr lang="ru-RU" dirty="0" smtClean="0"/>
              <a:t>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857256"/>
          </a:xfrm>
        </p:spPr>
        <p:txBody>
          <a:bodyPr>
            <a:normAutofit/>
          </a:bodyPr>
          <a:lstStyle/>
          <a:p>
            <a:r>
              <a:rPr lang="ru-RU" dirty="0" smtClean="0"/>
              <a:t>Как все начиналось….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 fontScale="70000" lnSpcReduction="20000"/>
          </a:bodyPr>
          <a:lstStyle/>
          <a:p>
            <a:pPr algn="just"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как идея социального служения почти столь же древняя как и понятие "социум". В обществе всегда находились люди, для которых способом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самореализации, самосовершенствования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связи и общения с другими людьми был труд на благо того сообщества, в котором этому человеку довелось родиться и/или жить.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</a:t>
            </a: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Однако только в ХХ веке, на пропахшем войной и индивидуализмом европейском континенте добровольчество стало приобретать черты всеобщего социального феномена. </a:t>
            </a:r>
          </a:p>
          <a:p>
            <a:pPr algn="just">
              <a:buNone/>
            </a:pP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Первой Мировой, в 1920 во Франции, под Страсбургом, был осуществлен первый волонтерский проект с участием немецкой и французской молодежи, в рамках которого волонтеры восстанавливали разрушенные 1-й Мировой Войной фермы в районе мест наиболее ожесточенных боев между немецкими и французскими войсками. С тех пор </a:t>
            </a:r>
            <a:r>
              <a:rPr lang="ru-RU" i="1" dirty="0" err="1" smtClean="0">
                <a:latin typeface="Times New Roman" pitchFamily="18" charset="0"/>
                <a:cs typeface="Times New Roman" pitchFamily="18" charset="0"/>
              </a:rPr>
              <a:t>волонтёрство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i="1" dirty="0" smtClean="0">
                <a:latin typeface="Times New Roman" pitchFamily="18" charset="0"/>
                <a:cs typeface="Times New Roman" pitchFamily="18" charset="0"/>
              </a:rPr>
              <a:t>успело набрать размах и популярность всемирного масштаба. </a:t>
            </a:r>
            <a:endParaRPr lang="ru-RU" i="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добровольчестве определились разнообразные формы, виды, продолжительность деятельности.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Вовлеченность в добровольчество не имеет религиозных, расовых, возрастных,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гендерных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 даже политических границ.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58204" cy="1571636"/>
          </a:xfrm>
        </p:spPr>
        <p:txBody>
          <a:bodyPr>
            <a:normAutofit fontScale="90000"/>
          </a:bodyPr>
          <a:lstStyle/>
          <a:p>
            <a:pPr marL="0" indent="0" algn="just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Около 7 млн. человек вовлечены в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волонтёрское </a:t>
            </a: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движение.</a:t>
            </a:r>
            <a:br>
              <a:rPr lang="ru-RU" sz="22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Согласно опросам, две трети населения нашей страны готовы оказать помощь незнакомому человеку, попавшему в беду.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2428868"/>
            <a:ext cx="8186766" cy="414566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наши дни без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волонтёров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не обходится ни одно крупное спортивное или культурное мероприятие.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Волонтёры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помогают ухаживать за больными, читают лекции, тушат пожары, проводят экскурсии, создают сайты и рисуют плакаты, сдают кровь — и все это безвозмездно, с целью помочь тем, кто нуждается в помощи.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Направления волонтёрской деятельности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5145800"/>
          </a:xfrm>
        </p:spPr>
        <p:txBody>
          <a:bodyPr>
            <a:normAutofit/>
          </a:bodyPr>
          <a:lstStyle/>
          <a:p>
            <a:r>
              <a:rPr lang="ru-RU" dirty="0" smtClean="0"/>
              <a:t>Социальное </a:t>
            </a:r>
            <a:r>
              <a:rPr lang="ru-RU" dirty="0" err="1" smtClean="0"/>
              <a:t>волонтёрство</a:t>
            </a:r>
            <a:endParaRPr lang="ru-RU" dirty="0" smtClean="0"/>
          </a:p>
          <a:p>
            <a:r>
              <a:rPr lang="ru-RU" dirty="0" smtClean="0"/>
              <a:t>Экологическое </a:t>
            </a:r>
            <a:r>
              <a:rPr lang="ru-RU" dirty="0" err="1" smtClean="0"/>
              <a:t>волонтёрство</a:t>
            </a:r>
            <a:endParaRPr lang="ru-RU" dirty="0" smtClean="0"/>
          </a:p>
          <a:p>
            <a:r>
              <a:rPr lang="ru-RU" dirty="0" smtClean="0"/>
              <a:t>Спортивное </a:t>
            </a:r>
            <a:r>
              <a:rPr lang="ru-RU" dirty="0" err="1" smtClean="0"/>
              <a:t>волонтёрство</a:t>
            </a:r>
            <a:endParaRPr lang="ru-RU" dirty="0" smtClean="0"/>
          </a:p>
          <a:p>
            <a:r>
              <a:rPr lang="ru-RU" dirty="0" smtClean="0"/>
              <a:t>Событийное </a:t>
            </a:r>
            <a:r>
              <a:rPr lang="ru-RU" dirty="0" err="1" smtClean="0"/>
              <a:t>волонтёрство</a:t>
            </a:r>
            <a:endParaRPr lang="ru-RU" dirty="0" smtClean="0"/>
          </a:p>
          <a:p>
            <a:r>
              <a:rPr lang="ru-RU" dirty="0" smtClean="0"/>
              <a:t>Патриотическое </a:t>
            </a:r>
            <a:r>
              <a:rPr lang="ru-RU" dirty="0" err="1" smtClean="0"/>
              <a:t>волонтёрство</a:t>
            </a:r>
            <a:endParaRPr lang="ru-RU" dirty="0" smtClean="0"/>
          </a:p>
          <a:p>
            <a:r>
              <a:rPr lang="ru-RU" dirty="0" err="1" smtClean="0"/>
              <a:t>Волонтёрство</a:t>
            </a:r>
            <a:r>
              <a:rPr lang="ru-RU" dirty="0" smtClean="0"/>
              <a:t>  общественной безопасности</a:t>
            </a:r>
          </a:p>
          <a:p>
            <a:r>
              <a:rPr lang="ru-RU" dirty="0" err="1" smtClean="0"/>
              <a:t>Волонтёрство</a:t>
            </a:r>
            <a:r>
              <a:rPr lang="ru-RU" dirty="0" smtClean="0"/>
              <a:t>  помощи животным </a:t>
            </a:r>
          </a:p>
          <a:p>
            <a:r>
              <a:rPr lang="ru-RU" dirty="0" err="1" smtClean="0"/>
              <a:t>Волонтёрство</a:t>
            </a:r>
            <a:r>
              <a:rPr lang="ru-RU" dirty="0" smtClean="0"/>
              <a:t> в медицине</a:t>
            </a:r>
          </a:p>
          <a:p>
            <a:r>
              <a:rPr lang="ru-RU" dirty="0" smtClean="0"/>
              <a:t>Интеллектуальное </a:t>
            </a:r>
            <a:r>
              <a:rPr lang="ru-RU" dirty="0" err="1" smtClean="0"/>
              <a:t>волонтёрство</a:t>
            </a:r>
            <a:endParaRPr lang="ru-RU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Социальное </a:t>
            </a:r>
            <a:r>
              <a:rPr lang="ru-RU" dirty="0" err="1" smtClean="0"/>
              <a:t>волонтёрство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435998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/>
              <a:t>волонтёрская </a:t>
            </a:r>
            <a:r>
              <a:rPr lang="ru-RU" dirty="0" smtClean="0"/>
              <a:t>(добровольческая) деятельность, направленная на оказание помощи, прежде всего, незащищенным слоям населения, нуждающимся во внимании и(или) </a:t>
            </a:r>
            <a:r>
              <a:rPr lang="ru-RU" dirty="0" smtClean="0"/>
              <a:t>постоянном </a:t>
            </a:r>
            <a:r>
              <a:rPr lang="ru-RU" dirty="0" smtClean="0"/>
              <a:t>уходе (помощь детям-сиротам, многодетным семьям, инвалидам, пожилым одиноким людям, бездомным, бывшим заключенным, беженцам и другим). (Ю.С. </a:t>
            </a:r>
            <a:r>
              <a:rPr lang="ru-RU" dirty="0" err="1" smtClean="0"/>
              <a:t>Белановский</a:t>
            </a:r>
            <a:r>
              <a:rPr lang="ru-RU" dirty="0" smtClean="0"/>
              <a:t>) 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Экологическое </a:t>
            </a:r>
            <a:r>
              <a:rPr lang="ru-RU" dirty="0" err="1" smtClean="0"/>
              <a:t>волонтёрство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добровольное и безвозмездное участие в работе или деятельности, направленных на решение экологических проблем. 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C:\Users\Оксана\Desktop\eco_volonterstvo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3571876"/>
            <a:ext cx="4965704" cy="30001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Спортивное </a:t>
            </a:r>
            <a:r>
              <a:rPr lang="ru-RU" dirty="0" err="1" smtClean="0"/>
              <a:t>волонтёрство</a:t>
            </a:r>
            <a:r>
              <a:rPr lang="ru-RU" dirty="0" smtClean="0"/>
              <a:t>-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buNone/>
            </a:pP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добровольческая деятельность, связанная с участием в организации и проведении 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физкультурных и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спортивных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мероприятий от городского до международного уровней, проектов и программ по популяризации спорта и пропаганде здорового образа жизни. Количество 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волонтеров</a:t>
            </a:r>
            <a:r>
              <a:rPr lang="ru-RU" sz="3200" dirty="0" smtClean="0">
                <a:latin typeface="Times New Roman" pitchFamily="18" charset="0"/>
                <a:cs typeface="Times New Roman" pitchFamily="18" charset="0"/>
              </a:rPr>
              <a:t> зависит от масштаба мероприятия.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118</TotalTime>
  <Words>691</Words>
  <Application>Microsoft Office PowerPoint</Application>
  <PresentationFormat>Экран (4:3)</PresentationFormat>
  <Paragraphs>88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Городская</vt:lpstr>
      <vt:lpstr>ФГБОУ ПО Волгоградский государственный медицинский университет  Институт общественного здоровья Кафедра медико-социальных технологий с курсом педагогики и ОТ ДПО</vt:lpstr>
      <vt:lpstr>Волонтёрство - новый тренд или социальная ответственность</vt:lpstr>
      <vt:lpstr>Юридическое определение понятия </vt:lpstr>
      <vt:lpstr>Как все начиналось….</vt:lpstr>
      <vt:lpstr>Около 7 млн. человек вовлечены в волонтёрское движение. Согласно опросам, две трети населения нашей страны готовы оказать помощь незнакомому человеку, попавшему в беду. </vt:lpstr>
      <vt:lpstr>Направления волонтёрской деятельности</vt:lpstr>
      <vt:lpstr>Социальное волонтёрство-</vt:lpstr>
      <vt:lpstr>Экологическое волонтёрство-</vt:lpstr>
      <vt:lpstr>Спортивное волонтёрство-</vt:lpstr>
      <vt:lpstr>Событийное волонтёрство-</vt:lpstr>
      <vt:lpstr>Патриотическое волонтёрство-</vt:lpstr>
      <vt:lpstr>Волонтерство общественной безопасности</vt:lpstr>
      <vt:lpstr>Волонтёрство в медицине</vt:lpstr>
      <vt:lpstr>Основные задачи волонтёрства: </vt:lpstr>
      <vt:lpstr>Принципы волонтёрской деятельности:</vt:lpstr>
      <vt:lpstr>Принципы волонтёрской деятельности:</vt:lpstr>
      <vt:lpstr>Особенности волонтерских проектов</vt:lpstr>
      <vt:lpstr>Планирование Определить направления деятельности. Определить целевую аудиторию. Конкретизируем время реализации проекта, необходимый актив (сколько волонтеров должно постоянно заниматься деятельностью) План волонтерской деятельности в соответствии с поставленными целями.</vt:lpstr>
      <vt:lpstr>Механизм реализации:</vt:lpstr>
      <vt:lpstr>Пример проекта находится на образовательном портале сайта.  Желаю удачи!!! У вас всё получится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ФГБОУ ПО Волгоградский государственный медицинский университет  Институт общественного здоровья Кафедра медико-социальных технологий с курсом педагогики и ОТ ДПО</dc:title>
  <dc:creator>Оксана</dc:creator>
  <cp:lastModifiedBy>Оксана</cp:lastModifiedBy>
  <cp:revision>12</cp:revision>
  <dcterms:created xsi:type="dcterms:W3CDTF">2023-02-04T14:12:56Z</dcterms:created>
  <dcterms:modified xsi:type="dcterms:W3CDTF">2023-02-04T16:11:54Z</dcterms:modified>
</cp:coreProperties>
</file>