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70" r:id="rId3"/>
    <p:sldId id="285" r:id="rId4"/>
    <p:sldId id="281" r:id="rId5"/>
    <p:sldId id="271" r:id="rId6"/>
    <p:sldId id="282" r:id="rId7"/>
    <p:sldId id="272" r:id="rId8"/>
    <p:sldId id="283" r:id="rId9"/>
    <p:sldId id="284" r:id="rId10"/>
    <p:sldId id="286" r:id="rId11"/>
    <p:sldId id="280" r:id="rId1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877"/>
    <a:srgbClr val="E5C78C"/>
    <a:srgbClr val="007366"/>
    <a:srgbClr val="947848"/>
    <a:srgbClr val="8C7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02" y="7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8247-7A0E-475E-935F-F60317B016CC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3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8247-7A0E-475E-935F-F60317B016CC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DAE7-0887-4F9D-B8C3-6969604FC3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8229" y="2148114"/>
            <a:ext cx="8270223" cy="211908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>МЕХАНИЗМ  ФОРМИРОВАНИЯ  УЧЕБНОЙ  НАГРУЗКИ  ППС КАФЕДРЫ</a:t>
            </a:r>
            <a:r>
              <a:rPr lang="ru-RU" sz="2800" b="1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> </a:t>
            </a:r>
            <a:endParaRPr lang="ru-RU" sz="2800" b="1" dirty="0">
              <a:solidFill>
                <a:srgbClr val="007366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7314" y="6037944"/>
            <a:ext cx="4290091" cy="1102632"/>
          </a:xfrm>
        </p:spPr>
        <p:txBody>
          <a:bodyPr vert="horz" lIns="91440" tIns="45720" rIns="91440" bIns="45720" rtlCol="0">
            <a:noAutofit/>
          </a:bodyPr>
          <a:lstStyle/>
          <a:p>
            <a:pPr algn="r"/>
            <a:r>
              <a:rPr lang="ru-RU" sz="2400" dirty="0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Начальник учебного управления</a:t>
            </a:r>
          </a:p>
          <a:p>
            <a:pPr algn="r"/>
            <a:r>
              <a:rPr lang="ru-RU" sz="2400" dirty="0" err="1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Кагитина</a:t>
            </a:r>
            <a:r>
              <a:rPr lang="ru-RU" sz="2400" dirty="0" smtClean="0">
                <a:solidFill>
                  <a:srgbClr val="007366"/>
                </a:solidFill>
                <a:latin typeface="Alegreya Sans Medium" panose="00000600000000000000" pitchFamily="2" charset="0"/>
              </a:rPr>
              <a:t> Ирина Викторовна</a:t>
            </a:r>
            <a:endParaRPr lang="ru-RU" sz="2400" dirty="0">
              <a:solidFill>
                <a:srgbClr val="007366"/>
              </a:solidFill>
              <a:latin typeface="Alegreya Sans Medium" panose="00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0" y="523819"/>
            <a:ext cx="4553936" cy="15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40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9"/>
            <a:ext cx="10691512" cy="75553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3" y="406590"/>
            <a:ext cx="9536875" cy="7835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Определение числа ставок</a:t>
            </a:r>
            <a:endParaRPr lang="ru-RU" sz="2600" b="1" dirty="0" smtClean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5FEBE4C4-CAF9-470F-A3A7-4AE6054B07E9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9B750558-88BF-41B7-9A62-841A85147F38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A2D2858E-EF21-4AF9-B4CD-CCF16137533D}"/>
              </a:ext>
            </a:extLst>
          </p:cNvPr>
          <p:cNvSpPr txBox="1">
            <a:spLocks/>
          </p:cNvSpPr>
          <p:nvPr/>
        </p:nvSpPr>
        <p:spPr>
          <a:xfrm>
            <a:off x="550553" y="1364344"/>
            <a:ext cx="9435276" cy="47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15437"/>
              </p:ext>
            </p:extLst>
          </p:nvPr>
        </p:nvGraphicFramePr>
        <p:xfrm>
          <a:off x="566055" y="1422400"/>
          <a:ext cx="9674679" cy="4601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1030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Расчет учебных часов кафедры.</a:t>
                      </a:r>
                    </a:p>
                    <a:p>
                      <a:pPr marL="457200" indent="-4572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Сравнение с суммой часов штатной</a:t>
                      </a:r>
                      <a:r>
                        <a:rPr lang="ru-RU" sz="2400" b="1" kern="1200" baseline="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 нагрузки 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ru-RU" sz="2400" b="1" kern="1200" baseline="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       (часы </a:t>
                      </a:r>
                      <a:r>
                        <a:rPr lang="ru-RU" sz="2400" b="1" kern="1200" baseline="0" dirty="0" err="1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зав.кафедрой</a:t>
                      </a:r>
                      <a:r>
                        <a:rPr lang="ru-RU" sz="2400" b="1" kern="1200" baseline="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 600 + часы доцента 850+ …)</a:t>
                      </a:r>
                    </a:p>
                    <a:p>
                      <a:pPr marL="0" indent="0" algn="l">
                        <a:lnSpc>
                          <a:spcPct val="150000"/>
                        </a:lnSpc>
                        <a:buNone/>
                      </a:pPr>
                      <a:r>
                        <a:rPr lang="ru-RU" sz="2400" b="1" kern="120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3. В зависимости</a:t>
                      </a:r>
                      <a:r>
                        <a:rPr lang="ru-RU" sz="2400" b="1" kern="1200" baseline="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 от разницы часов сокращение или прибавление ставок </a:t>
                      </a:r>
                      <a:endParaRPr lang="ru-RU" sz="2400" b="1" kern="1200" dirty="0" smtClean="0">
                        <a:solidFill>
                          <a:srgbClr val="078877"/>
                        </a:solidFill>
                        <a:latin typeface="Austin Cyr Bold" panose="02020803070702030403" pitchFamily="18" charset="-52"/>
                        <a:ea typeface="+mj-ea"/>
                        <a:cs typeface="+mj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31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5025" y="3257550"/>
            <a:ext cx="7422952" cy="181927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dirty="0">
                <a:solidFill>
                  <a:srgbClr val="007366"/>
                </a:solidFill>
                <a:latin typeface="Austin Cyr Bold" panose="02020803070702030403" pitchFamily="18" charset="-52"/>
              </a:rPr>
              <a:t>БЛАГОДАРЮ </a:t>
            </a:r>
            <a:br>
              <a:rPr lang="ru-RU" sz="4400" dirty="0">
                <a:solidFill>
                  <a:srgbClr val="007366"/>
                </a:solidFill>
                <a:latin typeface="Austin Cyr Bold" panose="02020803070702030403" pitchFamily="18" charset="-52"/>
              </a:rPr>
            </a:br>
            <a:r>
              <a:rPr lang="ru-RU" sz="4400" dirty="0">
                <a:solidFill>
                  <a:srgbClr val="007366"/>
                </a:solidFill>
                <a:latin typeface="Austin Cyr Bold" panose="02020803070702030403" pitchFamily="18" charset="-52"/>
              </a:rPr>
              <a:t>ЗА УДЕЛЁННОЕ ВРЕМЯ!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0" y="350083"/>
            <a:ext cx="4553936" cy="15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1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" y="2148"/>
            <a:ext cx="10691514" cy="75553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319160" cy="7400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Основные нормативные документы, влияющие на формирование учебной нагрузки кафедры (1)</a:t>
            </a:r>
            <a:endParaRPr lang="ru-RU" sz="2600" b="1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53" y="1219200"/>
            <a:ext cx="9391733" cy="5936343"/>
          </a:xfrm>
        </p:spPr>
        <p:txBody>
          <a:bodyPr>
            <a:noAutofit/>
          </a:bodyPr>
          <a:lstStyle/>
          <a:p>
            <a:pPr algn="just" fontAlgn="base">
              <a:buFont typeface="Arial" pitchFamily="34" charset="0"/>
              <a:buChar char="•"/>
            </a:pPr>
            <a:endParaRPr lang="ru-RU" sz="2000" dirty="0" smtClean="0"/>
          </a:p>
          <a:p>
            <a:pPr algn="just" fontAlgn="base">
              <a:buFont typeface="Arial" pitchFamily="34" charset="0"/>
              <a:buChar char="•"/>
            </a:pPr>
            <a:r>
              <a:rPr lang="ru-RU" sz="2200" dirty="0" smtClean="0"/>
              <a:t>Федеральный закон от 29.12.2012 № 273-ФЗ «Об образовании в Российской Федерации»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Приказ </a:t>
            </a:r>
            <a:r>
              <a:rPr lang="ru-RU" sz="2200" dirty="0" err="1" smtClean="0"/>
              <a:t>Минобрнауки</a:t>
            </a:r>
            <a:r>
              <a:rPr lang="ru-RU" sz="2200" dirty="0" smtClean="0"/>
              <a:t> России от 22 декабря 2014 года № 1601«О продолжительности рабочего времени (нормах часов педагогической работы за ставку заработной платы) педагогических работников и о порядке определения учебной нагрузки педагогических работников, оговариваемой в трудовом договоре»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приказ </a:t>
            </a:r>
            <a:r>
              <a:rPr lang="ru-RU" sz="2200" dirty="0" err="1" smtClean="0"/>
              <a:t>Минобрнауки</a:t>
            </a:r>
            <a:r>
              <a:rPr lang="ru-RU" sz="2200" dirty="0" smtClean="0"/>
              <a:t> России от 11.05.2016 N 536 "Об утверждении особенностей режима рабочего времени и времени отдыха педагогических и иных работников организаций, осуществляющих образовательную деятельность«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Федеральные государственные образовательные стандарты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dirty="0" smtClean="0"/>
              <a:t>приказ </a:t>
            </a:r>
            <a:r>
              <a:rPr lang="ru-RU" sz="2200" dirty="0" err="1" smtClean="0"/>
              <a:t>Минобрнауки</a:t>
            </a:r>
            <a:r>
              <a:rPr lang="ru-RU" sz="2200" dirty="0" smtClean="0"/>
              <a:t> России от 06.04.2021 N 245 «Об утверждении Порядка организации и осуществления образовательной деятельности по образовательным программам высшего образования - программам бакалавриата, программам специалитета, программам магистратуры»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9451DE2E-1476-4047-AD21-8EDB5A255000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6E95416F-E5C6-4ADC-AB26-AE9CE349E733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</a:t>
            </a:r>
          </a:p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09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566929"/>
            <a:ext cx="9088041" cy="996695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78877"/>
                </a:solidFill>
                <a:latin typeface="Austin Cyr Bold" panose="02020803070702030403" pitchFamily="18" charset="-52"/>
              </a:rPr>
              <a:t>Основные нормативные документы, влияющие на формирование учебной нагрузки </a:t>
            </a:r>
            <a:r>
              <a:rPr lang="ru-RU" sz="2600" b="1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кафедры (2)</a:t>
            </a: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6112" y="2112264"/>
            <a:ext cx="8741664" cy="4407408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Приказ Минздрава РФ от 11.01.2011 № 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руководителей и специалистов высшего профессионального и дополнительного профессионального образования»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err="1" smtClean="0"/>
              <a:t>внутривузовское</a:t>
            </a:r>
            <a:r>
              <a:rPr lang="ru-RU" sz="2200" dirty="0" smtClean="0"/>
              <a:t> </a:t>
            </a:r>
            <a:r>
              <a:rPr lang="ru-RU" sz="2200" dirty="0"/>
              <a:t>«Положение о планировании и учете </a:t>
            </a:r>
            <a:r>
              <a:rPr lang="ru-RU" sz="2200" dirty="0" smtClean="0"/>
              <a:t>работы педагогических работников в федеральном государственном бюджетном образовательном учреждении </a:t>
            </a:r>
            <a:r>
              <a:rPr lang="ru-RU" sz="2200" dirty="0"/>
              <a:t>высшего профессионального образования «Волгоградский государственный медицинский университет» Министерства здравоохранения Российской Федерации</a:t>
            </a:r>
            <a:r>
              <a:rPr lang="ru-RU" sz="2200" dirty="0" smtClean="0"/>
              <a:t>» (2021)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 err="1" smtClean="0"/>
              <a:t>внутривузовский</a:t>
            </a:r>
            <a:r>
              <a:rPr lang="ru-RU" sz="2200" dirty="0" smtClean="0"/>
              <a:t> </a:t>
            </a:r>
            <a:r>
              <a:rPr lang="ru-RU" sz="2200" dirty="0"/>
              <a:t>«Порядок планирования объема работы педагогических работников ФГБОУ ВО ВолгГМУ Минздрава России в электронной </a:t>
            </a:r>
            <a:r>
              <a:rPr lang="ru-RU" sz="2200" dirty="0" smtClean="0"/>
              <a:t>информационно-образовательной среде вуза» (2023)</a:t>
            </a:r>
            <a:endParaRPr lang="ru-RU" sz="22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60042" y="6754313"/>
            <a:ext cx="1615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65599" y="6832148"/>
            <a:ext cx="948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78877"/>
                </a:solidFill>
                <a:latin typeface="Alegreya Sans" panose="000005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3470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766" y="-554554"/>
            <a:ext cx="10691512" cy="75553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3" y="406590"/>
            <a:ext cx="9536875" cy="5803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Соотношение числа обучающихся на 1 преподавателя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5FEBE4C4-CAF9-470F-A3A7-4AE6054B07E9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9B750558-88BF-41B7-9A62-841A85147F38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A2D2858E-EF21-4AF9-B4CD-CCF16137533D}"/>
              </a:ext>
            </a:extLst>
          </p:cNvPr>
          <p:cNvSpPr txBox="1">
            <a:spLocks/>
          </p:cNvSpPr>
          <p:nvPr/>
        </p:nvSpPr>
        <p:spPr>
          <a:xfrm>
            <a:off x="550553" y="1364344"/>
            <a:ext cx="9435276" cy="47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01293"/>
              </p:ext>
            </p:extLst>
          </p:nvPr>
        </p:nvGraphicFramePr>
        <p:xfrm>
          <a:off x="580570" y="1190172"/>
          <a:ext cx="9674679" cy="555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3873"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приказ Министерства здравоохранения Российской Федерации от 15.08.2014 № 446 «Об утверждении плана мероприятий («дорожной карты») «Изменений в отраслях социальной сферы, направленных на повышение эффективности образования и науки» в Министерстве здравоохранения Российской Федерации»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4498"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соотношения обучающихся на 1 преподавателя по специальностям и направлениям подготовки группы «Здравоохранение» - 8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соотношения обучающихся на 1 преподавателя по специальностям и направлениям подготовки не относящимся к </a:t>
                      </a:r>
                      <a:r>
                        <a:rPr lang="ru-RU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здравоохраненческим</a:t>
                      </a: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11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______________________________________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Учитывается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расчете максимального количества ставок: ПРИВЕДЕННЫЙ контингент обучающихся делится на коэффициент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" y="2148"/>
            <a:ext cx="10691512" cy="75553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4" y="406590"/>
            <a:ext cx="9493332" cy="5368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Виды учебной нагрузки</a:t>
            </a:r>
            <a:endParaRPr lang="ru-RU" sz="2600" b="1" dirty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52BB10DD-5236-4CA2-8641-2B1C1D8F0251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ABD82CA8-63CB-4B87-8569-EAABB749EBC0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</a:t>
            </a:r>
          </a:p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143319EF-CA52-45F1-BEAA-E6BFCDA30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553" y="1059544"/>
            <a:ext cx="9682018" cy="4891314"/>
          </a:xfrm>
        </p:spPr>
        <p:txBody>
          <a:bodyPr>
            <a:noAutofit/>
          </a:bodyPr>
          <a:lstStyle/>
          <a:p>
            <a:pPr algn="l"/>
            <a:endParaRPr lang="ru-RU" sz="20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95086" y="972457"/>
          <a:ext cx="9660163" cy="633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3426">
                <a:tc>
                  <a:txBody>
                    <a:bodyPr/>
                    <a:lstStyle/>
                    <a:p>
                      <a:pPr algn="ctr"/>
                      <a:r>
                        <a:rPr lang="ru-RU" sz="1984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рабочее время педагогических работников в зависимости от занимаемой должности включается учебная (преподавательская) и воспитательная работа, в том числе практическая подготовка обучающихся, индивидуальная работа с обучающимися, научная, творческая и исследовательская работа, а также другая педагогическая работа, предусмотренная трудовыми (должностными) обязанностями и (или) индивидуальным планом, – методическая, подготовительная, организационная, диагностическая, работа по ведению мониторинга, работа, предусмотренная планами воспитательных, физкультурно-оздоровительных, спортивных, творческих и иных мероприятий, проводимых с обучающимися.</a:t>
                      </a:r>
                    </a:p>
                    <a:p>
                      <a:pPr algn="ctr"/>
                      <a:r>
                        <a:rPr lang="ru-RU" sz="1984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(Часть 6 статьи 47 Федерального закона от 29 декабря 2012 г. № 273-ФЗ «Об образовании в Российской Федерации» )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790">
                <a:tc>
                  <a:txBody>
                    <a:bodyPr/>
                    <a:lstStyle/>
                    <a:p>
                      <a:pPr algn="ctr"/>
                      <a:r>
                        <a:rPr lang="ru-RU" sz="1984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 учебной нагрузкой педагогических работников понимается </a:t>
                      </a:r>
                      <a:r>
                        <a:rPr lang="ru-RU" sz="1984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учебной (преподавательской) работы во взаимодействии с обучающимися</a:t>
                      </a:r>
                      <a:r>
                        <a:rPr lang="ru-RU" sz="1984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видам учебной деятельности, установленным учебно-методической документацией (далее – контактная работа), текущему контролю успеваемости, промежуточной и итоговой аттестации обучающихся. </a:t>
                      </a:r>
                      <a:r>
                        <a:rPr lang="ru-RU" sz="1984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Контактная работа</a:t>
                      </a:r>
                      <a:r>
                        <a:rPr lang="ru-RU" sz="1984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определяется в соответствии с порядком организации и осуществления образовательной деятельности по образовательным программам, утвержденным уполномоченным федеральным органом исполнительной власти в соответствии с Федеральным законом от 29 декабря 2012 г. № 273-ФЗ «Об образовании в Российской Федерации»  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32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" y="2148"/>
            <a:ext cx="10691512" cy="75553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3" y="406590"/>
            <a:ext cx="9536875" cy="5803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b="1" dirty="0" smtClean="0">
                <a:latin typeface="Austin Cyr Bold" panose="02020803070702030403" pitchFamily="18" charset="-52"/>
              </a:rPr>
              <a:t>Виды контактной работы: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5FEBE4C4-CAF9-470F-A3A7-4AE6054B07E9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9B750558-88BF-41B7-9A62-841A85147F38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A2D2858E-EF21-4AF9-B4CD-CCF16137533D}"/>
              </a:ext>
            </a:extLst>
          </p:cNvPr>
          <p:cNvSpPr txBox="1">
            <a:spLocks/>
          </p:cNvSpPr>
          <p:nvPr/>
        </p:nvSpPr>
        <p:spPr>
          <a:xfrm>
            <a:off x="550553" y="1364344"/>
            <a:ext cx="9435276" cy="47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92336"/>
              </p:ext>
            </p:extLst>
          </p:nvPr>
        </p:nvGraphicFramePr>
        <p:xfrm>
          <a:off x="537027" y="1132114"/>
          <a:ext cx="9674679" cy="570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04115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2300" b="1" kern="120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Занятия лекционного типа (лекции и иные учебные занятия, предусматривающие преимущественную передачу учебной информации педагогическими работниками организации и (или) лицами, привлекаемыми организацией к реализации образовательных программ на иных условиях, обучающимся),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2300" b="1" kern="120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и (или) занятия семинарского типа (семинары, практические занятия, практикумы, лабораторные работы, коллоквиумы и иные аналогичные занятия),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2300" b="1" kern="120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и (или) групповые консультации, 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2300" b="1" kern="120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и (или) индивидуальную работу обучающихся с педагогическими работниками организации и (или) лицами, привлекаемыми организацией к реализации образовательных программ на иных условиях (в том числе индивидуальные консультации),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2300" b="1" kern="120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иные формы взаимодействия обучающихся с педагогическими работниками организации.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9"/>
            <a:ext cx="10691512" cy="114062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3" y="406590"/>
            <a:ext cx="9536875" cy="5803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Верхний предел учебной нагрузки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5FEBE4C4-CAF9-470F-A3A7-4AE6054B07E9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9B750558-88BF-41B7-9A62-841A85147F38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A2D2858E-EF21-4AF9-B4CD-CCF16137533D}"/>
              </a:ext>
            </a:extLst>
          </p:cNvPr>
          <p:cNvSpPr txBox="1">
            <a:spLocks/>
          </p:cNvSpPr>
          <p:nvPr/>
        </p:nvSpPr>
        <p:spPr>
          <a:xfrm>
            <a:off x="550553" y="1364344"/>
            <a:ext cx="9435276" cy="47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956656"/>
              </p:ext>
            </p:extLst>
          </p:nvPr>
        </p:nvGraphicFramePr>
        <p:xfrm>
          <a:off x="580570" y="1190174"/>
          <a:ext cx="9674679" cy="5853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2386"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«Для определения учебной нагрузки педагогических работников, ежегодно по структурным подразделениям организации, с учетом  обеспечиваемых ими образовательных программ, локальным нормативным актом организации устанавливается ее средний объем, а также ее верхние пределы дифференцированно по должностям педагогических работников с учетом соответствующего отраслевого соглашения» (приказ № 1601) 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116">
                <a:tc>
                  <a:txBody>
                    <a:bodyPr/>
                    <a:lstStyle/>
                    <a:p>
                      <a:pPr algn="just"/>
                      <a:endParaRPr lang="ru-RU" dirty="0" smtClean="0"/>
                    </a:p>
                    <a:p>
                      <a:pPr algn="just"/>
                      <a:r>
                        <a:rPr lang="ru-RU" sz="2200" dirty="0" smtClean="0"/>
                        <a:t>Средний</a:t>
                      </a:r>
                      <a:r>
                        <a:rPr lang="ru-RU" sz="2200" baseline="0" dirty="0" smtClean="0"/>
                        <a:t> объем = общий объем часов учебной нагрузки / общее количество </a:t>
                      </a:r>
                      <a:r>
                        <a:rPr lang="ru-RU" sz="2200" baseline="0" dirty="0" smtClean="0"/>
                        <a:t>ставок</a:t>
                      </a:r>
                      <a:endParaRPr lang="ru-RU" sz="2200" baseline="0" dirty="0" smtClean="0"/>
                    </a:p>
                    <a:p>
                      <a:pPr algn="just"/>
                      <a:r>
                        <a:rPr lang="ru-RU" sz="2200" b="1" baseline="0" dirty="0" smtClean="0"/>
                        <a:t>Верхние пределы учебной нагрузки </a:t>
                      </a:r>
                      <a:r>
                        <a:rPr lang="ru-RU" sz="2200" baseline="0" dirty="0" smtClean="0"/>
                        <a:t>устанавливаются ежегодно приказом ректора        дифференцированно по должностям:</a:t>
                      </a:r>
                    </a:p>
                    <a:p>
                      <a:pPr algn="just"/>
                      <a:r>
                        <a:rPr lang="ru-RU" sz="2200" baseline="0" dirty="0" smtClean="0"/>
                        <a:t>Заведующий кафедрой – 600 часов</a:t>
                      </a:r>
                    </a:p>
                    <a:p>
                      <a:pPr algn="just"/>
                      <a:r>
                        <a:rPr lang="ru-RU" sz="2200" baseline="0" dirty="0" smtClean="0"/>
                        <a:t>Профессор – 700 часов</a:t>
                      </a:r>
                    </a:p>
                    <a:p>
                      <a:pPr algn="just"/>
                      <a:r>
                        <a:rPr lang="ru-RU" sz="2200" baseline="0" dirty="0" smtClean="0"/>
                        <a:t>Доцент – 850 часов</a:t>
                      </a:r>
                    </a:p>
                    <a:p>
                      <a:pPr algn="just"/>
                      <a:r>
                        <a:rPr lang="ru-RU" sz="2200" baseline="0" dirty="0" smtClean="0"/>
                        <a:t>Старший преподаватель – 860 часов</a:t>
                      </a:r>
                    </a:p>
                    <a:p>
                      <a:pPr algn="just"/>
                      <a:r>
                        <a:rPr lang="ru-RU" sz="2200" baseline="0" dirty="0" smtClean="0"/>
                        <a:t>Ассистент (преподаватель) – 900 часов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9"/>
            <a:ext cx="10691512" cy="75553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3" y="406590"/>
            <a:ext cx="9536875" cy="7835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>Формирование числа ставок и штатного расписания профессорско-преподавательского состава кафедры</a:t>
            </a:r>
            <a:endParaRPr lang="ru-RU" sz="2600" b="1" dirty="0" smtClean="0">
              <a:solidFill>
                <a:srgbClr val="078877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5FEBE4C4-CAF9-470F-A3A7-4AE6054B07E9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9B750558-88BF-41B7-9A62-841A85147F38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A2D2858E-EF21-4AF9-B4CD-CCF16137533D}"/>
              </a:ext>
            </a:extLst>
          </p:cNvPr>
          <p:cNvSpPr txBox="1">
            <a:spLocks/>
          </p:cNvSpPr>
          <p:nvPr/>
        </p:nvSpPr>
        <p:spPr>
          <a:xfrm>
            <a:off x="550553" y="1364344"/>
            <a:ext cx="9435276" cy="47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49286"/>
              </p:ext>
            </p:extLst>
          </p:nvPr>
        </p:nvGraphicFramePr>
        <p:xfrm>
          <a:off x="566055" y="1422400"/>
          <a:ext cx="9674679" cy="4601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1030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2400" b="1" kern="1200" baseline="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Планирование учебной нагрузки кафедр по предварительному проекту контингента обучающихся (май)</a:t>
                      </a:r>
                    </a:p>
                    <a:p>
                      <a:pPr marL="457200" indent="-4572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2400" b="1" kern="1200" baseline="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Формирование проектного числа ставок ППС (июнь)</a:t>
                      </a:r>
                    </a:p>
                    <a:p>
                      <a:pPr marL="457200" indent="-4572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2400" b="1" kern="1200" baseline="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Уточнение контингента обучающихся с учетом состоявшегося приема (август)</a:t>
                      </a:r>
                    </a:p>
                    <a:p>
                      <a:pPr marL="457200" indent="-45720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2400" b="1" kern="1200" baseline="0" dirty="0" smtClean="0">
                          <a:solidFill>
                            <a:srgbClr val="078877"/>
                          </a:solidFill>
                          <a:latin typeface="Austin Cyr Bold" panose="02020803070702030403" pitchFamily="18" charset="-52"/>
                          <a:ea typeface="+mj-ea"/>
                          <a:cs typeface="+mj-cs"/>
                        </a:rPr>
                        <a:t>Формирование окончательного штатного расписания ППС кафедр (октябрь)</a:t>
                      </a:r>
                      <a:endParaRPr lang="ru-RU" sz="2400" b="1" kern="1200" dirty="0" smtClean="0">
                        <a:solidFill>
                          <a:srgbClr val="078877"/>
                        </a:solidFill>
                        <a:latin typeface="Austin Cyr Bold" panose="02020803070702030403" pitchFamily="18" charset="-52"/>
                        <a:ea typeface="+mj-ea"/>
                        <a:cs typeface="+mj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99"/>
            <a:ext cx="10691512" cy="75553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553" y="406591"/>
            <a:ext cx="9536875" cy="4712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b="1" dirty="0" smtClean="0">
                <a:solidFill>
                  <a:srgbClr val="078877"/>
                </a:solidFill>
                <a:latin typeface="Austin Cyr Bold" panose="02020803070702030403" pitchFamily="18" charset="-52"/>
              </a:rPr>
              <a:t>Учебная нагрузка кафедры (задание)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5FEBE4C4-CAF9-470F-A3A7-4AE6054B07E9}"/>
              </a:ext>
            </a:extLst>
          </p:cNvPr>
          <p:cNvSpPr txBox="1">
            <a:spLocks/>
          </p:cNvSpPr>
          <p:nvPr/>
        </p:nvSpPr>
        <p:spPr>
          <a:xfrm>
            <a:off x="187668" y="7000822"/>
            <a:ext cx="3830150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078877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9B750558-88BF-41B7-9A62-841A85147F38}"/>
              </a:ext>
            </a:extLst>
          </p:cNvPr>
          <p:cNvSpPr txBox="1">
            <a:spLocks/>
          </p:cNvSpPr>
          <p:nvPr/>
        </p:nvSpPr>
        <p:spPr>
          <a:xfrm>
            <a:off x="9816578" y="7014676"/>
            <a:ext cx="777532" cy="62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078877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078877"/>
              </a:solidFill>
              <a:latin typeface="Alegreya Sans" panose="00000500000000000000" pitchFamily="2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A2D2858E-EF21-4AF9-B4CD-CCF16137533D}"/>
              </a:ext>
            </a:extLst>
          </p:cNvPr>
          <p:cNvSpPr txBox="1">
            <a:spLocks/>
          </p:cNvSpPr>
          <p:nvPr/>
        </p:nvSpPr>
        <p:spPr>
          <a:xfrm>
            <a:off x="550553" y="1364344"/>
            <a:ext cx="9435276" cy="4717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>
              <a:solidFill>
                <a:srgbClr val="078877"/>
              </a:solidFill>
              <a:latin typeface="Alegreya Sans Medium" panose="00000600000000000000" pitchFamily="2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290147"/>
              </p:ext>
            </p:extLst>
          </p:nvPr>
        </p:nvGraphicFramePr>
        <p:xfrm>
          <a:off x="530665" y="987552"/>
          <a:ext cx="9757574" cy="603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416">
                  <a:extLst>
                    <a:ext uri="{9D8B030D-6E8A-4147-A177-3AD203B41FA5}">
                      <a16:colId xmlns:a16="http://schemas.microsoft.com/office/drawing/2014/main" val="732259709"/>
                    </a:ext>
                  </a:extLst>
                </a:gridCol>
                <a:gridCol w="1252728">
                  <a:extLst>
                    <a:ext uri="{9D8B030D-6E8A-4147-A177-3AD203B41FA5}">
                      <a16:colId xmlns:a16="http://schemas.microsoft.com/office/drawing/2014/main" val="4218711221"/>
                    </a:ext>
                  </a:extLst>
                </a:gridCol>
                <a:gridCol w="892316">
                  <a:extLst>
                    <a:ext uri="{9D8B030D-6E8A-4147-A177-3AD203B41FA5}">
                      <a16:colId xmlns:a16="http://schemas.microsoft.com/office/drawing/2014/main" val="3511031600"/>
                    </a:ext>
                  </a:extLst>
                </a:gridCol>
                <a:gridCol w="845045">
                  <a:extLst>
                    <a:ext uri="{9D8B030D-6E8A-4147-A177-3AD203B41FA5}">
                      <a16:colId xmlns:a16="http://schemas.microsoft.com/office/drawing/2014/main" val="2900777577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46833589"/>
                    </a:ext>
                  </a:extLst>
                </a:gridCol>
                <a:gridCol w="1271635">
                  <a:extLst>
                    <a:ext uri="{9D8B030D-6E8A-4147-A177-3AD203B41FA5}">
                      <a16:colId xmlns:a16="http://schemas.microsoft.com/office/drawing/2014/main" val="3658975551"/>
                    </a:ext>
                  </a:extLst>
                </a:gridCol>
                <a:gridCol w="1271635">
                  <a:extLst>
                    <a:ext uri="{9D8B030D-6E8A-4147-A177-3AD203B41FA5}">
                      <a16:colId xmlns:a16="http://schemas.microsoft.com/office/drawing/2014/main" val="3040241220"/>
                    </a:ext>
                  </a:extLst>
                </a:gridCol>
              </a:tblGrid>
              <a:tr h="473396">
                <a:tc gridSpan="8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Таблица 1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995">
                <a:tc gridSpan="8">
                  <a:txBody>
                    <a:bodyPr/>
                    <a:lstStyle/>
                    <a:p>
                      <a:r>
                        <a:rPr lang="ru-RU" dirty="0" smtClean="0"/>
                        <a:t>Контингент обучающихся</a:t>
                      </a:r>
                      <a:r>
                        <a:rPr lang="ru-RU" baseline="0" dirty="0" smtClean="0"/>
                        <a:t> на кафедре, дисциплины, практики по учебному плану, формы контроля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7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семестр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факультет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900" dirty="0" smtClean="0"/>
                        <a:t>Число потоков</a:t>
                      </a:r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Число групп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Число студентов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Форма контроля</a:t>
                      </a:r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633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Дисциплина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297418"/>
                  </a:ext>
                </a:extLst>
              </a:tr>
              <a:tr h="41463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Дисциплина 2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397658"/>
                  </a:ext>
                </a:extLst>
              </a:tr>
              <a:tr h="414633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…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174308"/>
                  </a:ext>
                </a:extLst>
              </a:tr>
              <a:tr h="399836">
                <a:tc gridSpan="4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Таблица 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36">
                <a:tc gridSpan="8"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Объем часов по учебному плану, расчет контактных часов по дисциплинам, практикам, формам контроля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5106"/>
                  </a:ext>
                </a:extLst>
              </a:tr>
              <a:tr h="390588">
                <a:tc gridSpan="8"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часы по учебному плану                      часы</a:t>
                      </a:r>
                      <a:r>
                        <a:rPr lang="ru-RU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контактной работы преподавателей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6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Дисциплина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396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Дисциплина 2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501688"/>
                  </a:ext>
                </a:extLst>
              </a:tr>
              <a:tr h="473396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…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246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349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Words>924</Words>
  <Application>Microsoft Office PowerPoint</Application>
  <PresentationFormat>Произвольный</PresentationFormat>
  <Paragraphs>91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Alegreya Sans</vt:lpstr>
      <vt:lpstr>Alegreya Sans Medium</vt:lpstr>
      <vt:lpstr>Arial</vt:lpstr>
      <vt:lpstr>Austin Cyr Bold</vt:lpstr>
      <vt:lpstr>Calibri</vt:lpstr>
      <vt:lpstr>Calibri Light</vt:lpstr>
      <vt:lpstr>Тема Office</vt:lpstr>
      <vt:lpstr>МЕХАНИЗМ  ФОРМИРОВАНИЯ  УЧЕБНОЙ  НАГРУЗКИ  ППС КАФЕДРЫ </vt:lpstr>
      <vt:lpstr>Основные нормативные документы, влияющие на формирование учебной нагрузки кафедры (1)</vt:lpstr>
      <vt:lpstr>Основные нормативные документы, влияющие на формирование учебной нагрузки кафедры (2)</vt:lpstr>
      <vt:lpstr>Соотношение числа обучающихся на 1 преподавателя</vt:lpstr>
      <vt:lpstr>Виды учебной нагрузки</vt:lpstr>
      <vt:lpstr>Виды контактной работы:</vt:lpstr>
      <vt:lpstr>Верхний предел учебной нагрузки</vt:lpstr>
      <vt:lpstr>Формирование числа ставок и штатного расписания профессорско-преподавательского состава кафедры</vt:lpstr>
      <vt:lpstr>Учебная нагрузка кафедры (задание)</vt:lpstr>
      <vt:lpstr>Определение числа ставок</vt:lpstr>
      <vt:lpstr>БЛАГОДАРЮ  ЗА УДЕЛЁННОЕ ВРЕМЯ!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рейтингов вузов</dc:title>
  <dc:creator>user</dc:creator>
  <cp:lastModifiedBy>Кагитина Ирина Викторовна</cp:lastModifiedBy>
  <cp:revision>154</cp:revision>
  <dcterms:created xsi:type="dcterms:W3CDTF">2020-07-13T07:57:52Z</dcterms:created>
  <dcterms:modified xsi:type="dcterms:W3CDTF">2023-09-19T08:50:38Z</dcterms:modified>
</cp:coreProperties>
</file>