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3"/>
  </p:notesMasterIdLst>
  <p:handoutMasterIdLst>
    <p:handoutMasterId r:id="rId54"/>
  </p:handoutMasterIdLst>
  <p:sldIdLst>
    <p:sldId id="257" r:id="rId3"/>
    <p:sldId id="283" r:id="rId4"/>
    <p:sldId id="286" r:id="rId5"/>
    <p:sldId id="311" r:id="rId6"/>
    <p:sldId id="313" r:id="rId7"/>
    <p:sldId id="259" r:id="rId8"/>
    <p:sldId id="284" r:id="rId9"/>
    <p:sldId id="275" r:id="rId10"/>
    <p:sldId id="317" r:id="rId11"/>
    <p:sldId id="316" r:id="rId12"/>
    <p:sldId id="318" r:id="rId13"/>
    <p:sldId id="276" r:id="rId14"/>
    <p:sldId id="290" r:id="rId15"/>
    <p:sldId id="319" r:id="rId16"/>
    <p:sldId id="278" r:id="rId17"/>
    <p:sldId id="327" r:id="rId18"/>
    <p:sldId id="326" r:id="rId19"/>
    <p:sldId id="289" r:id="rId20"/>
    <p:sldId id="277" r:id="rId21"/>
    <p:sldId id="320" r:id="rId22"/>
    <p:sldId id="328" r:id="rId23"/>
    <p:sldId id="285" r:id="rId24"/>
    <p:sldId id="279" r:id="rId25"/>
    <p:sldId id="291" r:id="rId26"/>
    <p:sldId id="321" r:id="rId27"/>
    <p:sldId id="314" r:id="rId28"/>
    <p:sldId id="322" r:id="rId29"/>
    <p:sldId id="315" r:id="rId30"/>
    <p:sldId id="329" r:id="rId31"/>
    <p:sldId id="282" r:id="rId32"/>
    <p:sldId id="292" r:id="rId33"/>
    <p:sldId id="293" r:id="rId34"/>
    <p:sldId id="297" r:id="rId35"/>
    <p:sldId id="298" r:id="rId36"/>
    <p:sldId id="295" r:id="rId37"/>
    <p:sldId id="294" r:id="rId38"/>
    <p:sldId id="330" r:id="rId39"/>
    <p:sldId id="299" r:id="rId40"/>
    <p:sldId id="323" r:id="rId41"/>
    <p:sldId id="296" r:id="rId42"/>
    <p:sldId id="324" r:id="rId43"/>
    <p:sldId id="300" r:id="rId44"/>
    <p:sldId id="301" r:id="rId45"/>
    <p:sldId id="331" r:id="rId46"/>
    <p:sldId id="304" r:id="rId47"/>
    <p:sldId id="305" r:id="rId48"/>
    <p:sldId id="325" r:id="rId49"/>
    <p:sldId id="307" r:id="rId50"/>
    <p:sldId id="310" r:id="rId51"/>
    <p:sldId id="332" r:id="rId5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0" d="100"/>
          <a:sy n="80" d="100"/>
        </p:scale>
        <p:origin x="136" y="-2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0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t>10.11.2022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Sixth level</a:t>
            </a:r>
          </a:p>
          <a:p>
            <a:pPr lvl="6"/>
            <a:r>
              <a:rPr lang="ru-RU" dirty="0" smtClean="0"/>
              <a:t>Seventh level</a:t>
            </a:r>
          </a:p>
          <a:p>
            <a:pPr lvl="7"/>
            <a:r>
              <a:rPr lang="ru-RU" dirty="0" smtClean="0"/>
              <a:t>Eighth level</a:t>
            </a:r>
          </a:p>
          <a:p>
            <a:pPr lvl="8"/>
            <a:r>
              <a:rPr lang="ru-RU" dirty="0" smtClean="0"/>
              <a:t>Ninth level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7119" y="1412776"/>
            <a:ext cx="9144000" cy="3505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Тема 7 </a:t>
            </a:r>
            <a:r>
              <a:rPr lang="ru-RU" b="1" dirty="0">
                <a:solidFill>
                  <a:srgbClr val="FF0000"/>
                </a:solidFill>
              </a:rPr>
              <a:t>Исследование </a:t>
            </a:r>
            <a:r>
              <a:rPr lang="ru-RU" b="1" dirty="0" smtClean="0">
                <a:solidFill>
                  <a:srgbClr val="FF0000"/>
                </a:solidFill>
              </a:rPr>
              <a:t>мышления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2000" dirty="0">
                <a:solidFill>
                  <a:prstClr val="black"/>
                </a:solidFill>
              </a:rPr>
              <a:t>Л. Л. </a:t>
            </a:r>
            <a:r>
              <a:rPr lang="ru-RU" sz="2000" dirty="0" smtClean="0">
                <a:solidFill>
                  <a:prstClr val="black"/>
                </a:solidFill>
              </a:rPr>
              <a:t>Гурова. </a:t>
            </a:r>
            <a:r>
              <a:rPr lang="ru-RU" sz="2000" dirty="0" smtClean="0"/>
              <a:t>ПСИХОЛОГИЯ МЫШЛЕНИЯ (любое издание)</a:t>
            </a:r>
            <a:br>
              <a:rPr lang="ru-RU" sz="2000" dirty="0" smtClean="0"/>
            </a:br>
            <a:r>
              <a:rPr lang="ru-RU" sz="2000" dirty="0" smtClean="0"/>
              <a:t>Когнитивная психология. Под ред. В.Н. Дружинина (любое издание)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7119" y="5445224"/>
            <a:ext cx="9252519" cy="862608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©Куликов В.С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2022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algn="ctr"/>
            <a:endParaRPr lang="ru-RU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Центральным процессом функционирования Интеллекта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Мышление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</a:rPr>
              <a:t>Т.о</a:t>
            </a:r>
            <a:r>
              <a:rPr lang="ru-RU" sz="3600" b="1" dirty="0">
                <a:solidFill>
                  <a:srgbClr val="0070C0"/>
                </a:solidFill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– общая способность к </a:t>
            </a:r>
            <a:r>
              <a:rPr lang="ru-RU" sz="3600" b="1" dirty="0" smtClean="0">
                <a:solidFill>
                  <a:srgbClr val="0070C0"/>
                </a:solidFill>
              </a:rPr>
              <a:t>адаптации через информационный обмен, </a:t>
            </a:r>
            <a:r>
              <a:rPr lang="ru-RU" sz="3600" b="1" dirty="0">
                <a:solidFill>
                  <a:srgbClr val="0070C0"/>
                </a:solidFill>
              </a:rPr>
              <a:t>а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</a:t>
            </a:r>
            <a:r>
              <a:rPr lang="ru-RU" sz="3600" b="1" dirty="0" smtClean="0">
                <a:solidFill>
                  <a:srgbClr val="0070C0"/>
                </a:solidFill>
              </a:rPr>
              <a:t>– </a:t>
            </a:r>
            <a:r>
              <a:rPr lang="ru-RU" sz="3600" b="1" dirty="0">
                <a:solidFill>
                  <a:srgbClr val="0070C0"/>
                </a:solidFill>
              </a:rPr>
              <a:t>основной процесс, который эту способность обеспечивает.</a:t>
            </a:r>
          </a:p>
          <a:p>
            <a:r>
              <a:rPr lang="ru-RU" sz="3600" dirty="0"/>
              <a:t> </a:t>
            </a:r>
          </a:p>
          <a:p>
            <a:r>
              <a:rPr lang="ru-RU" sz="3600" dirty="0" smtClean="0"/>
              <a:t>Исследуя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  <a:r>
              <a:rPr lang="ru-RU" sz="3600" dirty="0" smtClean="0"/>
              <a:t>, </a:t>
            </a:r>
            <a:r>
              <a:rPr lang="ru-RU" sz="3600" dirty="0"/>
              <a:t>мы в первую очередь исследуем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</a:t>
            </a:r>
            <a:r>
              <a:rPr lang="ru-RU" sz="3600" dirty="0" smtClean="0"/>
              <a:t>, </a:t>
            </a:r>
            <a:r>
              <a:rPr lang="ru-RU" sz="3600" dirty="0"/>
              <a:t>но всегда </a:t>
            </a:r>
            <a:r>
              <a:rPr lang="ru-RU" sz="3600" cap="all" dirty="0"/>
              <a:t>не </a:t>
            </a:r>
            <a:r>
              <a:rPr lang="ru-RU" sz="3600" cap="all" dirty="0" smtClean="0"/>
              <a:t>только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</a:t>
            </a:r>
            <a:r>
              <a:rPr lang="ru-RU" sz="3600" dirty="0"/>
              <a:t>.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16632"/>
            <a:ext cx="11449272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7.3. Особенности экспериментального исследования </a:t>
            </a:r>
            <a:r>
              <a:rPr lang="ru-RU" sz="3600" b="1" dirty="0">
                <a:solidFill>
                  <a:srgbClr val="FF0000"/>
                </a:solidFill>
              </a:rPr>
              <a:t>мышления и </a:t>
            </a:r>
            <a:r>
              <a:rPr lang="ru-RU" sz="3600" b="1" dirty="0" smtClean="0">
                <a:solidFill>
                  <a:srgbClr val="FF0000"/>
                </a:solidFill>
              </a:rPr>
              <a:t>измерения </a:t>
            </a:r>
            <a:r>
              <a:rPr lang="ru-RU" sz="3600" b="1" dirty="0">
                <a:solidFill>
                  <a:srgbClr val="FF0000"/>
                </a:solidFill>
              </a:rPr>
              <a:t>интеллекта.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u="sng" dirty="0" smtClean="0"/>
              <a:t>Общее: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 smtClean="0"/>
              <a:t>Исследование </a:t>
            </a:r>
            <a:r>
              <a:rPr lang="ru-RU" sz="3200" dirty="0"/>
              <a:t>как </a:t>
            </a:r>
            <a:r>
              <a:rPr lang="ru-RU" sz="3200" b="1" dirty="0">
                <a:solidFill>
                  <a:srgbClr val="FF0000"/>
                </a:solidFill>
              </a:rPr>
              <a:t>мышления </a:t>
            </a:r>
            <a:r>
              <a:rPr lang="ru-RU" sz="3200" dirty="0" smtClean="0"/>
              <a:t>, </a:t>
            </a:r>
            <a:r>
              <a:rPr lang="ru-RU" sz="3200" dirty="0"/>
              <a:t>так </a:t>
            </a:r>
            <a:r>
              <a:rPr lang="ru-RU" sz="3200" dirty="0" smtClean="0"/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интеллекта</a:t>
            </a:r>
            <a:r>
              <a:rPr lang="ru-RU" sz="3200" dirty="0" smtClean="0"/>
              <a:t>  </a:t>
            </a:r>
            <a:r>
              <a:rPr lang="ru-RU" sz="3200" dirty="0"/>
              <a:t>всегда производится путем постановки умственных задач, </a:t>
            </a:r>
            <a:r>
              <a:rPr lang="ru-RU" sz="3200" dirty="0" smtClean="0"/>
              <a:t>создания проблемных </a:t>
            </a:r>
            <a:r>
              <a:rPr lang="ru-RU" sz="3200" dirty="0"/>
              <a:t>ситуаций.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3200" u="sng" dirty="0" smtClean="0"/>
              <a:t>В чем различие: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 smtClean="0"/>
              <a:t>При </a:t>
            </a:r>
            <a:r>
              <a:rPr lang="ru-RU" sz="3200" dirty="0"/>
              <a:t>этом исследователя могут интересовать два вида </a:t>
            </a:r>
            <a:r>
              <a:rPr lang="ru-RU" sz="3200" dirty="0" smtClean="0"/>
              <a:t>итогов: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 smtClean="0"/>
              <a:t>1</a:t>
            </a:r>
            <a:r>
              <a:rPr lang="ru-RU" sz="3200" dirty="0"/>
              <a:t>) </a:t>
            </a:r>
            <a:r>
              <a:rPr lang="ru-RU" sz="3200" dirty="0" smtClean="0"/>
              <a:t>КАК достигнут результат (скорее исследуется </a:t>
            </a:r>
            <a:r>
              <a:rPr lang="ru-RU" sz="3200" b="1" dirty="0" smtClean="0">
                <a:solidFill>
                  <a:srgbClr val="FF0000"/>
                </a:solidFill>
              </a:rPr>
              <a:t>мышление </a:t>
            </a:r>
            <a:r>
              <a:rPr lang="ru-RU" sz="3200" dirty="0" smtClean="0"/>
              <a:t>);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 smtClean="0"/>
              <a:t>2</a:t>
            </a:r>
            <a:r>
              <a:rPr lang="ru-RU" sz="3200" dirty="0"/>
              <a:t>) НАСКОЛЬКО </a:t>
            </a:r>
            <a:r>
              <a:rPr lang="ru-RU" sz="3200" dirty="0" smtClean="0"/>
              <a:t>УСПЕШНО</a:t>
            </a:r>
            <a:r>
              <a:rPr lang="en-US" sz="3200" dirty="0" smtClean="0"/>
              <a:t> </a:t>
            </a:r>
            <a:r>
              <a:rPr lang="ru-RU" sz="3200" dirty="0"/>
              <a:t>достигнут результат (</a:t>
            </a:r>
            <a:r>
              <a:rPr lang="ru-RU" sz="3200" dirty="0" smtClean="0"/>
              <a:t>скорее </a:t>
            </a:r>
            <a:r>
              <a:rPr lang="ru-RU" sz="3200" dirty="0"/>
              <a:t>исследуется </a:t>
            </a:r>
            <a:r>
              <a:rPr lang="ru-RU" sz="3200" b="1" dirty="0" smtClean="0">
                <a:solidFill>
                  <a:srgbClr val="FF0000"/>
                </a:solidFill>
              </a:rPr>
              <a:t>интеллект</a:t>
            </a:r>
            <a:r>
              <a:rPr lang="ru-RU" sz="3200" dirty="0" smtClean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7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16632"/>
            <a:ext cx="11881320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7.3.1</a:t>
            </a:r>
            <a:r>
              <a:rPr lang="ru-RU" sz="3600" b="1" dirty="0">
                <a:solidFill>
                  <a:srgbClr val="FF0000"/>
                </a:solidFill>
              </a:rPr>
              <a:t>. Экспериментальное исследование </a:t>
            </a:r>
            <a:r>
              <a:rPr lang="ru-RU" sz="3600" b="1" dirty="0" smtClean="0">
                <a:solidFill>
                  <a:srgbClr val="FF0000"/>
                </a:solidFill>
              </a:rPr>
              <a:t>мышления (КАК)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b="1" dirty="0"/>
              <a:t>И</a:t>
            </a:r>
            <a:r>
              <a:rPr lang="ru-RU" sz="3200" dirty="0"/>
              <a:t>сследователя не интересует </a:t>
            </a:r>
            <a:r>
              <a:rPr lang="ru-RU" sz="3200" dirty="0" smtClean="0"/>
              <a:t>результат в виде УСПЕШНОСТИ, </a:t>
            </a:r>
            <a:r>
              <a:rPr lang="ru-RU" sz="3200" dirty="0"/>
              <a:t>а </a:t>
            </a:r>
            <a:r>
              <a:rPr lang="ru-RU" sz="3200" dirty="0" smtClean="0"/>
              <a:t>интересует то  </a:t>
            </a:r>
            <a:r>
              <a:rPr lang="ru-RU" sz="3200" dirty="0"/>
              <a:t>– как </a:t>
            </a:r>
            <a:r>
              <a:rPr lang="ru-RU" sz="3200" dirty="0" smtClean="0"/>
              <a:t>он достигнут </a:t>
            </a:r>
            <a:r>
              <a:rPr lang="ru-RU" sz="3200" dirty="0"/>
              <a:t>или что </a:t>
            </a:r>
            <a:r>
              <a:rPr lang="ru-RU" sz="3200" dirty="0" smtClean="0"/>
              <a:t>он означает. </a:t>
            </a:r>
            <a:r>
              <a:rPr lang="ru-RU" sz="2800" i="1" dirty="0" smtClean="0"/>
              <a:t>На внешнем рынке спросом не пользуется.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Сюда , в частности, относятся:</a:t>
            </a:r>
          </a:p>
          <a:p>
            <a:pPr>
              <a:spcBef>
                <a:spcPts val="600"/>
              </a:spcBef>
            </a:pPr>
            <a:r>
              <a:rPr lang="ru-RU" sz="3000" b="1" dirty="0" smtClean="0">
                <a:solidFill>
                  <a:srgbClr val="00B050"/>
                </a:solidFill>
              </a:rPr>
              <a:t>методики </a:t>
            </a:r>
            <a:r>
              <a:rPr lang="ru-RU" sz="3000" b="1" dirty="0">
                <a:solidFill>
                  <a:srgbClr val="00B050"/>
                </a:solidFill>
              </a:rPr>
              <a:t>исследования когнитивных стилей</a:t>
            </a:r>
            <a:r>
              <a:rPr lang="ru-RU" sz="3000" dirty="0">
                <a:solidFill>
                  <a:srgbClr val="00B050"/>
                </a:solidFill>
              </a:rPr>
              <a:t>, </a:t>
            </a:r>
            <a:endParaRPr lang="ru-RU" sz="3000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3000" b="1" dirty="0" smtClean="0">
                <a:solidFill>
                  <a:srgbClr val="00B050"/>
                </a:solidFill>
              </a:rPr>
              <a:t>методики </a:t>
            </a:r>
            <a:r>
              <a:rPr lang="ru-RU" sz="3000" b="1" dirty="0">
                <a:solidFill>
                  <a:srgbClr val="00B050"/>
                </a:solidFill>
              </a:rPr>
              <a:t>на выявление </a:t>
            </a:r>
            <a:r>
              <a:rPr lang="ru-RU" sz="3000" b="1" dirty="0" smtClean="0">
                <a:solidFill>
                  <a:srgbClr val="00B050"/>
                </a:solidFill>
              </a:rPr>
              <a:t>ведущих форм мышления</a:t>
            </a:r>
            <a:r>
              <a:rPr lang="ru-RU" sz="3000" dirty="0">
                <a:solidFill>
                  <a:srgbClr val="00B050"/>
                </a:solidFill>
              </a:rPr>
              <a:t> </a:t>
            </a:r>
            <a:r>
              <a:rPr lang="ru-RU" sz="3000" dirty="0" smtClean="0">
                <a:solidFill>
                  <a:srgbClr val="00B050"/>
                </a:solidFill>
              </a:rPr>
              <a:t>(классификация)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Например: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Методика </a:t>
            </a:r>
            <a:r>
              <a:rPr lang="ru-RU" sz="2800" b="1" dirty="0">
                <a:solidFill>
                  <a:srgbClr val="0070C0"/>
                </a:solidFill>
              </a:rPr>
              <a:t>Выготского-Сахарова (формирование понятий),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Ханойская </a:t>
            </a:r>
            <a:r>
              <a:rPr lang="ru-RU" sz="2800" b="1" dirty="0">
                <a:solidFill>
                  <a:srgbClr val="0070C0"/>
                </a:solidFill>
              </a:rPr>
              <a:t>башня (формирование стратегии</a:t>
            </a:r>
            <a:r>
              <a:rPr lang="ru-RU" sz="2800" b="1" dirty="0" smtClean="0">
                <a:solidFill>
                  <a:srgbClr val="0070C0"/>
                </a:solidFill>
              </a:rPr>
              <a:t>),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 методика </a:t>
            </a:r>
            <a:r>
              <a:rPr lang="ru-RU" sz="2800" b="1" dirty="0" err="1" smtClean="0">
                <a:solidFill>
                  <a:srgbClr val="0070C0"/>
                </a:solidFill>
              </a:rPr>
              <a:t>Лачинсов</a:t>
            </a:r>
            <a:r>
              <a:rPr lang="ru-RU" sz="2800" b="1" dirty="0" smtClean="0">
                <a:solidFill>
                  <a:srgbClr val="0070C0"/>
                </a:solidFill>
              </a:rPr>
              <a:t> (гибкость мышления, изменение стратегии).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методика </a:t>
            </a:r>
            <a:r>
              <a:rPr lang="ru-RU" sz="2800" b="1" dirty="0" err="1" smtClean="0">
                <a:solidFill>
                  <a:srgbClr val="0070C0"/>
                </a:solidFill>
              </a:rPr>
              <a:t>Крепелина</a:t>
            </a:r>
            <a:r>
              <a:rPr lang="ru-RU" sz="2800" b="1" dirty="0" smtClean="0">
                <a:solidFill>
                  <a:srgbClr val="0070C0"/>
                </a:solidFill>
              </a:rPr>
              <a:t> (утомляемость)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«Художник» или «Мыслитель» и т.д.</a:t>
            </a:r>
          </a:p>
          <a:p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268760"/>
            <a:ext cx="6048672" cy="568863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ru-RU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Лачинс</a:t>
            </a:r>
            <a:r>
              <a:rPr lang="ru-RU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Абрахам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Luchins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(англ.) 1914 – 2005, Американский психолог. Ученик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Вертгеймера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Известен исследованиями влияния выработанной установки на процесс решения задач. </a:t>
            </a:r>
            <a:endParaRPr lang="ru-RU" sz="3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 выполнил вместе с женой - математиком Эдит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Лачинс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Edith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Luchins</a:t>
            </a:r>
            <a:r>
              <a:rPr lang="ru-RU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4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772" y="188640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Лачинсов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20" y="1124744"/>
            <a:ext cx="5632054" cy="55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2" cy="6624736"/>
          </a:xfrm>
        </p:spPr>
        <p:txBody>
          <a:bodyPr/>
          <a:lstStyle/>
          <a:p>
            <a:pPr marL="0" lvl="0" indent="0">
              <a:buNone/>
            </a:pP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нашем случае </a:t>
            </a: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на выявление когнитивного стиля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«гибкость-ригидность мышления». </a:t>
            </a:r>
          </a:p>
          <a:p>
            <a:pPr marL="0" lvl="0" indent="0">
              <a:buNone/>
            </a:pP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Суть: Имеется 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сосуда различной ёмкости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неограниченное количество жидкости; затем предлагается, манипулируя этими сосудами, получить строго определенное количество жидкости.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Испытуемым </a:t>
            </a: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даётся установочная серия из задач, решить которые можно только одним способом. Затем предъявляются задачи, которые имеют два решения — старое и новое, более лёгкое. </a:t>
            </a:r>
          </a:p>
          <a:p>
            <a:pPr marL="0" lvl="0" indent="0">
              <a:buNone/>
            </a:pPr>
            <a:r>
              <a:rPr lang="ru-RU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 </a:t>
            </a:r>
            <a:r>
              <a:rPr lang="ru-RU" sz="37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Лачинса</a:t>
            </a:r>
            <a:r>
              <a:rPr lang="ru-RU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испытуемых решает критические задачи старым способом.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9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668"/>
            <a:ext cx="12064011" cy="50735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5157193"/>
            <a:ext cx="12188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Рассчитать: 1) среднее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шагов по 11 задачам,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2)среднее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шагов по 5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последним задачам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– показатель ригидности мышления.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чистого времени решения,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отчасти показатель общего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9038627" y="2948908"/>
            <a:ext cx="591148" cy="1859661"/>
          </a:xfrm>
          <a:custGeom>
            <a:avLst/>
            <a:gdLst>
              <a:gd name="connsiteX0" fmla="*/ 267298 w 591148"/>
              <a:gd name="connsiteY0" fmla="*/ 3842 h 1859661"/>
              <a:gd name="connsiteX1" fmla="*/ 438748 w 591148"/>
              <a:gd name="connsiteY1" fmla="*/ 13367 h 1859661"/>
              <a:gd name="connsiteX2" fmla="*/ 467323 w 591148"/>
              <a:gd name="connsiteY2" fmla="*/ 70517 h 1859661"/>
              <a:gd name="connsiteX3" fmla="*/ 495898 w 591148"/>
              <a:gd name="connsiteY3" fmla="*/ 137192 h 1859661"/>
              <a:gd name="connsiteX4" fmla="*/ 524473 w 591148"/>
              <a:gd name="connsiteY4" fmla="*/ 194342 h 1859661"/>
              <a:gd name="connsiteX5" fmla="*/ 553048 w 591148"/>
              <a:gd name="connsiteY5" fmla="*/ 261017 h 1859661"/>
              <a:gd name="connsiteX6" fmla="*/ 572098 w 591148"/>
              <a:gd name="connsiteY6" fmla="*/ 327692 h 1859661"/>
              <a:gd name="connsiteX7" fmla="*/ 581623 w 591148"/>
              <a:gd name="connsiteY7" fmla="*/ 927767 h 1859661"/>
              <a:gd name="connsiteX8" fmla="*/ 591148 w 591148"/>
              <a:gd name="connsiteY8" fmla="*/ 1013492 h 1859661"/>
              <a:gd name="connsiteX9" fmla="*/ 581623 w 591148"/>
              <a:gd name="connsiteY9" fmla="*/ 1499267 h 1859661"/>
              <a:gd name="connsiteX10" fmla="*/ 572098 w 591148"/>
              <a:gd name="connsiteY10" fmla="*/ 1527842 h 1859661"/>
              <a:gd name="connsiteX11" fmla="*/ 543523 w 591148"/>
              <a:gd name="connsiteY11" fmla="*/ 1623092 h 1859661"/>
              <a:gd name="connsiteX12" fmla="*/ 524473 w 591148"/>
              <a:gd name="connsiteY12" fmla="*/ 1680242 h 1859661"/>
              <a:gd name="connsiteX13" fmla="*/ 514948 w 591148"/>
              <a:gd name="connsiteY13" fmla="*/ 1708817 h 1859661"/>
              <a:gd name="connsiteX14" fmla="*/ 495898 w 591148"/>
              <a:gd name="connsiteY14" fmla="*/ 1737392 h 1859661"/>
              <a:gd name="connsiteX15" fmla="*/ 486373 w 591148"/>
              <a:gd name="connsiteY15" fmla="*/ 1765967 h 1859661"/>
              <a:gd name="connsiteX16" fmla="*/ 400648 w 591148"/>
              <a:gd name="connsiteY16" fmla="*/ 1842167 h 1859661"/>
              <a:gd name="connsiteX17" fmla="*/ 372073 w 591148"/>
              <a:gd name="connsiteY17" fmla="*/ 1851692 h 1859661"/>
              <a:gd name="connsiteX18" fmla="*/ 210148 w 591148"/>
              <a:gd name="connsiteY18" fmla="*/ 1842167 h 1859661"/>
              <a:gd name="connsiteX19" fmla="*/ 191098 w 591148"/>
              <a:gd name="connsiteY19" fmla="*/ 1699292 h 1859661"/>
              <a:gd name="connsiteX20" fmla="*/ 152998 w 591148"/>
              <a:gd name="connsiteY20" fmla="*/ 1632617 h 1859661"/>
              <a:gd name="connsiteX21" fmla="*/ 124423 w 591148"/>
              <a:gd name="connsiteY21" fmla="*/ 1604042 h 1859661"/>
              <a:gd name="connsiteX22" fmla="*/ 105373 w 591148"/>
              <a:gd name="connsiteY22" fmla="*/ 1575467 h 1859661"/>
              <a:gd name="connsiteX23" fmla="*/ 114898 w 591148"/>
              <a:gd name="connsiteY23" fmla="*/ 1270667 h 1859661"/>
              <a:gd name="connsiteX24" fmla="*/ 162523 w 591148"/>
              <a:gd name="connsiteY24" fmla="*/ 99092 h 1859661"/>
              <a:gd name="connsiteX25" fmla="*/ 181573 w 591148"/>
              <a:gd name="connsiteY25" fmla="*/ 70517 h 1859661"/>
              <a:gd name="connsiteX26" fmla="*/ 210148 w 591148"/>
              <a:gd name="connsiteY26" fmla="*/ 41942 h 1859661"/>
              <a:gd name="connsiteX27" fmla="*/ 267298 w 591148"/>
              <a:gd name="connsiteY27" fmla="*/ 3842 h 18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148" h="1859661">
                <a:moveTo>
                  <a:pt x="267298" y="3842"/>
                </a:moveTo>
                <a:cubicBezTo>
                  <a:pt x="305398" y="-921"/>
                  <a:pt x="382621" y="2142"/>
                  <a:pt x="438748" y="13367"/>
                </a:cubicBezTo>
                <a:cubicBezTo>
                  <a:pt x="451398" y="15897"/>
                  <a:pt x="464676" y="61252"/>
                  <a:pt x="467323" y="70517"/>
                </a:cubicBezTo>
                <a:cubicBezTo>
                  <a:pt x="493754" y="163027"/>
                  <a:pt x="457230" y="59856"/>
                  <a:pt x="495898" y="137192"/>
                </a:cubicBezTo>
                <a:cubicBezTo>
                  <a:pt x="535333" y="216062"/>
                  <a:pt x="469878" y="112450"/>
                  <a:pt x="524473" y="194342"/>
                </a:cubicBezTo>
                <a:cubicBezTo>
                  <a:pt x="544297" y="273636"/>
                  <a:pt x="520159" y="195238"/>
                  <a:pt x="553048" y="261017"/>
                </a:cubicBezTo>
                <a:cubicBezTo>
                  <a:pt x="559880" y="274682"/>
                  <a:pt x="569046" y="315485"/>
                  <a:pt x="572098" y="327692"/>
                </a:cubicBezTo>
                <a:cubicBezTo>
                  <a:pt x="575273" y="527717"/>
                  <a:pt x="576068" y="727794"/>
                  <a:pt x="581623" y="927767"/>
                </a:cubicBezTo>
                <a:cubicBezTo>
                  <a:pt x="582421" y="956507"/>
                  <a:pt x="591148" y="984741"/>
                  <a:pt x="591148" y="1013492"/>
                </a:cubicBezTo>
                <a:cubicBezTo>
                  <a:pt x="591148" y="1175448"/>
                  <a:pt x="587617" y="1337422"/>
                  <a:pt x="581623" y="1499267"/>
                </a:cubicBezTo>
                <a:cubicBezTo>
                  <a:pt x="581251" y="1509300"/>
                  <a:pt x="574856" y="1518188"/>
                  <a:pt x="572098" y="1527842"/>
                </a:cubicBezTo>
                <a:cubicBezTo>
                  <a:pt x="543308" y="1628609"/>
                  <a:pt x="588794" y="1487279"/>
                  <a:pt x="543523" y="1623092"/>
                </a:cubicBezTo>
                <a:lnTo>
                  <a:pt x="524473" y="1680242"/>
                </a:lnTo>
                <a:cubicBezTo>
                  <a:pt x="521298" y="1689767"/>
                  <a:pt x="520517" y="1700463"/>
                  <a:pt x="514948" y="1708817"/>
                </a:cubicBezTo>
                <a:cubicBezTo>
                  <a:pt x="508598" y="1718342"/>
                  <a:pt x="501018" y="1727153"/>
                  <a:pt x="495898" y="1737392"/>
                </a:cubicBezTo>
                <a:cubicBezTo>
                  <a:pt x="491408" y="1746372"/>
                  <a:pt x="492537" y="1758042"/>
                  <a:pt x="486373" y="1765967"/>
                </a:cubicBezTo>
                <a:cubicBezTo>
                  <a:pt x="470309" y="1786621"/>
                  <a:pt x="430741" y="1827120"/>
                  <a:pt x="400648" y="1842167"/>
                </a:cubicBezTo>
                <a:cubicBezTo>
                  <a:pt x="391668" y="1846657"/>
                  <a:pt x="381598" y="1848517"/>
                  <a:pt x="372073" y="1851692"/>
                </a:cubicBezTo>
                <a:cubicBezTo>
                  <a:pt x="318098" y="1848517"/>
                  <a:pt x="251505" y="1876994"/>
                  <a:pt x="210148" y="1842167"/>
                </a:cubicBezTo>
                <a:cubicBezTo>
                  <a:pt x="173397" y="1811219"/>
                  <a:pt x="200996" y="1746308"/>
                  <a:pt x="191098" y="1699292"/>
                </a:cubicBezTo>
                <a:cubicBezTo>
                  <a:pt x="188474" y="1686827"/>
                  <a:pt x="162554" y="1644084"/>
                  <a:pt x="152998" y="1632617"/>
                </a:cubicBezTo>
                <a:cubicBezTo>
                  <a:pt x="144374" y="1622269"/>
                  <a:pt x="133047" y="1614390"/>
                  <a:pt x="124423" y="1604042"/>
                </a:cubicBezTo>
                <a:cubicBezTo>
                  <a:pt x="117094" y="1595248"/>
                  <a:pt x="111723" y="1584992"/>
                  <a:pt x="105373" y="1575467"/>
                </a:cubicBezTo>
                <a:cubicBezTo>
                  <a:pt x="108548" y="1473867"/>
                  <a:pt x="112905" y="1372297"/>
                  <a:pt x="114898" y="1270667"/>
                </a:cubicBezTo>
                <a:cubicBezTo>
                  <a:pt x="137768" y="104275"/>
                  <a:pt x="-185857" y="331345"/>
                  <a:pt x="162523" y="99092"/>
                </a:cubicBezTo>
                <a:cubicBezTo>
                  <a:pt x="168873" y="89567"/>
                  <a:pt x="174244" y="79311"/>
                  <a:pt x="181573" y="70517"/>
                </a:cubicBezTo>
                <a:cubicBezTo>
                  <a:pt x="190197" y="60169"/>
                  <a:pt x="202676" y="53150"/>
                  <a:pt x="210148" y="41942"/>
                </a:cubicBezTo>
                <a:cubicBezTo>
                  <a:pt x="253928" y="-23727"/>
                  <a:pt x="229198" y="8605"/>
                  <a:pt x="267298" y="384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8713352" y="704850"/>
            <a:ext cx="1224920" cy="4429125"/>
          </a:xfrm>
          <a:custGeom>
            <a:avLst/>
            <a:gdLst>
              <a:gd name="connsiteX0" fmla="*/ 992623 w 1224920"/>
              <a:gd name="connsiteY0" fmla="*/ 85725 h 4429125"/>
              <a:gd name="connsiteX1" fmla="*/ 906898 w 1224920"/>
              <a:gd name="connsiteY1" fmla="*/ 38100 h 4429125"/>
              <a:gd name="connsiteX2" fmla="*/ 868798 w 1224920"/>
              <a:gd name="connsiteY2" fmla="*/ 28575 h 4429125"/>
              <a:gd name="connsiteX3" fmla="*/ 811648 w 1224920"/>
              <a:gd name="connsiteY3" fmla="*/ 9525 h 4429125"/>
              <a:gd name="connsiteX4" fmla="*/ 783073 w 1224920"/>
              <a:gd name="connsiteY4" fmla="*/ 0 h 4429125"/>
              <a:gd name="connsiteX5" fmla="*/ 535423 w 1224920"/>
              <a:gd name="connsiteY5" fmla="*/ 9525 h 4429125"/>
              <a:gd name="connsiteX6" fmla="*/ 506848 w 1224920"/>
              <a:gd name="connsiteY6" fmla="*/ 28575 h 4429125"/>
              <a:gd name="connsiteX7" fmla="*/ 478273 w 1224920"/>
              <a:gd name="connsiteY7" fmla="*/ 38100 h 4429125"/>
              <a:gd name="connsiteX8" fmla="*/ 411598 w 1224920"/>
              <a:gd name="connsiteY8" fmla="*/ 66675 h 4429125"/>
              <a:gd name="connsiteX9" fmla="*/ 383023 w 1224920"/>
              <a:gd name="connsiteY9" fmla="*/ 95250 h 4429125"/>
              <a:gd name="connsiteX10" fmla="*/ 344923 w 1224920"/>
              <a:gd name="connsiteY10" fmla="*/ 114300 h 4429125"/>
              <a:gd name="connsiteX11" fmla="*/ 316348 w 1224920"/>
              <a:gd name="connsiteY11" fmla="*/ 133350 h 4429125"/>
              <a:gd name="connsiteX12" fmla="*/ 297298 w 1224920"/>
              <a:gd name="connsiteY12" fmla="*/ 161925 h 4429125"/>
              <a:gd name="connsiteX13" fmla="*/ 268723 w 1224920"/>
              <a:gd name="connsiteY13" fmla="*/ 190500 h 4429125"/>
              <a:gd name="connsiteX14" fmla="*/ 230623 w 1224920"/>
              <a:gd name="connsiteY14" fmla="*/ 257175 h 4429125"/>
              <a:gd name="connsiteX15" fmla="*/ 221098 w 1224920"/>
              <a:gd name="connsiteY15" fmla="*/ 295275 h 4429125"/>
              <a:gd name="connsiteX16" fmla="*/ 211573 w 1224920"/>
              <a:gd name="connsiteY16" fmla="*/ 323850 h 4429125"/>
              <a:gd name="connsiteX17" fmla="*/ 202048 w 1224920"/>
              <a:gd name="connsiteY17" fmla="*/ 381000 h 4429125"/>
              <a:gd name="connsiteX18" fmla="*/ 192523 w 1224920"/>
              <a:gd name="connsiteY18" fmla="*/ 428625 h 4429125"/>
              <a:gd name="connsiteX19" fmla="*/ 173473 w 1224920"/>
              <a:gd name="connsiteY19" fmla="*/ 523875 h 4429125"/>
              <a:gd name="connsiteX20" fmla="*/ 163948 w 1224920"/>
              <a:gd name="connsiteY20" fmla="*/ 590550 h 4429125"/>
              <a:gd name="connsiteX21" fmla="*/ 125848 w 1224920"/>
              <a:gd name="connsiteY21" fmla="*/ 723900 h 4429125"/>
              <a:gd name="connsiteX22" fmla="*/ 116323 w 1224920"/>
              <a:gd name="connsiteY22" fmla="*/ 752475 h 4429125"/>
              <a:gd name="connsiteX23" fmla="*/ 97273 w 1224920"/>
              <a:gd name="connsiteY23" fmla="*/ 790575 h 4429125"/>
              <a:gd name="connsiteX24" fmla="*/ 97273 w 1224920"/>
              <a:gd name="connsiteY24" fmla="*/ 1543050 h 4429125"/>
              <a:gd name="connsiteX25" fmla="*/ 116323 w 1224920"/>
              <a:gd name="connsiteY25" fmla="*/ 1638300 h 4429125"/>
              <a:gd name="connsiteX26" fmla="*/ 125848 w 1224920"/>
              <a:gd name="connsiteY26" fmla="*/ 1943100 h 4429125"/>
              <a:gd name="connsiteX27" fmla="*/ 144898 w 1224920"/>
              <a:gd name="connsiteY27" fmla="*/ 2114550 h 4429125"/>
              <a:gd name="connsiteX28" fmla="*/ 135373 w 1224920"/>
              <a:gd name="connsiteY28" fmla="*/ 2447925 h 4429125"/>
              <a:gd name="connsiteX29" fmla="*/ 125848 w 1224920"/>
              <a:gd name="connsiteY29" fmla="*/ 2476500 h 4429125"/>
              <a:gd name="connsiteX30" fmla="*/ 116323 w 1224920"/>
              <a:gd name="connsiteY30" fmla="*/ 2514600 h 4429125"/>
              <a:gd name="connsiteX31" fmla="*/ 97273 w 1224920"/>
              <a:gd name="connsiteY31" fmla="*/ 2619375 h 4429125"/>
              <a:gd name="connsiteX32" fmla="*/ 78223 w 1224920"/>
              <a:gd name="connsiteY32" fmla="*/ 2676525 h 4429125"/>
              <a:gd name="connsiteX33" fmla="*/ 68698 w 1224920"/>
              <a:gd name="connsiteY33" fmla="*/ 2714625 h 4429125"/>
              <a:gd name="connsiteX34" fmla="*/ 40123 w 1224920"/>
              <a:gd name="connsiteY34" fmla="*/ 2733675 h 4429125"/>
              <a:gd name="connsiteX35" fmla="*/ 21073 w 1224920"/>
              <a:gd name="connsiteY35" fmla="*/ 2828925 h 4429125"/>
              <a:gd name="connsiteX36" fmla="*/ 40123 w 1224920"/>
              <a:gd name="connsiteY36" fmla="*/ 3505200 h 4429125"/>
              <a:gd name="connsiteX37" fmla="*/ 49648 w 1224920"/>
              <a:gd name="connsiteY37" fmla="*/ 3590925 h 4429125"/>
              <a:gd name="connsiteX38" fmla="*/ 68698 w 1224920"/>
              <a:gd name="connsiteY38" fmla="*/ 3629025 h 4429125"/>
              <a:gd name="connsiteX39" fmla="*/ 78223 w 1224920"/>
              <a:gd name="connsiteY39" fmla="*/ 3714750 h 4429125"/>
              <a:gd name="connsiteX40" fmla="*/ 87748 w 1224920"/>
              <a:gd name="connsiteY40" fmla="*/ 4038600 h 4429125"/>
              <a:gd name="connsiteX41" fmla="*/ 106798 w 1224920"/>
              <a:gd name="connsiteY41" fmla="*/ 4076700 h 4429125"/>
              <a:gd name="connsiteX42" fmla="*/ 182998 w 1224920"/>
              <a:gd name="connsiteY42" fmla="*/ 4162425 h 4429125"/>
              <a:gd name="connsiteX43" fmla="*/ 230623 w 1224920"/>
              <a:gd name="connsiteY43" fmla="*/ 4219575 h 4429125"/>
              <a:gd name="connsiteX44" fmla="*/ 268723 w 1224920"/>
              <a:gd name="connsiteY44" fmla="*/ 4248150 h 4429125"/>
              <a:gd name="connsiteX45" fmla="*/ 287773 w 1224920"/>
              <a:gd name="connsiteY45" fmla="*/ 4276725 h 4429125"/>
              <a:gd name="connsiteX46" fmla="*/ 373498 w 1224920"/>
              <a:gd name="connsiteY46" fmla="*/ 4324350 h 4429125"/>
              <a:gd name="connsiteX47" fmla="*/ 430648 w 1224920"/>
              <a:gd name="connsiteY47" fmla="*/ 4352925 h 4429125"/>
              <a:gd name="connsiteX48" fmla="*/ 497323 w 1224920"/>
              <a:gd name="connsiteY48" fmla="*/ 4400550 h 4429125"/>
              <a:gd name="connsiteX49" fmla="*/ 525898 w 1224920"/>
              <a:gd name="connsiteY49" fmla="*/ 4419600 h 4429125"/>
              <a:gd name="connsiteX50" fmla="*/ 583048 w 1224920"/>
              <a:gd name="connsiteY50" fmla="*/ 4429125 h 4429125"/>
              <a:gd name="connsiteX51" fmla="*/ 773548 w 1224920"/>
              <a:gd name="connsiteY51" fmla="*/ 4419600 h 4429125"/>
              <a:gd name="connsiteX52" fmla="*/ 792598 w 1224920"/>
              <a:gd name="connsiteY52" fmla="*/ 4391025 h 4429125"/>
              <a:gd name="connsiteX53" fmla="*/ 811648 w 1224920"/>
              <a:gd name="connsiteY53" fmla="*/ 4333875 h 4429125"/>
              <a:gd name="connsiteX54" fmla="*/ 840223 w 1224920"/>
              <a:gd name="connsiteY54" fmla="*/ 4267200 h 4429125"/>
              <a:gd name="connsiteX55" fmla="*/ 849748 w 1224920"/>
              <a:gd name="connsiteY55" fmla="*/ 4238625 h 4429125"/>
              <a:gd name="connsiteX56" fmla="*/ 878323 w 1224920"/>
              <a:gd name="connsiteY56" fmla="*/ 4219575 h 4429125"/>
              <a:gd name="connsiteX57" fmla="*/ 925948 w 1224920"/>
              <a:gd name="connsiteY57" fmla="*/ 4181475 h 4429125"/>
              <a:gd name="connsiteX58" fmla="*/ 983098 w 1224920"/>
              <a:gd name="connsiteY58" fmla="*/ 4143375 h 4429125"/>
              <a:gd name="connsiteX59" fmla="*/ 1002148 w 1224920"/>
              <a:gd name="connsiteY59" fmla="*/ 4029075 h 4429125"/>
              <a:gd name="connsiteX60" fmla="*/ 1021198 w 1224920"/>
              <a:gd name="connsiteY60" fmla="*/ 3952875 h 4429125"/>
              <a:gd name="connsiteX61" fmla="*/ 1030723 w 1224920"/>
              <a:gd name="connsiteY61" fmla="*/ 3876675 h 4429125"/>
              <a:gd name="connsiteX62" fmla="*/ 1040248 w 1224920"/>
              <a:gd name="connsiteY62" fmla="*/ 3771900 h 4429125"/>
              <a:gd name="connsiteX63" fmla="*/ 1059298 w 1224920"/>
              <a:gd name="connsiteY63" fmla="*/ 3714750 h 4429125"/>
              <a:gd name="connsiteX64" fmla="*/ 1068823 w 1224920"/>
              <a:gd name="connsiteY64" fmla="*/ 3686175 h 4429125"/>
              <a:gd name="connsiteX65" fmla="*/ 1078348 w 1224920"/>
              <a:gd name="connsiteY65" fmla="*/ 3619500 h 4429125"/>
              <a:gd name="connsiteX66" fmla="*/ 1087873 w 1224920"/>
              <a:gd name="connsiteY66" fmla="*/ 3590925 h 4429125"/>
              <a:gd name="connsiteX67" fmla="*/ 1106923 w 1224920"/>
              <a:gd name="connsiteY67" fmla="*/ 3486150 h 4429125"/>
              <a:gd name="connsiteX68" fmla="*/ 1116448 w 1224920"/>
              <a:gd name="connsiteY68" fmla="*/ 3352800 h 4429125"/>
              <a:gd name="connsiteX69" fmla="*/ 1125973 w 1224920"/>
              <a:gd name="connsiteY69" fmla="*/ 3267075 h 4429125"/>
              <a:gd name="connsiteX70" fmla="*/ 1135498 w 1224920"/>
              <a:gd name="connsiteY70" fmla="*/ 3162300 h 4429125"/>
              <a:gd name="connsiteX71" fmla="*/ 1145023 w 1224920"/>
              <a:gd name="connsiteY71" fmla="*/ 3124200 h 4429125"/>
              <a:gd name="connsiteX72" fmla="*/ 1164073 w 1224920"/>
              <a:gd name="connsiteY72" fmla="*/ 3000375 h 4429125"/>
              <a:gd name="connsiteX73" fmla="*/ 1192648 w 1224920"/>
              <a:gd name="connsiteY73" fmla="*/ 2962275 h 4429125"/>
              <a:gd name="connsiteX74" fmla="*/ 1211698 w 1224920"/>
              <a:gd name="connsiteY74" fmla="*/ 2924175 h 4429125"/>
              <a:gd name="connsiteX75" fmla="*/ 1202173 w 1224920"/>
              <a:gd name="connsiteY75" fmla="*/ 2181225 h 4429125"/>
              <a:gd name="connsiteX76" fmla="*/ 1192648 w 1224920"/>
              <a:gd name="connsiteY76" fmla="*/ 2105025 h 4429125"/>
              <a:gd name="connsiteX77" fmla="*/ 1173598 w 1224920"/>
              <a:gd name="connsiteY77" fmla="*/ 2038350 h 4429125"/>
              <a:gd name="connsiteX78" fmla="*/ 1164073 w 1224920"/>
              <a:gd name="connsiteY78" fmla="*/ 2009775 h 4429125"/>
              <a:gd name="connsiteX79" fmla="*/ 1145023 w 1224920"/>
              <a:gd name="connsiteY79" fmla="*/ 1924050 h 4429125"/>
              <a:gd name="connsiteX80" fmla="*/ 1135498 w 1224920"/>
              <a:gd name="connsiteY80" fmla="*/ 1838325 h 4429125"/>
              <a:gd name="connsiteX81" fmla="*/ 1154548 w 1224920"/>
              <a:gd name="connsiteY81" fmla="*/ 1038225 h 4429125"/>
              <a:gd name="connsiteX82" fmla="*/ 1164073 w 1224920"/>
              <a:gd name="connsiteY82" fmla="*/ 781050 h 4429125"/>
              <a:gd name="connsiteX83" fmla="*/ 1173598 w 1224920"/>
              <a:gd name="connsiteY83" fmla="*/ 723900 h 4429125"/>
              <a:gd name="connsiteX84" fmla="*/ 1192648 w 1224920"/>
              <a:gd name="connsiteY84" fmla="*/ 685800 h 4429125"/>
              <a:gd name="connsiteX85" fmla="*/ 1211698 w 1224920"/>
              <a:gd name="connsiteY85" fmla="*/ 466725 h 4429125"/>
              <a:gd name="connsiteX86" fmla="*/ 1221223 w 1224920"/>
              <a:gd name="connsiteY86" fmla="*/ 381000 h 4429125"/>
              <a:gd name="connsiteX87" fmla="*/ 1211698 w 1224920"/>
              <a:gd name="connsiteY87" fmla="*/ 314325 h 4429125"/>
              <a:gd name="connsiteX88" fmla="*/ 1154548 w 1224920"/>
              <a:gd name="connsiteY88" fmla="*/ 266700 h 4429125"/>
              <a:gd name="connsiteX89" fmla="*/ 1097398 w 1224920"/>
              <a:gd name="connsiteY89" fmla="*/ 219075 h 4429125"/>
              <a:gd name="connsiteX90" fmla="*/ 1078348 w 1224920"/>
              <a:gd name="connsiteY90" fmla="*/ 190500 h 4429125"/>
              <a:gd name="connsiteX91" fmla="*/ 1021198 w 1224920"/>
              <a:gd name="connsiteY91" fmla="*/ 152400 h 4429125"/>
              <a:gd name="connsiteX92" fmla="*/ 992623 w 1224920"/>
              <a:gd name="connsiteY92" fmla="*/ 85725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24920" h="4429125">
                <a:moveTo>
                  <a:pt x="992623" y="85725"/>
                </a:moveTo>
                <a:cubicBezTo>
                  <a:pt x="973573" y="66675"/>
                  <a:pt x="931191" y="47210"/>
                  <a:pt x="906898" y="38100"/>
                </a:cubicBezTo>
                <a:cubicBezTo>
                  <a:pt x="894641" y="33503"/>
                  <a:pt x="881337" y="32337"/>
                  <a:pt x="868798" y="28575"/>
                </a:cubicBezTo>
                <a:cubicBezTo>
                  <a:pt x="849564" y="22805"/>
                  <a:pt x="830698" y="15875"/>
                  <a:pt x="811648" y="9525"/>
                </a:cubicBezTo>
                <a:lnTo>
                  <a:pt x="783073" y="0"/>
                </a:lnTo>
                <a:cubicBezTo>
                  <a:pt x="700523" y="3175"/>
                  <a:pt x="617596" y="1024"/>
                  <a:pt x="535423" y="9525"/>
                </a:cubicBezTo>
                <a:cubicBezTo>
                  <a:pt x="524036" y="10703"/>
                  <a:pt x="517087" y="23455"/>
                  <a:pt x="506848" y="28575"/>
                </a:cubicBezTo>
                <a:cubicBezTo>
                  <a:pt x="497868" y="33065"/>
                  <a:pt x="487253" y="33610"/>
                  <a:pt x="478273" y="38100"/>
                </a:cubicBezTo>
                <a:cubicBezTo>
                  <a:pt x="412494" y="70989"/>
                  <a:pt x="490892" y="46851"/>
                  <a:pt x="411598" y="66675"/>
                </a:cubicBezTo>
                <a:cubicBezTo>
                  <a:pt x="402073" y="76200"/>
                  <a:pt x="393984" y="87420"/>
                  <a:pt x="383023" y="95250"/>
                </a:cubicBezTo>
                <a:cubicBezTo>
                  <a:pt x="371469" y="103503"/>
                  <a:pt x="357251" y="107255"/>
                  <a:pt x="344923" y="114300"/>
                </a:cubicBezTo>
                <a:cubicBezTo>
                  <a:pt x="334984" y="119980"/>
                  <a:pt x="325873" y="127000"/>
                  <a:pt x="316348" y="133350"/>
                </a:cubicBezTo>
                <a:cubicBezTo>
                  <a:pt x="309998" y="142875"/>
                  <a:pt x="304627" y="153131"/>
                  <a:pt x="297298" y="161925"/>
                </a:cubicBezTo>
                <a:cubicBezTo>
                  <a:pt x="288674" y="172273"/>
                  <a:pt x="275406" y="178804"/>
                  <a:pt x="268723" y="190500"/>
                </a:cubicBezTo>
                <a:cubicBezTo>
                  <a:pt x="217555" y="280044"/>
                  <a:pt x="307943" y="179855"/>
                  <a:pt x="230623" y="257175"/>
                </a:cubicBezTo>
                <a:cubicBezTo>
                  <a:pt x="227448" y="269875"/>
                  <a:pt x="224694" y="282688"/>
                  <a:pt x="221098" y="295275"/>
                </a:cubicBezTo>
                <a:cubicBezTo>
                  <a:pt x="218340" y="304929"/>
                  <a:pt x="213751" y="314049"/>
                  <a:pt x="211573" y="323850"/>
                </a:cubicBezTo>
                <a:cubicBezTo>
                  <a:pt x="207383" y="342703"/>
                  <a:pt x="205503" y="361999"/>
                  <a:pt x="202048" y="381000"/>
                </a:cubicBezTo>
                <a:cubicBezTo>
                  <a:pt x="199152" y="396928"/>
                  <a:pt x="195185" y="412656"/>
                  <a:pt x="192523" y="428625"/>
                </a:cubicBezTo>
                <a:cubicBezTo>
                  <a:pt x="177930" y="516184"/>
                  <a:pt x="191729" y="469107"/>
                  <a:pt x="173473" y="523875"/>
                </a:cubicBezTo>
                <a:cubicBezTo>
                  <a:pt x="170298" y="546100"/>
                  <a:pt x="168351" y="568535"/>
                  <a:pt x="163948" y="590550"/>
                </a:cubicBezTo>
                <a:cubicBezTo>
                  <a:pt x="151988" y="650351"/>
                  <a:pt x="144004" y="669431"/>
                  <a:pt x="125848" y="723900"/>
                </a:cubicBezTo>
                <a:cubicBezTo>
                  <a:pt x="122673" y="733425"/>
                  <a:pt x="120813" y="743495"/>
                  <a:pt x="116323" y="752475"/>
                </a:cubicBezTo>
                <a:lnTo>
                  <a:pt x="97273" y="790575"/>
                </a:lnTo>
                <a:cubicBezTo>
                  <a:pt x="64054" y="1089543"/>
                  <a:pt x="80748" y="906852"/>
                  <a:pt x="97273" y="1543050"/>
                </a:cubicBezTo>
                <a:cubicBezTo>
                  <a:pt x="98506" y="1590529"/>
                  <a:pt x="104042" y="1601456"/>
                  <a:pt x="116323" y="1638300"/>
                </a:cubicBezTo>
                <a:cubicBezTo>
                  <a:pt x="119498" y="1739900"/>
                  <a:pt x="119760" y="1841633"/>
                  <a:pt x="125848" y="1943100"/>
                </a:cubicBezTo>
                <a:cubicBezTo>
                  <a:pt x="129292" y="2000498"/>
                  <a:pt x="144898" y="2114550"/>
                  <a:pt x="144898" y="2114550"/>
                </a:cubicBezTo>
                <a:cubicBezTo>
                  <a:pt x="141723" y="2225675"/>
                  <a:pt x="141216" y="2336908"/>
                  <a:pt x="135373" y="2447925"/>
                </a:cubicBezTo>
                <a:cubicBezTo>
                  <a:pt x="134845" y="2457951"/>
                  <a:pt x="128606" y="2466846"/>
                  <a:pt x="125848" y="2476500"/>
                </a:cubicBezTo>
                <a:cubicBezTo>
                  <a:pt x="122252" y="2489087"/>
                  <a:pt x="118665" y="2501720"/>
                  <a:pt x="116323" y="2514600"/>
                </a:cubicBezTo>
                <a:cubicBezTo>
                  <a:pt x="104970" y="2577040"/>
                  <a:pt x="112229" y="2569521"/>
                  <a:pt x="97273" y="2619375"/>
                </a:cubicBezTo>
                <a:cubicBezTo>
                  <a:pt x="91503" y="2638609"/>
                  <a:pt x="83093" y="2657044"/>
                  <a:pt x="78223" y="2676525"/>
                </a:cubicBezTo>
                <a:cubicBezTo>
                  <a:pt x="75048" y="2689225"/>
                  <a:pt x="75960" y="2703733"/>
                  <a:pt x="68698" y="2714625"/>
                </a:cubicBezTo>
                <a:cubicBezTo>
                  <a:pt x="62348" y="2724150"/>
                  <a:pt x="49648" y="2727325"/>
                  <a:pt x="40123" y="2733675"/>
                </a:cubicBezTo>
                <a:cubicBezTo>
                  <a:pt x="33829" y="2758851"/>
                  <a:pt x="21073" y="2805571"/>
                  <a:pt x="21073" y="2828925"/>
                </a:cubicBezTo>
                <a:cubicBezTo>
                  <a:pt x="21073" y="3457646"/>
                  <a:pt x="-37233" y="3273131"/>
                  <a:pt x="40123" y="3505200"/>
                </a:cubicBezTo>
                <a:cubicBezTo>
                  <a:pt x="43298" y="3533775"/>
                  <a:pt x="43183" y="3562910"/>
                  <a:pt x="49648" y="3590925"/>
                </a:cubicBezTo>
                <a:cubicBezTo>
                  <a:pt x="52841" y="3604760"/>
                  <a:pt x="65505" y="3615190"/>
                  <a:pt x="68698" y="3629025"/>
                </a:cubicBezTo>
                <a:cubicBezTo>
                  <a:pt x="75163" y="3657040"/>
                  <a:pt x="75048" y="3686175"/>
                  <a:pt x="78223" y="3714750"/>
                </a:cubicBezTo>
                <a:cubicBezTo>
                  <a:pt x="81398" y="3822700"/>
                  <a:pt x="79248" y="3930938"/>
                  <a:pt x="87748" y="4038600"/>
                </a:cubicBezTo>
                <a:cubicBezTo>
                  <a:pt x="88865" y="4052755"/>
                  <a:pt x="99493" y="4064524"/>
                  <a:pt x="106798" y="4076700"/>
                </a:cubicBezTo>
                <a:cubicBezTo>
                  <a:pt x="154816" y="4156729"/>
                  <a:pt x="125811" y="4113408"/>
                  <a:pt x="182998" y="4162425"/>
                </a:cubicBezTo>
                <a:cubicBezTo>
                  <a:pt x="292227" y="4256050"/>
                  <a:pt x="142437" y="4131389"/>
                  <a:pt x="230623" y="4219575"/>
                </a:cubicBezTo>
                <a:cubicBezTo>
                  <a:pt x="241848" y="4230800"/>
                  <a:pt x="257498" y="4236925"/>
                  <a:pt x="268723" y="4248150"/>
                </a:cubicBezTo>
                <a:cubicBezTo>
                  <a:pt x="276818" y="4256245"/>
                  <a:pt x="279158" y="4269187"/>
                  <a:pt x="287773" y="4276725"/>
                </a:cubicBezTo>
                <a:cubicBezTo>
                  <a:pt x="367860" y="4346801"/>
                  <a:pt x="316808" y="4296005"/>
                  <a:pt x="373498" y="4324350"/>
                </a:cubicBezTo>
                <a:cubicBezTo>
                  <a:pt x="447356" y="4361279"/>
                  <a:pt x="358824" y="4328984"/>
                  <a:pt x="430648" y="4352925"/>
                </a:cubicBezTo>
                <a:cubicBezTo>
                  <a:pt x="477192" y="4399469"/>
                  <a:pt x="438817" y="4367118"/>
                  <a:pt x="497323" y="4400550"/>
                </a:cubicBezTo>
                <a:cubicBezTo>
                  <a:pt x="507262" y="4406230"/>
                  <a:pt x="515038" y="4415980"/>
                  <a:pt x="525898" y="4419600"/>
                </a:cubicBezTo>
                <a:cubicBezTo>
                  <a:pt x="544220" y="4425707"/>
                  <a:pt x="563998" y="4425950"/>
                  <a:pt x="583048" y="4429125"/>
                </a:cubicBezTo>
                <a:cubicBezTo>
                  <a:pt x="646548" y="4425950"/>
                  <a:pt x="710994" y="4430973"/>
                  <a:pt x="773548" y="4419600"/>
                </a:cubicBezTo>
                <a:cubicBezTo>
                  <a:pt x="784811" y="4417552"/>
                  <a:pt x="787949" y="4401486"/>
                  <a:pt x="792598" y="4391025"/>
                </a:cubicBezTo>
                <a:cubicBezTo>
                  <a:pt x="800753" y="4372675"/>
                  <a:pt x="805298" y="4352925"/>
                  <a:pt x="811648" y="4333875"/>
                </a:cubicBezTo>
                <a:cubicBezTo>
                  <a:pt x="833986" y="4266862"/>
                  <a:pt x="804913" y="4349590"/>
                  <a:pt x="840223" y="4267200"/>
                </a:cubicBezTo>
                <a:cubicBezTo>
                  <a:pt x="844178" y="4257972"/>
                  <a:pt x="843476" y="4246465"/>
                  <a:pt x="849748" y="4238625"/>
                </a:cubicBezTo>
                <a:cubicBezTo>
                  <a:pt x="856899" y="4229686"/>
                  <a:pt x="868798" y="4225925"/>
                  <a:pt x="878323" y="4219575"/>
                </a:cubicBezTo>
                <a:cubicBezTo>
                  <a:pt x="913522" y="4166777"/>
                  <a:pt x="877234" y="4208538"/>
                  <a:pt x="925948" y="4181475"/>
                </a:cubicBezTo>
                <a:cubicBezTo>
                  <a:pt x="945962" y="4170356"/>
                  <a:pt x="983098" y="4143375"/>
                  <a:pt x="983098" y="4143375"/>
                </a:cubicBezTo>
                <a:cubicBezTo>
                  <a:pt x="1003572" y="4081954"/>
                  <a:pt x="986197" y="4140729"/>
                  <a:pt x="1002148" y="4029075"/>
                </a:cubicBezTo>
                <a:cubicBezTo>
                  <a:pt x="1007895" y="3988846"/>
                  <a:pt x="1010118" y="3986116"/>
                  <a:pt x="1021198" y="3952875"/>
                </a:cubicBezTo>
                <a:cubicBezTo>
                  <a:pt x="1024373" y="3927475"/>
                  <a:pt x="1028043" y="3902132"/>
                  <a:pt x="1030723" y="3876675"/>
                </a:cubicBezTo>
                <a:cubicBezTo>
                  <a:pt x="1034394" y="3841799"/>
                  <a:pt x="1034154" y="3806435"/>
                  <a:pt x="1040248" y="3771900"/>
                </a:cubicBezTo>
                <a:cubicBezTo>
                  <a:pt x="1043738" y="3752125"/>
                  <a:pt x="1052948" y="3733800"/>
                  <a:pt x="1059298" y="3714750"/>
                </a:cubicBezTo>
                <a:lnTo>
                  <a:pt x="1068823" y="3686175"/>
                </a:lnTo>
                <a:cubicBezTo>
                  <a:pt x="1071998" y="3663950"/>
                  <a:pt x="1073945" y="3641515"/>
                  <a:pt x="1078348" y="3619500"/>
                </a:cubicBezTo>
                <a:cubicBezTo>
                  <a:pt x="1080317" y="3609655"/>
                  <a:pt x="1085115" y="3600579"/>
                  <a:pt x="1087873" y="3590925"/>
                </a:cubicBezTo>
                <a:cubicBezTo>
                  <a:pt x="1098457" y="3553881"/>
                  <a:pt x="1103069" y="3526621"/>
                  <a:pt x="1106923" y="3486150"/>
                </a:cubicBezTo>
                <a:cubicBezTo>
                  <a:pt x="1111148" y="3441787"/>
                  <a:pt x="1112588" y="3397196"/>
                  <a:pt x="1116448" y="3352800"/>
                </a:cubicBezTo>
                <a:cubicBezTo>
                  <a:pt x="1118939" y="3324157"/>
                  <a:pt x="1123112" y="3295683"/>
                  <a:pt x="1125973" y="3267075"/>
                </a:cubicBezTo>
                <a:cubicBezTo>
                  <a:pt x="1129462" y="3232180"/>
                  <a:pt x="1130863" y="3197061"/>
                  <a:pt x="1135498" y="3162300"/>
                </a:cubicBezTo>
                <a:cubicBezTo>
                  <a:pt x="1137228" y="3149324"/>
                  <a:pt x="1142871" y="3137113"/>
                  <a:pt x="1145023" y="3124200"/>
                </a:cubicBezTo>
                <a:cubicBezTo>
                  <a:pt x="1145842" y="3119287"/>
                  <a:pt x="1156304" y="3017855"/>
                  <a:pt x="1164073" y="3000375"/>
                </a:cubicBezTo>
                <a:cubicBezTo>
                  <a:pt x="1170520" y="2985868"/>
                  <a:pt x="1184234" y="2975737"/>
                  <a:pt x="1192648" y="2962275"/>
                </a:cubicBezTo>
                <a:cubicBezTo>
                  <a:pt x="1200173" y="2950234"/>
                  <a:pt x="1205348" y="2936875"/>
                  <a:pt x="1211698" y="2924175"/>
                </a:cubicBezTo>
                <a:cubicBezTo>
                  <a:pt x="1233542" y="2596522"/>
                  <a:pt x="1226904" y="2766515"/>
                  <a:pt x="1202173" y="2181225"/>
                </a:cubicBezTo>
                <a:cubicBezTo>
                  <a:pt x="1201092" y="2155650"/>
                  <a:pt x="1197668" y="2130126"/>
                  <a:pt x="1192648" y="2105025"/>
                </a:cubicBezTo>
                <a:cubicBezTo>
                  <a:pt x="1188115" y="2082360"/>
                  <a:pt x="1180240" y="2060490"/>
                  <a:pt x="1173598" y="2038350"/>
                </a:cubicBezTo>
                <a:cubicBezTo>
                  <a:pt x="1170713" y="2028733"/>
                  <a:pt x="1166251" y="2019576"/>
                  <a:pt x="1164073" y="2009775"/>
                </a:cubicBezTo>
                <a:cubicBezTo>
                  <a:pt x="1141722" y="1909195"/>
                  <a:pt x="1166465" y="1988376"/>
                  <a:pt x="1145023" y="1924050"/>
                </a:cubicBezTo>
                <a:cubicBezTo>
                  <a:pt x="1141848" y="1895475"/>
                  <a:pt x="1135498" y="1867076"/>
                  <a:pt x="1135498" y="1838325"/>
                </a:cubicBezTo>
                <a:cubicBezTo>
                  <a:pt x="1135498" y="1357217"/>
                  <a:pt x="1140656" y="1385536"/>
                  <a:pt x="1154548" y="1038225"/>
                </a:cubicBezTo>
                <a:cubicBezTo>
                  <a:pt x="1157977" y="952510"/>
                  <a:pt x="1158884" y="866677"/>
                  <a:pt x="1164073" y="781050"/>
                </a:cubicBezTo>
                <a:cubicBezTo>
                  <a:pt x="1165241" y="761773"/>
                  <a:pt x="1168049" y="742398"/>
                  <a:pt x="1173598" y="723900"/>
                </a:cubicBezTo>
                <a:cubicBezTo>
                  <a:pt x="1177678" y="710300"/>
                  <a:pt x="1186298" y="698500"/>
                  <a:pt x="1192648" y="685800"/>
                </a:cubicBezTo>
                <a:cubicBezTo>
                  <a:pt x="1213237" y="562264"/>
                  <a:pt x="1194948" y="684475"/>
                  <a:pt x="1211698" y="466725"/>
                </a:cubicBezTo>
                <a:cubicBezTo>
                  <a:pt x="1213903" y="438059"/>
                  <a:pt x="1218048" y="409575"/>
                  <a:pt x="1221223" y="381000"/>
                </a:cubicBezTo>
                <a:cubicBezTo>
                  <a:pt x="1218048" y="358775"/>
                  <a:pt x="1220036" y="335170"/>
                  <a:pt x="1211698" y="314325"/>
                </a:cubicBezTo>
                <a:cubicBezTo>
                  <a:pt x="1203350" y="293454"/>
                  <a:pt x="1170262" y="279795"/>
                  <a:pt x="1154548" y="266700"/>
                </a:cubicBezTo>
                <a:cubicBezTo>
                  <a:pt x="1081209" y="205584"/>
                  <a:pt x="1168344" y="266373"/>
                  <a:pt x="1097398" y="219075"/>
                </a:cubicBezTo>
                <a:cubicBezTo>
                  <a:pt x="1091048" y="209550"/>
                  <a:pt x="1086963" y="198038"/>
                  <a:pt x="1078348" y="190500"/>
                </a:cubicBezTo>
                <a:cubicBezTo>
                  <a:pt x="1061118" y="175423"/>
                  <a:pt x="1021198" y="152400"/>
                  <a:pt x="1021198" y="152400"/>
                </a:cubicBezTo>
                <a:cubicBezTo>
                  <a:pt x="998210" y="117918"/>
                  <a:pt x="1011673" y="104775"/>
                  <a:pt x="992623" y="85725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88640"/>
            <a:ext cx="11953328" cy="64807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Основная задача:</a:t>
            </a:r>
          </a:p>
          <a:p>
            <a:pPr marL="0" indent="0">
              <a:buNone/>
            </a:pPr>
            <a:r>
              <a:rPr lang="ru-RU" sz="3200" dirty="0" smtClean="0"/>
              <a:t>Рассчитать </a:t>
            </a:r>
            <a:r>
              <a:rPr lang="ru-RU" sz="3200" dirty="0"/>
              <a:t>и зафиксировать среднее количество шагов, выполненных в последних 5 задачах (для столбца </a:t>
            </a:r>
            <a:r>
              <a:rPr lang="ru-RU" sz="3200" b="1" dirty="0" err="1"/>
              <a:t>Лач_Риг</a:t>
            </a:r>
            <a:r>
              <a:rPr lang="ru-RU" sz="3200" dirty="0"/>
              <a:t>). Величина </a:t>
            </a:r>
            <a:r>
              <a:rPr lang="ru-RU" sz="3200" b="1" dirty="0" err="1"/>
              <a:t>Лач_Риг</a:t>
            </a:r>
            <a:r>
              <a:rPr lang="ru-RU" sz="3200" b="1" dirty="0"/>
              <a:t> </a:t>
            </a:r>
            <a:r>
              <a:rPr lang="ru-RU" sz="3200" dirty="0"/>
              <a:t>является показателем </a:t>
            </a:r>
            <a:r>
              <a:rPr lang="ru-RU" sz="3200" b="1" dirty="0"/>
              <a:t>Ригидности мышления. </a:t>
            </a:r>
            <a:r>
              <a:rPr lang="ru-RU" sz="3200" dirty="0">
                <a:solidFill>
                  <a:srgbClr val="FF0000"/>
                </a:solidFill>
              </a:rPr>
              <a:t>Чем выше </a:t>
            </a:r>
            <a:r>
              <a:rPr lang="ru-RU" sz="3200" b="1" dirty="0" err="1">
                <a:solidFill>
                  <a:srgbClr val="FF0000"/>
                </a:solidFill>
              </a:rPr>
              <a:t>Лач_Риг</a:t>
            </a:r>
            <a:r>
              <a:rPr lang="ru-RU" sz="3200" dirty="0">
                <a:solidFill>
                  <a:srgbClr val="FF0000"/>
                </a:solidFill>
              </a:rPr>
              <a:t>, тем сильнее проявляются характеристики когнитивного стиля «Ригидность мышления</a:t>
            </a:r>
            <a:r>
              <a:rPr lang="ru-RU" sz="3200" dirty="0" smtClean="0">
                <a:solidFill>
                  <a:srgbClr val="FF000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Составить таблицы соответствий </a:t>
            </a:r>
            <a:r>
              <a:rPr lang="ru-RU" sz="3200" b="1" dirty="0" err="1">
                <a:solidFill>
                  <a:srgbClr val="0070C0"/>
                </a:solidFill>
              </a:rPr>
              <a:t>стенов</a:t>
            </a:r>
            <a:r>
              <a:rPr lang="ru-RU" sz="3200" b="1" dirty="0">
                <a:solidFill>
                  <a:srgbClr val="0070C0"/>
                </a:solidFill>
              </a:rPr>
              <a:t> и сырых результатов для показателя </a:t>
            </a:r>
            <a:r>
              <a:rPr lang="ru-RU" sz="3200" b="1" dirty="0" smtClean="0">
                <a:solidFill>
                  <a:srgbClr val="0070C0"/>
                </a:solidFill>
              </a:rPr>
              <a:t>ригидности</a:t>
            </a:r>
            <a:r>
              <a:rPr lang="ru-RU" sz="3200" dirty="0" smtClean="0"/>
              <a:t>. При их составлении, в зависимости от нормальности распределения </a:t>
            </a:r>
            <a:r>
              <a:rPr lang="ru-RU" sz="3200" b="1" dirty="0" err="1" smtClean="0">
                <a:solidFill>
                  <a:srgbClr val="FF0000"/>
                </a:solidFill>
              </a:rPr>
              <a:t>Лач_Риг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smtClean="0"/>
              <a:t> применить линейный или нелинейный алгоритмы преобразования (методические указания).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4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14" y="105619"/>
            <a:ext cx="1188132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Дополнительная задача </a:t>
            </a:r>
            <a:r>
              <a:rPr lang="ru-RU" sz="4000" b="1" dirty="0" smtClean="0"/>
              <a:t>- Коэффициент </a:t>
            </a:r>
            <a:r>
              <a:rPr lang="ru-RU" sz="4000" b="1" dirty="0"/>
              <a:t>интеллекта по </a:t>
            </a:r>
            <a:r>
              <a:rPr lang="ru-RU" sz="4000" b="1" dirty="0" err="1"/>
              <a:t>Лачинсу</a:t>
            </a:r>
            <a:r>
              <a:rPr lang="ru-RU" sz="4000" b="1" dirty="0"/>
              <a:t> </a:t>
            </a:r>
            <a:r>
              <a:rPr lang="ru-RU" sz="4000" b="1" dirty="0" smtClean="0"/>
              <a:t>: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endParaRPr lang="ru-RU" sz="4000" b="1" dirty="0" smtClean="0"/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3600" i="1" dirty="0"/>
              <a:t>(Данная формула представляет собой преобразование стандартной формулы перевода данных в 100-балльную шкалу </a:t>
            </a:r>
            <a:r>
              <a:rPr lang="en-US" sz="3600" i="1" dirty="0"/>
              <a:t>IQ</a:t>
            </a:r>
            <a:r>
              <a:rPr lang="ru-RU" sz="3600" i="1" dirty="0"/>
              <a:t> на статистиках имеющейся выборки). </a:t>
            </a:r>
            <a:r>
              <a:rPr lang="ru-RU" sz="3600" dirty="0"/>
              <a:t>Округлить до целых.</a:t>
            </a:r>
          </a:p>
          <a:p>
            <a:pPr marL="0" indent="0">
              <a:buNone/>
            </a:pP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75723"/>
              </p:ext>
            </p:extLst>
          </p:nvPr>
        </p:nvGraphicFramePr>
        <p:xfrm>
          <a:off x="837828" y="1401763"/>
          <a:ext cx="95050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641600" imgH="419100" progId="Equation.DSMT4">
                  <p:embed/>
                </p:oleObj>
              </mc:Choice>
              <mc:Fallback>
                <p:oleObj name="Equation" r:id="rId3" imgW="26416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828" y="1401763"/>
                        <a:ext cx="9505056" cy="194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3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8882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/>
              <a:t>Методика </a:t>
            </a:r>
            <a:r>
              <a:rPr lang="ru-RU" sz="4000" b="1" dirty="0" err="1"/>
              <a:t>Крепелина</a:t>
            </a:r>
            <a:r>
              <a:rPr lang="ru-RU" sz="4000" dirty="0"/>
              <a:t> (счёт по </a:t>
            </a:r>
            <a:r>
              <a:rPr lang="ru-RU" sz="4000" dirty="0" err="1"/>
              <a:t>Крепелину</a:t>
            </a:r>
            <a:r>
              <a:rPr lang="ru-RU" sz="4000" dirty="0" smtClean="0"/>
              <a:t>) – метод исследования оперативного мышления.</a:t>
            </a:r>
            <a:endParaRPr lang="ru-RU" sz="40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3200" b="1" dirty="0" smtClean="0"/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направлена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определение степени утомляемости умственной деятельности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Крепелин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использовал для уточнения диагноза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депрессивно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-маниакальных расстройств. Задействованы мышление, внимание, кратковременная память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Причём,  мышление – репродуктивное, оперативное, «здесь и сейчас» по алгоритму.</a:t>
            </a:r>
            <a:endParaRPr lang="ru-RU" sz="32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082832"/>
            <a:ext cx="2160240" cy="3181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0036" y="1124744"/>
            <a:ext cx="9289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Эмиль </a:t>
            </a:r>
            <a:r>
              <a:rPr lang="ru-RU" sz="3200" i="1" dirty="0" err="1">
                <a:solidFill>
                  <a:srgbClr val="FF0000"/>
                </a:solidFill>
              </a:rPr>
              <a:t>Крепелин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(нем. </a:t>
            </a:r>
            <a:r>
              <a:rPr lang="ru-RU" sz="3200" dirty="0" err="1"/>
              <a:t>Emil</a:t>
            </a:r>
            <a:r>
              <a:rPr lang="ru-RU" sz="3200" dirty="0"/>
              <a:t> </a:t>
            </a:r>
            <a:r>
              <a:rPr lang="ru-RU" sz="3200" dirty="0" err="1"/>
              <a:t>Kraepelin</a:t>
            </a:r>
            <a:r>
              <a:rPr lang="ru-RU" sz="3200" dirty="0"/>
              <a:t>; 1856 —1926) — немецкий психиатр. Учебник «</a:t>
            </a:r>
            <a:r>
              <a:rPr lang="ru-RU" sz="3200" dirty="0" err="1"/>
              <a:t>Psychiatrie</a:t>
            </a:r>
            <a:r>
              <a:rPr lang="ru-RU" sz="3200" dirty="0"/>
              <a:t>» (1910—1915) выдержал множество изданий и был переведен на многие языки. Современная  классификация душевных </a:t>
            </a:r>
            <a:r>
              <a:rPr lang="ru-RU" sz="3200" dirty="0" smtClean="0"/>
              <a:t>болезней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97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116632"/>
            <a:ext cx="1180931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Есть несколько </a:t>
            </a: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вариаций методики,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обычно это выполнение счётной деятельности в быстром темпе.  </a:t>
            </a:r>
          </a:p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- вычитание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чисел </a:t>
            </a: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из заданного последовательно от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1 до 9. </a:t>
            </a:r>
            <a:endParaRPr lang="ru-RU" sz="3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вычитается из заданного числа, 2 – из полученной разности, 3 – из вновь полученной разности и так до тех пор, пока вычитаемое не достигнет 9. Темп свободный, счёт ведётся устно. </a:t>
            </a:r>
          </a:p>
          <a:p>
            <a:pPr marL="0" indent="0">
              <a:buNone/>
            </a:pP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Фиксируется </a:t>
            </a:r>
            <a:r>
              <a:rPr lang="ru-RU" sz="39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правильных ответов</a:t>
            </a:r>
            <a:r>
              <a:rPr lang="ru-RU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63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999068" cy="7139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договоримся о некоторых допущениях, в рамках которых далее пойдет рассмотрение этого сложного вопроса)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7.1. О целостности когнитивной сферы.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u="sng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тезис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Гугл даёт 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30 </a:t>
            </a: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определений  Мышления.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из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них Указывают:</a:t>
            </a: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социальную обусловленность М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неразрывную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М.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речью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поисков и открытия существенно </a:t>
            </a:r>
            <a:r>
              <a:rPr lang="ru-RU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«анализ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синтез ментальных моделей мира» …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как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высшую форму творческой активности человека</a:t>
            </a:r>
          </a:p>
          <a:p>
            <a:pPr>
              <a:lnSpc>
                <a:spcPct val="107000"/>
              </a:lnSpc>
            </a:pPr>
            <a:r>
              <a:rPr lang="ru-RU" sz="4400" b="1" kern="9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Представляется, что это </a:t>
            </a:r>
            <a:r>
              <a:rPr lang="ru-RU" sz="4400" b="1" kern="900" cap="all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главные </a:t>
            </a:r>
            <a:r>
              <a:rPr lang="ru-RU" sz="4400" b="1" kern="900" spc="-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признаки Мышления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1773932" y="2132856"/>
            <a:ext cx="7776864" cy="3384376"/>
          </a:xfrm>
          <a:prstGeom prst="bentConnector3">
            <a:avLst>
              <a:gd name="adj1" fmla="val 99691"/>
            </a:avLst>
          </a:prstGeom>
          <a:ln w="130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лыбающееся лицо 15"/>
          <p:cNvSpPr/>
          <p:nvPr/>
        </p:nvSpPr>
        <p:spPr>
          <a:xfrm>
            <a:off x="8254652" y="4509120"/>
            <a:ext cx="504056" cy="432048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12071076" cy="66247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3700" b="1" dirty="0" smtClean="0">
                <a:solidFill>
                  <a:prstClr val="black"/>
                </a:solidFill>
              </a:rPr>
              <a:t>Методика </a:t>
            </a:r>
            <a:r>
              <a:rPr lang="ru-RU" sz="3700" b="1" dirty="0" err="1">
                <a:solidFill>
                  <a:prstClr val="black"/>
                </a:solidFill>
              </a:rPr>
              <a:t>Крепелина</a:t>
            </a:r>
            <a:endParaRPr lang="ru-RU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 smtClean="0"/>
              <a:t>Сводная </a:t>
            </a:r>
            <a:r>
              <a:rPr lang="ru-RU" sz="2800" dirty="0"/>
              <a:t>таблица результатов: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 smtClean="0"/>
              <a:t>--+-------+-----------+--------+--------------+----------+</a:t>
            </a:r>
            <a:endParaRPr lang="ru-RU" sz="2800" dirty="0"/>
          </a:p>
          <a:p>
            <a:pPr marL="0" indent="0">
              <a:spcBef>
                <a:spcPts val="300"/>
              </a:spcBef>
              <a:buNone/>
            </a:pPr>
            <a:r>
              <a:rPr lang="ru-RU" sz="1600" dirty="0" err="1"/>
              <a:t>No</a:t>
            </a:r>
            <a:r>
              <a:rPr lang="ru-RU" sz="1600" dirty="0"/>
              <a:t>| Время | Правильно | Ошибок | Ошибок ввода | Не успел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--+-------+-----------+--------+--------------+----------+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1 |  54,8 |     2     |    7   |       0      |     0   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2 |  44,3 |     4     |    5   |       0      |     0   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3 |  42,5 |     2     |    7   |       0      |     0   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4 |  50,2 |     1     |    8   |       0      |     0   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5 |  43,9 |     0     |    9   |       0      |     0    |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800" dirty="0"/>
              <a:t>--+-------+-----------+--------+--------------+----------+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b="1" dirty="0"/>
              <a:t>Общее время по 5 </a:t>
            </a:r>
            <a:r>
              <a:rPr lang="ru-RU" b="1" dirty="0" err="1"/>
              <a:t>субтестам</a:t>
            </a:r>
            <a:r>
              <a:rPr lang="ru-RU" b="1" dirty="0"/>
              <a:t> (без пауз): </a:t>
            </a:r>
            <a:r>
              <a:rPr lang="ru-RU" b="1" dirty="0">
                <a:solidFill>
                  <a:srgbClr val="FF0000"/>
                </a:solidFill>
              </a:rPr>
              <a:t>236,0 </a:t>
            </a:r>
            <a:r>
              <a:rPr lang="ru-RU" b="1" dirty="0"/>
              <a:t>с.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800" dirty="0"/>
              <a:t>Среднее время реакции: 5,2 с.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b="1" dirty="0"/>
              <a:t>Общее количество правильных ответов по 5 </a:t>
            </a:r>
            <a:r>
              <a:rPr lang="ru-RU" b="1" dirty="0" err="1"/>
              <a:t>субтестам</a:t>
            </a:r>
            <a:r>
              <a:rPr lang="ru-RU" b="1" dirty="0"/>
              <a:t>: </a:t>
            </a:r>
            <a:r>
              <a:rPr lang="ru-RU" b="1" dirty="0">
                <a:solidFill>
                  <a:srgbClr val="FF0000"/>
                </a:solidFill>
              </a:rPr>
              <a:t>9</a:t>
            </a:r>
            <a:r>
              <a:rPr lang="ru-RU" b="1" dirty="0"/>
              <a:t> из 45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1800" dirty="0"/>
              <a:t>Общее количество ошибок по 5 </a:t>
            </a:r>
            <a:r>
              <a:rPr lang="ru-RU" sz="1800" dirty="0" err="1"/>
              <a:t>субтестам</a:t>
            </a:r>
            <a:r>
              <a:rPr lang="ru-RU" sz="1800" dirty="0"/>
              <a:t>: 36</a:t>
            </a:r>
          </a:p>
          <a:p>
            <a:pPr marL="0" indent="0">
              <a:spcBef>
                <a:spcPts val="300"/>
              </a:spcBef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Фиксируется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правильных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 и общее время без пауз.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48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Интегральный показатель методики </a:t>
            </a:r>
            <a:r>
              <a:rPr lang="ru-RU" sz="3600" b="1" dirty="0" err="1" smtClean="0">
                <a:solidFill>
                  <a:srgbClr val="FF0000"/>
                </a:solidFill>
              </a:rPr>
              <a:t>Крепелина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4762" indent="0">
              <a:spcAft>
                <a:spcPts val="0"/>
              </a:spcAft>
              <a:buNone/>
              <a:tabLst>
                <a:tab pos="480060" algn="l"/>
                <a:tab pos="1973580" algn="l"/>
                <a:tab pos="348996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 является вариантом перевода исходных данных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100-балльную шкалу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IQ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округлить до целых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записать в таблицу.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Основная задача: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высокой степени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утомляемости умственной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 </a:t>
            </a:r>
            <a:r>
              <a:rPr lang="ru-RU" sz="2800" dirty="0" smtClean="0"/>
              <a:t>Исследователя интересуют только значимо малые величины </a:t>
            </a:r>
            <a:r>
              <a:rPr lang="en-US" sz="2800" b="1" dirty="0" smtClean="0"/>
              <a:t>IQ</a:t>
            </a:r>
            <a:r>
              <a:rPr lang="ru-RU" sz="2800" b="1" dirty="0" smtClean="0"/>
              <a:t>_Креп </a:t>
            </a:r>
            <a:r>
              <a:rPr lang="ru-RU" sz="2800" dirty="0" smtClean="0"/>
              <a:t>(за пределами </a:t>
            </a:r>
            <a:r>
              <a:rPr lang="en-US" sz="2800" b="1" dirty="0" smtClean="0"/>
              <a:t>IQ</a:t>
            </a:r>
            <a:r>
              <a:rPr lang="ru-RU" sz="2800" b="1" dirty="0"/>
              <a:t>_Креп </a:t>
            </a:r>
            <a:r>
              <a:rPr lang="ru-RU" sz="2800" dirty="0" smtClean="0"/>
              <a:t>ср –</a:t>
            </a:r>
            <a:r>
              <a:rPr lang="el-GR" sz="2800" dirty="0" smtClean="0"/>
              <a:t>σ</a:t>
            </a:r>
            <a:r>
              <a:rPr lang="ru-RU" sz="2800" dirty="0" smtClean="0"/>
              <a:t>, или ≤ 14% по столбцу накопленных частот для нормативной выборки).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Дополнительная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задача: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IQ</a:t>
            </a:r>
            <a:r>
              <a:rPr lang="ru-RU" sz="2800" b="1" dirty="0"/>
              <a:t>_Креп </a:t>
            </a:r>
            <a:r>
              <a:rPr lang="ru-RU" sz="2800" dirty="0" smtClean="0"/>
              <a:t>можно рассматривать как некий аналог </a:t>
            </a:r>
            <a:r>
              <a:rPr lang="en-US" sz="2800" b="1" dirty="0" smtClean="0"/>
              <a:t>IQ</a:t>
            </a:r>
            <a:r>
              <a:rPr lang="ru-RU" sz="2800" b="1" dirty="0" smtClean="0"/>
              <a:t> </a:t>
            </a:r>
            <a:r>
              <a:rPr lang="ru-RU" sz="2800" dirty="0" smtClean="0"/>
              <a:t>применительно к оперативному мышлению. </a:t>
            </a:r>
            <a:r>
              <a:rPr lang="ru-RU" sz="2800" i="1" dirty="0" smtClean="0"/>
              <a:t>(отбор операторов)</a:t>
            </a:r>
            <a:endParaRPr lang="ru-RU" sz="2800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17291"/>
              </p:ext>
            </p:extLst>
          </p:nvPr>
        </p:nvGraphicFramePr>
        <p:xfrm>
          <a:off x="1485900" y="548680"/>
          <a:ext cx="850061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3187700" imgH="622300" progId="Equation.DSMT4">
                  <p:embed/>
                </p:oleObj>
              </mc:Choice>
              <mc:Fallback>
                <p:oleObj name="Equation" r:id="rId3" imgW="3187700" imgH="622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48680"/>
                        <a:ext cx="8500618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5904656" cy="66247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7.3.2</a:t>
            </a:r>
            <a:r>
              <a:rPr lang="ru-RU" sz="3600" b="1" dirty="0">
                <a:solidFill>
                  <a:srgbClr val="FF0000"/>
                </a:solidFill>
              </a:rPr>
              <a:t>. Измерение </a:t>
            </a:r>
            <a:r>
              <a:rPr lang="ru-RU" sz="3600" b="1" dirty="0" smtClean="0">
                <a:solidFill>
                  <a:srgbClr val="FF0000"/>
                </a:solidFill>
              </a:rPr>
              <a:t>Интеллекта 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2800" dirty="0"/>
              <a:t>Измеряется успешность. Она может выражаться в количестве правильных заданий, времени их выполнения, в том и другом. </a:t>
            </a:r>
          </a:p>
          <a:p>
            <a:r>
              <a:rPr lang="ru-RU" sz="2800" dirty="0" smtClean="0"/>
              <a:t>Сырые показатели методик  </a:t>
            </a:r>
            <a:r>
              <a:rPr lang="ru-RU" sz="2800" dirty="0"/>
              <a:t>переводятся в стандартную шкалу </a:t>
            </a:r>
            <a:r>
              <a:rPr lang="en-US" sz="2800" dirty="0"/>
              <a:t>IQ</a:t>
            </a:r>
            <a:r>
              <a:rPr lang="ru-RU" sz="2800" dirty="0"/>
              <a:t> (</a:t>
            </a:r>
            <a:r>
              <a:rPr lang="en-US" sz="2800" dirty="0"/>
              <a:t>M</a:t>
            </a:r>
            <a:r>
              <a:rPr lang="ru-RU" sz="2800" dirty="0"/>
              <a:t>=100, σ=15</a:t>
            </a:r>
            <a:r>
              <a:rPr lang="ru-RU" sz="2800" dirty="0" smtClean="0"/>
              <a:t>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группа методик гораздо более многочисленна.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используется для внешнего заказчика.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Наиболее известны: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тесты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Стенфорд-Бине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Векслера,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Кеттелла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Айзенка, Амтхауэра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3200" dirty="0"/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1772816"/>
            <a:ext cx="690572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48" y="116632"/>
            <a:ext cx="15500036" cy="44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04" y="116632"/>
            <a:ext cx="9937104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788" y="4437112"/>
            <a:ext cx="1094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Пример содержательной трактовки величины </a:t>
            </a:r>
            <a:r>
              <a:rPr lang="en-US" sz="3200" dirty="0" smtClean="0">
                <a:solidFill>
                  <a:srgbClr val="FF0000"/>
                </a:solidFill>
              </a:rPr>
              <a:t>IQ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7.3.2.1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Однофакторная 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(двухфакторная)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интеллекта</a:t>
            </a:r>
            <a:endParaRPr lang="ru-RU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556792"/>
            <a:ext cx="3593623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212" y="1412776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Чарльз Эдвард </a:t>
            </a:r>
            <a:r>
              <a:rPr lang="ru-RU" sz="3200" dirty="0" err="1"/>
              <a:t>Спирмен</a:t>
            </a:r>
            <a:r>
              <a:rPr lang="ru-RU" sz="3200" dirty="0"/>
              <a:t>, британский психолог</a:t>
            </a:r>
          </a:p>
          <a:p>
            <a:r>
              <a:rPr lang="ru-RU" sz="3200" dirty="0"/>
              <a:t>Разработчик многочисленных методик математической статистики. </a:t>
            </a:r>
            <a:r>
              <a:rPr lang="ru-RU" sz="3200" b="1" dirty="0"/>
              <a:t>Создатель однофакторной теории интеллекта</a:t>
            </a:r>
            <a:r>
              <a:rPr lang="ru-RU" sz="3200" dirty="0"/>
              <a:t> и техники факторного анализа. </a:t>
            </a:r>
          </a:p>
          <a:p>
            <a:r>
              <a:rPr lang="ru-RU" sz="3200" dirty="0"/>
              <a:t>Родился10 сентября 1863 г., </a:t>
            </a:r>
            <a:r>
              <a:rPr lang="ru-RU" sz="3200" dirty="0" smtClean="0"/>
              <a:t>умер17 </a:t>
            </a:r>
            <a:r>
              <a:rPr lang="ru-RU" sz="3200" dirty="0"/>
              <a:t>сентября 1945 г. </a:t>
            </a:r>
          </a:p>
        </p:txBody>
      </p:sp>
    </p:spTree>
    <p:extLst>
      <p:ext uri="{BB962C8B-B14F-4D97-AF65-F5344CB8AC3E}">
        <p14:creationId xmlns:p14="http://schemas.microsoft.com/office/powerpoint/2010/main" val="10655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260" y="332656"/>
            <a:ext cx="7704856" cy="5832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76" y="1340768"/>
            <a:ext cx="468627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7.3.2.2  Модель интеллекта Айзенка</a:t>
            </a: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" y="1700808"/>
            <a:ext cx="4126714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8188" y="692696"/>
            <a:ext cx="79928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Ганс Юрген </a:t>
            </a:r>
            <a:r>
              <a:rPr lang="ru-RU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Айзенк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(нем. </a:t>
            </a:r>
            <a:r>
              <a:rPr lang="ru-RU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Jürgen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Eysenck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4 марта 1916, Берлин — 4 сентября 1997, Лондон) — британский учёный-психолог, один из лидеров биологического направления в психологии, создатель </a:t>
            </a: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факторной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теории личности, автор популярного теста интеллекта</a:t>
            </a:r>
          </a:p>
        </p:txBody>
      </p:sp>
    </p:spTree>
    <p:extLst>
      <p:ext uri="{BB962C8B-B14F-4D97-AF65-F5344CB8AC3E}">
        <p14:creationId xmlns:p14="http://schemas.microsoft.com/office/powerpoint/2010/main" val="18511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117475" y="0"/>
            <a:ext cx="6264969" cy="597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выглядит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 куб, каждая  из плоскостей которого  представляет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 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аспекты обработки информации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 модель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Айзенка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однофакторная.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Важнейшие аспекты модели –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быстрота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(явно биологическая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составляющая)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сила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(мотивационная составляющая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(сводится к биологической)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5" y="1268760"/>
            <a:ext cx="5688632" cy="44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58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Тест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IQ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Айзенка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40 заданий с ограничением 30 минут. Известно не менее 8 классических вариантов и много сторонних интерпретаций.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Задания вербальные, числовые, и комбинаторные, состоящие из произвольных символов.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Компактный, нацелен на экспресс-обследование. Заложена сравнительно высокая креативность. Высоко валиден, хорошо согласуется с большинством известных методик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&gt;0.5).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 низка надёжность при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ретесте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тем же вариантом, - эффект обучения.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– количество правильно выполненных заданий.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пересчёт в стандартные баллы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имеющейся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выборке (как в нашем задании).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Сравнить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рассчитанный программой и рассчитанный вручную.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188640"/>
            <a:ext cx="11881320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Стандартная формула перевода сырых баллов в шкалу 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IQ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IQ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Z*15+100</a:t>
            </a:r>
            <a:endParaRPr lang="ru-RU" sz="8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6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756" y="116632"/>
            <a:ext cx="11809312" cy="773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Существенные  признаки Мышления: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</a:rPr>
              <a:t>М. позволяет </a:t>
            </a:r>
            <a:r>
              <a:rPr lang="ru-RU" sz="4000" b="1" dirty="0">
                <a:solidFill>
                  <a:srgbClr val="002060"/>
                </a:solidFill>
              </a:rPr>
              <a:t>получать знание о таких </a:t>
            </a:r>
            <a:r>
              <a:rPr lang="ru-RU" sz="4000" b="1" dirty="0" smtClean="0">
                <a:solidFill>
                  <a:srgbClr val="002060"/>
                </a:solidFill>
              </a:rPr>
              <a:t>объектах и </a:t>
            </a:r>
            <a:r>
              <a:rPr lang="ru-RU" sz="4000" b="1" dirty="0">
                <a:solidFill>
                  <a:srgbClr val="002060"/>
                </a:solidFill>
              </a:rPr>
              <a:t>отношениях реального мира, которые </a:t>
            </a:r>
            <a:r>
              <a:rPr lang="ru-RU" sz="4000" b="1" dirty="0">
                <a:solidFill>
                  <a:srgbClr val="FF0000"/>
                </a:solidFill>
              </a:rPr>
              <a:t>не могут быть </a:t>
            </a:r>
            <a:r>
              <a:rPr lang="ru-RU" sz="4000" b="1" dirty="0" smtClean="0">
                <a:solidFill>
                  <a:srgbClr val="FF0000"/>
                </a:solidFill>
              </a:rPr>
              <a:t>восприняты органами чувств</a:t>
            </a:r>
            <a:endParaRPr lang="ru-RU" sz="4000" b="1" dirty="0">
              <a:solidFill>
                <a:srgbClr val="FF0000"/>
              </a:solidFill>
            </a:endParaRPr>
          </a:p>
          <a:p>
            <a:pPr marL="571500" lvl="0" indent="-5715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</a:rPr>
              <a:t>включается </a:t>
            </a:r>
            <a:r>
              <a:rPr lang="ru-RU" sz="4000" b="1" dirty="0" smtClean="0">
                <a:solidFill>
                  <a:srgbClr val="002060"/>
                </a:solidFill>
              </a:rPr>
              <a:t>тогда</a:t>
            </a:r>
            <a:r>
              <a:rPr lang="ru-RU" sz="4000" b="1" dirty="0">
                <a:solidFill>
                  <a:srgbClr val="002060"/>
                </a:solidFill>
              </a:rPr>
              <a:t>, </a:t>
            </a:r>
            <a:r>
              <a:rPr lang="ru-RU" sz="4000" b="1" dirty="0">
                <a:solidFill>
                  <a:srgbClr val="FF0000"/>
                </a:solidFill>
              </a:rPr>
              <a:t>когда </a:t>
            </a:r>
            <a:r>
              <a:rPr lang="ru-RU" sz="4000" b="1" dirty="0" smtClean="0">
                <a:solidFill>
                  <a:srgbClr val="FF0000"/>
                </a:solidFill>
              </a:rPr>
              <a:t>ситуация проблематична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>
                <a:solidFill>
                  <a:srgbClr val="002060"/>
                </a:solidFill>
              </a:rPr>
              <a:t>не представляется </a:t>
            </a:r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>
                <a:solidFill>
                  <a:srgbClr val="002060"/>
                </a:solidFill>
              </a:rPr>
              <a:t>готовом завершённом </a:t>
            </a:r>
            <a:r>
              <a:rPr lang="ru-RU" sz="4000" b="1" dirty="0" smtClean="0">
                <a:solidFill>
                  <a:srgbClr val="002060"/>
                </a:solidFill>
              </a:rPr>
              <a:t>виде </a:t>
            </a:r>
            <a:r>
              <a:rPr lang="ru-RU" sz="3200" b="1" dirty="0" smtClean="0">
                <a:solidFill>
                  <a:srgbClr val="7030A0"/>
                </a:solidFill>
              </a:rPr>
              <a:t>(НО в 99,9% случаев – это не «творческий полёт», а </a:t>
            </a:r>
            <a:r>
              <a:rPr lang="ru-RU" sz="3200" b="1" dirty="0" smtClean="0">
                <a:solidFill>
                  <a:srgbClr val="C00000"/>
                </a:solidFill>
              </a:rPr>
              <a:t>стандартная ситуация, требующая стандартного действия</a:t>
            </a:r>
            <a:r>
              <a:rPr lang="ru-RU" sz="3200" b="1" dirty="0" smtClean="0">
                <a:solidFill>
                  <a:srgbClr val="7030A0"/>
                </a:solidFill>
              </a:rPr>
              <a:t>)</a:t>
            </a:r>
            <a:endParaRPr lang="ru-RU" sz="3200" b="1" dirty="0">
              <a:solidFill>
                <a:srgbClr val="7030A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74136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7.3.2.3 </a:t>
            </a:r>
            <a:r>
              <a:rPr lang="ru-RU" sz="3600" b="1" dirty="0">
                <a:solidFill>
                  <a:srgbClr val="FF0000"/>
                </a:solidFill>
              </a:rPr>
              <a:t>Многофакторная </a:t>
            </a:r>
            <a:r>
              <a:rPr lang="ru-RU" sz="3600" b="1" dirty="0" smtClean="0">
                <a:solidFill>
                  <a:srgbClr val="FF0000"/>
                </a:solidFill>
              </a:rPr>
              <a:t>модель </a:t>
            </a:r>
            <a:r>
              <a:rPr lang="ru-RU" sz="3600" b="1" dirty="0">
                <a:solidFill>
                  <a:srgbClr val="FF0000"/>
                </a:solidFill>
              </a:rPr>
              <a:t>интеллекта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многофакторной модели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существование нескольких независимых способностей, определяющих интеллект.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Если и существует единый фактор G, его роль сравнительно не велика.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Нет оснований для использования общего коэффициента интеллекта (IQ). Интеллект необходимо представлять в виде профиля оценок по первичным факторам.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620688"/>
            <a:ext cx="2376264" cy="3250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092" y="764704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Луис Леон </a:t>
            </a:r>
            <a:r>
              <a:rPr lang="ru-RU" sz="2800" b="1" dirty="0" err="1"/>
              <a:t>Тёрстоун</a:t>
            </a:r>
            <a:endParaRPr lang="ru-RU" sz="2800" dirty="0"/>
          </a:p>
          <a:p>
            <a:r>
              <a:rPr lang="ru-RU" sz="2800" dirty="0"/>
              <a:t>Американский психолог шведского происхождения, исследователь интеллекта. Он также является автором ряда методов психологических измерений и популярных методов факторного анализа. Родился 29 мая 1887 г</a:t>
            </a:r>
            <a:r>
              <a:rPr lang="ru-RU" sz="2800" dirty="0" smtClean="0"/>
              <a:t>., умер </a:t>
            </a:r>
            <a:r>
              <a:rPr lang="ru-RU" sz="2800" dirty="0"/>
              <a:t>30 сентября 1955 г. </a:t>
            </a:r>
          </a:p>
        </p:txBody>
      </p:sp>
    </p:spTree>
    <p:extLst>
      <p:ext uri="{BB962C8B-B14F-4D97-AF65-F5344CB8AC3E}">
        <p14:creationId xmlns:p14="http://schemas.microsoft.com/office/powerpoint/2010/main" val="4282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 lnSpcReduction="10000"/>
          </a:bodyPr>
          <a:lstStyle/>
          <a:p>
            <a:pPr algn="r"/>
            <a:endParaRPr lang="ru-RU" sz="1600" dirty="0"/>
          </a:p>
          <a:p>
            <a:pPr>
              <a:spcBef>
                <a:spcPts val="600"/>
              </a:spcBef>
            </a:pPr>
            <a:r>
              <a:rPr lang="ru-RU" sz="2800" b="1" u="sng" dirty="0" smtClean="0">
                <a:solidFill>
                  <a:srgbClr val="FF0000"/>
                </a:solidFill>
              </a:rPr>
              <a:t>Л</a:t>
            </a:r>
            <a:r>
              <a:rPr lang="ru-RU" sz="2800" b="1" u="sng" dirty="0">
                <a:solidFill>
                  <a:srgbClr val="FF0000"/>
                </a:solidFill>
              </a:rPr>
              <a:t>. </a:t>
            </a:r>
            <a:r>
              <a:rPr lang="ru-RU" sz="2800" b="1" u="sng" dirty="0" err="1">
                <a:solidFill>
                  <a:srgbClr val="FF0000"/>
                </a:solidFill>
              </a:rPr>
              <a:t>Тёрстоун</a:t>
            </a:r>
            <a:r>
              <a:rPr lang="ru-RU" sz="2800" b="1" dirty="0">
                <a:solidFill>
                  <a:srgbClr val="FF0000"/>
                </a:solidFill>
              </a:rPr>
              <a:t> Выделил 7 четко определённых первичных факторов: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V — понимание слов;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W— беглость речи;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N— числовой фактор (измеряется с помощью заданий на скорость и точность оперирования цифровым материалом);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S — пространственный фактор (измеряется с помощью заданий на восприятие неподвижных   геометрических   форм и их соотношений, а также восприятие изменений в положении объектов);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М — ассоциативная память;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Р — скорость восприятия (измеряется с помощью заданий на быстроту и точность охватывания визуальных подробностей, сходства и различия);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800" dirty="0"/>
              <a:t>• R — индуктивное мышление (измеряется с помощью заданий, требующих нахождения правила их решения).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0"/>
            <a:ext cx="1188132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Методика </a:t>
            </a:r>
            <a:r>
              <a:rPr lang="ru-RU" sz="3600" b="1" dirty="0">
                <a:solidFill>
                  <a:srgbClr val="FF0000"/>
                </a:solidFill>
              </a:rPr>
              <a:t>Тест структуры интеллекта </a:t>
            </a:r>
            <a:r>
              <a:rPr lang="ru-RU" sz="3600" b="1" dirty="0" err="1">
                <a:solidFill>
                  <a:srgbClr val="FF0000"/>
                </a:solidFill>
              </a:rPr>
              <a:t>Амтхауэра</a:t>
            </a: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Создана на основе многофакторной </a:t>
            </a:r>
            <a:r>
              <a:rPr lang="ru-RU" sz="2800" dirty="0" smtClean="0"/>
              <a:t>модели, </a:t>
            </a:r>
            <a:r>
              <a:rPr lang="ru-RU" sz="2800" dirty="0" err="1" smtClean="0"/>
              <a:t>субтесты</a:t>
            </a:r>
            <a:r>
              <a:rPr lang="ru-RU" sz="2800" dirty="0" smtClean="0"/>
              <a:t> близки к факторам </a:t>
            </a:r>
            <a:r>
              <a:rPr lang="ru-RU" sz="2800" dirty="0" err="1" smtClean="0"/>
              <a:t>Терстоуна</a:t>
            </a:r>
            <a:r>
              <a:rPr lang="ru-RU" sz="2800" dirty="0" smtClean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Рудольф </a:t>
            </a:r>
            <a:r>
              <a:rPr lang="ru-RU" sz="2800" dirty="0" err="1"/>
              <a:t>Амтхауэр</a:t>
            </a:r>
            <a:r>
              <a:rPr lang="ru-RU" sz="2800" dirty="0"/>
              <a:t> (нем. </a:t>
            </a:r>
            <a:r>
              <a:rPr lang="ru-RU" sz="2800" dirty="0" err="1"/>
              <a:t>Rudolf</a:t>
            </a:r>
            <a:r>
              <a:rPr lang="ru-RU" sz="2800" dirty="0"/>
              <a:t> </a:t>
            </a:r>
            <a:r>
              <a:rPr lang="ru-RU" sz="2800" dirty="0" err="1"/>
              <a:t>Amthauer</a:t>
            </a:r>
            <a:r>
              <a:rPr lang="ru-RU" sz="2800" dirty="0"/>
              <a:t>; 1920—1989) — немецкий психолог.</a:t>
            </a:r>
          </a:p>
          <a:p>
            <a:pPr marL="0" indent="0">
              <a:buNone/>
            </a:pPr>
            <a:r>
              <a:rPr lang="ru-RU" sz="2800" dirty="0"/>
              <a:t>ИСТ создан в 1953 г. (последняя редакция в 1973 г) и предназначен для лиц в возрасте от 13 до 61 года. Прежде всего для профотбора и профориентации.</a:t>
            </a:r>
          </a:p>
          <a:p>
            <a:pPr marL="0" indent="0">
              <a:buNone/>
            </a:pPr>
            <a:r>
              <a:rPr lang="ru-RU" sz="2800" dirty="0"/>
              <a:t>Коэффициент </a:t>
            </a:r>
            <a:r>
              <a:rPr lang="ru-RU" sz="2800" dirty="0" err="1"/>
              <a:t>ретестовой</a:t>
            </a:r>
            <a:r>
              <a:rPr lang="ru-RU" sz="2800" dirty="0"/>
              <a:t> надежности (интервал 1 год) - 0,83 - 0,91. </a:t>
            </a:r>
            <a:r>
              <a:rPr lang="ru-RU" sz="2800" dirty="0" err="1"/>
              <a:t>Валидность</a:t>
            </a:r>
            <a:r>
              <a:rPr lang="ru-RU" sz="2800" dirty="0"/>
              <a:t>, определяемая по связи с успеваемостью, - 0,46; с экспертными оценками уровня интеллектуального развития - 0,62.</a:t>
            </a:r>
          </a:p>
          <a:p>
            <a:pPr marL="0" indent="0">
              <a:buNone/>
            </a:pPr>
            <a:r>
              <a:rPr lang="ru-RU" sz="2800" dirty="0"/>
              <a:t>Тест состоит из девяти </a:t>
            </a:r>
            <a:r>
              <a:rPr lang="ru-RU" sz="2800" dirty="0" err="1"/>
              <a:t>субтестов</a:t>
            </a:r>
            <a:r>
              <a:rPr lang="ru-RU" sz="2800" dirty="0"/>
              <a:t>, каждый из которых направлен на измерение различных функций интеллекта. В каждом </a:t>
            </a:r>
            <a:r>
              <a:rPr lang="ru-RU" sz="2800" dirty="0" err="1"/>
              <a:t>субтесте</a:t>
            </a:r>
            <a:r>
              <a:rPr lang="ru-RU" sz="2800" dirty="0"/>
              <a:t> 20 </a:t>
            </a:r>
            <a:r>
              <a:rPr lang="ru-RU" sz="2800" dirty="0" smtClean="0"/>
              <a:t>однотипных заданий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47348"/>
            <a:ext cx="11017224" cy="68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В интерпретации результатов </a:t>
            </a:r>
            <a:r>
              <a:rPr lang="ru-RU" sz="3600" b="1" i="1" dirty="0" smtClean="0">
                <a:solidFill>
                  <a:srgbClr val="FF0000"/>
                </a:solidFill>
              </a:rPr>
              <a:t>полезно </a:t>
            </a:r>
            <a:r>
              <a:rPr lang="ru-RU" sz="3600" b="1" i="1" dirty="0">
                <a:solidFill>
                  <a:srgbClr val="FF0000"/>
                </a:solidFill>
              </a:rPr>
              <a:t>объединение субтестов в </a:t>
            </a:r>
            <a:r>
              <a:rPr lang="ru-RU" sz="3600" b="1" i="1" dirty="0" smtClean="0">
                <a:solidFill>
                  <a:srgbClr val="FF0000"/>
                </a:solidFill>
              </a:rPr>
              <a:t>следующие </a:t>
            </a:r>
            <a:r>
              <a:rPr lang="ru-RU" sz="4000" b="1" i="1" dirty="0" smtClean="0">
                <a:solidFill>
                  <a:srgbClr val="FF0000"/>
                </a:solidFill>
              </a:rPr>
              <a:t>комплексы (4)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sz="3600" dirty="0"/>
              <a:t>1.</a:t>
            </a:r>
            <a:r>
              <a:rPr lang="ru-RU" sz="3600" u="sng" dirty="0"/>
              <a:t> </a:t>
            </a:r>
            <a:r>
              <a:rPr lang="en-US" sz="3600" u="sng" dirty="0" err="1" smtClean="0"/>
              <a:t>C</a:t>
            </a:r>
            <a:r>
              <a:rPr lang="ru-RU" sz="3600" u="sng" dirty="0" err="1" smtClean="0"/>
              <a:t>убтесты</a:t>
            </a:r>
            <a:r>
              <a:rPr lang="ru-RU" sz="3600" u="sng" dirty="0" smtClean="0"/>
              <a:t> </a:t>
            </a:r>
            <a:r>
              <a:rPr lang="ru-RU" sz="3600" u="sng" dirty="0"/>
              <a:t>1 -</a:t>
            </a:r>
            <a:r>
              <a:rPr lang="ru-RU" sz="3600" u="sng" dirty="0" smtClean="0"/>
              <a:t>4, 9. </a:t>
            </a:r>
            <a:r>
              <a:rPr lang="ru-RU" sz="3600" dirty="0" smtClean="0"/>
              <a:t>Комплекс </a:t>
            </a:r>
            <a:r>
              <a:rPr lang="ru-RU" sz="3600" dirty="0"/>
              <a:t>вербальных субтестов, </a:t>
            </a:r>
            <a:r>
              <a:rPr lang="en-US" sz="3600" dirty="0" smtClean="0"/>
              <a:t>- </a:t>
            </a:r>
            <a:r>
              <a:rPr lang="ru-RU" sz="3600" dirty="0" smtClean="0"/>
              <a:t>способность </a:t>
            </a:r>
            <a:r>
              <a:rPr lang="ru-RU" sz="3600" dirty="0"/>
              <a:t>оперировать словами как сигналами и </a:t>
            </a:r>
            <a:r>
              <a:rPr lang="ru-RU" sz="3600" dirty="0" smtClean="0"/>
              <a:t>символами, При </a:t>
            </a:r>
            <a:r>
              <a:rPr lang="ru-RU" sz="3600" dirty="0"/>
              <a:t>высоких результатах </a:t>
            </a:r>
            <a:r>
              <a:rPr lang="ru-RU" sz="3600" dirty="0" smtClean="0"/>
              <a:t>преобладает </a:t>
            </a:r>
            <a:r>
              <a:rPr lang="ru-RU" sz="3600" dirty="0"/>
              <a:t>вербальный интеллект, имеется общая ориентация на общественные науки и изучение иностранных </a:t>
            </a:r>
            <a:r>
              <a:rPr lang="ru-RU" sz="3600" dirty="0" smtClean="0"/>
              <a:t>языков.</a:t>
            </a:r>
            <a:endParaRPr lang="ru-RU" sz="3600" dirty="0"/>
          </a:p>
          <a:p>
            <a:r>
              <a:rPr lang="ru-RU" sz="3600" dirty="0"/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2. </a:t>
            </a:r>
            <a:r>
              <a:rPr lang="ru-RU" sz="3600" u="sng" dirty="0" err="1" smtClean="0">
                <a:solidFill>
                  <a:schemeClr val="tx1"/>
                </a:solidFill>
              </a:rPr>
              <a:t>Субтесты</a:t>
            </a:r>
            <a:r>
              <a:rPr lang="ru-RU" sz="3600" u="sng" dirty="0" smtClean="0">
                <a:solidFill>
                  <a:schemeClr val="tx1"/>
                </a:solidFill>
              </a:rPr>
              <a:t> </a:t>
            </a:r>
            <a:r>
              <a:rPr lang="ru-RU" sz="3600" u="sng" dirty="0">
                <a:solidFill>
                  <a:schemeClr val="tx1"/>
                </a:solidFill>
              </a:rPr>
              <a:t>5,6. </a:t>
            </a:r>
            <a:r>
              <a:rPr lang="ru-RU" sz="3600" dirty="0">
                <a:solidFill>
                  <a:schemeClr val="tx1"/>
                </a:solidFill>
              </a:rPr>
              <a:t>Комплекс «математических» субтестов, способности оперировать числами. Одинаково высокие результаты по обоим </a:t>
            </a:r>
            <a:r>
              <a:rPr lang="ru-RU" sz="3600" dirty="0" err="1">
                <a:solidFill>
                  <a:schemeClr val="tx1"/>
                </a:solidFill>
              </a:rPr>
              <a:t>субтестам</a:t>
            </a:r>
            <a:r>
              <a:rPr lang="ru-RU" sz="3600" dirty="0">
                <a:solidFill>
                  <a:schemeClr val="tx1"/>
                </a:solidFill>
              </a:rPr>
              <a:t> свидетельствуют о «математической одаренности».</a:t>
            </a:r>
          </a:p>
          <a:p>
            <a:endParaRPr lang="ru-RU" sz="2800" dirty="0"/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3. </a:t>
            </a:r>
            <a:r>
              <a:rPr lang="ru-RU" sz="3200" u="sng" dirty="0" err="1" smtClean="0"/>
              <a:t>Субтесты</a:t>
            </a:r>
            <a:r>
              <a:rPr lang="ru-RU" sz="3200" u="sng" dirty="0" smtClean="0"/>
              <a:t> </a:t>
            </a:r>
            <a:r>
              <a:rPr lang="ru-RU" sz="3200" u="sng" dirty="0"/>
              <a:t>7 и </a:t>
            </a:r>
            <a:r>
              <a:rPr lang="ru-RU" sz="3200" u="sng" dirty="0" smtClean="0"/>
              <a:t>8. </a:t>
            </a:r>
            <a:r>
              <a:rPr lang="ru-RU" sz="3200" dirty="0" smtClean="0"/>
              <a:t>Пространственные и конструктивные </a:t>
            </a:r>
            <a:r>
              <a:rPr lang="ru-RU" sz="3200" dirty="0"/>
              <a:t>способности теоретического и практического плана Одинаково высокие результаты по </a:t>
            </a:r>
            <a:r>
              <a:rPr lang="ru-RU" sz="3200" dirty="0" err="1"/>
              <a:t>субтестам</a:t>
            </a:r>
            <a:r>
              <a:rPr lang="ru-RU" sz="3200" dirty="0"/>
              <a:t> </a:t>
            </a:r>
            <a:r>
              <a:rPr lang="ru-RU" sz="3200" dirty="0" smtClean="0"/>
              <a:t>7 </a:t>
            </a:r>
            <a:r>
              <a:rPr lang="ru-RU" sz="3200" dirty="0"/>
              <a:t>и </a:t>
            </a:r>
            <a:r>
              <a:rPr lang="ru-RU" sz="3200" dirty="0" smtClean="0"/>
              <a:t>8 </a:t>
            </a:r>
            <a:r>
              <a:rPr lang="ru-RU" sz="3200" dirty="0"/>
              <a:t>являются хорошим основанием не только для естественно-технической, но и общенаучной одаренности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dirty="0" smtClean="0"/>
              <a:t>4</a:t>
            </a:r>
            <a:r>
              <a:rPr lang="ru-RU" sz="3200" dirty="0"/>
              <a:t>.  Комплексы </a:t>
            </a:r>
            <a:r>
              <a:rPr lang="ru-RU" sz="3200" u="sng" dirty="0"/>
              <a:t>теоретического и практического </a:t>
            </a:r>
            <a:r>
              <a:rPr lang="ru-RU" sz="3200" dirty="0"/>
              <a:t>планов способностей – это, соответственно, 2-4  </a:t>
            </a:r>
            <a:r>
              <a:rPr lang="ru-RU" sz="3200" b="1" dirty="0"/>
              <a:t>(М)</a:t>
            </a:r>
            <a:r>
              <a:rPr lang="ru-RU" sz="3200" dirty="0"/>
              <a:t> и 1-3 </a:t>
            </a:r>
            <a:r>
              <a:rPr lang="ru-RU" sz="3200" b="1" dirty="0"/>
              <a:t>(</a:t>
            </a:r>
            <a:r>
              <a:rPr lang="en-US" sz="3200" b="1" dirty="0"/>
              <a:t>W</a:t>
            </a:r>
            <a:r>
              <a:rPr lang="ru-RU" sz="3200" b="1" dirty="0"/>
              <a:t>). </a:t>
            </a:r>
            <a:r>
              <a:rPr lang="ru-RU" sz="3200" dirty="0"/>
              <a:t>Полезно </a:t>
            </a:r>
            <a:r>
              <a:rPr lang="ru-RU" sz="3200" dirty="0" smtClean="0"/>
              <a:t>статистически сравнить </a:t>
            </a:r>
            <a:r>
              <a:rPr lang="ru-RU" sz="3200" dirty="0"/>
              <a:t>результативность по этим тестам попарно, чтобы более определенно высказать резюме о возможной профессиональной подготовке и успешности в обучении.</a:t>
            </a:r>
          </a:p>
          <a:p>
            <a:pPr marL="0" indent="0">
              <a:buNone/>
            </a:pPr>
            <a:r>
              <a:rPr lang="ru-RU" sz="3200" dirty="0"/>
              <a:t> </a:t>
            </a:r>
            <a:r>
              <a:rPr lang="ru-RU" sz="3200" dirty="0" smtClean="0"/>
              <a:t>5</a:t>
            </a:r>
            <a:r>
              <a:rPr lang="ru-RU" sz="3200" dirty="0"/>
              <a:t>. Для </a:t>
            </a:r>
            <a:r>
              <a:rPr lang="ru-RU" sz="3200" dirty="0" smtClean="0"/>
              <a:t>грубой оценки </a:t>
            </a:r>
            <a:r>
              <a:rPr lang="ru-RU" sz="3200" dirty="0"/>
              <a:t>выраженности перепадов между </a:t>
            </a:r>
            <a:r>
              <a:rPr lang="ru-RU" sz="3200" dirty="0" err="1"/>
              <a:t>субтестами</a:t>
            </a:r>
            <a:r>
              <a:rPr lang="ru-RU" sz="3200" dirty="0"/>
              <a:t> полезно рассчитать стандартное отклонение перепадов и ориентироваться на </a:t>
            </a:r>
            <a:r>
              <a:rPr lang="ru-RU" sz="3200" b="1" dirty="0">
                <a:solidFill>
                  <a:srgbClr val="FF0000"/>
                </a:solidFill>
              </a:rPr>
              <a:t>величину σ/2.</a:t>
            </a:r>
          </a:p>
        </p:txBody>
      </p:sp>
    </p:spTree>
    <p:extLst>
      <p:ext uri="{BB962C8B-B14F-4D97-AF65-F5344CB8AC3E}">
        <p14:creationId xmlns:p14="http://schemas.microsoft.com/office/powerpoint/2010/main" val="40043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74136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Результаты оцениваются по количеству правильных ответов. Для каждой категории испытуемых – перерасчет сырых баллов на основании норм.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В нашем случае: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1) перевести все оценки в шкалу IQ на основании данных выборки.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FF0000"/>
                </a:solidFill>
              </a:rPr>
              <a:t>X</a:t>
            </a:r>
            <a:r>
              <a:rPr lang="ru-RU" sz="3200" b="1" baseline="-25000" dirty="0">
                <a:solidFill>
                  <a:srgbClr val="FF0000"/>
                </a:solidFill>
              </a:rPr>
              <a:t>IQ</a:t>
            </a:r>
            <a:r>
              <a:rPr lang="ru-RU" sz="3200" b="1" dirty="0">
                <a:solidFill>
                  <a:srgbClr val="FF0000"/>
                </a:solidFill>
              </a:rPr>
              <a:t>= 100+zфакт*15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2) построить профиль: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47" y="1628800"/>
            <a:ext cx="8486181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772" y="2852936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9 </a:t>
            </a:r>
            <a:r>
              <a:rPr lang="ru-RU" sz="3600" b="1" dirty="0" err="1">
                <a:solidFill>
                  <a:srgbClr val="FF0000"/>
                </a:solidFill>
              </a:rPr>
              <a:t>субтест</a:t>
            </a:r>
            <a:r>
              <a:rPr lang="ru-RU" sz="3600" b="1" dirty="0">
                <a:solidFill>
                  <a:srgbClr val="FF0000"/>
                </a:solidFill>
              </a:rPr>
              <a:t> поместить перед </a:t>
            </a:r>
            <a:r>
              <a:rPr lang="ru-RU" sz="3600" b="1" dirty="0" err="1">
                <a:solidFill>
                  <a:srgbClr val="FF0000"/>
                </a:solidFill>
              </a:rPr>
              <a:t>субтестом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5 !!!!!!!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44624"/>
            <a:ext cx="11737304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Изложенные выше рекомендации использовать для выполнения задания №6 соответствующей лабораторной работы.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7.3.2.4 </a:t>
            </a:r>
            <a:r>
              <a:rPr lang="ru-RU" sz="3600" b="1" dirty="0">
                <a:solidFill>
                  <a:srgbClr val="FF0000"/>
                </a:solidFill>
              </a:rPr>
              <a:t>Модель интеллекта </a:t>
            </a:r>
            <a:r>
              <a:rPr lang="ru-RU" sz="3600" b="1" dirty="0" err="1">
                <a:solidFill>
                  <a:srgbClr val="FF0000"/>
                </a:solidFill>
              </a:rPr>
              <a:t>Гилфорда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ru-RU" sz="3600" dirty="0" err="1"/>
              <a:t>супермногофакторная</a:t>
            </a:r>
            <a:r>
              <a:rPr lang="ru-RU" sz="3600" dirty="0"/>
              <a:t>)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36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3" y="1202760"/>
            <a:ext cx="4322473" cy="5655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3840" y="184482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 </a:t>
            </a:r>
            <a:r>
              <a:rPr lang="ru-RU" sz="3600" b="1" i="1" dirty="0" err="1"/>
              <a:t>Гилфорд</a:t>
            </a:r>
            <a:r>
              <a:rPr lang="ru-RU" sz="3600" b="1" i="1" dirty="0"/>
              <a:t> Джой Пол </a:t>
            </a:r>
            <a:r>
              <a:rPr lang="ru-RU" sz="3600" b="1" i="1" dirty="0" err="1"/>
              <a:t>Guilford</a:t>
            </a:r>
            <a:r>
              <a:rPr lang="ru-RU" sz="3600" b="1" i="1" dirty="0"/>
              <a:t> </a:t>
            </a:r>
            <a:r>
              <a:rPr lang="ru-RU" sz="3600" b="1" i="1" dirty="0" err="1"/>
              <a:t>Joy</a:t>
            </a:r>
            <a:r>
              <a:rPr lang="ru-RU" sz="3600" b="1" i="1" dirty="0"/>
              <a:t> </a:t>
            </a:r>
            <a:r>
              <a:rPr lang="ru-RU" sz="3600" b="1" i="1" dirty="0" err="1"/>
              <a:t>Paul</a:t>
            </a:r>
            <a:r>
              <a:rPr lang="ru-RU" sz="3600" b="1" i="1" dirty="0"/>
              <a:t> (англ.) 1897 - 1987 Американский психолог. Разработал многофакторную модель структуры интеллекта /. Ввёл понятия: конвергентное и дивергентное мышление; закрытые и открытые задачи.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952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2324" y="1101028"/>
            <a:ext cx="6909186" cy="4992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756" y="404664"/>
            <a:ext cx="511256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Есть три измерения, комбинации которых определяют различные  типы интеллектуальных   способностей.   Каждый  фактор  интеллекта  образуется сочетанием: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Тип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интеллектуальной операции (их 5),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</a:rPr>
              <a:t>Продукт, </a:t>
            </a:r>
            <a:r>
              <a:rPr lang="ru-RU" sz="2000" b="1" dirty="0" smtClean="0">
                <a:solidFill>
                  <a:srgbClr val="FF0000"/>
                </a:solidFill>
              </a:rPr>
              <a:t>получаемый </a:t>
            </a:r>
            <a:r>
              <a:rPr lang="ru-RU" sz="2000" b="1" dirty="0">
                <a:solidFill>
                  <a:srgbClr val="FF0000"/>
                </a:solidFill>
              </a:rPr>
              <a:t>в итоге </a:t>
            </a:r>
            <a:r>
              <a:rPr lang="ru-RU" sz="2000" b="1" dirty="0" smtClean="0">
                <a:solidFill>
                  <a:srgbClr val="FF0000"/>
                </a:solidFill>
              </a:rPr>
              <a:t>(6 </a:t>
            </a:r>
            <a:r>
              <a:rPr lang="ru-RU" sz="2000" b="1" dirty="0">
                <a:solidFill>
                  <a:srgbClr val="FF0000"/>
                </a:solidFill>
              </a:rPr>
              <a:t>видов).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</a:rPr>
              <a:t>Содержание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материала </a:t>
            </a:r>
            <a:r>
              <a:rPr lang="ru-RU" sz="2000" b="1" dirty="0">
                <a:solidFill>
                  <a:srgbClr val="FF0000"/>
                </a:solidFill>
              </a:rPr>
              <a:t>(4 вида), </a:t>
            </a:r>
          </a:p>
          <a:p>
            <a:r>
              <a:rPr lang="ru-RU" sz="2000" dirty="0" smtClean="0"/>
              <a:t>Таким </a:t>
            </a:r>
            <a:r>
              <a:rPr lang="ru-RU" sz="2000" dirty="0"/>
              <a:t>образом предполагается существование   </a:t>
            </a:r>
            <a:r>
              <a:rPr lang="ru-RU" sz="2800" b="1" dirty="0">
                <a:solidFill>
                  <a:srgbClr val="FF0000"/>
                </a:solidFill>
              </a:rPr>
              <a:t>120 (5x4x6)   факторов  интеллекта</a:t>
            </a:r>
            <a:r>
              <a:rPr lang="ru-RU" sz="2000" dirty="0"/>
              <a:t>, каждый  из которых  включает  сочетание  трех условных  обозначений. </a:t>
            </a:r>
          </a:p>
        </p:txBody>
      </p:sp>
    </p:spTree>
    <p:extLst>
      <p:ext uri="{BB962C8B-B14F-4D97-AF65-F5344CB8AC3E}">
        <p14:creationId xmlns:p14="http://schemas.microsoft.com/office/powerpoint/2010/main" val="42181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12188824" cy="674136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4000" b="1" u="sng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4000" b="1" u="sng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тезис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обычно считается высшим когнитивным процессом </a:t>
            </a:r>
            <a:r>
              <a:rPr lang="ru-RU" sz="4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цепочке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ощущение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восприятие 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ru-RU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ru-RU" sz="4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мышление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Данное разделение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искусственно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(дань логике и 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философии) и уместно как удобная абстракция для первоначального изучения когнитивной сферы. 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 существует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целостный симультанный процесс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информационного обмена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организма со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средой.</a:t>
            </a:r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875" y="4653136"/>
            <a:ext cx="12071076" cy="1944216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2494012" y="332656"/>
            <a:ext cx="9289032" cy="4320480"/>
          </a:xfrm>
          <a:prstGeom prst="bentConnector3">
            <a:avLst>
              <a:gd name="adj1" fmla="val 100347"/>
            </a:avLst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74136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Факторы, выделенные в модели, считаются независимыми, что </a:t>
            </a:r>
            <a:r>
              <a:rPr lang="ru-RU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существование   факторов  высшего  порядка. </a:t>
            </a: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последнего времени экспериментально были выделены  около 88 факторов  и разработаны  определяющие   их тесты.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Среди 120 факторов есть 4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поведенческого содержания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которые включены в методику измерения социального интеллекта.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7413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измерения социального интеллекта </a:t>
            </a:r>
            <a:r>
              <a:rPr lang="ru-RU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Гилфорда-Салливана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интеллект –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интегральная интеллектуальная способность, определяющая успешность общения и социальной адаптации.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Методика исследования социального интеллекта Дж.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Гилфорда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и М.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Салливена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позволяет измерять как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уровень социального интеллекта, так и частные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(4)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пониманию поведения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612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предвидеть последствия поведения,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612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к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выделению существенных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признаков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невербальных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реакциях человека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612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понимать изменение значения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высказываний человека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контекста</a:t>
            </a:r>
          </a:p>
          <a:p>
            <a:pPr indent="612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понимать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логику развития сложных ситуаций межличностного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8" y="1484784"/>
            <a:ext cx="1196748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16632"/>
            <a:ext cx="12188824" cy="662473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Методика </a:t>
            </a:r>
            <a:r>
              <a:rPr lang="ru-RU" sz="3600" dirty="0"/>
              <a:t>исследования социального интеллекта включает 4 </a:t>
            </a:r>
            <a:r>
              <a:rPr lang="ru-RU" sz="3600" dirty="0" err="1"/>
              <a:t>субтеста</a:t>
            </a:r>
            <a:r>
              <a:rPr lang="ru-RU" sz="3600" dirty="0"/>
              <a:t>: </a:t>
            </a:r>
          </a:p>
          <a:p>
            <a:r>
              <a:rPr lang="ru-RU" sz="3600" dirty="0" err="1"/>
              <a:t>субтест</a:t>
            </a:r>
            <a:r>
              <a:rPr lang="ru-RU" sz="3600" dirty="0"/>
              <a:t> № 1 - «Истории с завершением», - 14 заданий, 6 минут,</a:t>
            </a:r>
          </a:p>
          <a:p>
            <a:r>
              <a:rPr lang="ru-RU" sz="3600" dirty="0" err="1"/>
              <a:t>субтест</a:t>
            </a:r>
            <a:r>
              <a:rPr lang="ru-RU" sz="3600" dirty="0"/>
              <a:t> № 2 -«Группы экспрессии», - 15 заданий, 7 минут,</a:t>
            </a:r>
          </a:p>
          <a:p>
            <a:r>
              <a:rPr lang="ru-RU" sz="3600" dirty="0" err="1"/>
              <a:t>субтест</a:t>
            </a:r>
            <a:r>
              <a:rPr lang="ru-RU" sz="3600" dirty="0"/>
              <a:t> № 3 - «Вербальная экспрессия», - 12 заданий, 5 минут,</a:t>
            </a:r>
          </a:p>
          <a:p>
            <a:r>
              <a:rPr lang="ru-RU" sz="3600" dirty="0" err="1"/>
              <a:t>субтест</a:t>
            </a:r>
            <a:r>
              <a:rPr lang="ru-RU" sz="3600" dirty="0"/>
              <a:t> № 4 - «Истории с дополнением» - 14 заданий, 10 минут.</a:t>
            </a:r>
          </a:p>
          <a:p>
            <a:r>
              <a:rPr lang="ru-RU" sz="3600" dirty="0"/>
              <a:t> </a:t>
            </a:r>
          </a:p>
          <a:p>
            <a:r>
              <a:rPr lang="ru-RU" sz="3600" dirty="0"/>
              <a:t>Три </a:t>
            </a:r>
            <a:r>
              <a:rPr lang="ru-RU" sz="3600" dirty="0" err="1"/>
              <a:t>субтеста</a:t>
            </a:r>
            <a:r>
              <a:rPr lang="ru-RU" sz="3600" dirty="0"/>
              <a:t> (1,2,4) составлены на невербальном стимульном материале и один </a:t>
            </a:r>
            <a:r>
              <a:rPr lang="ru-RU" sz="3600" dirty="0" err="1" smtClean="0"/>
              <a:t>субтест</a:t>
            </a:r>
            <a:r>
              <a:rPr lang="ru-RU" sz="3600" dirty="0" smtClean="0"/>
              <a:t> (№3) - вербальный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sz="2600" dirty="0" smtClean="0"/>
          </a:p>
          <a:p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Смысловое содержание Заданий близко к признакам т.н. эмоционального интеллекта </a:t>
            </a:r>
            <a:endParaRPr lang="ru-RU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3200" dirty="0"/>
              <a:t>Методика рассчитана на весь возрастной диапазон, начиная с 9 лет. </a:t>
            </a:r>
            <a:r>
              <a:rPr lang="ru-RU" sz="3200" dirty="0" smtClean="0"/>
              <a:t>Уровень </a:t>
            </a:r>
            <a:r>
              <a:rPr lang="ru-RU" sz="3200" dirty="0"/>
              <a:t>образования положительно влияет на результаты.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dirty="0"/>
              <a:t>Прогностическая </a:t>
            </a:r>
            <a:r>
              <a:rPr lang="ru-RU" sz="3200" dirty="0" err="1"/>
              <a:t>валидность</a:t>
            </a:r>
            <a:r>
              <a:rPr lang="ru-RU" sz="3200" dirty="0"/>
              <a:t> относительно </a:t>
            </a:r>
            <a:r>
              <a:rPr lang="ru-RU" sz="3200" dirty="0" smtClean="0"/>
              <a:t>точности </a:t>
            </a:r>
            <a:r>
              <a:rPr lang="ru-RU" sz="3200" dirty="0"/>
              <a:t>восприятия эмоционального состояния другого человека и своего собственного в процессе делового общения (г=0.36-0.48). Средняя (по </a:t>
            </a:r>
            <a:r>
              <a:rPr lang="ru-RU" sz="3200" dirty="0" err="1"/>
              <a:t>субтестам</a:t>
            </a:r>
            <a:r>
              <a:rPr lang="ru-RU" sz="3200" dirty="0"/>
              <a:t>) надежность – 0,7.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3200" b="1" dirty="0">
                <a:solidFill>
                  <a:srgbClr val="0070C0"/>
                </a:solidFill>
              </a:rPr>
              <a:t>Результат выполнения методики – количество правильных ответов по </a:t>
            </a:r>
            <a:r>
              <a:rPr lang="ru-RU" sz="3200" b="1" dirty="0" err="1">
                <a:solidFill>
                  <a:srgbClr val="0070C0"/>
                </a:solidFill>
              </a:rPr>
              <a:t>субтестам</a:t>
            </a:r>
            <a:r>
              <a:rPr lang="ru-RU" sz="3200" b="1" dirty="0">
                <a:solidFill>
                  <a:srgbClr val="0070C0"/>
                </a:solidFill>
              </a:rPr>
              <a:t> и среднее количество баллов за методику </a:t>
            </a:r>
            <a:r>
              <a:rPr lang="ru-RU" sz="3200" b="1" dirty="0" smtClean="0">
                <a:solidFill>
                  <a:srgbClr val="0070C0"/>
                </a:solidFill>
              </a:rPr>
              <a:t>(общая </a:t>
            </a:r>
            <a:r>
              <a:rPr lang="ru-RU" sz="3200" b="1" dirty="0">
                <a:solidFill>
                  <a:srgbClr val="0070C0"/>
                </a:solidFill>
              </a:rPr>
              <a:t>оценка).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Перевести индивидуальные результаты в шкалу </a:t>
            </a:r>
            <a:r>
              <a:rPr lang="en-US" sz="2800" b="1" dirty="0">
                <a:solidFill>
                  <a:srgbClr val="FF0000"/>
                </a:solidFill>
              </a:rPr>
              <a:t>IQ</a:t>
            </a:r>
            <a:r>
              <a:rPr lang="ru-RU" sz="2800" b="1" dirty="0">
                <a:solidFill>
                  <a:srgbClr val="FF0000"/>
                </a:solidFill>
              </a:rPr>
              <a:t>. Сделать вывод по каждой серии и по среднему баллу. Уровень оценок определяется относительно имеющейся выборки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Порядок </a:t>
            </a:r>
            <a:r>
              <a:rPr lang="ru-RU" sz="2800" b="1" dirty="0" smtClean="0">
                <a:solidFill>
                  <a:srgbClr val="00B050"/>
                </a:solidFill>
              </a:rPr>
              <a:t>интерпретации подробно </a:t>
            </a:r>
            <a:r>
              <a:rPr lang="ru-RU" sz="2800" b="1" dirty="0" smtClean="0">
                <a:solidFill>
                  <a:srgbClr val="00B050"/>
                </a:solidFill>
              </a:rPr>
              <a:t>– в Руководстве в сетевой папке в ауд. 23 </a:t>
            </a:r>
            <a:r>
              <a:rPr lang="ru-RU" sz="2800" b="1" dirty="0" smtClean="0">
                <a:solidFill>
                  <a:srgbClr val="FF0000"/>
                </a:solidFill>
              </a:rPr>
              <a:t>и на портале.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48" y="44624"/>
            <a:ext cx="11953328" cy="6696744"/>
          </a:xfrm>
        </p:spPr>
        <p:txBody>
          <a:bodyPr/>
          <a:lstStyle/>
          <a:p>
            <a:pPr marL="0" indent="0">
              <a:buNone/>
            </a:pPr>
            <a:endParaRPr lang="ru-RU" sz="3600" b="1" u="sng" dirty="0" smtClean="0"/>
          </a:p>
          <a:p>
            <a:pPr marL="0" indent="0">
              <a:buNone/>
            </a:pPr>
            <a:endParaRPr lang="ru-RU" sz="3600" b="1" u="sng" dirty="0"/>
          </a:p>
          <a:p>
            <a:pPr marL="0" indent="0">
              <a:buNone/>
            </a:pPr>
            <a:r>
              <a:rPr lang="ru-RU" sz="3600" b="1" u="sng" dirty="0" smtClean="0"/>
              <a:t>7 задание. </a:t>
            </a:r>
            <a:r>
              <a:rPr lang="ru-RU" sz="3600" dirty="0" smtClean="0"/>
              <a:t>Определить </a:t>
            </a:r>
            <a:r>
              <a:rPr lang="ru-RU" sz="3600" dirty="0"/>
              <a:t>статистическую значимость различий «трудности» выполнения разных субтестов по выборочным данным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этого провести попарное сравнение четырех зависимых групп (по итогам 4-х субтестов). Итого – 6 сравнений.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найдутся статистически значимые различия – выстроить «иерархию трудности» субтестов.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8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6.4.3.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 свободные тесты интеллекта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Есть сильная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результатов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IQ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образования, языка, других социальных факторов. Сопоставление результатов, полученных в различных этнических и социокультурных средах невозможно. Отсюда – попытки создать «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Культурно свободные тесты интеллекта».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Наиболее известны тест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Кеттелла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и тест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Равена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«Прогрессивные матрицы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Равена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3717032"/>
            <a:ext cx="2232248" cy="3038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0076" y="3861048"/>
            <a:ext cx="8928992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Джон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Карлайл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Равен, британский психолог, 1902 – 1970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Однофакторная методика. Относится к культурно-свободным тестам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Тест является невербальным. Надежность теста – 0,70–0,90,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валидность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(корреляция с успешностью обучения) – 0,72.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варианты для взрослых и детей.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580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смысл заданий: испытуемому предъявляются рисунки с элементами, связанными между собой определенной зависимостью; одного элемента не достает. Испытуемому необходимо проанализировать матрицу с пропущенным элементом и выбрать недостающий элемент из 6 предложенных ему.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черно-белом варианте – для взрослых (12 – 65 лет) – пять серий (A, B, C, D, E) по 12 однотипных матриц, расположенных по принципу возрастающей сложности (всего 60 матриц). </a:t>
            </a:r>
            <a:endParaRPr lang="ru-RU" sz="3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</a:t>
            </a: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возрастает и при переходе от серии к серии.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77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12" y="5309"/>
            <a:ext cx="10369152" cy="72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1999068" cy="7007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А. Дополнить недостающую часть основного изображения одним из приведенных фрагментов.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B: Найти принцип, соответственно которому построена фигура в каждом случае и исходя из этого выбрать недостающий элемент.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C: найти принцип сложного прогрессивного изменения фигур по горизонтали и вертикали.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D: выявить суть перестановки фигур, происходящей по горизонтальному и вертикальному направлению.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является самой сложной. Необходимо произвести анализ фигур, составляющих основное изображение, и составить недостающую фигуру из ее частей.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выполнения теста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классическом варианте не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ограничено, но, как правило, не превышает 20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предлагаемом компьютерном варианте – 20 мин).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12188825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каждое правильно выполненное задание начисляется 1 балл. Подсчитывается количество баллов по каждой из пяти серий, и вычисляется общая сумма полученных баллов.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данного теста потребуется сделать скриншот по окончании. Тест в папке Т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рабочем столе. Возможно скопировать его домой. Для запуска на 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далее потребуется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программная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оболочка 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D-Fend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которую тоже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скопировать и установить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Обязателен СКРИНШОТ!!!!! итогового экрана по результатам!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7748" y="116632"/>
            <a:ext cx="11953328" cy="6624736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5200" b="1" i="1" dirty="0" smtClean="0"/>
              <a:t>В связи с этим будем признавать:</a:t>
            </a:r>
            <a:endParaRPr lang="ru-RU" sz="5200" b="1" i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ru-RU" sz="3600" dirty="0"/>
              <a:t>1) Мышление </a:t>
            </a:r>
            <a:r>
              <a:rPr lang="ru-RU" sz="3600" dirty="0" smtClean="0"/>
              <a:t>– это не только человеческая </a:t>
            </a:r>
            <a:r>
              <a:rPr lang="ru-RU" sz="3600" dirty="0"/>
              <a:t>способность в мире </a:t>
            </a:r>
            <a:r>
              <a:rPr lang="ru-RU" sz="3600" dirty="0" smtClean="0"/>
              <a:t>живого.</a:t>
            </a:r>
            <a:endParaRPr lang="ru-RU" sz="3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ru-RU" sz="3600" dirty="0"/>
              <a:t>2) </a:t>
            </a:r>
            <a:r>
              <a:rPr lang="ru-RU" sz="3600" dirty="0" smtClean="0"/>
              <a:t>Процесс </a:t>
            </a:r>
            <a:r>
              <a:rPr lang="ru-RU" sz="3600" dirty="0"/>
              <a:t>восприятия (опознания) объекта </a:t>
            </a:r>
            <a:r>
              <a:rPr lang="ru-RU" sz="3600" dirty="0" smtClean="0"/>
              <a:t>(особенно нового) – сложно отделить от мышления.</a:t>
            </a:r>
            <a:endParaRPr lang="ru-RU" sz="3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None/>
            </a:pPr>
            <a:r>
              <a:rPr lang="ru-RU" sz="3600" dirty="0" smtClean="0"/>
              <a:t>3</a:t>
            </a:r>
            <a:r>
              <a:rPr lang="ru-RU" sz="3600" dirty="0"/>
              <a:t>) </a:t>
            </a:r>
            <a:r>
              <a:rPr lang="ru-RU" sz="3600" dirty="0" smtClean="0"/>
              <a:t>Обыкновенные механические манипуляции </a:t>
            </a:r>
            <a:r>
              <a:rPr lang="ru-RU" sz="3600" dirty="0"/>
              <a:t>с предметами, тем более, </a:t>
            </a:r>
            <a:r>
              <a:rPr lang="ru-RU" sz="3600" dirty="0" smtClean="0"/>
              <a:t>их образами </a:t>
            </a:r>
            <a:r>
              <a:rPr lang="ru-RU" sz="3600" dirty="0"/>
              <a:t>(</a:t>
            </a:r>
            <a:r>
              <a:rPr lang="ru-RU" sz="3600" dirty="0" smtClean="0"/>
              <a:t>представлениями) </a:t>
            </a:r>
            <a:r>
              <a:rPr lang="ru-RU" sz="3600" dirty="0"/>
              <a:t>уже </a:t>
            </a:r>
            <a:r>
              <a:rPr lang="ru-RU" sz="3600" dirty="0" smtClean="0"/>
              <a:t> являются мышлением.</a:t>
            </a:r>
            <a:endParaRPr lang="ru-RU" sz="3600" dirty="0"/>
          </a:p>
          <a:p>
            <a:pPr marL="0" lvl="0" indent="0">
              <a:spcBef>
                <a:spcPts val="0"/>
              </a:spcBef>
              <a:buNone/>
            </a:pPr>
            <a:endParaRPr lang="ru-RU" sz="40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Искусственный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отрыв мышления от </a:t>
            </a:r>
            <a:r>
              <a:rPr lang="ru-RU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течения когнитивного </a:t>
            </a:r>
            <a:r>
              <a:rPr lang="ru-RU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может быть полезен для философии и логики, 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но…не для </a:t>
            </a:r>
            <a:r>
              <a:rPr lang="ru-RU" sz="4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практических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психологии,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реальном психологическом эксперименте оторвать мышление от восприятия и т.д. невозможно.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3100" dirty="0" smtClean="0"/>
              <a:t>(</a:t>
            </a:r>
            <a:r>
              <a:rPr lang="ru-RU" sz="3100" dirty="0" err="1" smtClean="0"/>
              <a:t>Вюрцбургская</a:t>
            </a:r>
            <a:r>
              <a:rPr lang="ru-RU" sz="3100" dirty="0" smtClean="0"/>
              <a:t> школа) –попытки интроспективно выделить «чистое» 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300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5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0" y="116632"/>
            <a:ext cx="12025336" cy="6624736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Перевести индивидуальные результаты в шкалу 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Сделать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инд. вывод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каждой серии и по среднему баллу.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задание.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Сравнить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успешность прохождения группой разных субтестов.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Решается аналогично работе с тестом </a:t>
            </a:r>
            <a:r>
              <a:rPr lang="ru-RU" sz="3200" dirty="0" err="1" smtClean="0">
                <a:solidFill>
                  <a:srgbClr val="0070C0"/>
                </a:solidFill>
              </a:rPr>
              <a:t>Гилфорда</a:t>
            </a:r>
            <a:r>
              <a:rPr lang="ru-RU" sz="3200" dirty="0" smtClean="0">
                <a:solidFill>
                  <a:srgbClr val="0070C0"/>
                </a:solidFill>
              </a:rPr>
              <a:t> (будет 10 попарных сравнений)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7748" y="0"/>
            <a:ext cx="1173730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ru-RU" sz="3400" dirty="0"/>
              <a:t>Обычно мышление классифицируют так</a:t>
            </a:r>
            <a:r>
              <a:rPr lang="ru-RU" sz="3400" dirty="0" smtClean="0"/>
              <a:t>:</a:t>
            </a:r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 smtClean="0"/>
          </a:p>
          <a:p>
            <a:pPr indent="628650"/>
            <a:endParaRPr lang="ru-RU" sz="3400" dirty="0"/>
          </a:p>
          <a:p>
            <a:pPr indent="628650"/>
            <a:endParaRPr lang="ru-RU" sz="3400" dirty="0"/>
          </a:p>
          <a:p>
            <a:pPr indent="628650"/>
            <a:r>
              <a:rPr lang="ru-RU" sz="2800" dirty="0" smtClean="0"/>
              <a:t>Все </a:t>
            </a:r>
            <a:r>
              <a:rPr lang="ru-RU" sz="2800" dirty="0"/>
              <a:t>виды и классы </a:t>
            </a:r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реальности и чистом виде отдельно не </a:t>
            </a:r>
            <a:r>
              <a:rPr lang="ru-RU" sz="2800" b="1" dirty="0">
                <a:solidFill>
                  <a:srgbClr val="FF0000"/>
                </a:solidFill>
              </a:rPr>
              <a:t>существуют</a:t>
            </a:r>
            <a:r>
              <a:rPr lang="ru-RU" sz="2800" dirty="0"/>
              <a:t>, </a:t>
            </a:r>
            <a:r>
              <a:rPr lang="ru-RU" sz="2800" dirty="0" smtClean="0"/>
              <a:t>- это тоже академические </a:t>
            </a:r>
            <a:r>
              <a:rPr lang="ru-RU" sz="2800" dirty="0"/>
              <a:t>абстракции</a:t>
            </a:r>
            <a:r>
              <a:rPr lang="ru-RU" sz="2800" dirty="0" smtClean="0"/>
              <a:t>. Однако, иногда можно говорить о превалировании какого-то типа в конкретный момент.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53542"/>
            <a:ext cx="7632848" cy="44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11999068" cy="6624736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tx1">
                    <a:lumMod val="50000"/>
                  </a:schemeClr>
                </a:solidFill>
              </a:rPr>
              <a:t>Некоторые замечания по поводу данной классификации.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Бывает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ли 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М. 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вообще БЕЗ – ОБРАЗНОЕ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? (у компьютера               )</a:t>
            </a:r>
            <a:endParaRPr lang="ru-RU" sz="2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Альтернатива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ru-RU" sz="2800" dirty="0">
                <a:solidFill>
                  <a:srgbClr val="FF0000"/>
                </a:solidFill>
              </a:rPr>
              <a:t>Репродуктивное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 (по стандарту, алгоритму) – </a:t>
            </a:r>
            <a:r>
              <a:rPr lang="ru-RU" sz="2800" dirty="0">
                <a:solidFill>
                  <a:srgbClr val="FF0000"/>
                </a:solidFill>
              </a:rPr>
              <a:t>продуктивное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</a:rPr>
              <a:t> (креативное, творческое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ru-RU" sz="2800" b="1" dirty="0" err="1" smtClean="0">
                <a:solidFill>
                  <a:schemeClr val="tx1">
                    <a:lumMod val="50000"/>
                  </a:schemeClr>
                </a:solidFill>
              </a:rPr>
              <a:t>неравновесна</a:t>
            </a: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endParaRPr lang="ru-RU" sz="9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99% того, что мы можем назвать мышлением – это мышление репродуктивное.</a:t>
            </a:r>
            <a:r>
              <a:rPr lang="ru-RU" sz="2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ru-RU" sz="2800" i="1" dirty="0">
                <a:solidFill>
                  <a:schemeClr val="tx1">
                    <a:lumMod val="50000"/>
                  </a:schemeClr>
                </a:solidFill>
              </a:rPr>
              <a:t>Изменчивость и гениальность / </a:t>
            </a:r>
            <a:r>
              <a:rPr lang="ru-RU" sz="2800" i="1" dirty="0" smtClean="0">
                <a:solidFill>
                  <a:schemeClr val="tx1">
                    <a:lumMod val="50000"/>
                  </a:schemeClr>
                </a:solidFill>
              </a:rPr>
              <a:t>С.В</a:t>
            </a:r>
            <a:r>
              <a:rPr lang="ru-RU" sz="2800" i="1" dirty="0">
                <a:solidFill>
                  <a:schemeClr val="tx1">
                    <a:lumMod val="50000"/>
                  </a:schemeClr>
                </a:solidFill>
              </a:rPr>
              <a:t>. Савельев. — М.: ВЕДИ, 2012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3000" b="1" dirty="0" smtClean="0">
                <a:solidFill>
                  <a:srgbClr val="FF0000"/>
                </a:solidFill>
              </a:rPr>
              <a:t>Креативное </a:t>
            </a:r>
            <a:r>
              <a:rPr lang="ru-RU" sz="3000" b="1" dirty="0">
                <a:solidFill>
                  <a:srgbClr val="FF0000"/>
                </a:solidFill>
              </a:rPr>
              <a:t>М.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</a:rPr>
              <a:t>мы либо вообще не рефлексируем, либо оно становится явным, 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когда УЖЕ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</a:rPr>
              <a:t>находим решение </a:t>
            </a:r>
            <a:r>
              <a:rPr lang="ru-RU" sz="3000" dirty="0" smtClean="0">
                <a:solidFill>
                  <a:srgbClr val="FF0000"/>
                </a:solidFill>
              </a:rPr>
              <a:t>нестандартной 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проблемы. Это </a:t>
            </a:r>
            <a:r>
              <a:rPr lang="ru-RU" sz="3000" dirty="0">
                <a:solidFill>
                  <a:schemeClr val="tx1">
                    <a:lumMod val="50000"/>
                  </a:schemeClr>
                </a:solidFill>
              </a:rPr>
              <a:t>бывает очень редко и очень 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быстротечно (</a:t>
            </a:r>
            <a:r>
              <a:rPr lang="ru-RU" sz="3000" dirty="0" err="1" smtClean="0">
                <a:solidFill>
                  <a:schemeClr val="tx1">
                    <a:lumMod val="50000"/>
                  </a:schemeClr>
                </a:solidFill>
              </a:rPr>
              <a:t>инсайт</a:t>
            </a:r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). </a:t>
            </a:r>
            <a:endParaRPr lang="ru-RU" sz="3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3000" dirty="0" smtClean="0">
                <a:solidFill>
                  <a:srgbClr val="FF0000"/>
                </a:solidFill>
              </a:rPr>
              <a:t>99,9% «креативных» </a:t>
            </a:r>
            <a:r>
              <a:rPr lang="ru-RU" sz="3000" dirty="0">
                <a:solidFill>
                  <a:srgbClr val="FF0000"/>
                </a:solidFill>
              </a:rPr>
              <a:t>решений непригодны для </a:t>
            </a:r>
            <a:r>
              <a:rPr lang="ru-RU" sz="3000" dirty="0" smtClean="0">
                <a:solidFill>
                  <a:srgbClr val="FF0000"/>
                </a:solidFill>
              </a:rPr>
              <a:t>жизни, поскольку являются ошибочными (в непрерывном потоке проб и ошибок).</a:t>
            </a:r>
            <a:endParaRPr lang="ru-RU" sz="3000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«Если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бы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родители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мыслили исключительно креативно, - дети умерли бы с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голоду».</a:t>
            </a:r>
            <a:endParaRPr lang="ru-RU" i="1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ru-RU" sz="1600" dirty="0"/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10414892" y="620688"/>
            <a:ext cx="576064" cy="55436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79" y="260648"/>
            <a:ext cx="11783045" cy="633670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7.2. </a:t>
            </a:r>
            <a:r>
              <a:rPr lang="ru-RU" sz="1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и интеллект.</a:t>
            </a:r>
            <a:endParaRPr lang="ru-RU" sz="1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err="1">
                <a:latin typeface="Arial" panose="020B0604020202020204" pitchFamily="34" charset="0"/>
                <a:cs typeface="Arial" panose="020B0604020202020204" pitchFamily="34" charset="0"/>
              </a:rPr>
              <a:t>Вюрцбургская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 (рубеж 19 -20 веков).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мышления в «чистом виде» путем интроспекции. Важнейший вывод: психологические закономерности мышления несводимы к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логическим. Несводимы к простым ассоциациям образов, - при этом 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нельзя оторвать от 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неких чувственных основ, мотивации и цели, структуры поставленной задачи.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почти всегда можно говорить о некоторых результатах мышления.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тех пор получило распространение понятие «интеллект». Мы будем пользоваться следующим подходом: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 — это то, что обеспечивает эффективность </a:t>
            </a:r>
            <a:r>
              <a:rPr lang="ru-RU" sz="1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адаптивного поведения </a:t>
            </a:r>
            <a:r>
              <a:rPr lang="ru-RU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счёт приёма и обработки информации преимущественно из внешней среды.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 </a:t>
            </a:r>
            <a:r>
              <a:rPr lang="ru-RU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то, что </a:t>
            </a:r>
            <a:r>
              <a:rPr lang="ru-RU" sz="1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возможно, </a:t>
            </a:r>
            <a:r>
              <a:rPr lang="ru-RU" sz="1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измерять, </a:t>
            </a:r>
            <a:r>
              <a:rPr lang="ru-RU" sz="1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сравнивать, индивидуально дифференцировать по типу решаемых задач.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9796" y="3573016"/>
            <a:ext cx="11279765" cy="172819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756" y="116632"/>
            <a:ext cx="11809312" cy="66247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algn="r">
              <a:lnSpc>
                <a:spcPct val="12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  <a:p>
            <a:pPr>
              <a:lnSpc>
                <a:spcPct val="120000"/>
              </a:lnSpc>
            </a:pPr>
            <a:endParaRPr lang="ru-RU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ru-RU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Представляется, что: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Интеллект можно рассматривать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аналогию </a:t>
            </a:r>
            <a:r>
              <a:rPr lang="ru-RU" sz="3600" i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физико-химического равновесия (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Гомеостаза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узком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смысле).</a:t>
            </a:r>
            <a:endParaRPr lang="ru-RU" sz="36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как часть механизмов общего Гомеостаза 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 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обеспечивается сенсорными системами, механизмами восприятия, представления, памяти, внимания.</a:t>
            </a:r>
          </a:p>
          <a:p>
            <a:pPr>
              <a:lnSpc>
                <a:spcPct val="120000"/>
              </a:lnSpc>
            </a:pPr>
            <a:endParaRPr lang="ru-RU" sz="3100" dirty="0" smtClean="0">
              <a:solidFill>
                <a:srgbClr val="0070C0"/>
              </a:solidFill>
            </a:endParaRPr>
          </a:p>
          <a:p>
            <a:r>
              <a:rPr lang="ru-RU" sz="3100" dirty="0" smtClean="0">
                <a:solidFill>
                  <a:srgbClr val="0070C0"/>
                </a:solidFill>
              </a:rPr>
              <a:t> </a:t>
            </a:r>
            <a:r>
              <a:rPr lang="ru-RU" sz="3100" dirty="0">
                <a:solidFill>
                  <a:srgbClr val="0070C0"/>
                </a:solidFill>
              </a:rPr>
              <a:t>(</a:t>
            </a:r>
            <a:r>
              <a:rPr lang="ru-RU" sz="3100" dirty="0" err="1">
                <a:solidFill>
                  <a:srgbClr val="0070C0"/>
                </a:solidFill>
              </a:rPr>
              <a:t>Универ</a:t>
            </a:r>
            <a:r>
              <a:rPr lang="ru-RU" sz="3100" dirty="0">
                <a:solidFill>
                  <a:srgbClr val="0070C0"/>
                </a:solidFill>
              </a:rPr>
              <a:t>. выдвигает к студенту требования, создаёт напряженность, </a:t>
            </a:r>
            <a:r>
              <a:rPr lang="ru-RU" sz="3100" dirty="0" smtClean="0">
                <a:solidFill>
                  <a:srgbClr val="0070C0"/>
                </a:solidFill>
              </a:rPr>
              <a:t>интеллект - механизм снятия напряжённости)</a:t>
            </a:r>
            <a:endParaRPr lang="ru-RU" sz="3100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2400" b="0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756" y="116632"/>
            <a:ext cx="11809312" cy="202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 обеспечивает равновесие организма с изменяющейся внешней средой посредством информационного обмена.</a:t>
            </a:r>
          </a:p>
        </p:txBody>
      </p:sp>
    </p:spTree>
    <p:extLst>
      <p:ext uri="{BB962C8B-B14F-4D97-AF65-F5344CB8AC3E}">
        <p14:creationId xmlns:p14="http://schemas.microsoft.com/office/powerpoint/2010/main" val="27726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5E1ED-27E6-41CD-9CB6-DF86E429E0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«Акварель» (широкоэкранный формат)</Template>
  <TotalTime>0</TotalTime>
  <Words>2812</Words>
  <Application>Microsoft Office PowerPoint</Application>
  <PresentationFormat>Произвольный</PresentationFormat>
  <Paragraphs>323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Arial Black</vt:lpstr>
      <vt:lpstr>Calibri</vt:lpstr>
      <vt:lpstr>Palatino Linotype</vt:lpstr>
      <vt:lpstr>Times New Roman</vt:lpstr>
      <vt:lpstr>Wingdings</vt:lpstr>
      <vt:lpstr>Watercolor_16x9_TP102886636</vt:lpstr>
      <vt:lpstr>Equation</vt:lpstr>
      <vt:lpstr>   Тема 7 Исследование мышления Л. Л. Гурова. ПСИХОЛОГИЯ МЫШЛЕНИЯ (любое издание) Когнитивная психология. Под ред. В.Н. Дружинина (любое издание)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2016-02-09T15:09:15Z</dcterms:created>
  <dcterms:modified xsi:type="dcterms:W3CDTF">2022-11-10T12:20:31Z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